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handoutMasterIdLst>
    <p:handoutMasterId r:id="rId13"/>
  </p:handoutMasterIdLst>
  <p:sldIdLst>
    <p:sldId id="298" r:id="rId5"/>
    <p:sldId id="300" r:id="rId6"/>
    <p:sldId id="306" r:id="rId7"/>
    <p:sldId id="311" r:id="rId8"/>
    <p:sldId id="301" r:id="rId9"/>
    <p:sldId id="309" r:id="rId10"/>
    <p:sldId id="310" r:id="rId11"/>
    <p:sldId id="31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3" autoAdjust="0"/>
    <p:restoredTop sz="94619" autoAdjust="0"/>
  </p:normalViewPr>
  <p:slideViewPr>
    <p:cSldViewPr snapToGrid="0">
      <p:cViewPr>
        <p:scale>
          <a:sx n="76" d="100"/>
          <a:sy n="76" d="100"/>
        </p:scale>
        <p:origin x="672" y="4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7" d="100"/>
          <a:sy n="77" d="100"/>
        </p:scale>
        <p:origin x="2812" y="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18A86A-FDC8-5078-6E06-74FCEC7AF2B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85174B2A-7A7C-EDA0-8150-D36EFA9682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3153B-6E44-4D75-BDF3-4CB6295E9E49}" type="datetimeFigureOut">
              <a:rPr lang="en-AU" smtClean="0"/>
              <a:t>31/10/2024</a:t>
            </a:fld>
            <a:endParaRPr lang="en-AU"/>
          </a:p>
        </p:txBody>
      </p:sp>
      <p:sp>
        <p:nvSpPr>
          <p:cNvPr id="4" name="Footer Placeholder 3">
            <a:extLst>
              <a:ext uri="{FF2B5EF4-FFF2-40B4-BE49-F238E27FC236}">
                <a16:creationId xmlns:a16="http://schemas.microsoft.com/office/drawing/2014/main" id="{BC18ADF5-C36C-741F-0A54-4FE17D93F9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2E71BCD8-86A9-D599-D8ED-BC5F56587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93D4B6-86F0-4BE1-B00A-76EE7E9C0951}" type="slidenum">
              <a:rPr lang="en-AU" smtClean="0"/>
              <a:t>‹#›</a:t>
            </a:fld>
            <a:endParaRPr lang="en-AU"/>
          </a:p>
        </p:txBody>
      </p:sp>
    </p:spTree>
    <p:extLst>
      <p:ext uri="{BB962C8B-B14F-4D97-AF65-F5344CB8AC3E}">
        <p14:creationId xmlns:p14="http://schemas.microsoft.com/office/powerpoint/2010/main" val="17583626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10/31/2024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10/31/2024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10/31/2024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10/31/2024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10/31/2024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10/31/2024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10/31/2024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10/31/2024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10/31/2024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10/31/2024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a:extLst>
              <a:ext uri="{FF2B5EF4-FFF2-40B4-BE49-F238E27FC236}">
                <a16:creationId xmlns:a16="http://schemas.microsoft.com/office/drawing/2014/main" id="{65810330-F0B5-43C9-BC34-094FFB5C0529}"/>
              </a:ext>
            </a:extLst>
          </p:cNvPr>
          <p:cNvPicPr>
            <a:picLocks noChangeAspect="1"/>
          </p:cNvPicPr>
          <p:nvPr/>
        </p:nvPicPr>
        <p:blipFill>
          <a:blip r:embed="rId3"/>
          <a:srcRect/>
          <a:stretch/>
        </p:blipFill>
        <p:spPr>
          <a:xfrm>
            <a:off x="3274" y="975"/>
            <a:ext cx="1219200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3"/>
            <a:ext cx="3425117" cy="2933227"/>
          </a:xfrm>
        </p:spPr>
        <p:txBody>
          <a:bodyPr anchor="b">
            <a:normAutofit/>
          </a:bodyPr>
          <a:lstStyle/>
          <a:p>
            <a:r>
              <a:rPr lang="en-US" sz="4000" dirty="0">
                <a:solidFill>
                  <a:schemeClr val="tx1"/>
                </a:solidFill>
              </a:rPr>
              <a:t>Final Presentation</a:t>
            </a:r>
            <a:br>
              <a:rPr lang="en-US" sz="4000" dirty="0">
                <a:solidFill>
                  <a:schemeClr val="tx1"/>
                </a:solidFill>
              </a:rPr>
            </a:br>
            <a:r>
              <a:rPr lang="en-US" sz="1400" dirty="0">
                <a:solidFill>
                  <a:schemeClr val="tx1"/>
                </a:solidFill>
              </a:rPr>
              <a:t>Supervisor: Ricky Zheng</a:t>
            </a:r>
            <a:br>
              <a:rPr lang="en-US" sz="1400" dirty="0">
                <a:solidFill>
                  <a:schemeClr val="tx1"/>
                </a:solidFill>
              </a:rPr>
            </a:br>
            <a:br>
              <a:rPr lang="en-US" sz="1400" dirty="0">
                <a:solidFill>
                  <a:schemeClr val="tx1"/>
                </a:solidFill>
              </a:rPr>
            </a:br>
            <a:r>
              <a:rPr lang="en-US" sz="1600" dirty="0">
                <a:solidFill>
                  <a:schemeClr val="tx1"/>
                </a:solidFill>
              </a:rPr>
              <a:t>Master of Data Science</a:t>
            </a:r>
            <a:endParaRPr lang="en-US" sz="40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AYAN Krishna Paul</a:t>
            </a:r>
          </a:p>
          <a:p>
            <a:pPr>
              <a:lnSpc>
                <a:spcPct val="100000"/>
              </a:lnSpc>
            </a:pPr>
            <a:r>
              <a:rPr lang="en-US" sz="1600" dirty="0"/>
              <a:t>47697296</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AU"/>
          </a:p>
        </p:txBody>
      </p:sp>
      <p:pic>
        <p:nvPicPr>
          <p:cNvPr id="8" name="Picture 7" descr="A white letter on a green background&#10;&#10;Description automatically generated">
            <a:extLst>
              <a:ext uri="{FF2B5EF4-FFF2-40B4-BE49-F238E27FC236}">
                <a16:creationId xmlns:a16="http://schemas.microsoft.com/office/drawing/2014/main" id="{94EEBD16-606A-848A-A0EB-70E615E851EF}"/>
              </a:ext>
            </a:extLst>
          </p:cNvPr>
          <p:cNvPicPr>
            <a:picLocks noChangeAspect="1"/>
          </p:cNvPicPr>
          <p:nvPr/>
        </p:nvPicPr>
        <p:blipFill>
          <a:blip r:embed="rId4"/>
          <a:stretch>
            <a:fillRect/>
          </a:stretch>
        </p:blipFill>
        <p:spPr>
          <a:xfrm>
            <a:off x="9359724" y="1474258"/>
            <a:ext cx="811741" cy="811741"/>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549965" y="286603"/>
            <a:ext cx="10605715" cy="800075"/>
          </a:xfrm>
        </p:spPr>
        <p:txBody>
          <a:bodyPr vert="horz" lIns="91440" tIns="45720" rIns="91440" bIns="45720" rtlCol="0">
            <a:normAutofit/>
          </a:bodyPr>
          <a:lstStyle/>
          <a:p>
            <a:r>
              <a:rPr lang="en-US" dirty="0">
                <a:effectLst>
                  <a:outerShdw blurRad="38100" dist="38100" dir="2700000" algn="tl">
                    <a:srgbClr val="000000">
                      <a:alpha val="43137"/>
                    </a:srgbClr>
                  </a:outerShdw>
                </a:effectLst>
              </a:rPr>
              <a:t>Project/objective</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962058270"/>
              </p:ext>
            </p:extLst>
          </p:nvPr>
        </p:nvGraphicFramePr>
        <p:xfrm>
          <a:off x="443948" y="1384852"/>
          <a:ext cx="11542643" cy="4817165"/>
        </p:xfrm>
        <a:graphic>
          <a:graphicData uri="http://schemas.openxmlformats.org/drawingml/2006/table">
            <a:tbl>
              <a:tblPr firstRow="1" bandRow="1">
                <a:noFill/>
                <a:tableStyleId>{3B4B98B0-60AC-42C2-AFA5-B58CD77FA1E5}</a:tableStyleId>
              </a:tblPr>
              <a:tblGrid>
                <a:gridCol w="2445026">
                  <a:extLst>
                    <a:ext uri="{9D8B030D-6E8A-4147-A177-3AD203B41FA5}">
                      <a16:colId xmlns:a16="http://schemas.microsoft.com/office/drawing/2014/main" val="2981917977"/>
                    </a:ext>
                  </a:extLst>
                </a:gridCol>
                <a:gridCol w="2769704">
                  <a:extLst>
                    <a:ext uri="{9D8B030D-6E8A-4147-A177-3AD203B41FA5}">
                      <a16:colId xmlns:a16="http://schemas.microsoft.com/office/drawing/2014/main" val="945233394"/>
                    </a:ext>
                  </a:extLst>
                </a:gridCol>
                <a:gridCol w="3220278">
                  <a:extLst>
                    <a:ext uri="{9D8B030D-6E8A-4147-A177-3AD203B41FA5}">
                      <a16:colId xmlns:a16="http://schemas.microsoft.com/office/drawing/2014/main" val="2572263168"/>
                    </a:ext>
                  </a:extLst>
                </a:gridCol>
                <a:gridCol w="3107635">
                  <a:extLst>
                    <a:ext uri="{9D8B030D-6E8A-4147-A177-3AD203B41FA5}">
                      <a16:colId xmlns:a16="http://schemas.microsoft.com/office/drawing/2014/main" val="1765783061"/>
                    </a:ext>
                  </a:extLst>
                </a:gridCol>
              </a:tblGrid>
              <a:tr h="781862">
                <a:tc>
                  <a:txBody>
                    <a:bodyPr/>
                    <a:lstStyle/>
                    <a:p>
                      <a:r>
                        <a:rPr lang="en-US" sz="1400" b="0" cap="all" spc="150" dirty="0">
                          <a:solidFill>
                            <a:schemeClr val="lt1"/>
                          </a:solidFill>
                        </a:rPr>
                        <a:t>Project title</a:t>
                      </a:r>
                    </a:p>
                  </a:txBody>
                  <a:tcPr marL="151061" marR="151061" marT="151061" marB="151061">
                    <a:lnL w="12700" cmpd="sng">
                      <a:noFill/>
                    </a:lnL>
                    <a:lnR w="12700" cmpd="sng">
                      <a:noFill/>
                    </a:lnR>
                    <a:lnT w="12700" cmpd="sng">
                      <a:noFill/>
                    </a:lnT>
                    <a:lnB w="38100" cmpd="sng">
                      <a:noFill/>
                    </a:lnB>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tcPr>
                </a:tc>
                <a:tc>
                  <a:txBody>
                    <a:bodyPr/>
                    <a:lstStyle/>
                    <a:p>
                      <a:r>
                        <a:rPr lang="en-US" sz="1400" b="0" cap="all" spc="150" dirty="0">
                          <a:solidFill>
                            <a:schemeClr val="lt1"/>
                          </a:solidFill>
                        </a:rPr>
                        <a:t>Objective/ goal</a:t>
                      </a:r>
                    </a:p>
                  </a:txBody>
                  <a:tcPr marL="151061" marR="151061" marT="151061" marB="151061">
                    <a:lnL w="12700" cmpd="sng">
                      <a:noFill/>
                    </a:lnL>
                    <a:lnR w="12700" cmpd="sng">
                      <a:noFill/>
                    </a:lnR>
                    <a:lnT w="12700" cmpd="sng">
                      <a:noFill/>
                    </a:lnT>
                    <a:lnB w="38100" cmpd="sng">
                      <a:noFill/>
                    </a:lnB>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tcPr>
                </a:tc>
                <a:tc>
                  <a:txBody>
                    <a:bodyPr/>
                    <a:lstStyle/>
                    <a:p>
                      <a:r>
                        <a:rPr lang="en-US" sz="1400" b="0" cap="all" spc="150" dirty="0">
                          <a:solidFill>
                            <a:schemeClr val="lt1"/>
                          </a:solidFill>
                        </a:rPr>
                        <a:t>Description of the problem</a:t>
                      </a:r>
                    </a:p>
                  </a:txBody>
                  <a:tcPr marL="151061" marR="151061" marT="151061" marB="151061">
                    <a:lnL w="12700" cmpd="sng">
                      <a:noFill/>
                    </a:lnL>
                    <a:lnR w="12700" cmpd="sng">
                      <a:noFill/>
                    </a:lnR>
                    <a:lnT w="12700" cmpd="sng">
                      <a:noFill/>
                    </a:lnT>
                    <a:lnB w="38100" cmpd="sng">
                      <a:noFill/>
                    </a:lnB>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tcPr>
                </a:tc>
                <a:tc>
                  <a:txBody>
                    <a:bodyPr/>
                    <a:lstStyle/>
                    <a:p>
                      <a:r>
                        <a:rPr lang="en-GB" sz="1400" b="0" cap="all" spc="150" dirty="0">
                          <a:solidFill>
                            <a:schemeClr val="lt1"/>
                          </a:solidFill>
                        </a:rPr>
                        <a:t>Why is it Important for the Company?</a:t>
                      </a:r>
                      <a:endParaRPr lang="en-US" sz="1400" b="0" cap="all" spc="150" dirty="0">
                        <a:solidFill>
                          <a:schemeClr val="lt1"/>
                        </a:solidFill>
                      </a:endParaRPr>
                    </a:p>
                  </a:txBody>
                  <a:tcPr marL="151061" marR="151061" marT="151061" marB="151061">
                    <a:lnL w="12700" cmpd="sng">
                      <a:noFill/>
                    </a:lnL>
                    <a:lnR w="12700" cmpd="sng">
                      <a:noFill/>
                    </a:lnR>
                    <a:lnT w="12700" cmpd="sng">
                      <a:noFill/>
                    </a:lnT>
                    <a:lnB w="38100" cmpd="sng">
                      <a:noFill/>
                    </a:lnB>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5400000" scaled="1"/>
                      <a:tileRect/>
                    </a:gradFill>
                  </a:tcPr>
                </a:tc>
                <a:extLst>
                  <a:ext uri="{0D108BD9-81ED-4DB2-BD59-A6C34878D82A}">
                    <a16:rowId xmlns:a16="http://schemas.microsoft.com/office/drawing/2014/main" val="2580512675"/>
                  </a:ext>
                </a:extLst>
              </a:tr>
              <a:tr h="40353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cap="none" spc="0" dirty="0">
                          <a:solidFill>
                            <a:schemeClr val="tx1"/>
                          </a:solidFill>
                        </a:rPr>
                        <a:t>Comprehensive Data Quality Enhancement and Testing Across Models.</a:t>
                      </a:r>
                      <a:endParaRPr lang="en-US" sz="1800" cap="none" spc="0" dirty="0">
                        <a:solidFill>
                          <a:schemeClr val="tx1"/>
                        </a:solidFill>
                      </a:endParaRPr>
                    </a:p>
                    <a:p>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cap="none" spc="0" dirty="0">
                          <a:solidFill>
                            <a:schemeClr val="tx1"/>
                          </a:solidFill>
                        </a:rPr>
                        <a:t>To strengthen data quality, integrity, and reliability across multiple models by implementing primary key validations, tolerance thresholds, extensive unit testing, and automated data quality checks.</a:t>
                      </a:r>
                      <a:endParaRPr lang="en-US" sz="1800" cap="none" spc="0" dirty="0">
                        <a:solidFill>
                          <a:schemeClr val="tx1"/>
                        </a:solidFill>
                      </a:endParaRPr>
                    </a:p>
                    <a:p>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cap="none" spc="0" dirty="0">
                          <a:solidFill>
                            <a:schemeClr val="tx1"/>
                          </a:solidFill>
                        </a:rPr>
                        <a:t>From inconsistent data mappings and missing primary keys to incorrect internal area values, data issues across various models impacted the accuracy of analytics and reporting. The lack of standardized data testing and validation led to inconsistencies, hindering reliable insights and operational efficiency.</a:t>
                      </a:r>
                      <a:endParaRPr lang="en-US" sz="18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en-GB" sz="1600" cap="none" spc="0" dirty="0">
                          <a:solidFill>
                            <a:schemeClr val="tx1"/>
                          </a:solidFill>
                        </a:rPr>
                        <a:t>High-quality, consistent data is foundational for trusted insights, property valuations, and operational effectiveness. By implementing structured testing, automated checks, and data quality standards, this project enables accurate decision-making, strengthens data reliability, and reinforces the company’s reputation as a provider of trusted property data solutions.</a:t>
                      </a:r>
                      <a:endParaRPr lang="en-US" sz="16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80C34-0C3B-4291-35B5-BA7D1A14C5CB}"/>
              </a:ext>
            </a:extLst>
          </p:cNvPr>
          <p:cNvSpPr>
            <a:spLocks noGrp="1"/>
          </p:cNvSpPr>
          <p:nvPr>
            <p:ph type="title"/>
          </p:nvPr>
        </p:nvSpPr>
        <p:spPr>
          <a:xfrm>
            <a:off x="397566" y="786384"/>
            <a:ext cx="3763467" cy="1572504"/>
          </a:xfrm>
        </p:spPr>
        <p:txBody>
          <a:bodyPr/>
          <a:lstStyle/>
          <a:p>
            <a:r>
              <a:rPr lang="en-AU" b="1" dirty="0">
                <a:effectLst>
                  <a:outerShdw blurRad="38100" dist="38100" dir="2700000" algn="tl">
                    <a:srgbClr val="000000">
                      <a:alpha val="43137"/>
                    </a:srgbClr>
                  </a:outerShdw>
                </a:effectLst>
              </a:rPr>
              <a:t>Methodology/Approach</a:t>
            </a:r>
          </a:p>
        </p:txBody>
      </p:sp>
      <p:sp>
        <p:nvSpPr>
          <p:cNvPr id="3" name="Content Placeholder 2">
            <a:extLst>
              <a:ext uri="{FF2B5EF4-FFF2-40B4-BE49-F238E27FC236}">
                <a16:creationId xmlns:a16="http://schemas.microsoft.com/office/drawing/2014/main" id="{BCE7DE16-187F-7709-D493-4EA341871F9D}"/>
              </a:ext>
            </a:extLst>
          </p:cNvPr>
          <p:cNvSpPr>
            <a:spLocks noGrp="1"/>
          </p:cNvSpPr>
          <p:nvPr>
            <p:ph idx="1"/>
          </p:nvPr>
        </p:nvSpPr>
        <p:spPr>
          <a:xfrm>
            <a:off x="4903303" y="278296"/>
            <a:ext cx="6891131" cy="6102625"/>
          </a:xfrm>
        </p:spPr>
        <p:txBody>
          <a:bodyPr>
            <a:normAutofit fontScale="85000" lnSpcReduction="10000"/>
          </a:bodyPr>
          <a:lstStyle/>
          <a:p>
            <a:pPr marL="0" indent="0">
              <a:buNone/>
            </a:pPr>
            <a:r>
              <a:rPr lang="en-GB" b="1" dirty="0"/>
              <a:t>Overview of the Methodology/Approach Used</a:t>
            </a:r>
          </a:p>
          <a:p>
            <a:pPr>
              <a:buClr>
                <a:srgbClr val="00CC00"/>
              </a:buClr>
              <a:buFont typeface="Wingdings" panose="05000000000000000000" pitchFamily="2" charset="2"/>
              <a:buChar char="q"/>
            </a:pPr>
            <a:r>
              <a:rPr lang="en-GB" dirty="0"/>
              <a:t>  Data Validation and Quality Checks: Implemented tolerance thresholds, primary key validations, and data mapping verification to enhance data integrity across models.</a:t>
            </a:r>
          </a:p>
          <a:p>
            <a:pPr>
              <a:buClr>
                <a:srgbClr val="00CC00"/>
              </a:buClr>
              <a:buFont typeface="Wingdings" panose="05000000000000000000" pitchFamily="2" charset="2"/>
              <a:buChar char="q"/>
            </a:pPr>
            <a:r>
              <a:rPr lang="en-GB" dirty="0"/>
              <a:t>Unit and Integration Testing: Conducted thorough unit tests on each model, including primary key validation and data consistency checks, to identify and rectify issues early in the pipeline.</a:t>
            </a:r>
          </a:p>
          <a:p>
            <a:pPr>
              <a:buClr>
                <a:srgbClr val="00CC00"/>
              </a:buClr>
              <a:buFont typeface="Wingdings" panose="05000000000000000000" pitchFamily="2" charset="2"/>
              <a:buChar char="q"/>
            </a:pPr>
            <a:r>
              <a:rPr lang="en-GB" dirty="0"/>
              <a:t>Automated Testing and Reporting: Established automated data quality checks and regular reporting to monitor data reliability and ensure continuous validation.</a:t>
            </a:r>
          </a:p>
          <a:p>
            <a:pPr marL="0" indent="0">
              <a:buClr>
                <a:srgbClr val="00CC00"/>
              </a:buClr>
              <a:buNone/>
            </a:pPr>
            <a:r>
              <a:rPr lang="en-GB" b="1" dirty="0"/>
              <a:t>Tools, Technologies, and Frameworks Utilized</a:t>
            </a:r>
          </a:p>
          <a:p>
            <a:pPr>
              <a:buClr>
                <a:srgbClr val="00CC00"/>
              </a:buClr>
              <a:buFont typeface="Wingdings" panose="05000000000000000000" pitchFamily="2" charset="2"/>
              <a:buChar char="q"/>
            </a:pPr>
            <a:r>
              <a:rPr lang="en-GB" dirty="0"/>
              <a:t>Database Tools: Snowflake, SQL for data validation and transformations.</a:t>
            </a:r>
          </a:p>
          <a:p>
            <a:pPr>
              <a:buClr>
                <a:srgbClr val="00CC00"/>
              </a:buClr>
              <a:buFont typeface="Wingdings" panose="05000000000000000000" pitchFamily="2" charset="2"/>
              <a:buChar char="q"/>
            </a:pPr>
            <a:r>
              <a:rPr lang="en-GB" dirty="0"/>
              <a:t>Data Quality and Testing Frameworks: DBT (Data Build Tool) for automated testing and data transformations.</a:t>
            </a:r>
          </a:p>
          <a:p>
            <a:pPr>
              <a:buClr>
                <a:srgbClr val="00CC00"/>
              </a:buClr>
              <a:buFont typeface="Wingdings" panose="05000000000000000000" pitchFamily="2" charset="2"/>
              <a:buChar char="q"/>
            </a:pPr>
            <a:r>
              <a:rPr lang="en-GB" dirty="0"/>
              <a:t>Collaboration and Documentation: Confluence for documentation, Jira for task tracking, and Slack for team communication.</a:t>
            </a:r>
          </a:p>
          <a:p>
            <a:pPr>
              <a:buClr>
                <a:srgbClr val="00CC00"/>
              </a:buClr>
              <a:buFont typeface="Wingdings" panose="05000000000000000000" pitchFamily="2" charset="2"/>
              <a:buChar char="q"/>
            </a:pPr>
            <a:r>
              <a:rPr lang="en-GB" dirty="0"/>
              <a:t>Visualization and Reporting: </a:t>
            </a:r>
            <a:r>
              <a:rPr lang="en-GB" dirty="0" err="1"/>
              <a:t>Snowsight</a:t>
            </a:r>
            <a:r>
              <a:rPr lang="en-GB" dirty="0"/>
              <a:t> and custom dashboards for data quality reporting and visualization.</a:t>
            </a:r>
            <a:endParaRPr lang="en-AU" dirty="0"/>
          </a:p>
        </p:txBody>
      </p:sp>
      <p:sp>
        <p:nvSpPr>
          <p:cNvPr id="4" name="Text Placeholder 3">
            <a:extLst>
              <a:ext uri="{FF2B5EF4-FFF2-40B4-BE49-F238E27FC236}">
                <a16:creationId xmlns:a16="http://schemas.microsoft.com/office/drawing/2014/main" id="{DD974030-AFAC-ADF6-3431-9DEE9A9419A2}"/>
              </a:ext>
            </a:extLst>
          </p:cNvPr>
          <p:cNvSpPr>
            <a:spLocks noGrp="1"/>
          </p:cNvSpPr>
          <p:nvPr>
            <p:ph type="body" sz="half" idx="2"/>
          </p:nvPr>
        </p:nvSpPr>
        <p:spPr/>
        <p:txBody>
          <a:bodyPr/>
          <a:lstStyle/>
          <a:p>
            <a:endParaRPr lang="en-AU" dirty="0"/>
          </a:p>
        </p:txBody>
      </p:sp>
      <p:pic>
        <p:nvPicPr>
          <p:cNvPr id="10" name="Picture 9" descr="A green and white logo&#10;&#10;Description automatically generated">
            <a:extLst>
              <a:ext uri="{FF2B5EF4-FFF2-40B4-BE49-F238E27FC236}">
                <a16:creationId xmlns:a16="http://schemas.microsoft.com/office/drawing/2014/main" id="{788D2558-0312-4256-92C1-91036DD8925B}"/>
              </a:ext>
            </a:extLst>
          </p:cNvPr>
          <p:cNvPicPr>
            <a:picLocks noChangeAspect="1"/>
          </p:cNvPicPr>
          <p:nvPr/>
        </p:nvPicPr>
        <p:blipFill>
          <a:blip r:embed="rId2"/>
          <a:stretch>
            <a:fillRect/>
          </a:stretch>
        </p:blipFill>
        <p:spPr>
          <a:xfrm>
            <a:off x="1" y="2617304"/>
            <a:ext cx="4651512" cy="4240696"/>
          </a:xfrm>
          <a:prstGeom prst="rect">
            <a:avLst/>
          </a:prstGeom>
        </p:spPr>
      </p:pic>
    </p:spTree>
    <p:extLst>
      <p:ext uri="{BB962C8B-B14F-4D97-AF65-F5344CB8AC3E}">
        <p14:creationId xmlns:p14="http://schemas.microsoft.com/office/powerpoint/2010/main" val="282981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D1FE3-F55E-05CB-76B2-C0E4DD229E1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629B540-389E-94F8-9AB9-542F02D39612}"/>
              </a:ext>
            </a:extLst>
          </p:cNvPr>
          <p:cNvSpPr>
            <a:spLocks noGrp="1"/>
          </p:cNvSpPr>
          <p:nvPr>
            <p:ph type="title"/>
          </p:nvPr>
        </p:nvSpPr>
        <p:spPr>
          <a:xfrm>
            <a:off x="1" y="1"/>
            <a:ext cx="4631634" cy="1267328"/>
          </a:xfrm>
          <a:noFill/>
        </p:spPr>
        <p:txBody>
          <a:bodyPr>
            <a:normAutofit/>
          </a:bodyPr>
          <a:lstStyle/>
          <a:p>
            <a:r>
              <a:rPr lang="en-AU" sz="3600" b="1" dirty="0">
                <a:effectLst>
                  <a:outerShdw blurRad="38100" dist="38100" dir="2700000" algn="tl">
                    <a:srgbClr val="000000">
                      <a:alpha val="43137"/>
                    </a:srgbClr>
                  </a:outerShdw>
                </a:effectLst>
              </a:rPr>
              <a:t>Project Implementation</a:t>
            </a:r>
            <a:endParaRPr lang="en-US" dirty="0"/>
          </a:p>
        </p:txBody>
      </p:sp>
      <p:sp>
        <p:nvSpPr>
          <p:cNvPr id="8" name="Content Placeholder 2">
            <a:extLst>
              <a:ext uri="{FF2B5EF4-FFF2-40B4-BE49-F238E27FC236}">
                <a16:creationId xmlns:a16="http://schemas.microsoft.com/office/drawing/2014/main" id="{F3629C9A-C4C0-C870-9322-52CB96ACAA0A}"/>
              </a:ext>
            </a:extLst>
          </p:cNvPr>
          <p:cNvSpPr>
            <a:spLocks noGrp="1"/>
          </p:cNvSpPr>
          <p:nvPr>
            <p:ph idx="1"/>
          </p:nvPr>
        </p:nvSpPr>
        <p:spPr>
          <a:xfrm>
            <a:off x="5002695" y="231913"/>
            <a:ext cx="6798365" cy="6314661"/>
          </a:xfrm>
        </p:spPr>
        <p:txBody>
          <a:bodyPr>
            <a:normAutofit fontScale="32500" lnSpcReduction="20000"/>
          </a:bodyPr>
          <a:lstStyle/>
          <a:p>
            <a:endParaRPr lang="en-GB" sz="4300" b="1" dirty="0"/>
          </a:p>
          <a:p>
            <a:r>
              <a:rPr lang="en-GB" sz="5500" b="1" dirty="0">
                <a:solidFill>
                  <a:schemeClr val="tx1"/>
                </a:solidFill>
              </a:rPr>
              <a:t>High-Level Overview of Project Implementation</a:t>
            </a:r>
            <a:endParaRPr lang="en-GB" sz="5500" dirty="0">
              <a:solidFill>
                <a:schemeClr val="tx1"/>
              </a:solidFill>
            </a:endParaRPr>
          </a:p>
          <a:p>
            <a:r>
              <a:rPr lang="en-GB" sz="4300" dirty="0"/>
              <a:t>The project focused on enhancing data quality by establishing primary key validations, tolerance thresholds, and comprehensive data testing across multiple models. Each phase was implemented iteratively, allowing for adjustments based on findings and feedback.</a:t>
            </a:r>
          </a:p>
          <a:p>
            <a:endParaRPr lang="en-GB" sz="4300" dirty="0"/>
          </a:p>
          <a:p>
            <a:r>
              <a:rPr lang="en-GB" sz="5500" b="1" dirty="0">
                <a:solidFill>
                  <a:schemeClr val="tx1"/>
                </a:solidFill>
              </a:rPr>
              <a:t>Key Steps and Milestones Achieved</a:t>
            </a:r>
          </a:p>
          <a:p>
            <a:pPr marL="285750" indent="-285750">
              <a:buClr>
                <a:srgbClr val="00CC00"/>
              </a:buClr>
              <a:buFont typeface="Arial" panose="020B0604020202020204" pitchFamily="34" charset="0"/>
              <a:buChar char="•"/>
            </a:pPr>
            <a:r>
              <a:rPr lang="en-GB" sz="4300" dirty="0"/>
              <a:t>Initial Data Quality Assessment: Conducted a full audit across models to identify data inconsistencies, missing primary keys, and incorrect mappings.</a:t>
            </a:r>
          </a:p>
          <a:p>
            <a:pPr marL="285750" indent="-285750">
              <a:buClr>
                <a:srgbClr val="00CC00"/>
              </a:buClr>
              <a:buFont typeface="Arial" panose="020B0604020202020204" pitchFamily="34" charset="0"/>
              <a:buChar char="•"/>
            </a:pPr>
            <a:r>
              <a:rPr lang="en-GB" sz="4300" dirty="0"/>
              <a:t>Primary Key Validation and Data Cleaning: Implemented primary keys in models where missing, ensuring unique record identification and improved data integrity.</a:t>
            </a:r>
          </a:p>
          <a:p>
            <a:pPr marL="285750" indent="-285750">
              <a:buClr>
                <a:srgbClr val="00CC00"/>
              </a:buClr>
              <a:buFont typeface="Arial" panose="020B0604020202020204" pitchFamily="34" charset="0"/>
              <a:buChar char="•"/>
            </a:pPr>
            <a:r>
              <a:rPr lang="en-GB" sz="4300" dirty="0"/>
              <a:t>Tolerance Thresholds for Internal Areas: Set minimum and maximum limits for </a:t>
            </a:r>
            <a:r>
              <a:rPr lang="en-GB" sz="4300" dirty="0" err="1"/>
              <a:t>internal_area</a:t>
            </a:r>
            <a:r>
              <a:rPr lang="en-GB" sz="4300" dirty="0"/>
              <a:t> fields to filter out anomalous values, enhancing accuracy.</a:t>
            </a:r>
          </a:p>
          <a:p>
            <a:pPr marL="285750" indent="-285750">
              <a:buClr>
                <a:srgbClr val="00CC00"/>
              </a:buClr>
              <a:buFont typeface="Arial" panose="020B0604020202020204" pitchFamily="34" charset="0"/>
              <a:buChar char="•"/>
            </a:pPr>
            <a:r>
              <a:rPr lang="en-GB" sz="4300" dirty="0"/>
              <a:t>Automated Data Quality Testing: Established regular, automated testing routines using DBT to validate key metrics like data consistency and primary key uniqueness.</a:t>
            </a:r>
          </a:p>
          <a:p>
            <a:pPr marL="285750" indent="-285750">
              <a:buClr>
                <a:srgbClr val="00CC00"/>
              </a:buClr>
              <a:buFont typeface="Arial" panose="020B0604020202020204" pitchFamily="34" charset="0"/>
              <a:buChar char="•"/>
            </a:pPr>
            <a:r>
              <a:rPr lang="en-GB" sz="4300" dirty="0"/>
              <a:t>Ongoing Reporting and Monitoring: Created dashboards and scheduled reports to track data quality metrics, ensuring real-time monitoring and issue resolution.</a:t>
            </a:r>
            <a:endParaRPr lang="en-AU" sz="4300" dirty="0"/>
          </a:p>
          <a:p>
            <a:endParaRPr lang="en-US" dirty="0"/>
          </a:p>
        </p:txBody>
      </p:sp>
      <p:sp>
        <p:nvSpPr>
          <p:cNvPr id="10" name="Text Placeholder 3">
            <a:extLst>
              <a:ext uri="{FF2B5EF4-FFF2-40B4-BE49-F238E27FC236}">
                <a16:creationId xmlns:a16="http://schemas.microsoft.com/office/drawing/2014/main" id="{9C9E34E3-FE1E-B4FE-7D64-462E23CD8BDC}"/>
              </a:ext>
            </a:extLst>
          </p:cNvPr>
          <p:cNvSpPr>
            <a:spLocks noGrp="1"/>
          </p:cNvSpPr>
          <p:nvPr>
            <p:ph type="body" sz="half" idx="2"/>
          </p:nvPr>
        </p:nvSpPr>
        <p:spPr>
          <a:xfrm>
            <a:off x="643465" y="3043050"/>
            <a:ext cx="3517567" cy="3064505"/>
          </a:xfrm>
        </p:spPr>
        <p:txBody>
          <a:bodyPr/>
          <a:lstStyle/>
          <a:p>
            <a:endParaRPr lang="en-US" dirty="0"/>
          </a:p>
        </p:txBody>
      </p:sp>
      <p:pic>
        <p:nvPicPr>
          <p:cNvPr id="2" name="Content Placeholder 2">
            <a:extLst>
              <a:ext uri="{FF2B5EF4-FFF2-40B4-BE49-F238E27FC236}">
                <a16:creationId xmlns:a16="http://schemas.microsoft.com/office/drawing/2014/main" id="{4CEAB046-4291-28D5-75D6-60F87B251225}"/>
              </a:ext>
            </a:extLst>
          </p:cNvPr>
          <p:cNvPicPr>
            <a:picLocks noGrp="1" noChangeAspect="1"/>
          </p:cNvPicPr>
          <p:nvPr>
            <p:ph idx="1"/>
          </p:nvPr>
        </p:nvPicPr>
        <p:blipFill>
          <a:blip r:embed="rId2"/>
          <a:stretch>
            <a:fillRect/>
          </a:stretch>
        </p:blipFill>
        <p:spPr>
          <a:xfrm>
            <a:off x="29742" y="1267332"/>
            <a:ext cx="4601894" cy="870139"/>
          </a:xfrm>
        </p:spPr>
      </p:pic>
      <p:pic>
        <p:nvPicPr>
          <p:cNvPr id="3" name="Picture 2">
            <a:extLst>
              <a:ext uri="{FF2B5EF4-FFF2-40B4-BE49-F238E27FC236}">
                <a16:creationId xmlns:a16="http://schemas.microsoft.com/office/drawing/2014/main" id="{D1602510-6620-D149-6F46-B8BB331C4E5E}"/>
              </a:ext>
            </a:extLst>
          </p:cNvPr>
          <p:cNvPicPr>
            <a:picLocks noChangeAspect="1"/>
          </p:cNvPicPr>
          <p:nvPr/>
        </p:nvPicPr>
        <p:blipFill>
          <a:blip r:embed="rId3"/>
          <a:stretch>
            <a:fillRect/>
          </a:stretch>
        </p:blipFill>
        <p:spPr>
          <a:xfrm>
            <a:off x="14870" y="2172907"/>
            <a:ext cx="4601895" cy="870140"/>
          </a:xfrm>
          <a:prstGeom prst="rect">
            <a:avLst/>
          </a:prstGeom>
        </p:spPr>
      </p:pic>
      <p:pic>
        <p:nvPicPr>
          <p:cNvPr id="12" name="Picture 11" descr="A screen shot of a computer&#10;&#10;Description automatically generated">
            <a:extLst>
              <a:ext uri="{FF2B5EF4-FFF2-40B4-BE49-F238E27FC236}">
                <a16:creationId xmlns:a16="http://schemas.microsoft.com/office/drawing/2014/main" id="{A832A843-C2E8-9048-E32A-5FCD945D4F28}"/>
              </a:ext>
            </a:extLst>
          </p:cNvPr>
          <p:cNvPicPr>
            <a:picLocks noChangeAspect="1"/>
          </p:cNvPicPr>
          <p:nvPr/>
        </p:nvPicPr>
        <p:blipFill>
          <a:blip r:embed="rId4"/>
          <a:stretch>
            <a:fillRect/>
          </a:stretch>
        </p:blipFill>
        <p:spPr>
          <a:xfrm>
            <a:off x="1" y="3078484"/>
            <a:ext cx="4631634" cy="3779516"/>
          </a:xfrm>
          <a:prstGeom prst="rect">
            <a:avLst/>
          </a:prstGeom>
        </p:spPr>
      </p:pic>
    </p:spTree>
    <p:extLst>
      <p:ext uri="{BB962C8B-B14F-4D97-AF65-F5344CB8AC3E}">
        <p14:creationId xmlns:p14="http://schemas.microsoft.com/office/powerpoint/2010/main" val="206727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6562BBCD-254A-B53F-7FC3-CAE61125F14E}"/>
              </a:ext>
            </a:extLst>
          </p:cNvPr>
          <p:cNvSpPr>
            <a:spLocks noGrp="1"/>
          </p:cNvSpPr>
          <p:nvPr>
            <p:ph type="title"/>
          </p:nvPr>
        </p:nvSpPr>
        <p:spPr>
          <a:xfrm>
            <a:off x="309249" y="594524"/>
            <a:ext cx="10855533" cy="1080714"/>
          </a:xfrm>
        </p:spPr>
        <p:txBody>
          <a:bodyPr>
            <a:normAutofit/>
          </a:bodyPr>
          <a:lstStyle/>
          <a:p>
            <a:r>
              <a:rPr lang="en-US" sz="3600" b="1" dirty="0">
                <a:effectLst>
                  <a:outerShdw blurRad="38100" dist="38100" dir="2700000" algn="tl">
                    <a:srgbClr val="000000">
                      <a:alpha val="43137"/>
                    </a:srgbClr>
                  </a:outerShdw>
                </a:effectLst>
              </a:rPr>
              <a:t>Results and Achievements</a:t>
            </a:r>
          </a:p>
        </p:txBody>
      </p:sp>
      <p:sp>
        <p:nvSpPr>
          <p:cNvPr id="4" name="Content Placeholder 3">
            <a:extLst>
              <a:ext uri="{FF2B5EF4-FFF2-40B4-BE49-F238E27FC236}">
                <a16:creationId xmlns:a16="http://schemas.microsoft.com/office/drawing/2014/main" id="{B29736F8-578B-1B0E-F6CB-E5E27B53DAA7}"/>
              </a:ext>
            </a:extLst>
          </p:cNvPr>
          <p:cNvSpPr>
            <a:spLocks noGrp="1"/>
          </p:cNvSpPr>
          <p:nvPr>
            <p:ph sz="half" idx="2"/>
          </p:nvPr>
        </p:nvSpPr>
        <p:spPr>
          <a:xfrm>
            <a:off x="418809" y="1996324"/>
            <a:ext cx="10665673" cy="4267152"/>
          </a:xfrm>
        </p:spPr>
        <p:txBody>
          <a:bodyPr>
            <a:normAutofit/>
          </a:bodyPr>
          <a:lstStyle/>
          <a:p>
            <a:r>
              <a:rPr lang="en-GB" sz="1800" b="1" dirty="0"/>
              <a:t>Major Challenges Encountered</a:t>
            </a:r>
          </a:p>
          <a:p>
            <a:pPr>
              <a:buClr>
                <a:srgbClr val="00CC00"/>
              </a:buClr>
              <a:buFont typeface="Wingdings" panose="05000000000000000000" pitchFamily="2" charset="2"/>
              <a:buChar char="v"/>
            </a:pPr>
            <a:r>
              <a:rPr lang="en-GB" sz="1800" dirty="0"/>
              <a:t>Data Inconsistencies: Initial challenges with missing primary keys, incorrect internal area values, and null fields (e.g., </a:t>
            </a:r>
            <a:r>
              <a:rPr lang="en-GB" sz="1800" dirty="0" err="1"/>
              <a:t>file_date</a:t>
            </a:r>
            <a:r>
              <a:rPr lang="en-GB" sz="1800" dirty="0"/>
              <a:t>) impacted data reliability.</a:t>
            </a:r>
          </a:p>
          <a:p>
            <a:pPr>
              <a:buClr>
                <a:srgbClr val="00CC00"/>
              </a:buClr>
              <a:buFont typeface="Wingdings" panose="05000000000000000000" pitchFamily="2" charset="2"/>
              <a:buChar char="v"/>
            </a:pPr>
            <a:r>
              <a:rPr lang="en-GB" sz="1800" dirty="0"/>
              <a:t>Source Mapping Errors: Data mapping issues from certain sources required extensive investigation and correction.</a:t>
            </a:r>
          </a:p>
          <a:p>
            <a:r>
              <a:rPr lang="en-GB" sz="1800" b="1" dirty="0"/>
              <a:t>How Challenges Were Addressed</a:t>
            </a:r>
          </a:p>
          <a:p>
            <a:pPr>
              <a:buClr>
                <a:srgbClr val="00CC00"/>
              </a:buClr>
              <a:buFont typeface="Wingdings" panose="05000000000000000000" pitchFamily="2" charset="2"/>
              <a:buChar char="v"/>
            </a:pPr>
            <a:r>
              <a:rPr lang="en-GB" sz="1800" dirty="0"/>
              <a:t>Implemented primary key validation and tolerance thresholds, correcting outliers and standardizing data across models.</a:t>
            </a:r>
          </a:p>
          <a:p>
            <a:pPr>
              <a:buClr>
                <a:srgbClr val="00CC00"/>
              </a:buClr>
              <a:buFont typeface="Wingdings" panose="05000000000000000000" pitchFamily="2" charset="2"/>
              <a:buChar char="v"/>
            </a:pPr>
            <a:r>
              <a:rPr lang="en-GB" sz="1800" dirty="0"/>
              <a:t>Collaborated with team members to trace mapping errors, ensuring accurate data flow from source to model.</a:t>
            </a:r>
            <a:endParaRPr lang="en-AU" sz="1800" dirty="0"/>
          </a:p>
        </p:txBody>
      </p:sp>
    </p:spTree>
    <p:extLst>
      <p:ext uri="{BB962C8B-B14F-4D97-AF65-F5344CB8AC3E}">
        <p14:creationId xmlns:p14="http://schemas.microsoft.com/office/powerpoint/2010/main" val="341635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7E9562-DA0E-928A-E6D4-4FD2BF3E9E56}"/>
              </a:ext>
            </a:extLst>
          </p:cNvPr>
          <p:cNvSpPr txBox="1"/>
          <p:nvPr/>
        </p:nvSpPr>
        <p:spPr>
          <a:xfrm>
            <a:off x="300147" y="376928"/>
            <a:ext cx="11649874"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Results and Achievements</a:t>
            </a:r>
            <a:endParaRPr lang="en-AU" sz="2800" dirty="0"/>
          </a:p>
        </p:txBody>
      </p:sp>
      <p:cxnSp>
        <p:nvCxnSpPr>
          <p:cNvPr id="7" name="Straight Connector 6">
            <a:extLst>
              <a:ext uri="{FF2B5EF4-FFF2-40B4-BE49-F238E27FC236}">
                <a16:creationId xmlns:a16="http://schemas.microsoft.com/office/drawing/2014/main" id="{B05DC153-5284-7FEF-927A-7AAA6307038C}"/>
              </a:ext>
            </a:extLst>
          </p:cNvPr>
          <p:cNvCxnSpPr>
            <a:cxnSpLocks/>
          </p:cNvCxnSpPr>
          <p:nvPr/>
        </p:nvCxnSpPr>
        <p:spPr>
          <a:xfrm flipV="1">
            <a:off x="188464" y="1033063"/>
            <a:ext cx="11810418" cy="48861"/>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DC9A5D58-4A86-1D06-C600-0EC9774DB2B3}"/>
              </a:ext>
            </a:extLst>
          </p:cNvPr>
          <p:cNvSpPr txBox="1"/>
          <p:nvPr/>
        </p:nvSpPr>
        <p:spPr>
          <a:xfrm>
            <a:off x="300148" y="1305289"/>
            <a:ext cx="11817398" cy="3108543"/>
          </a:xfrm>
          <a:prstGeom prst="rect">
            <a:avLst/>
          </a:prstGeom>
          <a:noFill/>
        </p:spPr>
        <p:txBody>
          <a:bodyPr wrap="square" rtlCol="0">
            <a:spAutoFit/>
          </a:bodyPr>
          <a:lstStyle/>
          <a:p>
            <a:r>
              <a:rPr lang="en-GB" sz="1400" b="1" dirty="0"/>
              <a:t>Key Outcomes and Achievements</a:t>
            </a:r>
          </a:p>
          <a:p>
            <a:endParaRPr lang="en-GB" sz="1400" dirty="0"/>
          </a:p>
          <a:p>
            <a:pPr marL="285750" indent="-285750">
              <a:buClr>
                <a:srgbClr val="00CC00"/>
              </a:buClr>
              <a:buFont typeface="Wingdings" panose="05000000000000000000" pitchFamily="2" charset="2"/>
              <a:buChar char="v"/>
            </a:pPr>
            <a:r>
              <a:rPr lang="en-GB" sz="1400" dirty="0"/>
              <a:t>Improved Test Coverage: Enhanced Domain's test coverage metrics from 69% to 72%, with further improvements expected once recent code updates are merged into the master branch.</a:t>
            </a:r>
          </a:p>
          <a:p>
            <a:pPr marL="285750" indent="-285750">
              <a:buClr>
                <a:srgbClr val="00CC00"/>
              </a:buClr>
              <a:buFont typeface="Wingdings" panose="05000000000000000000" pitchFamily="2" charset="2"/>
              <a:buChar char="v"/>
            </a:pPr>
            <a:r>
              <a:rPr lang="en-GB" sz="1400" dirty="0"/>
              <a:t>Enhanced Data Quality: The implementation of tolerance thresholds and primary key validations reduced data inconsistencies, providing more reliable insights for stakeholders.</a:t>
            </a:r>
          </a:p>
          <a:p>
            <a:pPr marL="285750" indent="-285750">
              <a:buClr>
                <a:srgbClr val="00CC00"/>
              </a:buClr>
              <a:buFont typeface="Wingdings" panose="05000000000000000000" pitchFamily="2" charset="2"/>
              <a:buChar char="v"/>
            </a:pPr>
            <a:r>
              <a:rPr lang="en-GB" sz="1400" dirty="0"/>
              <a:t>Automated Data Quality Checks: Established routine automated checks to continuously monitor data quality, reducing manual effort and improving data accuracy.</a:t>
            </a:r>
          </a:p>
          <a:p>
            <a:r>
              <a:rPr lang="en-GB" sz="1400" b="1" dirty="0"/>
              <a:t>Metrics and Evidence Supporting Results</a:t>
            </a:r>
          </a:p>
          <a:p>
            <a:endParaRPr lang="en-GB" sz="1400" dirty="0"/>
          </a:p>
          <a:p>
            <a:pPr marL="285750" indent="-285750">
              <a:buClr>
                <a:srgbClr val="00CC00"/>
              </a:buClr>
              <a:buFont typeface="Wingdings" panose="05000000000000000000" pitchFamily="2" charset="2"/>
              <a:buChar char="v"/>
            </a:pPr>
            <a:r>
              <a:rPr lang="en-GB" sz="1400" dirty="0"/>
              <a:t>Test Coverage: Increased test coverage from 69% to 72%.</a:t>
            </a:r>
          </a:p>
          <a:p>
            <a:pPr marL="285750" indent="-285750">
              <a:buClr>
                <a:srgbClr val="00CC00"/>
              </a:buClr>
              <a:buFont typeface="Wingdings" panose="05000000000000000000" pitchFamily="2" charset="2"/>
              <a:buChar char="v"/>
            </a:pPr>
            <a:r>
              <a:rPr lang="en-GB" sz="1400" dirty="0"/>
              <a:t>Data Accuracy: Significant decrease in null or incorrect values across models.</a:t>
            </a:r>
          </a:p>
          <a:p>
            <a:pPr marL="285750" indent="-285750">
              <a:buClr>
                <a:srgbClr val="00CC00"/>
              </a:buClr>
              <a:buFont typeface="Wingdings" panose="05000000000000000000" pitchFamily="2" charset="2"/>
              <a:buChar char="v"/>
            </a:pPr>
            <a:r>
              <a:rPr lang="en-GB" sz="1400" dirty="0"/>
              <a:t>Continuous Monitoring: New automated dashboards and reports provide ongoing data quality metrics, ensuring real-time issue detection and resolution.</a:t>
            </a:r>
            <a:endParaRPr lang="en-AU" sz="1400" dirty="0"/>
          </a:p>
        </p:txBody>
      </p:sp>
      <p:pic>
        <p:nvPicPr>
          <p:cNvPr id="16" name="Picture 15" descr="A screenshot of a phone&#10;&#10;Description automatically generated">
            <a:extLst>
              <a:ext uri="{FF2B5EF4-FFF2-40B4-BE49-F238E27FC236}">
                <a16:creationId xmlns:a16="http://schemas.microsoft.com/office/drawing/2014/main" id="{C27BA9A0-7681-81B6-C6E8-EE74B2963423}"/>
              </a:ext>
            </a:extLst>
          </p:cNvPr>
          <p:cNvPicPr>
            <a:picLocks noChangeAspect="1"/>
          </p:cNvPicPr>
          <p:nvPr/>
        </p:nvPicPr>
        <p:blipFill>
          <a:blip r:embed="rId2"/>
          <a:stretch>
            <a:fillRect/>
          </a:stretch>
        </p:blipFill>
        <p:spPr>
          <a:xfrm>
            <a:off x="74455" y="4432394"/>
            <a:ext cx="12043091" cy="2425605"/>
          </a:xfrm>
          <a:prstGeom prst="rect">
            <a:avLst/>
          </a:prstGeom>
        </p:spPr>
      </p:pic>
    </p:spTree>
    <p:extLst>
      <p:ext uri="{BB962C8B-B14F-4D97-AF65-F5344CB8AC3E}">
        <p14:creationId xmlns:p14="http://schemas.microsoft.com/office/powerpoint/2010/main" val="258210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81BC04-4E64-B498-6E33-22565D1C2221}"/>
              </a:ext>
            </a:extLst>
          </p:cNvPr>
          <p:cNvSpPr txBox="1"/>
          <p:nvPr/>
        </p:nvSpPr>
        <p:spPr>
          <a:xfrm>
            <a:off x="300147" y="376928"/>
            <a:ext cx="11649874"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Conclusion</a:t>
            </a:r>
            <a:endParaRPr lang="en-AU" sz="2800" dirty="0"/>
          </a:p>
        </p:txBody>
      </p:sp>
      <p:cxnSp>
        <p:nvCxnSpPr>
          <p:cNvPr id="3" name="Straight Connector 2">
            <a:extLst>
              <a:ext uri="{FF2B5EF4-FFF2-40B4-BE49-F238E27FC236}">
                <a16:creationId xmlns:a16="http://schemas.microsoft.com/office/drawing/2014/main" id="{65F8581A-5EDC-7575-C90F-E539A20CEFD0}"/>
              </a:ext>
            </a:extLst>
          </p:cNvPr>
          <p:cNvCxnSpPr>
            <a:cxnSpLocks/>
          </p:cNvCxnSpPr>
          <p:nvPr/>
        </p:nvCxnSpPr>
        <p:spPr>
          <a:xfrm flipV="1">
            <a:off x="188464" y="1033063"/>
            <a:ext cx="11810418" cy="48861"/>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D8864E07-1925-1D9F-6AA7-B426784E6A94}"/>
              </a:ext>
            </a:extLst>
          </p:cNvPr>
          <p:cNvSpPr txBox="1"/>
          <p:nvPr/>
        </p:nvSpPr>
        <p:spPr>
          <a:xfrm>
            <a:off x="300148" y="1305289"/>
            <a:ext cx="11817398" cy="4401205"/>
          </a:xfrm>
          <a:prstGeom prst="rect">
            <a:avLst/>
          </a:prstGeom>
          <a:noFill/>
        </p:spPr>
        <p:txBody>
          <a:bodyPr wrap="square" rtlCol="0">
            <a:spAutoFit/>
          </a:bodyPr>
          <a:lstStyle/>
          <a:p>
            <a:r>
              <a:rPr lang="en-GB" sz="1400" b="1" dirty="0"/>
              <a:t>Lessons Learned</a:t>
            </a:r>
          </a:p>
          <a:p>
            <a:endParaRPr lang="en-GB" sz="1400" dirty="0"/>
          </a:p>
          <a:p>
            <a:pPr marL="285750" indent="-285750">
              <a:buClr>
                <a:srgbClr val="00CC00"/>
              </a:buClr>
              <a:buFont typeface="Wingdings" panose="05000000000000000000" pitchFamily="2" charset="2"/>
              <a:buChar char="v"/>
            </a:pPr>
            <a:r>
              <a:rPr lang="en-GB" sz="1400" dirty="0"/>
              <a:t>Gained hands-on experience in implementing data quality frameworks and troubleshooting complex data issues, enhancing technical skills in data validation, testing, and analysis.</a:t>
            </a:r>
          </a:p>
          <a:p>
            <a:pPr marL="285750" indent="-285750">
              <a:buClr>
                <a:srgbClr val="00CC00"/>
              </a:buClr>
              <a:buFont typeface="Wingdings" panose="05000000000000000000" pitchFamily="2" charset="2"/>
              <a:buChar char="v"/>
            </a:pPr>
            <a:r>
              <a:rPr lang="en-GB" sz="1400" dirty="0"/>
              <a:t>Developed a deeper understanding of collaborative problem-solving, especially in managing data consistency across multiple sources and models.</a:t>
            </a:r>
          </a:p>
          <a:p>
            <a:pPr marL="285750" indent="-285750">
              <a:buClr>
                <a:srgbClr val="00CC00"/>
              </a:buClr>
              <a:buFont typeface="Wingdings" panose="05000000000000000000" pitchFamily="2" charset="2"/>
              <a:buChar char="v"/>
            </a:pPr>
            <a:endParaRPr lang="en-GB" sz="1400" dirty="0"/>
          </a:p>
          <a:p>
            <a:pPr>
              <a:buClr>
                <a:srgbClr val="00CC00"/>
              </a:buClr>
            </a:pPr>
            <a:r>
              <a:rPr lang="en-GB" sz="1400" b="1" dirty="0"/>
              <a:t>Personal and Professional Growth</a:t>
            </a:r>
          </a:p>
          <a:p>
            <a:pPr>
              <a:buClr>
                <a:srgbClr val="00CC00"/>
              </a:buClr>
            </a:pPr>
            <a:endParaRPr lang="en-GB" sz="1400" b="1" dirty="0"/>
          </a:p>
          <a:p>
            <a:pPr marL="285750" indent="-285750">
              <a:buClr>
                <a:srgbClr val="00CC00"/>
              </a:buClr>
              <a:buFont typeface="Wingdings" panose="05000000000000000000" pitchFamily="2" charset="2"/>
              <a:buChar char="v"/>
            </a:pPr>
            <a:r>
              <a:rPr lang="en-GB" sz="1400" dirty="0"/>
              <a:t>Improved critical thinking and adaptability by addressing real-world data challenges, which strengthened my analytical and troubleshooting abilities.</a:t>
            </a:r>
          </a:p>
          <a:p>
            <a:pPr marL="285750" indent="-285750">
              <a:buClr>
                <a:srgbClr val="00CC00"/>
              </a:buClr>
              <a:buFont typeface="Wingdings" panose="05000000000000000000" pitchFamily="2" charset="2"/>
              <a:buChar char="v"/>
            </a:pPr>
            <a:r>
              <a:rPr lang="en-GB" sz="1400" dirty="0"/>
              <a:t>Enhanced communication and teamwork skills through regular collaboration with cross-functional teams, essential for effective data management in professional settings.</a:t>
            </a:r>
          </a:p>
          <a:p>
            <a:pPr marL="285750" indent="-285750">
              <a:buClr>
                <a:srgbClr val="00CC00"/>
              </a:buClr>
              <a:buFont typeface="Wingdings" panose="05000000000000000000" pitchFamily="2" charset="2"/>
              <a:buChar char="v"/>
            </a:pPr>
            <a:endParaRPr lang="en-GB" sz="1400" dirty="0"/>
          </a:p>
          <a:p>
            <a:pPr>
              <a:buClr>
                <a:srgbClr val="00CC00"/>
              </a:buClr>
            </a:pPr>
            <a:r>
              <a:rPr lang="en-GB" sz="1400" b="1" dirty="0"/>
              <a:t>Potential Areas for Improvement</a:t>
            </a:r>
          </a:p>
          <a:p>
            <a:pPr marL="285750" indent="-285750">
              <a:buClr>
                <a:srgbClr val="00CC00"/>
              </a:buClr>
              <a:buFont typeface="Wingdings" panose="05000000000000000000" pitchFamily="2" charset="2"/>
              <a:buChar char="v"/>
            </a:pPr>
            <a:r>
              <a:rPr lang="en-GB" sz="1400" dirty="0"/>
              <a:t>Increased automation of data validation tasks to further reduce manual efforts and increase efficiency.</a:t>
            </a:r>
          </a:p>
          <a:p>
            <a:pPr marL="285750" indent="-285750">
              <a:buClr>
                <a:srgbClr val="00CC00"/>
              </a:buClr>
              <a:buFont typeface="Wingdings" panose="05000000000000000000" pitchFamily="2" charset="2"/>
              <a:buChar char="v"/>
            </a:pPr>
            <a:r>
              <a:rPr lang="en-GB" sz="1400" dirty="0"/>
              <a:t>Expanding the test coverage to achieve a broader scope and ensure even higher data reliability across all models.</a:t>
            </a:r>
          </a:p>
          <a:p>
            <a:pPr>
              <a:buClr>
                <a:srgbClr val="00CC00"/>
              </a:buClr>
            </a:pPr>
            <a:endParaRPr lang="en-GB" sz="1400" b="1" dirty="0"/>
          </a:p>
          <a:p>
            <a:pPr>
              <a:buClr>
                <a:srgbClr val="00CC00"/>
              </a:buClr>
            </a:pPr>
            <a:r>
              <a:rPr lang="en-GB" sz="1400" b="1" dirty="0"/>
              <a:t>Recommendations for the Company</a:t>
            </a:r>
          </a:p>
          <a:p>
            <a:pPr marL="285750" indent="-285750">
              <a:buClr>
                <a:srgbClr val="00CC00"/>
              </a:buClr>
              <a:buFont typeface="Wingdings" panose="05000000000000000000" pitchFamily="2" charset="2"/>
              <a:buChar char="v"/>
            </a:pPr>
            <a:r>
              <a:rPr lang="en-GB" sz="1400" dirty="0"/>
              <a:t>Implement more detailed data documentation and source tracking to streamline troubleshooting and ensure clarity for all team members.</a:t>
            </a:r>
          </a:p>
          <a:p>
            <a:pPr marL="285750" indent="-285750">
              <a:buClr>
                <a:srgbClr val="00CC00"/>
              </a:buClr>
              <a:buFont typeface="Wingdings" panose="05000000000000000000" pitchFamily="2" charset="2"/>
              <a:buChar char="v"/>
            </a:pPr>
            <a:r>
              <a:rPr lang="en-GB" sz="1400" dirty="0"/>
              <a:t>Encourage continuous training and cross-team knowledge-sharing sessions to foster a deeper understanding of data integrity and best practices across departments.</a:t>
            </a:r>
            <a:endParaRPr lang="en-AU" sz="1400" dirty="0"/>
          </a:p>
        </p:txBody>
      </p:sp>
    </p:spTree>
    <p:extLst>
      <p:ext uri="{BB962C8B-B14F-4D97-AF65-F5344CB8AC3E}">
        <p14:creationId xmlns:p14="http://schemas.microsoft.com/office/powerpoint/2010/main" val="377741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8CE95B-1485-E225-8978-9BC87230D328}"/>
              </a:ext>
            </a:extLst>
          </p:cNvPr>
          <p:cNvSpPr txBox="1"/>
          <p:nvPr/>
        </p:nvSpPr>
        <p:spPr>
          <a:xfrm>
            <a:off x="2669097" y="2483141"/>
            <a:ext cx="6853806" cy="1107996"/>
          </a:xfrm>
          <a:prstGeom prst="rect">
            <a:avLst/>
          </a:prstGeom>
          <a:noFill/>
        </p:spPr>
        <p:txBody>
          <a:bodyPr wrap="square" rtlCol="0">
            <a:spAutoFit/>
          </a:bodyPr>
          <a:lstStyle/>
          <a:p>
            <a:pPr algn="ctr"/>
            <a:r>
              <a:rPr lang="en-AU" sz="6600" dirty="0">
                <a:solidFill>
                  <a:schemeClr val="bg1"/>
                </a:solidFill>
              </a:rPr>
              <a:t>Thank You</a:t>
            </a:r>
          </a:p>
        </p:txBody>
      </p:sp>
    </p:spTree>
    <p:extLst>
      <p:ext uri="{BB962C8B-B14F-4D97-AF65-F5344CB8AC3E}">
        <p14:creationId xmlns:p14="http://schemas.microsoft.com/office/powerpoint/2010/main" val="53199330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{4A29AAD3-000A-4430-885E-37CEB058157D}tf22712842_win32</Template>
  <TotalTime>301</TotalTime>
  <Words>913</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Bookman Old Style</vt:lpstr>
      <vt:lpstr>Calibri</vt:lpstr>
      <vt:lpstr>Franklin Gothic Book</vt:lpstr>
      <vt:lpstr>Wingdings</vt:lpstr>
      <vt:lpstr>Custom</vt:lpstr>
      <vt:lpstr>Final Presentation Supervisor: Ricky Zheng  Master of Data Science</vt:lpstr>
      <vt:lpstr>Project/objective</vt:lpstr>
      <vt:lpstr>Methodology/Approach</vt:lpstr>
      <vt:lpstr>Project Implementation</vt:lpstr>
      <vt:lpstr>Results and Achievements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Ayan Krishna Paul</dc:creator>
  <cp:lastModifiedBy>Ayan Krishna Paul</cp:lastModifiedBy>
  <cp:revision>42</cp:revision>
  <dcterms:created xsi:type="dcterms:W3CDTF">2024-09-05T18:38:20Z</dcterms:created>
  <dcterms:modified xsi:type="dcterms:W3CDTF">2024-10-31T10:26:04Z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