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2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1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8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1.png" ContentType="image/png"/>
  <Override PartName="/ppt/media/image29.png" ContentType="image/png"/>
  <Override PartName="/ppt/media/image30.png" ContentType="image/png"/>
  <Override PartName="/ppt/media/image42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1.jpeg" ContentType="image/jpeg"/>
  <Override PartName="/ppt/media/image10.png" ContentType="image/png"/>
  <Override PartName="/ppt/media/image5.png" ContentType="image/png"/>
  <Override PartName="/ppt/media/image3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12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x="12193588" cy="6858000"/>
  <p:notesSz cx="6669088" cy="9775825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li</a:t>
            </a:r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k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o </a:t>
            </a:r>
            <a:r>
              <a:rPr b="0" lang="en-IN" sz="4400" spc="-1" strike="noStrike">
                <a:latin typeface="Arial"/>
              </a:rPr>
              <a:t>m</a:t>
            </a:r>
            <a:r>
              <a:rPr b="0" lang="en-IN" sz="4400" spc="-1" strike="noStrike">
                <a:latin typeface="Arial"/>
              </a:rPr>
              <a:t>o</a:t>
            </a:r>
            <a:r>
              <a:rPr b="0" lang="en-IN" sz="4400" spc="-1" strike="noStrike">
                <a:latin typeface="Arial"/>
              </a:rPr>
              <a:t>v</a:t>
            </a:r>
            <a:r>
              <a:rPr b="0" lang="en-IN" sz="4400" spc="-1" strike="noStrike">
                <a:latin typeface="Arial"/>
              </a:rPr>
              <a:t>e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h</a:t>
            </a:r>
            <a:r>
              <a:rPr b="0" lang="en-IN" sz="4400" spc="-1" strike="noStrike">
                <a:latin typeface="Arial"/>
              </a:rPr>
              <a:t>e </a:t>
            </a:r>
            <a:r>
              <a:rPr b="0" lang="en-IN" sz="4400" spc="-1" strike="noStrike">
                <a:latin typeface="Arial"/>
              </a:rPr>
              <a:t>s</a:t>
            </a:r>
            <a:r>
              <a:rPr b="0" lang="en-IN" sz="4400" spc="-1" strike="noStrike">
                <a:latin typeface="Arial"/>
              </a:rPr>
              <a:t>li</a:t>
            </a:r>
            <a:r>
              <a:rPr b="0" lang="en-IN" sz="4400" spc="-1" strike="noStrike">
                <a:latin typeface="Arial"/>
              </a:rPr>
              <a:t>d</a:t>
            </a:r>
            <a:r>
              <a:rPr b="0" lang="en-IN" sz="4400" spc="-1" strike="noStrike">
                <a:latin typeface="Arial"/>
              </a:rPr>
              <a:t>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492E403-3C83-4A46-8DB8-618EB181CA3D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520" cy="3297600"/>
          </a:xfrm>
          <a:prstGeom prst="rect">
            <a:avLst/>
          </a:prstGeom>
          <a:ln w="0">
            <a:noFill/>
          </a:ln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120" cy="384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Had a nice break and enjoyed yourselves so far.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moving to more complicated datatypes and concepts in programming.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Let us begin with higher level structures/containers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CC-BY Digital Skills Team at the University of Edinburgh www.ed.ac.uk/is/skills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sldNum" idx="10"/>
          </p:nvPr>
        </p:nvSpPr>
        <p:spPr>
          <a:xfrm>
            <a:off x="3777480" y="9285480"/>
            <a:ext cx="288900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1CE5E5-346F-4688-A481-CF37F19113E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520" cy="3297600"/>
          </a:xfrm>
          <a:prstGeom prst="rect">
            <a:avLst/>
          </a:prstGeom>
          <a:ln w="0">
            <a:noFill/>
          </a:ln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120" cy="384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tuple – an immutable list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look at initial example – tomato always a fruit now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try changing it; example in your notebooks.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sldNum" idx="19"/>
          </p:nvPr>
        </p:nvSpPr>
        <p:spPr>
          <a:xfrm>
            <a:off x="3777480" y="9285480"/>
            <a:ext cx="288900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00AD06-DCF3-4029-9FF8-37277C29530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520" cy="3297600"/>
          </a:xfrm>
          <a:prstGeom prst="rect">
            <a:avLst/>
          </a:prstGeom>
          <a:ln w="0">
            <a:noFill/>
          </a:ln>
        </p:spPr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120" cy="384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similar to actual dictionaries.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effectively 2 lists combined - keys and values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Example - days of the week in Gaelic mapped to their English translations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sldNum" idx="20"/>
          </p:nvPr>
        </p:nvSpPr>
        <p:spPr>
          <a:xfrm>
            <a:off x="3777480" y="9285480"/>
            <a:ext cx="288900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02CD1B-2AEF-4CFD-8F67-14CD22F735C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520" cy="3297600"/>
          </a:xfrm>
          <a:prstGeom prst="rect">
            <a:avLst/>
          </a:prstGeom>
          <a:ln w="0">
            <a:noFill/>
          </a:ln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120" cy="384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Note curly brackets and colons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sldNum" idx="21"/>
          </p:nvPr>
        </p:nvSpPr>
        <p:spPr>
          <a:xfrm>
            <a:off x="3777480" y="9285480"/>
            <a:ext cx="288900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9F327E-D02C-4707-973F-D3E8245F037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520" cy="3297600"/>
          </a:xfrm>
          <a:prstGeom prst="rect">
            <a:avLst/>
          </a:prstGeom>
          <a:ln w="0">
            <a:noFill/>
          </a:ln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120" cy="384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sldNum" idx="22"/>
          </p:nvPr>
        </p:nvSpPr>
        <p:spPr>
          <a:xfrm>
            <a:off x="3777480" y="9285480"/>
            <a:ext cx="288900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9D3E4C-AD7C-4D10-AA2F-40BBEBF1863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520" cy="3297600"/>
          </a:xfrm>
          <a:prstGeom prst="rect">
            <a:avLst/>
          </a:prstGeom>
          <a:ln w="0">
            <a:noFill/>
          </a:ln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120" cy="384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sldNum" idx="23"/>
          </p:nvPr>
        </p:nvSpPr>
        <p:spPr>
          <a:xfrm>
            <a:off x="3777480" y="9285480"/>
            <a:ext cx="288900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70A520-B91F-44E5-AAA8-9340971185D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520" cy="3297600"/>
          </a:xfrm>
          <a:prstGeom prst="rect">
            <a:avLst/>
          </a:prstGeom>
          <a:ln w="0">
            <a:noFill/>
          </a:ln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120" cy="384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Give example of how you access a dictionary in real life.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Say we want to look up the Gaelic translation of Friday?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sldNum" idx="24"/>
          </p:nvPr>
        </p:nvSpPr>
        <p:spPr>
          <a:xfrm>
            <a:off x="3777480" y="9285480"/>
            <a:ext cx="288900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64033C-48E4-48F2-AC4F-F6B3F7FD14D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520" cy="3297600"/>
          </a:xfrm>
          <a:prstGeom prst="rect">
            <a:avLst/>
          </a:prstGeom>
          <a:ln w="0">
            <a:noFill/>
          </a:ln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120" cy="384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Note that they are not the same as for lists for obvious reasons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We are not going to go over all methods for dicts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You can find them using the dir('dict')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Or simply by googling afterwards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sldNum" idx="25"/>
          </p:nvPr>
        </p:nvSpPr>
        <p:spPr>
          <a:xfrm>
            <a:off x="3777480" y="9285480"/>
            <a:ext cx="288900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1CD083-1765-41FB-8786-58638C33EE6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520" cy="3297600"/>
          </a:xfrm>
          <a:prstGeom prst="rect">
            <a:avLst/>
          </a:prstGeom>
          <a:ln w="0">
            <a:noFill/>
          </a:ln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120" cy="384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sldNum" idx="26"/>
          </p:nvPr>
        </p:nvSpPr>
        <p:spPr>
          <a:xfrm>
            <a:off x="3777480" y="9285480"/>
            <a:ext cx="288900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2E925A-A13A-4580-AE7F-C15412C2410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520" cy="3297600"/>
          </a:xfrm>
          <a:prstGeom prst="rect">
            <a:avLst/>
          </a:prstGeom>
          <a:ln w="0">
            <a:noFill/>
          </a:ln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120" cy="384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Essentially a list of unique items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sldNum" idx="27"/>
          </p:nvPr>
        </p:nvSpPr>
        <p:spPr>
          <a:xfrm>
            <a:off x="3777480" y="9285480"/>
            <a:ext cx="288900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823DB9-9461-4B22-BC7E-8FA6A769E3C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520" cy="3297600"/>
          </a:xfrm>
          <a:prstGeom prst="rect">
            <a:avLst/>
          </a:prstGeom>
          <a:ln w="0">
            <a:noFill/>
          </a:ln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120" cy="384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ask very politely "Do you really want to close me", answers Yes and No that is essentially a if-else block.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press Yes the program closes else, you press no and the program continues.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All programs build on if-else blocks, a lot of if-else blocks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The expression in the brackets after the if is the boolean evaluation expression.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If True, execute the code between if and else, if False execute code after else.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sldNum" idx="28"/>
          </p:nvPr>
        </p:nvSpPr>
        <p:spPr>
          <a:xfrm>
            <a:off x="3777480" y="9285480"/>
            <a:ext cx="288900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E2EE6D-846F-4564-BB34-4DCF7FE0157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520" cy="3297600"/>
          </a:xfrm>
          <a:prstGeom prst="rect">
            <a:avLst/>
          </a:prstGeom>
          <a:ln w="0">
            <a:noFill/>
          </a:ln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120" cy="384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lots of data of the same type?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example, various fruits.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Can be grouped in a list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Allows us to process data as a group. Write a manipulation once, do it many times.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I.e. to find the sugar content of each fruit.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sldNum" idx="11"/>
          </p:nvPr>
        </p:nvSpPr>
        <p:spPr>
          <a:xfrm>
            <a:off x="3777480" y="9285480"/>
            <a:ext cx="288900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BA134D-7DC0-4CCC-8C83-C30415C15C4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520" cy="3297600"/>
          </a:xfrm>
          <a:prstGeom prst="rect">
            <a:avLst/>
          </a:prstGeom>
          <a:ln w="0">
            <a:noFill/>
          </a:ln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120" cy="384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Here is an example that is also included in your notebooks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Go through the example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noticed that the first 2 print statements don't have the same indentation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sldNum" idx="29"/>
          </p:nvPr>
        </p:nvSpPr>
        <p:spPr>
          <a:xfrm>
            <a:off x="3777480" y="9285480"/>
            <a:ext cx="288900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2E083A-7607-4B96-AB82-F719CA1E4F9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520" cy="32976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120" cy="384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What is indentation? amount of whitespace or tab characters in front of your code.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important in Python because it groups blocks of code together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sldNum" idx="30"/>
          </p:nvPr>
        </p:nvSpPr>
        <p:spPr>
          <a:xfrm>
            <a:off x="3777480" y="9285480"/>
            <a:ext cx="288900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62AA9C-CC4A-4ABC-BB46-6892A5CC5C0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520" cy="3297600"/>
          </a:xfrm>
          <a:prstGeom prst="rect">
            <a:avLst/>
          </a:prstGeom>
          <a:ln w="0">
            <a:noFill/>
          </a:ln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120" cy="384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extend if block to many different conditions.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done with the elif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previous statements have been false and the current condition is true then execute the current elif block.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Relevant bitcoin example in your code.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sldNum" idx="31"/>
          </p:nvPr>
        </p:nvSpPr>
        <p:spPr>
          <a:xfrm>
            <a:off x="3777480" y="9285480"/>
            <a:ext cx="288900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A9FC7B-5F14-42EF-A373-AB52379085F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520" cy="3297600"/>
          </a:xfrm>
          <a:prstGeom prst="rect">
            <a:avLst/>
          </a:prstGeom>
          <a:ln w="0">
            <a:noFill/>
          </a:ln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120" cy="384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lists and others are useful when loops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Loops allow us to iterate over containers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For loops are the more controllable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Code explanation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Item is a subset of itemList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sldNum" idx="32"/>
          </p:nvPr>
        </p:nvSpPr>
        <p:spPr>
          <a:xfrm>
            <a:off x="3777480" y="9285480"/>
            <a:ext cx="288900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3A8F09-F713-46AE-8ECE-80536F7D628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520" cy="3297600"/>
          </a:xfrm>
          <a:prstGeom prst="rect">
            <a:avLst/>
          </a:prstGeom>
          <a:ln w="0">
            <a:noFill/>
          </a:ln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120" cy="384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We have 4 copy pasted lines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What if we have more items?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Can we use for?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sldNum" idx="33"/>
          </p:nvPr>
        </p:nvSpPr>
        <p:spPr>
          <a:xfrm>
            <a:off x="3777480" y="9285480"/>
            <a:ext cx="288900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807B47-335E-4033-B291-65269D53CC4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520" cy="3297600"/>
          </a:xfrm>
          <a:prstGeom prst="rect">
            <a:avLst/>
          </a:prstGeom>
          <a:ln w="0">
            <a:noFill/>
          </a:ln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120" cy="384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Saves us a few lines of writing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Allows us to not care about size of the list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sldNum" idx="34"/>
          </p:nvPr>
        </p:nvSpPr>
        <p:spPr>
          <a:xfrm>
            <a:off x="3777480" y="9285480"/>
            <a:ext cx="288900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F12342-6CF8-418F-AE64-291B4B4A63A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520" cy="3297600"/>
          </a:xfrm>
          <a:prstGeom prst="rect">
            <a:avLst/>
          </a:prstGeom>
          <a:ln w="0">
            <a:noFill/>
          </a:ln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120" cy="384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more useful usage of the for loop.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iterate over 0 to 9 and find the squares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sldNum" idx="35"/>
          </p:nvPr>
        </p:nvSpPr>
        <p:spPr>
          <a:xfrm>
            <a:off x="3777480" y="9285480"/>
            <a:ext cx="288900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2CAAA0-027E-4DF8-8A75-9F954AA1F3D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520" cy="3297600"/>
          </a:xfrm>
          <a:prstGeom prst="rect">
            <a:avLst/>
          </a:prstGeom>
          <a:ln w="0">
            <a:noFill/>
          </a:ln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120" cy="384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While less controllable than for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Manual control inside.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We must tell it when to stop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While loop that executes 5 times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sldNum" idx="36"/>
          </p:nvPr>
        </p:nvSpPr>
        <p:spPr>
          <a:xfrm>
            <a:off x="3777480" y="9285480"/>
            <a:ext cx="288900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8C1368-083C-4CB8-B1AD-06548AD19E3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520" cy="3297600"/>
          </a:xfrm>
          <a:prstGeom prst="rect">
            <a:avLst/>
          </a:prstGeom>
          <a:ln w="0">
            <a:noFill/>
          </a:ln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120" cy="384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We can also get out of a while whenever we want with break.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Usually used with an if statement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Redo last example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Can also be used in for loops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sldNum" idx="37"/>
          </p:nvPr>
        </p:nvSpPr>
        <p:spPr>
          <a:xfrm>
            <a:off x="3777480" y="9285480"/>
            <a:ext cx="288900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337B23-CE1B-407D-B3D6-278198E2C87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520" cy="3297600"/>
          </a:xfrm>
          <a:prstGeom prst="rect">
            <a:avLst/>
          </a:prstGeom>
          <a:ln w="0">
            <a:noFill/>
          </a:ln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120" cy="384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Print() is actually a function that we have been using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sldNum" idx="38"/>
          </p:nvPr>
        </p:nvSpPr>
        <p:spPr>
          <a:xfrm>
            <a:off x="3777480" y="9285480"/>
            <a:ext cx="288900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3F52D4-71D2-4C83-884F-7591F569E04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520" cy="3297600"/>
          </a:xfrm>
          <a:prstGeom prst="rect">
            <a:avLst/>
          </a:prstGeom>
          <a:ln w="0">
            <a:noFill/>
          </a:ln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120" cy="384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How to access?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called indexing - not very intuitive.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get a particular item using square brackets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sldNum" idx="12"/>
          </p:nvPr>
        </p:nvSpPr>
        <p:spPr>
          <a:xfrm>
            <a:off x="3777480" y="9285480"/>
            <a:ext cx="288900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C02BBC-EEE9-438A-A4B8-6B0CBEAADAF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520" cy="3297600"/>
          </a:xfrm>
          <a:prstGeom prst="rect">
            <a:avLst/>
          </a:prstGeom>
          <a:ln w="0">
            <a:noFill/>
          </a:ln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120" cy="384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Go through the declaration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sldNum" idx="39"/>
          </p:nvPr>
        </p:nvSpPr>
        <p:spPr>
          <a:xfrm>
            <a:off x="3777480" y="9285480"/>
            <a:ext cx="288900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2081B1-DF69-4221-BE12-74443C6BEED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520" cy="3297600"/>
          </a:xfrm>
          <a:prstGeom prst="rect">
            <a:avLst/>
          </a:prstGeom>
          <a:ln w="0">
            <a:noFill/>
          </a:ln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120" cy="384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Quick print statement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sldNum" idx="40"/>
          </p:nvPr>
        </p:nvSpPr>
        <p:spPr>
          <a:xfrm>
            <a:off x="3777480" y="9285480"/>
            <a:ext cx="288900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7729CC-4358-42CB-BD8A-90ACB748D78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520" cy="3297600"/>
          </a:xfrm>
          <a:prstGeom prst="rect">
            <a:avLst/>
          </a:prstGeom>
          <a:ln w="0">
            <a:noFill/>
          </a:ln>
        </p:spPr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120" cy="384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more complex problem - rounding a number.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nice an desirable functionality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How can we bundle it and reuse it?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sldNum" idx="41"/>
          </p:nvPr>
        </p:nvSpPr>
        <p:spPr>
          <a:xfrm>
            <a:off x="3777480" y="9285480"/>
            <a:ext cx="288900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459DFE-A8A2-4649-80EC-0327E86A748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520" cy="3297600"/>
          </a:xfrm>
          <a:prstGeom prst="rect">
            <a:avLst/>
          </a:prstGeom>
          <a:ln w="0">
            <a:noFill/>
          </a:ln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120" cy="384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Multiline indentation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 type="sldNum" idx="42"/>
          </p:nvPr>
        </p:nvSpPr>
        <p:spPr>
          <a:xfrm>
            <a:off x="3777480" y="9285480"/>
            <a:ext cx="288900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EABBE3-A569-4A5A-9AED-2EC575DD2C6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520" cy="3297600"/>
          </a:xfrm>
          <a:prstGeom prst="rect">
            <a:avLst/>
          </a:prstGeom>
          <a:ln w="0">
            <a:noFill/>
          </a:ln>
        </p:spPr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120" cy="384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Default argument value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sldNum" idx="43"/>
          </p:nvPr>
        </p:nvSpPr>
        <p:spPr>
          <a:xfrm>
            <a:off x="3777480" y="9285480"/>
            <a:ext cx="288900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A967C3-7618-462B-A419-813BF5648ED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520" cy="3297600"/>
          </a:xfrm>
          <a:prstGeom prst="rect">
            <a:avLst/>
          </a:prstGeom>
          <a:ln w="0">
            <a:noFill/>
          </a:ln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120" cy="384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Default argument value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sldNum" idx="44"/>
          </p:nvPr>
        </p:nvSpPr>
        <p:spPr>
          <a:xfrm>
            <a:off x="3777480" y="9285480"/>
            <a:ext cx="288900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748450-3ACC-4770-8580-E5DA1ACDF84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520" cy="3297600"/>
          </a:xfrm>
          <a:prstGeom prst="rect">
            <a:avLst/>
          </a:prstGeom>
          <a:ln w="0">
            <a:noFill/>
          </a:ln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120" cy="384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sldNum" idx="13"/>
          </p:nvPr>
        </p:nvSpPr>
        <p:spPr>
          <a:xfrm>
            <a:off x="3777480" y="9285480"/>
            <a:ext cx="288900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50DF00-BEF1-4B38-B147-60118199CAA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520" cy="3297600"/>
          </a:xfrm>
          <a:prstGeom prst="rect">
            <a:avLst/>
          </a:prstGeom>
          <a:ln w="0">
            <a:noFill/>
          </a:ln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120" cy="384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serious questions! Is a tomato really a fruit?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Change it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Index item and change its values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we can also add/remove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Done using methods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sldNum" idx="14"/>
          </p:nvPr>
        </p:nvSpPr>
        <p:spPr>
          <a:xfrm>
            <a:off x="3777480" y="9285480"/>
            <a:ext cx="288900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C3D661-718C-4B20-AC4A-F61703AAD7E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520" cy="3297600"/>
          </a:xfrm>
          <a:prstGeom prst="rect">
            <a:avLst/>
          </a:prstGeom>
          <a:ln w="0">
            <a:noFill/>
          </a:ln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120" cy="384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something more useful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Can we generate a list of numbers easily?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Yes, using the built in func. Range()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This is useful for generating plots for example.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Let us look at how we can make something with it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sldNum" idx="15"/>
          </p:nvPr>
        </p:nvSpPr>
        <p:spPr>
          <a:xfrm>
            <a:off x="3777480" y="9285480"/>
            <a:ext cx="288900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37807A-5EB8-46D7-9385-AE656ADCC4D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520" cy="3297600"/>
          </a:xfrm>
          <a:prstGeom prst="rect">
            <a:avLst/>
          </a:prstGeom>
          <a:ln w="0">
            <a:noFill/>
          </a:ln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120" cy="384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Accessing lists in different ways is CRUICIAL to using arrays!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Many possibilities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Some examples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sldNum" idx="16"/>
          </p:nvPr>
        </p:nvSpPr>
        <p:spPr>
          <a:xfrm>
            <a:off x="3777480" y="9285480"/>
            <a:ext cx="288900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09E3B6-D8D8-49AC-A0A5-87AAD3C4EB9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520" cy="3297600"/>
          </a:xfrm>
          <a:prstGeom prst="rect">
            <a:avLst/>
          </a:prstGeom>
          <a:ln w="0">
            <a:noFill/>
          </a:ln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120" cy="384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sldNum" idx="17"/>
          </p:nvPr>
        </p:nvSpPr>
        <p:spPr>
          <a:xfrm>
            <a:off x="3777480" y="9285480"/>
            <a:ext cx="288900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8F5652-81CA-449C-9771-4FB6D89DAB0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Img"/>
          </p:nvPr>
        </p:nvSpPr>
        <p:spPr>
          <a:xfrm>
            <a:off x="403200" y="1222200"/>
            <a:ext cx="5861520" cy="3297600"/>
          </a:xfrm>
          <a:prstGeom prst="rect">
            <a:avLst/>
          </a:prstGeom>
          <a:ln w="0">
            <a:noFill/>
          </a:ln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67080" y="4704480"/>
            <a:ext cx="5334120" cy="384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sldNum" idx="18"/>
          </p:nvPr>
        </p:nvSpPr>
        <p:spPr>
          <a:xfrm>
            <a:off x="3777480" y="9285480"/>
            <a:ext cx="288900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EB14EF-23BC-4EE8-8930-E2F41F59D8F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54DB48-FAE1-47FE-9627-F55D8760E85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3D728C-B4FF-4023-8F8D-7C38C710BA3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DBDC47-046A-48FC-9DC6-908838E62DF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A63ED8-A13A-41A5-B1EC-3966422AED5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BD3020B-9B32-4BB6-AAE2-52E60F78D48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8C8A843-7F6A-4906-8EF7-0258593BF5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D818F6-CF64-44F3-8716-BB260CB8C8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C4899DA-D905-48DC-B456-49554B0B00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9ED426A-2858-4D5A-ACDB-CE452D28C9F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7717E9-AAD3-4276-A5E0-0DAC60B3AC4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E433B6-1DE8-4371-9727-86009DBC4B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306327-ABCF-4990-8F4C-D6613BA0044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7933BC2-863A-4958-8A41-4DA5C48EE7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B36379B-D3B7-4E4C-A970-759BAA90D1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800D6AF-8C49-4664-AEBC-1B9B60B837D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39B6E0A-17D8-4D10-9339-658B08412F5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08F61AB-5885-4E5D-BB19-040F0CEB1C2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4DA176-961D-4A83-A443-85760D0512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65963B-0350-4BD1-83A6-30AE7860152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0BE62A-3A5B-4CCE-80A2-DE27046C708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DF61B8-35AD-4813-BF9D-0A9553A3339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4FB641-F61C-4B1C-AC58-4ACD4DD37A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73E812-8E30-4DFC-B116-600EC465AA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3742AB-9296-402C-8C64-478C1621AA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b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160" cy="397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8611200" y="6356520"/>
            <a:ext cx="274248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DC55CD-DF41-45AA-B35E-43024536C67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1200" y="6356520"/>
            <a:ext cx="274248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D5B506-5F50-485B-8D62-E02AA08F27C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2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2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5" descr="A close up of a logo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2976840" y="2285640"/>
            <a:ext cx="6158520" cy="2691360"/>
          </a:xfrm>
          <a:prstGeom prst="rect">
            <a:avLst/>
          </a:prstGeom>
          <a:ln w="0">
            <a:noFill/>
          </a:ln>
        </p:spPr>
      </p:pic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523880" y="1851840"/>
            <a:ext cx="9143640" cy="99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Introduction to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128" name="TextBox 7"/>
          <p:cNvSpPr/>
          <p:nvPr/>
        </p:nvSpPr>
        <p:spPr>
          <a:xfrm>
            <a:off x="4630680" y="4717800"/>
            <a:ext cx="27424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Part 2</a:t>
            </a:r>
            <a:endParaRPr b="0" lang="en-IN" sz="28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Tuples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60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Effectively lists that are immutable (I.e. can't be changed)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</p:txBody>
      </p:sp>
      <p:pic>
        <p:nvPicPr>
          <p:cNvPr id="156" name="Picture 4" descr="A screenshot of a cell phone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1203120" y="2445840"/>
            <a:ext cx="8891280" cy="148572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Dictionaries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58" name="Picture 4" descr="A screenshot of a cell phone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5810400" y="818280"/>
            <a:ext cx="5203440" cy="4968720"/>
          </a:xfrm>
          <a:prstGeom prst="rect">
            <a:avLst/>
          </a:prstGeom>
          <a:ln w="0">
            <a:noFill/>
          </a:ln>
        </p:spPr>
      </p:pic>
      <p:sp>
        <p:nvSpPr>
          <p:cNvPr id="159" name="TextBox 2"/>
          <p:cNvSpPr/>
          <p:nvPr/>
        </p:nvSpPr>
        <p:spPr>
          <a:xfrm>
            <a:off x="838080" y="1614960"/>
            <a:ext cx="4463280" cy="30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Similar to actual dictionaries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They are effectively 2 lists combined – keys and values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We use the keys to access the values instead of indexing them like a list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Each value is mapped to a unique key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9000000" y="6084000"/>
            <a:ext cx="2520000" cy="72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IN" sz="1800" spc="-1" strike="noStrike">
                <a:latin typeface="Arial"/>
              </a:rPr>
              <a:t>Days of the week in </a:t>
            </a:r>
            <a:r>
              <a:rPr b="0" lang="en-IN" sz="1800" spc="-1" strike="noStrike">
                <a:latin typeface="Arial"/>
              </a:rPr>
              <a:t>Scottish Gaelic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7560000" y="36000"/>
            <a:ext cx="2520000" cy="72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IN" sz="1800" spc="-1" strike="noStrike">
                <a:latin typeface="Arial"/>
              </a:rPr>
              <a:t>Language Dictionary: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5760000" y="6084000"/>
            <a:ext cx="2520000" cy="72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IN" sz="1800" spc="-1" strike="noStrike">
                <a:latin typeface="Arial"/>
              </a:rPr>
              <a:t>Days of the week in English</a:t>
            </a:r>
            <a:endParaRPr b="0" lang="en-IN" sz="18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7" descr=""/>
          <p:cNvPicPr/>
          <p:nvPr/>
        </p:nvPicPr>
        <p:blipFill>
          <a:blip r:embed="rId1"/>
          <a:stretch/>
        </p:blipFill>
        <p:spPr>
          <a:xfrm>
            <a:off x="1852560" y="3318120"/>
            <a:ext cx="2350440" cy="927720"/>
          </a:xfrm>
          <a:prstGeom prst="rect">
            <a:avLst/>
          </a:prstGeom>
          <a:ln w="0">
            <a:noFill/>
          </a:ln>
        </p:spPr>
      </p:pic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Dictionary definition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60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Defined as comma separated 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key : value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pairs: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66" name="Straight Arrow Connector 4"/>
          <p:cNvSpPr/>
          <p:nvPr/>
        </p:nvSpPr>
        <p:spPr>
          <a:xfrm flipV="1">
            <a:off x="2176920" y="3531240"/>
            <a:ext cx="517680" cy="124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4472c4"/>
            </a:solidFill>
            <a:tailEnd len="med" type="triangle" w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167" name="Straight Arrow Connector 5"/>
          <p:cNvSpPr/>
          <p:nvPr/>
        </p:nvSpPr>
        <p:spPr>
          <a:xfrm flipV="1">
            <a:off x="2515680" y="4190760"/>
            <a:ext cx="1503720" cy="70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4472c4"/>
            </a:solidFill>
            <a:tailEnd len="med" type="triangle" w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168" name="TextBox 6"/>
          <p:cNvSpPr/>
          <p:nvPr/>
        </p:nvSpPr>
        <p:spPr>
          <a:xfrm>
            <a:off x="1064520" y="4933800"/>
            <a:ext cx="2742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Curly brackets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9" name="Straight Arrow Connector 8"/>
          <p:cNvSpPr/>
          <p:nvPr/>
        </p:nvSpPr>
        <p:spPr>
          <a:xfrm flipH="1" flipV="1">
            <a:off x="4202640" y="3525480"/>
            <a:ext cx="1585080" cy="51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4472c4"/>
            </a:solidFill>
            <a:tailEnd len="med" type="triangle" w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170" name="TextBox 10"/>
          <p:cNvSpPr/>
          <p:nvPr/>
        </p:nvSpPr>
        <p:spPr>
          <a:xfrm>
            <a:off x="5455080" y="3958200"/>
            <a:ext cx="2742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Comma separated</a:t>
            </a:r>
            <a:endParaRPr b="0" lang="en-IN" sz="18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Dictionary properties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60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Values are mapped to a key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Values are accessed by their key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Key are unique and are immutable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Values cannot exist without a key</a:t>
            </a:r>
            <a:endParaRPr b="0" lang="en-IN" sz="28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Dictionaries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74" name="TextBox 5"/>
          <p:cNvSpPr/>
          <p:nvPr/>
        </p:nvSpPr>
        <p:spPr>
          <a:xfrm>
            <a:off x="838080" y="1651680"/>
            <a:ext cx="104493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Let us define the one from the previous image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75" name="Picture 9" descr=""/>
          <p:cNvPicPr/>
          <p:nvPr/>
        </p:nvPicPr>
        <p:blipFill>
          <a:blip r:embed="rId1"/>
          <a:stretch/>
        </p:blipFill>
        <p:spPr>
          <a:xfrm>
            <a:off x="808560" y="2345040"/>
            <a:ext cx="8728920" cy="263520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Accessing a dictionary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77" name="Picture 4" descr="A picture containing screenshot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1207440" y="2778480"/>
            <a:ext cx="9059760" cy="1236240"/>
          </a:xfrm>
          <a:prstGeom prst="rect">
            <a:avLst/>
          </a:prstGeom>
          <a:ln w="0">
            <a:noFill/>
          </a:ln>
        </p:spPr>
      </p:pic>
      <p:sp>
        <p:nvSpPr>
          <p:cNvPr id="178" name="TextBox 2"/>
          <p:cNvSpPr/>
          <p:nvPr/>
        </p:nvSpPr>
        <p:spPr>
          <a:xfrm>
            <a:off x="839160" y="1692360"/>
            <a:ext cx="96973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Values are accessed by their keys (just like a dictionary)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79" name="TextBox 4"/>
          <p:cNvSpPr/>
          <p:nvPr/>
        </p:nvSpPr>
        <p:spPr>
          <a:xfrm>
            <a:off x="839160" y="4762080"/>
            <a:ext cx="96973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Note that they can't be indexed like a list</a:t>
            </a:r>
            <a:endParaRPr b="0" lang="en-IN" sz="28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Altering a dictionary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81" name="Picture 4" descr="A screenshot of a cell phone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918360" y="2493720"/>
            <a:ext cx="8937360" cy="2611800"/>
          </a:xfrm>
          <a:prstGeom prst="rect">
            <a:avLst/>
          </a:prstGeom>
          <a:ln w="0">
            <a:noFill/>
          </a:ln>
        </p:spPr>
      </p:pic>
      <p:sp>
        <p:nvSpPr>
          <p:cNvPr id="182" name="TextBox 2"/>
          <p:cNvSpPr/>
          <p:nvPr/>
        </p:nvSpPr>
        <p:spPr>
          <a:xfrm>
            <a:off x="839160" y="1692360"/>
            <a:ext cx="101376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Can be done via the dictionary methods</a:t>
            </a:r>
            <a:endParaRPr b="0" lang="en-IN" sz="28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Keys and Values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60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is possible to obtain only the keys or values of a dictionary.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is useful for iteration.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85" name="Picture 4" descr="A screenshot of a cell phone&#10;&#10;Description generated with high confidence"/>
          <p:cNvPicPr/>
          <p:nvPr/>
        </p:nvPicPr>
        <p:blipFill>
          <a:blip r:embed="rId1"/>
          <a:stretch/>
        </p:blipFill>
        <p:spPr>
          <a:xfrm>
            <a:off x="837360" y="2542320"/>
            <a:ext cx="7826040" cy="135756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Sets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838080" y="1616760"/>
            <a:ext cx="10515600" cy="205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Effectively lists that can't contain duplicate items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Similar functionality to lists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Can't be indexed or sliced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be created with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{}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 you can convert a list to a set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</p:txBody>
      </p:sp>
      <p:pic>
        <p:nvPicPr>
          <p:cNvPr id="188" name="Picture 4" descr="A screenshot of a cell phone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1084320" y="3668760"/>
            <a:ext cx="7754400" cy="239544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If Else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60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Fundamental building block of software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</p:txBody>
      </p:sp>
      <p:pic>
        <p:nvPicPr>
          <p:cNvPr id="191" name="Picture 5" descr=""/>
          <p:cNvPicPr/>
          <p:nvPr/>
        </p:nvPicPr>
        <p:blipFill>
          <a:blip r:embed="rId1"/>
          <a:stretch/>
        </p:blipFill>
        <p:spPr>
          <a:xfrm>
            <a:off x="1074600" y="2628720"/>
            <a:ext cx="6243480" cy="1535400"/>
          </a:xfrm>
          <a:prstGeom prst="rect">
            <a:avLst/>
          </a:prstGeom>
          <a:ln w="0">
            <a:noFill/>
          </a:ln>
        </p:spPr>
      </p:pic>
      <p:sp>
        <p:nvSpPr>
          <p:cNvPr id="192" name="Rectangle: Rounded Corners 3"/>
          <p:cNvSpPr/>
          <p:nvPr/>
        </p:nvSpPr>
        <p:spPr>
          <a:xfrm>
            <a:off x="1860840" y="2719440"/>
            <a:ext cx="999000" cy="35532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193" name="Straight Arrow Connector 5"/>
          <p:cNvSpPr/>
          <p:nvPr/>
        </p:nvSpPr>
        <p:spPr>
          <a:xfrm flipH="1" flipV="1">
            <a:off x="2989080" y="2849040"/>
            <a:ext cx="2304720" cy="1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ed7d31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4" name="TextBox 6"/>
          <p:cNvSpPr/>
          <p:nvPr/>
        </p:nvSpPr>
        <p:spPr>
          <a:xfrm>
            <a:off x="5291280" y="2663640"/>
            <a:ext cx="2585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Conditional statement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5" name="Rectangle: Rounded Corners 7"/>
          <p:cNvSpPr/>
          <p:nvPr/>
        </p:nvSpPr>
        <p:spPr>
          <a:xfrm>
            <a:off x="1904040" y="3041640"/>
            <a:ext cx="2062080" cy="38736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196" name="Rectangle: Rounded Corners 8"/>
          <p:cNvSpPr/>
          <p:nvPr/>
        </p:nvSpPr>
        <p:spPr>
          <a:xfrm>
            <a:off x="1989720" y="3674880"/>
            <a:ext cx="3393000" cy="38736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197" name="Straight Arrow Connector 9"/>
          <p:cNvSpPr/>
          <p:nvPr/>
        </p:nvSpPr>
        <p:spPr>
          <a:xfrm flipH="1" flipV="1">
            <a:off x="4029840" y="3235320"/>
            <a:ext cx="2304720" cy="1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ed7d31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8" name="Straight Arrow Connector 10"/>
          <p:cNvSpPr/>
          <p:nvPr/>
        </p:nvSpPr>
        <p:spPr>
          <a:xfrm flipH="1" flipV="1">
            <a:off x="5479200" y="3868560"/>
            <a:ext cx="2304720" cy="1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ed7d31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9" name="TextBox 11"/>
          <p:cNvSpPr/>
          <p:nvPr/>
        </p:nvSpPr>
        <p:spPr>
          <a:xfrm>
            <a:off x="6364800" y="3060720"/>
            <a:ext cx="3186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Executed if answer is </a:t>
            </a:r>
            <a:r>
              <a:rPr b="1" lang="en-US" sz="1800" spc="-1" strike="noStrike">
                <a:solidFill>
                  <a:srgbClr val="70ad47"/>
                </a:solidFill>
                <a:latin typeface="Calibri"/>
                <a:ea typeface="DejaVu Sans"/>
              </a:rPr>
              <a:t>True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0" name="TextBox 12"/>
          <p:cNvSpPr/>
          <p:nvPr/>
        </p:nvSpPr>
        <p:spPr>
          <a:xfrm>
            <a:off x="7781400" y="3672720"/>
            <a:ext cx="2918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Executed if answer is </a:t>
            </a:r>
            <a:r>
              <a:rPr b="1" lang="en-US" sz="1800" spc="-1" strike="noStrike">
                <a:solidFill>
                  <a:srgbClr val="70ad47"/>
                </a:solidFill>
                <a:latin typeface="Calibri"/>
                <a:ea typeface="DejaVu Sans"/>
              </a:rPr>
              <a:t>False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75" dur="indefinite" restart="never" nodeType="tmRoot">
          <p:childTnLst>
            <p:seq>
              <p:cTn id="76" dur="indefinite" nodeType="mainSeq">
                <p:childTnLst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5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1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7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3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4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9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0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Lists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60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One of the most useful concepts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Group multiple variables together (a kind of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container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!)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31" name="Picture 4" descr="A screenshot of a cell phone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961920" y="3425760"/>
            <a:ext cx="9249840" cy="168408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If Else example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02" name="Picture 6" descr=""/>
          <p:cNvPicPr/>
          <p:nvPr/>
        </p:nvPicPr>
        <p:blipFill>
          <a:blip r:embed="rId1"/>
          <a:stretch/>
        </p:blipFill>
        <p:spPr>
          <a:xfrm>
            <a:off x="900360" y="2745360"/>
            <a:ext cx="9317880" cy="1877760"/>
          </a:xfrm>
          <a:prstGeom prst="rect">
            <a:avLst/>
          </a:prstGeom>
          <a:ln w="0">
            <a:noFill/>
          </a:ln>
        </p:spPr>
      </p:pic>
      <p:sp>
        <p:nvSpPr>
          <p:cNvPr id="203" name="TextBox 7"/>
          <p:cNvSpPr/>
          <p:nvPr/>
        </p:nvSpPr>
        <p:spPr>
          <a:xfrm>
            <a:off x="839160" y="1692360"/>
            <a:ext cx="790524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Try running the example below.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What do you get?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204" name="Picture 3" descr=""/>
          <p:cNvPicPr/>
          <p:nvPr/>
        </p:nvPicPr>
        <p:blipFill>
          <a:blip r:embed="rId2"/>
          <a:stretch/>
        </p:blipFill>
        <p:spPr>
          <a:xfrm>
            <a:off x="903600" y="4709520"/>
            <a:ext cx="9311040" cy="55044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  <p:timing>
    <p:tnLst>
      <p:par>
        <p:cTn id="131" dur="indefinite" restart="never" nodeType="tmRoot">
          <p:childTnLst>
            <p:seq>
              <p:cTn id="132" dur="indefinite" nodeType="mainSeq">
                <p:childTnLst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7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Picture 7" descr=""/>
          <p:cNvPicPr/>
          <p:nvPr/>
        </p:nvPicPr>
        <p:blipFill>
          <a:blip r:embed="rId1"/>
          <a:stretch/>
        </p:blipFill>
        <p:spPr>
          <a:xfrm>
            <a:off x="2185920" y="2980440"/>
            <a:ext cx="6516720" cy="3134520"/>
          </a:xfrm>
          <a:prstGeom prst="rect">
            <a:avLst/>
          </a:prstGeom>
          <a:ln w="0">
            <a:noFill/>
          </a:ln>
        </p:spPr>
      </p:pic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Indentation matters!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66560" y="1553040"/>
            <a:ext cx="11258640" cy="214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Code is grouped by its indentation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Indentation is the number of whitespace or tab characters before the code.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you put code in the wrong block then you will get unexpected behaviour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208" name="Rectangle 3"/>
          <p:cNvSpPr/>
          <p:nvPr/>
        </p:nvSpPr>
        <p:spPr>
          <a:xfrm>
            <a:off x="2819520" y="3780720"/>
            <a:ext cx="4820400" cy="372960"/>
          </a:xfrm>
          <a:prstGeom prst="rect">
            <a:avLst/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09" name="Rectangle 6"/>
          <p:cNvSpPr/>
          <p:nvPr/>
        </p:nvSpPr>
        <p:spPr>
          <a:xfrm>
            <a:off x="2530440" y="3422160"/>
            <a:ext cx="6163200" cy="1298880"/>
          </a:xfrm>
          <a:prstGeom prst="rect">
            <a:avLst/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10" name="Rectangle 4"/>
          <p:cNvSpPr/>
          <p:nvPr/>
        </p:nvSpPr>
        <p:spPr>
          <a:xfrm>
            <a:off x="2185920" y="3253320"/>
            <a:ext cx="6516720" cy="1808280"/>
          </a:xfrm>
          <a:prstGeom prst="rect">
            <a:avLst/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11" name="Rectangle 8"/>
          <p:cNvSpPr/>
          <p:nvPr/>
        </p:nvSpPr>
        <p:spPr>
          <a:xfrm>
            <a:off x="2819520" y="4348440"/>
            <a:ext cx="5759280" cy="372960"/>
          </a:xfrm>
          <a:prstGeom prst="rect">
            <a:avLst/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12" name="Rectangle 9"/>
          <p:cNvSpPr/>
          <p:nvPr/>
        </p:nvSpPr>
        <p:spPr>
          <a:xfrm>
            <a:off x="2530440" y="4890600"/>
            <a:ext cx="6163200" cy="171000"/>
          </a:xfrm>
          <a:prstGeom prst="rect">
            <a:avLst/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</p:spTree>
  </p:cSld>
  <p:transition spd="slow">
    <p:push dir="u"/>
  </p:transition>
  <p:timing>
    <p:tnLst>
      <p:par>
        <p:cTn id="139" dur="indefinite" restart="never" nodeType="tmRoot">
          <p:childTnLst>
            <p:seq>
              <p:cTn id="140" dur="indefinite" nodeType="mainSeq">
                <p:childTnLst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5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6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1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2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7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8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3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4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9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0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Extending if-else blocks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60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can add infinitely more if statements using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elif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elif = else + if which means that the previous statements must be false for the current one to evaluate to true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</p:txBody>
      </p:sp>
      <p:pic>
        <p:nvPicPr>
          <p:cNvPr id="215" name="Picture 4" descr="A screenshot of a cell phone&#10;&#10;Description generated with high confidence"/>
          <p:cNvPicPr/>
          <p:nvPr/>
        </p:nvPicPr>
        <p:blipFill>
          <a:blip r:embed="rId1"/>
          <a:stretch/>
        </p:blipFill>
        <p:spPr>
          <a:xfrm>
            <a:off x="839160" y="2612880"/>
            <a:ext cx="7787160" cy="221040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For loop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60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Allows us to iterate over a set amount of variables within a data structure. During that we can manipulate each item however we want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Again, indentation is important here!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218" name="Picture 5" descr=""/>
          <p:cNvPicPr/>
          <p:nvPr/>
        </p:nvPicPr>
        <p:blipFill>
          <a:blip r:embed="rId1"/>
          <a:stretch/>
        </p:blipFill>
        <p:spPr>
          <a:xfrm>
            <a:off x="839160" y="3096720"/>
            <a:ext cx="7862040" cy="92088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Example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60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Say we want to go over a list and print each item along with its index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 if we have much more than 4 items in the list, say, 1000?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221" name="Picture 4" descr=""/>
          <p:cNvPicPr/>
          <p:nvPr/>
        </p:nvPicPr>
        <p:blipFill>
          <a:blip r:embed="rId1"/>
          <a:stretch/>
        </p:blipFill>
        <p:spPr>
          <a:xfrm>
            <a:off x="918720" y="2305440"/>
            <a:ext cx="10043280" cy="306540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ontent Placeholder 2"/>
          <p:cNvSpPr/>
          <p:nvPr/>
        </p:nvSpPr>
        <p:spPr>
          <a:xfrm>
            <a:off x="838080" y="1696680"/>
            <a:ext cx="1051560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Now with a for loop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Saves us writing more lines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Doesn't limit us in term of size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For example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24" name="Picture 12" descr="A screenshot of a cell phone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839880" y="2326320"/>
            <a:ext cx="9159840" cy="220464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Numerical for loop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26" name="Picture 12" descr="A screenshot of a cell phone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1388880" y="1479240"/>
            <a:ext cx="8874360" cy="391176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While loop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562680" y="1518480"/>
            <a:ext cx="1082808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Another useful loop. Similar to the for loop.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A while loop doesn't run for a predefined number of iterations, like a for loop. Instead, it stops as soon as a given condition becomes true/false.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229" name="Picture 6" descr="A screenshot of a cell phone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955080" y="2905560"/>
            <a:ext cx="8457840" cy="311292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Break statement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60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Allows us to go(break) out of a loop preliminary. 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Adds a bit of controllability to a while loop.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Usually used with an if.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also be used in a for loop.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Functions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60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Allow us to package functionality in a nice and readable way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reuse it without writing it again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Make code modular and readable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Rule of thumb - if you are planning on using very similar code more than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once, it may be worthwhile writing it as a reusable function.</a:t>
            </a:r>
            <a:endParaRPr b="0" lang="en-IN" sz="28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Indexing a list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33" name="Picture 4" descr="A screenshot of a cell phone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2361960" y="4795560"/>
            <a:ext cx="7503120" cy="1100160"/>
          </a:xfrm>
          <a:prstGeom prst="rect">
            <a:avLst/>
          </a:prstGeom>
          <a:ln w="0">
            <a:noFill/>
          </a:ln>
        </p:spPr>
      </p:pic>
      <p:sp>
        <p:nvSpPr>
          <p:cNvPr id="134" name="TextBox 5"/>
          <p:cNvSpPr/>
          <p:nvPr/>
        </p:nvSpPr>
        <p:spPr>
          <a:xfrm>
            <a:off x="838080" y="1518840"/>
            <a:ext cx="10222560" cy="30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Indexing – accessing items within a data structure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Indexing a list is not very intuitive...</a:t>
            </a:r>
            <a:endParaRPr b="0" lang="en-IN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first element of a list has an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index 0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35" name="Picture 4" descr="A picture containing screenshot&#10;&#10;Description generated with high confidence"/>
          <p:cNvPicPr/>
          <p:nvPr/>
        </p:nvPicPr>
        <p:blipFill>
          <a:blip r:embed="rId2"/>
          <a:stretch/>
        </p:blipFill>
        <p:spPr>
          <a:xfrm>
            <a:off x="1073160" y="2439720"/>
            <a:ext cx="8564400" cy="90396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Function declaration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35" name="Picture 6" descr=""/>
          <p:cNvPicPr/>
          <p:nvPr/>
        </p:nvPicPr>
        <p:blipFill>
          <a:blip r:embed="rId1"/>
          <a:stretch/>
        </p:blipFill>
        <p:spPr>
          <a:xfrm>
            <a:off x="687240" y="2061720"/>
            <a:ext cx="9394200" cy="1906920"/>
          </a:xfrm>
          <a:prstGeom prst="rect">
            <a:avLst/>
          </a:prstGeom>
          <a:ln w="0">
            <a:noFill/>
          </a:ln>
        </p:spPr>
      </p:pic>
      <p:sp>
        <p:nvSpPr>
          <p:cNvPr id="236" name="Rectangle: Rounded Corners 2"/>
          <p:cNvSpPr/>
          <p:nvPr/>
        </p:nvSpPr>
        <p:spPr>
          <a:xfrm>
            <a:off x="979920" y="2060280"/>
            <a:ext cx="595080" cy="34416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37" name="Straight Arrow Connector 3"/>
          <p:cNvSpPr/>
          <p:nvPr/>
        </p:nvSpPr>
        <p:spPr>
          <a:xfrm>
            <a:off x="902880" y="1722600"/>
            <a:ext cx="295920" cy="27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ed7d31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38" name="TextBox 4"/>
          <p:cNvSpPr/>
          <p:nvPr/>
        </p:nvSpPr>
        <p:spPr>
          <a:xfrm>
            <a:off x="-503640" y="1382040"/>
            <a:ext cx="2742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keyword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9" name="Rectangle: Rounded Corners 6"/>
          <p:cNvSpPr/>
          <p:nvPr/>
        </p:nvSpPr>
        <p:spPr>
          <a:xfrm>
            <a:off x="3111480" y="2031480"/>
            <a:ext cx="5996880" cy="41184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40" name="Straight Arrow Connector 8"/>
          <p:cNvSpPr/>
          <p:nvPr/>
        </p:nvSpPr>
        <p:spPr>
          <a:xfrm flipH="1">
            <a:off x="6203520" y="1711080"/>
            <a:ext cx="193680" cy="28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ed7d31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41" name="TextBox 10"/>
          <p:cNvSpPr/>
          <p:nvPr/>
        </p:nvSpPr>
        <p:spPr>
          <a:xfrm>
            <a:off x="5041080" y="1351440"/>
            <a:ext cx="2742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Any number of arguments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2" name="Straight Arrow Connector 12"/>
          <p:cNvSpPr/>
          <p:nvPr/>
        </p:nvSpPr>
        <p:spPr>
          <a:xfrm flipH="1" flipV="1">
            <a:off x="3876120" y="3703320"/>
            <a:ext cx="859320" cy="35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ed7d31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43" name="TextBox 14"/>
          <p:cNvSpPr/>
          <p:nvPr/>
        </p:nvSpPr>
        <p:spPr>
          <a:xfrm>
            <a:off x="4721040" y="3886200"/>
            <a:ext cx="5163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[Optional] Exits the function and returns some value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4" name="TextBox 7"/>
          <p:cNvSpPr/>
          <p:nvPr/>
        </p:nvSpPr>
        <p:spPr>
          <a:xfrm>
            <a:off x="978840" y="4718880"/>
            <a:ext cx="9847800" cy="87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Functions accept arguments and execute a piece of code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Often they also return values (the result of their code)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245" name=""/>
          <p:cNvGrpSpPr/>
          <p:nvPr/>
        </p:nvGrpSpPr>
        <p:grpSpPr>
          <a:xfrm>
            <a:off x="1440000" y="2443320"/>
            <a:ext cx="11751480" cy="1442880"/>
            <a:chOff x="1440000" y="2443320"/>
            <a:chExt cx="11751480" cy="1442880"/>
          </a:xfrm>
        </p:grpSpPr>
        <p:sp>
          <p:nvSpPr>
            <p:cNvPr id="246" name="Rectangle 1"/>
            <p:cNvSpPr/>
            <p:nvPr/>
          </p:nvSpPr>
          <p:spPr>
            <a:xfrm>
              <a:off x="1440000" y="2443320"/>
              <a:ext cx="6516720" cy="1442880"/>
            </a:xfrm>
            <a:prstGeom prst="rect">
              <a:avLst/>
            </a:prstGeom>
            <a:noFill/>
            <a:ln w="57150">
              <a:solidFill>
                <a:srgbClr val="ed7d3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</p:sp>
        <p:sp>
          <p:nvSpPr>
            <p:cNvPr id="247" name="TextBox 1"/>
            <p:cNvSpPr/>
            <p:nvPr/>
          </p:nvSpPr>
          <p:spPr>
            <a:xfrm>
              <a:off x="8028000" y="3024000"/>
              <a:ext cx="51634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vertOverflow="overflow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Indent the body of the function!!!</a:t>
              </a:r>
              <a:endParaRPr b="0" lang="en-IN" sz="1800" spc="-1" strike="noStrike">
                <a:latin typeface="Arial"/>
              </a:endParaRPr>
            </a:p>
          </p:txBody>
        </p:sp>
      </p:grpSp>
    </p:spTree>
  </p:cSld>
  <p:transition spd="slow">
    <p:push dir="u"/>
  </p:transition>
  <p:timing>
    <p:tnLst>
      <p:par>
        <p:cTn id="171" dur="indefinite" restart="never" nodeType="tmRoot">
          <p:childTnLst>
            <p:seq>
              <p:cTn id="172" dur="indefinite" nodeType="mainSeq">
                <p:childTnLst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7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3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4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9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0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5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6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1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2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7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8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3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4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9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0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Function example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49" name="Picture 4" descr="A screenshot of a cell phone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764640" y="1808640"/>
            <a:ext cx="10655280" cy="321624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Function example 2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60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</p:txBody>
      </p:sp>
      <p:pic>
        <p:nvPicPr>
          <p:cNvPr id="252" name="Picture 4" descr="A screenshot of a cell phone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1149480" y="2449440"/>
            <a:ext cx="8695800" cy="3258000"/>
          </a:xfrm>
          <a:prstGeom prst="rect">
            <a:avLst/>
          </a:prstGeom>
          <a:ln w="0">
            <a:noFill/>
          </a:ln>
        </p:spPr>
      </p:pic>
      <p:sp>
        <p:nvSpPr>
          <p:cNvPr id="253" name="Content Placeholder 2"/>
          <p:cNvSpPr/>
          <p:nvPr/>
        </p:nvSpPr>
        <p:spPr>
          <a:xfrm>
            <a:off x="840240" y="1537920"/>
            <a:ext cx="1051560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We want to make a program that rounds numbers up or down.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Try to pack the following into a function.</a:t>
            </a:r>
            <a:endParaRPr b="0" lang="en-IN" sz="28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Function example 2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55" name="Picture 4" descr="A screenshot of a cell phone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1322640" y="1449000"/>
            <a:ext cx="7621560" cy="430164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Function example 3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57" name="Picture 6" descr=""/>
          <p:cNvPicPr/>
          <p:nvPr/>
        </p:nvPicPr>
        <p:blipFill>
          <a:blip r:embed="rId1"/>
          <a:stretch/>
        </p:blipFill>
        <p:spPr>
          <a:xfrm>
            <a:off x="2535120" y="1285560"/>
            <a:ext cx="5779800" cy="1742400"/>
          </a:xfrm>
          <a:prstGeom prst="rect">
            <a:avLst/>
          </a:prstGeom>
          <a:ln w="0">
            <a:noFill/>
          </a:ln>
        </p:spPr>
      </p:pic>
      <p:pic>
        <p:nvPicPr>
          <p:cNvPr id="258" name="" descr=""/>
          <p:cNvPicPr/>
          <p:nvPr/>
        </p:nvPicPr>
        <p:blipFill>
          <a:blip r:embed="rId2"/>
          <a:stretch/>
        </p:blipFill>
        <p:spPr>
          <a:xfrm>
            <a:off x="720000" y="3087720"/>
            <a:ext cx="10639080" cy="195228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" descr=""/>
          <p:cNvPicPr/>
          <p:nvPr/>
        </p:nvPicPr>
        <p:blipFill>
          <a:blip r:embed="rId1"/>
          <a:stretch/>
        </p:blipFill>
        <p:spPr>
          <a:xfrm>
            <a:off x="216000" y="2700000"/>
            <a:ext cx="11770920" cy="2160000"/>
          </a:xfrm>
          <a:prstGeom prst="rect">
            <a:avLst/>
          </a:prstGeom>
          <a:ln w="0">
            <a:noFill/>
          </a:ln>
        </p:spPr>
      </p:pic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Functions: 2 types of arguments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61" name="Picture 2" descr=""/>
          <p:cNvPicPr/>
          <p:nvPr/>
        </p:nvPicPr>
        <p:blipFill>
          <a:blip r:embed="rId2"/>
          <a:stretch/>
        </p:blipFill>
        <p:spPr>
          <a:xfrm>
            <a:off x="2535120" y="1321560"/>
            <a:ext cx="5779800" cy="1742400"/>
          </a:xfrm>
          <a:prstGeom prst="rect">
            <a:avLst/>
          </a:prstGeom>
          <a:ln w="0">
            <a:noFill/>
          </a:ln>
        </p:spPr>
      </p:pic>
      <p:grpSp>
        <p:nvGrpSpPr>
          <p:cNvPr id="262" name=""/>
          <p:cNvGrpSpPr/>
          <p:nvPr/>
        </p:nvGrpSpPr>
        <p:grpSpPr>
          <a:xfrm>
            <a:off x="360000" y="1620360"/>
            <a:ext cx="3130200" cy="2519640"/>
            <a:chOff x="360000" y="1620360"/>
            <a:chExt cx="3130200" cy="2519640"/>
          </a:xfrm>
        </p:grpSpPr>
        <p:sp>
          <p:nvSpPr>
            <p:cNvPr id="263" name="Rectangle: Rounded Corners 10"/>
            <p:cNvSpPr/>
            <p:nvPr/>
          </p:nvSpPr>
          <p:spPr>
            <a:xfrm>
              <a:off x="2448000" y="3132000"/>
              <a:ext cx="540000" cy="360000"/>
            </a:xfrm>
            <a:prstGeom prst="roundRect">
              <a:avLst>
                <a:gd name="adj" fmla="val 16667"/>
              </a:avLst>
            </a:prstGeom>
            <a:noFill/>
            <a:ln w="57150">
              <a:solidFill>
                <a:srgbClr val="ed7d3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</p:sp>
        <p:sp>
          <p:nvSpPr>
            <p:cNvPr id="264" name=""/>
            <p:cNvSpPr txBox="1"/>
            <p:nvPr/>
          </p:nvSpPr>
          <p:spPr>
            <a:xfrm>
              <a:off x="360000" y="1620360"/>
              <a:ext cx="3130200" cy="899640"/>
            </a:xfrm>
            <a:prstGeom prst="rect">
              <a:avLst/>
            </a:prstGeom>
            <a:noFill/>
            <a:ln w="72000">
              <a:solidFill>
                <a:srgbClr val="2a6099"/>
              </a:solidFill>
              <a:round/>
            </a:ln>
          </p:spPr>
          <p:txBody>
            <a:bodyPr lIns="126000" rIns="126000" tIns="81000" bIns="81000" anchor="t">
              <a:noAutofit/>
            </a:bodyPr>
            <a:p>
              <a:r>
                <a:rPr b="0" lang="en-IN" sz="1300" spc="-1" strike="noStrike">
                  <a:latin typeface="Arial"/>
                </a:rPr>
                <a:t>Position Arguments:</a:t>
              </a:r>
              <a:endParaRPr b="0" lang="en-IN" sz="1300" spc="-1" strike="noStrike">
                <a:latin typeface="Arial"/>
              </a:endParaRPr>
            </a:p>
            <a:p>
              <a:endParaRPr b="0" lang="en-IN" sz="1300" spc="-1" strike="noStrike">
                <a:latin typeface="Arial"/>
              </a:endParaRPr>
            </a:p>
            <a:p>
              <a:r>
                <a:rPr b="0" lang="en-IN" sz="1300" spc="-1" strike="noStrike">
                  <a:latin typeface="Arial"/>
                </a:rPr>
                <a:t>Mandatory to supply values when calling the function</a:t>
              </a:r>
              <a:endParaRPr b="0" lang="en-IN" sz="1300" spc="-1" strike="noStrike">
                <a:latin typeface="Arial"/>
              </a:endParaRPr>
            </a:p>
          </p:txBody>
        </p:sp>
        <p:cxnSp>
          <p:nvCxnSpPr>
            <p:cNvPr id="265" name=""/>
            <p:cNvCxnSpPr>
              <a:stCxn id="264" idx="2"/>
              <a:endCxn id="263" idx="2"/>
            </p:cNvCxnSpPr>
            <p:nvPr/>
          </p:nvCxnSpPr>
          <p:spPr>
            <a:xfrm>
              <a:off x="1924920" y="2520000"/>
              <a:ext cx="793440" cy="612360"/>
            </a:xfrm>
            <a:prstGeom prst="straightConnector1">
              <a:avLst/>
            </a:prstGeom>
            <a:ln w="36000">
              <a:solidFill>
                <a:srgbClr val="3465a4"/>
              </a:solidFill>
              <a:round/>
              <a:tailEnd len="med" type="triangle" w="med"/>
            </a:ln>
          </p:spPr>
        </p:cxnSp>
        <p:sp>
          <p:nvSpPr>
            <p:cNvPr id="266" name="Rectangle: Rounded Corners 12"/>
            <p:cNvSpPr/>
            <p:nvPr/>
          </p:nvSpPr>
          <p:spPr>
            <a:xfrm>
              <a:off x="2700000" y="3672000"/>
              <a:ext cx="288000" cy="468000"/>
            </a:xfrm>
            <a:prstGeom prst="roundRect">
              <a:avLst>
                <a:gd name="adj" fmla="val 16667"/>
              </a:avLst>
            </a:prstGeom>
            <a:noFill/>
            <a:ln w="57150">
              <a:solidFill>
                <a:srgbClr val="ed7d3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</p:sp>
      </p:grpSp>
      <p:grpSp>
        <p:nvGrpSpPr>
          <p:cNvPr id="267" name=""/>
          <p:cNvGrpSpPr/>
          <p:nvPr/>
        </p:nvGrpSpPr>
        <p:grpSpPr>
          <a:xfrm>
            <a:off x="3420000" y="3111480"/>
            <a:ext cx="7430040" cy="3444480"/>
            <a:chOff x="3420000" y="3111480"/>
            <a:chExt cx="7430040" cy="3444480"/>
          </a:xfrm>
        </p:grpSpPr>
        <p:sp>
          <p:nvSpPr>
            <p:cNvPr id="268" name="Rectangle: Rounded Corners 11"/>
            <p:cNvSpPr/>
            <p:nvPr/>
          </p:nvSpPr>
          <p:spPr>
            <a:xfrm>
              <a:off x="3420000" y="3111480"/>
              <a:ext cx="900000" cy="360000"/>
            </a:xfrm>
            <a:prstGeom prst="roundRect">
              <a:avLst>
                <a:gd name="adj" fmla="val 16667"/>
              </a:avLst>
            </a:prstGeom>
            <a:noFill/>
            <a:ln w="57150">
              <a:solidFill>
                <a:srgbClr val="ed7d3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</p:sp>
        <p:sp>
          <p:nvSpPr>
            <p:cNvPr id="269" name="Rectangle: Rounded Corners 13"/>
            <p:cNvSpPr/>
            <p:nvPr/>
          </p:nvSpPr>
          <p:spPr>
            <a:xfrm>
              <a:off x="4104000" y="3651480"/>
              <a:ext cx="1116000" cy="360000"/>
            </a:xfrm>
            <a:prstGeom prst="roundRect">
              <a:avLst>
                <a:gd name="adj" fmla="val 16667"/>
              </a:avLst>
            </a:prstGeom>
            <a:noFill/>
            <a:ln w="57150">
              <a:solidFill>
                <a:srgbClr val="ed7d3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</p:sp>
        <p:sp>
          <p:nvSpPr>
            <p:cNvPr id="270" name=""/>
            <p:cNvSpPr txBox="1"/>
            <p:nvPr/>
          </p:nvSpPr>
          <p:spPr>
            <a:xfrm>
              <a:off x="6696360" y="5472000"/>
              <a:ext cx="4153680" cy="1083960"/>
            </a:xfrm>
            <a:prstGeom prst="rect">
              <a:avLst/>
            </a:prstGeom>
            <a:noFill/>
            <a:ln w="72000">
              <a:solidFill>
                <a:srgbClr val="2a6099"/>
              </a:solidFill>
              <a:round/>
            </a:ln>
          </p:spPr>
          <p:txBody>
            <a:bodyPr lIns="126000" rIns="126000" tIns="81000" bIns="81000" anchor="t">
              <a:noAutofit/>
            </a:bodyPr>
            <a:p>
              <a:r>
                <a:rPr b="0" lang="en-IN" sz="1300" spc="-1" strike="noStrike">
                  <a:latin typeface="Arial"/>
                </a:rPr>
                <a:t>Keyword Arguments:</a:t>
              </a:r>
              <a:endParaRPr b="0" lang="en-IN" sz="1300" spc="-1" strike="noStrike">
                <a:latin typeface="Arial"/>
              </a:endParaRPr>
            </a:p>
            <a:p>
              <a:endParaRPr b="0" lang="en-IN" sz="1300" spc="-1" strike="noStrike">
                <a:latin typeface="Arial"/>
              </a:endParaRPr>
            </a:p>
            <a:p>
              <a:pPr marL="216000" indent="-216000">
                <a:buClr>
                  <a:srgbClr val="000000"/>
                </a:buClr>
                <a:buSzPct val="45000"/>
                <a:buFont typeface="Wingdings" charset="2"/>
                <a:buChar char=""/>
              </a:pPr>
              <a:r>
                <a:rPr b="0" lang="en-IN" sz="1300" spc="-1" strike="noStrike">
                  <a:latin typeface="Arial"/>
                </a:rPr>
                <a:t>Optional to supply values when calling the function</a:t>
              </a:r>
              <a:endParaRPr b="0" lang="en-IN" sz="1300" spc="-1" strike="noStrike">
                <a:latin typeface="Arial"/>
              </a:endParaRPr>
            </a:p>
            <a:p>
              <a:pPr marL="216000" indent="-216000">
                <a:buClr>
                  <a:srgbClr val="000000"/>
                </a:buClr>
                <a:buSzPct val="45000"/>
                <a:buFont typeface="Wingdings" charset="2"/>
                <a:buChar char=""/>
              </a:pPr>
              <a:r>
                <a:rPr b="0" lang="en-IN" sz="1300" spc="-1" strike="noStrike">
                  <a:latin typeface="Arial"/>
                </a:rPr>
                <a:t>If not supplied, then default value is taken</a:t>
              </a:r>
              <a:endParaRPr b="0" lang="en-IN" sz="1300" spc="-1" strike="noStrike">
                <a:latin typeface="Arial"/>
              </a:endParaRPr>
            </a:p>
            <a:p>
              <a:pPr marL="216000" indent="-216000">
                <a:buClr>
                  <a:srgbClr val="000000"/>
                </a:buClr>
                <a:buSzPct val="45000"/>
                <a:buFont typeface="Wingdings" charset="2"/>
                <a:buChar char=""/>
              </a:pPr>
              <a:r>
                <a:rPr b="0" lang="en-IN" sz="1300" spc="-1" strike="noStrike">
                  <a:latin typeface="Arial"/>
                </a:rPr>
                <a:t>Always supplied at the end</a:t>
              </a:r>
              <a:endParaRPr b="0" lang="en-IN" sz="1300" spc="-1" strike="noStrike">
                <a:latin typeface="Arial"/>
              </a:endParaRPr>
            </a:p>
          </p:txBody>
        </p:sp>
        <p:cxnSp>
          <p:nvCxnSpPr>
            <p:cNvPr id="271" name=""/>
            <p:cNvCxnSpPr>
              <a:stCxn id="270" idx="0"/>
              <a:endCxn id="268" idx="5"/>
            </p:cNvCxnSpPr>
            <p:nvPr/>
          </p:nvCxnSpPr>
          <p:spPr>
            <a:xfrm flipH="1" flipV="1">
              <a:off x="4320000" y="3291480"/>
              <a:ext cx="4453560" cy="2180880"/>
            </a:xfrm>
            <a:prstGeom prst="straightConnector1">
              <a:avLst/>
            </a:prstGeom>
            <a:ln w="36000">
              <a:solidFill>
                <a:srgbClr val="3465a4"/>
              </a:solidFill>
              <a:round/>
              <a:tailEnd len="med" type="triangle" w="med"/>
            </a:ln>
          </p:spPr>
        </p:cxnSp>
      </p:grpSp>
    </p:spTree>
  </p:cSld>
  <p:transition spd="slow">
    <p:push dir="u"/>
  </p:transition>
  <p:timing>
    <p:tnLst>
      <p:par>
        <p:cTn id="225" dur="indefinite" restart="never" nodeType="tmRoot">
          <p:childTnLst>
            <p:seq>
              <p:cTn id="226" dur="indefinite" nodeType="mainSeq">
                <p:childTnLst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914400" y="2130120"/>
            <a:ext cx="10364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5000" spc="-1" strike="noStrike">
                <a:solidFill>
                  <a:srgbClr val="000000"/>
                </a:solidFill>
                <a:latin typeface="Calibri"/>
              </a:rPr>
              <a:t>Python’s Modules</a:t>
            </a:r>
            <a:endParaRPr b="0" lang="en-IN" sz="5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4320"/>
            <a:ext cx="109735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5000" spc="-1" strike="noStrike">
                <a:solidFill>
                  <a:srgbClr val="1c1c1c"/>
                </a:solidFill>
                <a:latin typeface="Calibri"/>
              </a:rPr>
              <a:t>What are modules?</a:t>
            </a:r>
            <a:endParaRPr b="0" lang="en-IN" sz="5000" spc="-1" strike="noStrike">
              <a:solidFill>
                <a:srgbClr val="1c1c1c"/>
              </a:solidFill>
              <a:latin typeface="Arial"/>
            </a:endParaRPr>
          </a:p>
        </p:txBody>
      </p:sp>
      <p:sp>
        <p:nvSpPr>
          <p:cNvPr id="274" name=""/>
          <p:cNvSpPr/>
          <p:nvPr/>
        </p:nvSpPr>
        <p:spPr>
          <a:xfrm>
            <a:off x="609480" y="1600200"/>
            <a:ext cx="1097352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72880" indent="-272880">
              <a:lnSpc>
                <a:spcPct val="100000"/>
              </a:lnSpc>
              <a:spcBef>
                <a:spcPts val="799"/>
              </a:spcBef>
              <a:buClr>
                <a:srgbClr val="1c1c1c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Definitions of functions and variables are not saved when interpreter is exited</a:t>
            </a:r>
            <a:endParaRPr b="0" lang="en-IN" sz="2600" spc="-1" strike="noStrike">
              <a:latin typeface="Arial"/>
            </a:endParaRPr>
          </a:p>
          <a:p>
            <a:pPr marL="272880" indent="-272880">
              <a:lnSpc>
                <a:spcPct val="100000"/>
              </a:lnSpc>
              <a:spcBef>
                <a:spcPts val="799"/>
              </a:spcBef>
              <a:buClr>
                <a:srgbClr val="1c1c1c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Modules allow definitions to be saved for later access</a:t>
            </a:r>
            <a:endParaRPr b="0" lang="en-IN" sz="2600" spc="-1" strike="noStrike">
              <a:latin typeface="Arial"/>
            </a:endParaRPr>
          </a:p>
          <a:p>
            <a:pPr marL="272880" indent="-272880">
              <a:lnSpc>
                <a:spcPct val="100000"/>
              </a:lnSpc>
              <a:spcBef>
                <a:spcPts val="799"/>
              </a:spcBef>
              <a:buClr>
                <a:srgbClr val="1c1c1c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Modules also allow statements to be run as executable scripts</a:t>
            </a:r>
            <a:endParaRPr b="0" lang="en-IN" sz="2600" spc="-1" strike="noStrike">
              <a:latin typeface="Arial"/>
            </a:endParaRPr>
          </a:p>
          <a:p>
            <a:pPr marL="272880" indent="-272880">
              <a:lnSpc>
                <a:spcPct val="100000"/>
              </a:lnSpc>
              <a:spcBef>
                <a:spcPts val="799"/>
              </a:spcBef>
              <a:buClr>
                <a:srgbClr val="1c1c1c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Modules are files with .py extension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09480" y="274320"/>
            <a:ext cx="109735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5000" spc="-1" strike="noStrike">
                <a:solidFill>
                  <a:srgbClr val="1c1c1c"/>
                </a:solidFill>
                <a:latin typeface="Calibri"/>
              </a:rPr>
              <a:t>Importing modules</a:t>
            </a:r>
            <a:endParaRPr b="0" lang="en-IN" sz="5000" spc="-1" strike="noStrike">
              <a:solidFill>
                <a:srgbClr val="1c1c1c"/>
              </a:solidFill>
              <a:latin typeface="Arial"/>
            </a:endParaRPr>
          </a:p>
        </p:txBody>
      </p:sp>
      <p:sp>
        <p:nvSpPr>
          <p:cNvPr id="276" name=""/>
          <p:cNvSpPr/>
          <p:nvPr/>
        </p:nvSpPr>
        <p:spPr>
          <a:xfrm>
            <a:off x="609480" y="1600200"/>
            <a:ext cx="1097352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75000"/>
          </a:bodyPr>
          <a:p>
            <a:pPr marL="216000" indent="-216000">
              <a:lnSpc>
                <a:spcPct val="100000"/>
              </a:lnSpc>
              <a:spcBef>
                <a:spcPts val="700"/>
              </a:spcBef>
              <a:buClr>
                <a:srgbClr val="1c1c1c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nstantia"/>
              </a:rPr>
              <a:t>Modules  are imported by using built-in import command, without the .py extension</a:t>
            </a: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700"/>
              </a:spcBef>
              <a:buClr>
                <a:srgbClr val="1c1c1c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2800" spc="-1" strike="noStrike">
              <a:latin typeface="Arial"/>
            </a:endParaRPr>
          </a:p>
          <a:p>
            <a:pPr lvl="2" marL="343080" indent="-34308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7020"/>
                </a:solidFill>
                <a:latin typeface="Arial"/>
              </a:rPr>
              <a:t>import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800" spc="-1" strike="noStrike">
                <a:solidFill>
                  <a:srgbClr val="0e84b5"/>
                </a:solidFill>
                <a:latin typeface="Arial"/>
              </a:rPr>
              <a:t>example</a:t>
            </a:r>
            <a:endParaRPr b="0" lang="en-IN" sz="2800" spc="-1" strike="noStrike">
              <a:latin typeface="Arial"/>
            </a:endParaRPr>
          </a:p>
          <a:p>
            <a:pPr lvl="2" marL="343080" indent="-34308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700"/>
              </a:spcBef>
              <a:buClr>
                <a:srgbClr val="1c1c1c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nstantia"/>
              </a:rPr>
              <a:t>To make access easier, individual definitions within a module may be imported</a:t>
            </a: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700"/>
              </a:spcBef>
              <a:buClr>
                <a:srgbClr val="1c1c1c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2800" spc="-1" strike="noStrike">
              <a:latin typeface="Arial"/>
            </a:endParaRPr>
          </a:p>
          <a:p>
            <a:pPr lvl="2" marL="343080" indent="-34308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7020"/>
                </a:solidFill>
                <a:latin typeface="Arial"/>
              </a:rPr>
              <a:t>from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800" spc="-1" strike="noStrike">
                <a:solidFill>
                  <a:srgbClr val="0e84b5"/>
                </a:solidFill>
                <a:latin typeface="Arial"/>
              </a:rPr>
              <a:t>function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800" spc="-1" strike="noStrike">
                <a:solidFill>
                  <a:srgbClr val="007020"/>
                </a:solidFill>
                <a:latin typeface="Arial"/>
              </a:rPr>
              <a:t>import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func1, func2</a:t>
            </a:r>
            <a:endParaRPr b="0" lang="en-IN" sz="2800" spc="-1" strike="noStrike">
              <a:latin typeface="Arial"/>
            </a:endParaRPr>
          </a:p>
          <a:p>
            <a:pPr lvl="2" marL="343080" indent="-34308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700"/>
              </a:spcBef>
              <a:buClr>
                <a:srgbClr val="1c1c1c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nstantia"/>
              </a:rPr>
              <a:t>When modules are imported, all statements and definitions will be executed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4320"/>
            <a:ext cx="109735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5000" spc="-1" strike="noStrike">
                <a:solidFill>
                  <a:srgbClr val="1c1c1c"/>
                </a:solidFill>
                <a:latin typeface="Calibri"/>
              </a:rPr>
              <a:t>Accessing module components</a:t>
            </a:r>
            <a:endParaRPr b="0" lang="en-IN" sz="5000" spc="-1" strike="noStrike">
              <a:solidFill>
                <a:srgbClr val="1c1c1c"/>
              </a:solidFill>
              <a:latin typeface="Arial"/>
            </a:endParaRPr>
          </a:p>
        </p:txBody>
      </p:sp>
      <p:sp>
        <p:nvSpPr>
          <p:cNvPr id="278" name=""/>
          <p:cNvSpPr/>
          <p:nvPr/>
        </p:nvSpPr>
        <p:spPr>
          <a:xfrm>
            <a:off x="609480" y="1600200"/>
            <a:ext cx="1097352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16000" indent="-216000">
              <a:lnSpc>
                <a:spcPct val="100000"/>
              </a:lnSpc>
              <a:spcBef>
                <a:spcPts val="799"/>
              </a:spcBef>
              <a:buClr>
                <a:srgbClr val="1c1c1c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To use functions defined in module, type module name followed by dot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799"/>
              </a:spcBef>
              <a:buClr>
                <a:srgbClr val="1c1c1c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2600" spc="-1" strike="noStrike">
              <a:latin typeface="Arial"/>
            </a:endParaRPr>
          </a:p>
          <a:p>
            <a:pPr lvl="2"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example.func(3)</a:t>
            </a:r>
            <a:endParaRPr b="0" lang="en-IN" sz="2600" spc="-1" strike="noStrike">
              <a:latin typeface="Arial"/>
            </a:endParaRPr>
          </a:p>
          <a:p>
            <a:pPr lvl="2"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799"/>
              </a:spcBef>
              <a:buClr>
                <a:srgbClr val="1c1c1c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If function in module was imported individually with </a:t>
            </a:r>
            <a:r>
              <a:rPr b="1" lang="en-US" sz="2600" spc="-1" strike="noStrike">
                <a:solidFill>
                  <a:srgbClr val="007020"/>
                </a:solidFill>
                <a:latin typeface="Arial"/>
              </a:rPr>
              <a:t>from</a:t>
            </a: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, the module name and the dot may be excluded</a:t>
            </a:r>
            <a:endParaRPr b="0" lang="en-IN" sz="2600" spc="-1" strike="noStrike">
              <a:latin typeface="Arial"/>
            </a:endParaRPr>
          </a:p>
          <a:p>
            <a:pPr lvl="2"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func(3)</a:t>
            </a:r>
            <a:endParaRPr b="0" lang="en-IN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Data structure sizes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60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Make sure you are always aware of the sizes of each variable!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can easily be done using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len()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function.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returns the length/size of any data structure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38" name="Picture 4" descr="A picture containing screenshot&#10;&#10;Description generated with high confidence"/>
          <p:cNvPicPr/>
          <p:nvPr/>
        </p:nvPicPr>
        <p:blipFill>
          <a:blip r:embed="rId1"/>
          <a:stretch/>
        </p:blipFill>
        <p:spPr>
          <a:xfrm>
            <a:off x="839160" y="3800880"/>
            <a:ext cx="8495280" cy="96192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09480" y="274320"/>
            <a:ext cx="109735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5000" spc="-1" strike="noStrike">
                <a:solidFill>
                  <a:srgbClr val="1c1c1c"/>
                </a:solidFill>
                <a:latin typeface="Calibri"/>
              </a:rPr>
              <a:t>Module search path</a:t>
            </a:r>
            <a:endParaRPr b="0" lang="en-IN" sz="5000" spc="-1" strike="noStrike">
              <a:solidFill>
                <a:srgbClr val="1c1c1c"/>
              </a:solidFill>
              <a:latin typeface="Arial"/>
            </a:endParaRPr>
          </a:p>
        </p:txBody>
      </p:sp>
      <p:sp>
        <p:nvSpPr>
          <p:cNvPr id="280" name=""/>
          <p:cNvSpPr/>
          <p:nvPr/>
        </p:nvSpPr>
        <p:spPr>
          <a:xfrm>
            <a:off x="609480" y="1600200"/>
            <a:ext cx="1097352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72880" indent="-272880">
              <a:lnSpc>
                <a:spcPct val="100000"/>
              </a:lnSpc>
              <a:spcBef>
                <a:spcPts val="799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Interpreter looks for all imported modules in certain designated places, in the following order, until the module is found:</a:t>
            </a:r>
            <a:endParaRPr b="0" lang="en-IN" sz="2600" spc="-1" strike="noStrike">
              <a:latin typeface="Arial"/>
            </a:endParaRPr>
          </a:p>
          <a:p>
            <a:pPr lvl="1" marL="971640" indent="-5144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Calibri"/>
              <a:buAutoNum type="arabicPeriod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tantia"/>
              </a:rPr>
              <a:t>Current directory</a:t>
            </a:r>
            <a:endParaRPr b="0" lang="en-IN" sz="2400" spc="-1" strike="noStrike">
              <a:latin typeface="Arial"/>
            </a:endParaRPr>
          </a:p>
          <a:p>
            <a:pPr lvl="1" marL="971640" indent="-5144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Calibri"/>
              <a:buAutoNum type="arabicPeriod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tantia"/>
              </a:rPr>
              <a:t>The list of directories in PYTHONPATH environment variable</a:t>
            </a:r>
            <a:endParaRPr b="0" lang="en-IN" sz="2400" spc="-1" strike="noStrike">
              <a:latin typeface="Arial"/>
            </a:endParaRPr>
          </a:p>
          <a:p>
            <a:pPr lvl="1" marL="971640" indent="-5144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Calibri"/>
              <a:buAutoNum type="arabicPeriod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tantia"/>
              </a:rPr>
              <a:t>Installation-dependent default path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09480" y="274320"/>
            <a:ext cx="109735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5000" spc="-1" strike="noStrike">
                <a:solidFill>
                  <a:srgbClr val="1c1c1c"/>
                </a:solidFill>
                <a:latin typeface="Calibri"/>
              </a:rPr>
              <a:t>Standard modules</a:t>
            </a:r>
            <a:endParaRPr b="0" lang="en-IN" sz="5000" spc="-1" strike="noStrike">
              <a:solidFill>
                <a:srgbClr val="1c1c1c"/>
              </a:solidFill>
              <a:latin typeface="Arial"/>
            </a:endParaRPr>
          </a:p>
        </p:txBody>
      </p:sp>
      <p:sp>
        <p:nvSpPr>
          <p:cNvPr id="282" name=""/>
          <p:cNvSpPr/>
          <p:nvPr/>
        </p:nvSpPr>
        <p:spPr>
          <a:xfrm>
            <a:off x="609480" y="1600200"/>
            <a:ext cx="1097352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4000"/>
          </a:bodyPr>
          <a:p>
            <a:pPr marL="272880" indent="-272880">
              <a:lnSpc>
                <a:spcPct val="100000"/>
              </a:lnSpc>
              <a:spcBef>
                <a:spcPts val="799"/>
              </a:spcBef>
              <a:buClr>
                <a:srgbClr val="1c1c1c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There is a standard library of Python modules</a:t>
            </a:r>
            <a:endParaRPr b="0" lang="en-IN" sz="2600" spc="-1" strike="noStrike">
              <a:latin typeface="Arial"/>
            </a:endParaRPr>
          </a:p>
          <a:p>
            <a:pPr marL="272880" indent="-272880">
              <a:lnSpc>
                <a:spcPct val="100000"/>
              </a:lnSpc>
              <a:spcBef>
                <a:spcPts val="799"/>
              </a:spcBef>
              <a:buClr>
                <a:srgbClr val="1c1c1c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2600" spc="-1" strike="noStrike">
              <a:latin typeface="Arial"/>
            </a:endParaRPr>
          </a:p>
          <a:p>
            <a:pPr marL="272880" indent="-272880">
              <a:lnSpc>
                <a:spcPct val="100000"/>
              </a:lnSpc>
              <a:spcBef>
                <a:spcPts val="799"/>
              </a:spcBef>
              <a:buClr>
                <a:srgbClr val="1c1c1c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These modules contain built-in operations that are not actually a part of Python at its core</a:t>
            </a:r>
            <a:endParaRPr b="0" lang="en-IN" sz="2600" spc="-1" strike="noStrike">
              <a:latin typeface="Arial"/>
            </a:endParaRPr>
          </a:p>
          <a:p>
            <a:pPr marL="272880" indent="-272880">
              <a:lnSpc>
                <a:spcPct val="100000"/>
              </a:lnSpc>
              <a:spcBef>
                <a:spcPts val="799"/>
              </a:spcBef>
              <a:buClr>
                <a:srgbClr val="1c1c1c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2600" spc="-1" strike="noStrike">
              <a:latin typeface="Arial"/>
            </a:endParaRPr>
          </a:p>
          <a:p>
            <a:pPr marL="272880" indent="-272880">
              <a:lnSpc>
                <a:spcPct val="100000"/>
              </a:lnSpc>
              <a:spcBef>
                <a:spcPts val="799"/>
              </a:spcBef>
              <a:buClr>
                <a:srgbClr val="1c1c1c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Some modules are only imported if a certain operating system is being used</a:t>
            </a:r>
            <a:endParaRPr b="0" lang="en-IN" sz="2600" spc="-1" strike="noStrike">
              <a:latin typeface="Arial"/>
            </a:endParaRPr>
          </a:p>
          <a:p>
            <a:pPr marL="272880" indent="-272880">
              <a:lnSpc>
                <a:spcPct val="100000"/>
              </a:lnSpc>
              <a:spcBef>
                <a:spcPts val="799"/>
              </a:spcBef>
              <a:buClr>
                <a:srgbClr val="1c1c1c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2600" spc="-1" strike="noStrike">
              <a:latin typeface="Arial"/>
            </a:endParaRPr>
          </a:p>
          <a:p>
            <a:pPr marL="272880" indent="-272880">
              <a:lnSpc>
                <a:spcPct val="100000"/>
              </a:lnSpc>
              <a:spcBef>
                <a:spcPts val="799"/>
              </a:spcBef>
              <a:buClr>
                <a:srgbClr val="1c1c1c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One important library module is called the “math module”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Python has a built-in math module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4320"/>
            <a:ext cx="109735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5000" spc="-1" strike="noStrike">
                <a:solidFill>
                  <a:srgbClr val="1c1c1c"/>
                </a:solidFill>
                <a:latin typeface="Calibri"/>
              </a:rPr>
              <a:t>Example: The math module</a:t>
            </a:r>
            <a:endParaRPr b="0" lang="en-IN" sz="5000" spc="-1" strike="noStrike">
              <a:solidFill>
                <a:srgbClr val="1c1c1c"/>
              </a:solidFill>
              <a:latin typeface="Arial"/>
            </a:endParaRPr>
          </a:p>
        </p:txBody>
      </p:sp>
      <p:sp>
        <p:nvSpPr>
          <p:cNvPr id="284" name=""/>
          <p:cNvSpPr/>
          <p:nvPr/>
        </p:nvSpPr>
        <p:spPr>
          <a:xfrm>
            <a:off x="609480" y="1600200"/>
            <a:ext cx="1097352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72880" indent="-272880">
              <a:lnSpc>
                <a:spcPct val="90000"/>
              </a:lnSpc>
              <a:spcBef>
                <a:spcPts val="751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Constantia"/>
              </a:rPr>
              <a:t>Two functions contained in math, sqrt and pow, allow for the calculation of square roots and powers</a:t>
            </a:r>
            <a:endParaRPr b="0" lang="en-IN" sz="3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br>
              <a:rPr sz="3000"/>
            </a:b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IN" sz="30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IN" sz="30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IN" sz="3000" spc="-1" strike="noStrike">
              <a:latin typeface="Arial"/>
            </a:endParaRPr>
          </a:p>
        </p:txBody>
      </p:sp>
      <p:pic>
        <p:nvPicPr>
          <p:cNvPr id="285" name="" descr=""/>
          <p:cNvPicPr/>
          <p:nvPr/>
        </p:nvPicPr>
        <p:blipFill>
          <a:blip r:embed="rId1"/>
          <a:stretch/>
        </p:blipFill>
        <p:spPr>
          <a:xfrm>
            <a:off x="720000" y="3161880"/>
            <a:ext cx="10820160" cy="223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09480" y="274320"/>
            <a:ext cx="109735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5000" spc="-1" strike="noStrike">
                <a:solidFill>
                  <a:srgbClr val="1c1c1c"/>
                </a:solidFill>
                <a:latin typeface="Calibri"/>
              </a:rPr>
              <a:t>Example: The math module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287" name=""/>
          <p:cNvSpPr/>
          <p:nvPr/>
        </p:nvSpPr>
        <p:spPr>
          <a:xfrm>
            <a:off x="609480" y="1600200"/>
            <a:ext cx="1097352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69000"/>
          </a:bodyPr>
          <a:p>
            <a:pPr marL="272880" indent="-272880">
              <a:lnSpc>
                <a:spcPct val="90000"/>
              </a:lnSpc>
              <a:spcBef>
                <a:spcPts val="751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Constantia"/>
              </a:rPr>
              <a:t>To check out all the functions and variables in the math module, run</a:t>
            </a:r>
            <a:endParaRPr b="0" lang="en-IN" sz="3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30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3000" spc="-1" strike="noStrike">
                <a:solidFill>
                  <a:srgbClr val="c65d09"/>
                </a:solidFill>
                <a:latin typeface="Arial"/>
              </a:rPr>
              <a:t>&gt;&gt;&gt; </a:t>
            </a:r>
            <a:r>
              <a:rPr b="1" lang="en-US" sz="3000" spc="-1" strike="noStrike">
                <a:solidFill>
                  <a:srgbClr val="007020"/>
                </a:solidFill>
                <a:latin typeface="Arial"/>
              </a:rPr>
              <a:t>import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3000" spc="-1" strike="noStrike">
                <a:solidFill>
                  <a:srgbClr val="0e84b5"/>
                </a:solidFill>
                <a:latin typeface="Arial"/>
              </a:rPr>
              <a:t>math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IN" sz="30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3000" spc="-1" strike="noStrike">
                <a:solidFill>
                  <a:srgbClr val="c65d09"/>
                </a:solidFill>
                <a:latin typeface="Arial"/>
              </a:rPr>
              <a:t>&gt;&gt;&gt; 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dir(math)</a:t>
            </a:r>
            <a:endParaRPr b="0" lang="en-IN" sz="30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666666"/>
                </a:solidFill>
                <a:latin typeface="Arial"/>
              </a:rPr>
              <a:t>['__doc__', '__file__', '__loader__', '__name__', '__package__', '__spec__', 'acos', 'acosh', 'asin', 'asinh', 'atan', 'atan2', 'atanh', 'cbrt', 'ceil', 'comb', 'copysign', 'cos', 'cosh', 'degrees', 'dist', 'e', 'erf', 'erfc', 'exp', 'exp2', 'expm1', 'fabs', 'factorial', 'floor', 'fmod', 'frexp', 'fsum', 'gamma', 'gcd', 'hypot', 'inf', 'isclose', 'isfinite', 'isinf', 'isnan', 'isqrt', 'lcm', 'ldexp', 'lgamma', 'log', 'log10', 'log1p', 'log2', 'modf', 'nan', 'nextafter', 'perm', 'pi', 'pow', 'prod', 'radians', 'remainder', 'sin', 'sinh', 'sqrt', 'tan', 'tanh', 'tau', 'trunc', 'ulp']</a:t>
            </a:r>
            <a:endParaRPr b="0" lang="en-IN" sz="30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3000" spc="-1" strike="noStrike">
                <a:solidFill>
                  <a:srgbClr val="c65d09"/>
                </a:solidFill>
                <a:latin typeface="Arial"/>
              </a:rPr>
              <a:t>&gt;&gt;&gt; 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math.pi # Print value of pi</a:t>
            </a:r>
            <a:endParaRPr b="0" lang="en-IN" sz="30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999999"/>
                </a:solidFill>
                <a:latin typeface="Arial"/>
              </a:rPr>
              <a:t>3.141592653589793</a:t>
            </a:r>
            <a:endParaRPr b="0" lang="en-IN" sz="30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br>
              <a:rPr sz="3000"/>
            </a:b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IN" sz="30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IN" sz="30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IN" sz="3000" spc="-1" strike="noStrike">
              <a:latin typeface="Arial"/>
            </a:endParaRPr>
          </a:p>
        </p:txBody>
      </p:sp>
      <p:sp>
        <p:nvSpPr>
          <p:cNvPr id="288" name="Rectangle: Rounded Corners 1"/>
          <p:cNvSpPr/>
          <p:nvPr/>
        </p:nvSpPr>
        <p:spPr>
          <a:xfrm>
            <a:off x="7560000" y="4155840"/>
            <a:ext cx="595080" cy="34416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89" name="Rectangle: Rounded Corners 4"/>
          <p:cNvSpPr/>
          <p:nvPr/>
        </p:nvSpPr>
        <p:spPr>
          <a:xfrm>
            <a:off x="8548920" y="3312000"/>
            <a:ext cx="595080" cy="34416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90" name="Rectangle: Rounded Corners 5"/>
          <p:cNvSpPr/>
          <p:nvPr/>
        </p:nvSpPr>
        <p:spPr>
          <a:xfrm>
            <a:off x="6424920" y="3600000"/>
            <a:ext cx="1135080" cy="34416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91" name="Rectangle: Rounded Corners 9"/>
          <p:cNvSpPr/>
          <p:nvPr/>
        </p:nvSpPr>
        <p:spPr>
          <a:xfrm>
            <a:off x="9576000" y="4155840"/>
            <a:ext cx="1044000" cy="34416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5" dur="indefinite" restart="never" nodeType="tmRoot">
          <p:childTnLst>
            <p:seq>
              <p:cTn id="236" dur="indefinite" nodeType="mainSeq">
                <p:childTnLst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609480" y="274320"/>
            <a:ext cx="109735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5000" spc="-1" strike="noStrike">
                <a:solidFill>
                  <a:srgbClr val="1c1c1c"/>
                </a:solidFill>
                <a:latin typeface="Calibri"/>
              </a:rPr>
              <a:t>Example: The math module</a:t>
            </a:r>
            <a:endParaRPr b="0" lang="en-IN" sz="5000" spc="-1" strike="noStrike">
              <a:latin typeface="Arial"/>
            </a:endParaRPr>
          </a:p>
        </p:txBody>
      </p:sp>
      <p:pic>
        <p:nvPicPr>
          <p:cNvPr id="293" name="" descr=""/>
          <p:cNvPicPr/>
          <p:nvPr/>
        </p:nvPicPr>
        <p:blipFill>
          <a:blip r:embed="rId1"/>
          <a:stretch/>
        </p:blipFill>
        <p:spPr>
          <a:xfrm>
            <a:off x="760320" y="1479240"/>
            <a:ext cx="10696320" cy="1580760"/>
          </a:xfrm>
          <a:prstGeom prst="rect">
            <a:avLst/>
          </a:prstGeom>
          <a:ln w="0">
            <a:noFill/>
          </a:ln>
        </p:spPr>
      </p:pic>
      <p:pic>
        <p:nvPicPr>
          <p:cNvPr id="294" name="" descr=""/>
          <p:cNvPicPr/>
          <p:nvPr/>
        </p:nvPicPr>
        <p:blipFill>
          <a:blip r:embed="rId2"/>
          <a:stretch/>
        </p:blipFill>
        <p:spPr>
          <a:xfrm>
            <a:off x="823680" y="3960000"/>
            <a:ext cx="10696320" cy="158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09480" y="274320"/>
            <a:ext cx="109735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4680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5000" spc="-1" strike="noStrike">
                <a:solidFill>
                  <a:srgbClr val="1c1c1c"/>
                </a:solidFill>
                <a:latin typeface="Calibri"/>
              </a:rPr>
              <a:t>Example: The math module</a:t>
            </a:r>
            <a:endParaRPr b="0" lang="en-IN" sz="5000" spc="-1" strike="noStrike">
              <a:latin typeface="Arial"/>
            </a:endParaRPr>
          </a:p>
        </p:txBody>
      </p:sp>
      <p:pic>
        <p:nvPicPr>
          <p:cNvPr id="296" name="" descr=""/>
          <p:cNvPicPr/>
          <p:nvPr/>
        </p:nvPicPr>
        <p:blipFill>
          <a:blip r:embed="rId1"/>
          <a:stretch/>
        </p:blipFill>
        <p:spPr>
          <a:xfrm>
            <a:off x="774720" y="1926000"/>
            <a:ext cx="10667520" cy="1314000"/>
          </a:xfrm>
          <a:prstGeom prst="rect">
            <a:avLst/>
          </a:prstGeom>
          <a:ln w="0">
            <a:noFill/>
          </a:ln>
        </p:spPr>
      </p:pic>
      <p:pic>
        <p:nvPicPr>
          <p:cNvPr id="297" name="" descr=""/>
          <p:cNvPicPr/>
          <p:nvPr/>
        </p:nvPicPr>
        <p:blipFill>
          <a:blip r:embed="rId2"/>
          <a:stretch/>
        </p:blipFill>
        <p:spPr>
          <a:xfrm>
            <a:off x="900000" y="4320000"/>
            <a:ext cx="10648440" cy="193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Is a tomato really a fruit?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60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Furthermore, we can modify lists in various ways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</p:txBody>
      </p:sp>
      <p:pic>
        <p:nvPicPr>
          <p:cNvPr id="141" name="Picture 4" descr="A screenshot of a social media post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1046880" y="1482840"/>
            <a:ext cx="7917840" cy="1230840"/>
          </a:xfrm>
          <a:prstGeom prst="rect">
            <a:avLst/>
          </a:prstGeom>
          <a:ln w="0">
            <a:noFill/>
          </a:ln>
        </p:spPr>
      </p:pic>
      <p:pic>
        <p:nvPicPr>
          <p:cNvPr id="142" name="Picture 6" descr="A screenshot of a cell phone&#10;&#10;Description generated with very high confidence"/>
          <p:cNvPicPr/>
          <p:nvPr/>
        </p:nvPicPr>
        <p:blipFill>
          <a:blip r:embed="rId2"/>
          <a:stretch/>
        </p:blipFill>
        <p:spPr>
          <a:xfrm>
            <a:off x="1046880" y="3502080"/>
            <a:ext cx="7990200" cy="203580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Lists with integers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44" name="Picture 6" descr="A screenshot of a cell phone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1003680" y="2550960"/>
            <a:ext cx="8179200" cy="2448720"/>
          </a:xfrm>
          <a:prstGeom prst="rect">
            <a:avLst/>
          </a:prstGeom>
          <a:ln w="0">
            <a:noFill/>
          </a:ln>
        </p:spPr>
      </p:pic>
      <p:sp>
        <p:nvSpPr>
          <p:cNvPr id="145" name="TextBox 2"/>
          <p:cNvSpPr/>
          <p:nvPr/>
        </p:nvSpPr>
        <p:spPr>
          <a:xfrm>
            <a:off x="839160" y="1692360"/>
            <a:ext cx="102452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i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range()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- a function that generates a sequence of numbers as a list</a:t>
            </a:r>
            <a:endParaRPr b="0" lang="en-IN" sz="24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Slicing lists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47" name="TextBox 2"/>
          <p:cNvSpPr/>
          <p:nvPr/>
        </p:nvSpPr>
        <p:spPr>
          <a:xfrm>
            <a:off x="839160" y="1692360"/>
            <a:ext cx="1001952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Slicing – obtain a particular set of sub-elements from a data structure.</a:t>
            </a:r>
            <a:endParaRPr b="0" lang="en-IN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Very useful and flexible.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48" name="Picture 6" descr=""/>
          <p:cNvPicPr/>
          <p:nvPr/>
        </p:nvPicPr>
        <p:blipFill>
          <a:blip r:embed="rId1"/>
          <a:srcRect l="13160" t="56777" r="64495" b="22128"/>
          <a:stretch/>
        </p:blipFill>
        <p:spPr>
          <a:xfrm>
            <a:off x="564840" y="2656800"/>
            <a:ext cx="10789200" cy="286344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Lists can be of different types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60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 very useful, but possible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51" name="Picture 4" descr="A picture containing screenshot&#10;&#10;Description generated with high confidence"/>
          <p:cNvPicPr/>
          <p:nvPr/>
        </p:nvPicPr>
        <p:blipFill>
          <a:blip r:embed="rId1"/>
          <a:stretch/>
        </p:blipFill>
        <p:spPr>
          <a:xfrm>
            <a:off x="841680" y="2528280"/>
            <a:ext cx="8492040" cy="121284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Mutability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60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Mutable object – can be changed after creation.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Immutable object - can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NOT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be changed after creation.</a:t>
            </a:r>
            <a:endParaRPr b="0" lang="en-IN" sz="28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Application>LibreOffice/7.3.7.2$Linux_X86_64 LibreOffice_project/30$Build-2</Application>
  <AppVersion>15.0000</AppVersion>
  <Words>1840</Words>
  <Paragraphs>338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2024-08-07T10:31:17Z</dcterms:modified>
  <cp:revision>19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46</vt:i4>
  </property>
  <property fmtid="{D5CDD505-2E9C-101B-9397-08002B2CF9AE}" pid="3" name="PresentationFormat">
    <vt:lpwstr>Widescreen</vt:lpwstr>
  </property>
  <property fmtid="{D5CDD505-2E9C-101B-9397-08002B2CF9AE}" pid="4" name="Slides">
    <vt:i4>47</vt:i4>
  </property>
</Properties>
</file>