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2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1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1.png" ContentType="image/png"/>
  <Override PartName="/ppt/media/image31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2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12193588" cy="6858000"/>
  <p:notesSz cx="6669088" cy="9775825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75600" y="742680"/>
            <a:ext cx="6517440" cy="366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66720" y="4643280"/>
            <a:ext cx="5334840" cy="439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893680" cy="4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dt" idx="7"/>
          </p:nvPr>
        </p:nvSpPr>
        <p:spPr>
          <a:xfrm>
            <a:off x="3774960" y="0"/>
            <a:ext cx="2893680" cy="4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ftr" idx="8"/>
          </p:nvPr>
        </p:nvSpPr>
        <p:spPr>
          <a:xfrm>
            <a:off x="0" y="9287280"/>
            <a:ext cx="2893680" cy="4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sldNum" idx="9"/>
          </p:nvPr>
        </p:nvSpPr>
        <p:spPr>
          <a:xfrm>
            <a:off x="3774960" y="9287280"/>
            <a:ext cx="2893680" cy="4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84D43D0-729E-489F-8699-0B02EB598352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160" cy="3297240"/>
          </a:xfrm>
          <a:prstGeom prst="rect">
            <a:avLst/>
          </a:prstGeom>
          <a:ln w="0">
            <a:noFill/>
          </a:ln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3760" cy="384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Had a nice break and enjoyed yourselves so far.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moving to more complicated datatypes and concepts in programming.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Let us begin with higher level structures/containers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CC-BY Digital Skills Team at the University of Edinburgh www.ed.ac.uk/is/skills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sldNum" idx="10"/>
          </p:nvPr>
        </p:nvSpPr>
        <p:spPr>
          <a:xfrm>
            <a:off x="3777480" y="9285480"/>
            <a:ext cx="2888640" cy="4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E20A90-D4D6-47AD-9202-C3DA6C09ECB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160" cy="3297240"/>
          </a:xfrm>
          <a:prstGeom prst="rect">
            <a:avLst/>
          </a:prstGeom>
          <a:ln w="0">
            <a:noFill/>
          </a:ln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3760" cy="384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tuple – an immutable list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look at initial example – tomato always a fruit now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try changing it; example in your notebooks.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sldNum" idx="19"/>
          </p:nvPr>
        </p:nvSpPr>
        <p:spPr>
          <a:xfrm>
            <a:off x="3777480" y="9285480"/>
            <a:ext cx="2888640" cy="4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A910C2-162E-4707-9694-2541B720C31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160" cy="3297240"/>
          </a:xfrm>
          <a:prstGeom prst="rect">
            <a:avLst/>
          </a:prstGeom>
          <a:ln w="0">
            <a:noFill/>
          </a:ln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3760" cy="384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similar to actual dictionaries.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effectively 2 lists combined - keys and values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Example - days of the week in Gaelic mapped to their English translations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sldNum" idx="20"/>
          </p:nvPr>
        </p:nvSpPr>
        <p:spPr>
          <a:xfrm>
            <a:off x="3777480" y="9285480"/>
            <a:ext cx="2888640" cy="4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23E726-381E-4660-B86E-E44F4403E18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160" cy="3297240"/>
          </a:xfrm>
          <a:prstGeom prst="rect">
            <a:avLst/>
          </a:prstGeom>
          <a:ln w="0">
            <a:noFill/>
          </a:ln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3760" cy="384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Note curly brackets and colons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sldNum" idx="21"/>
          </p:nvPr>
        </p:nvSpPr>
        <p:spPr>
          <a:xfrm>
            <a:off x="3777480" y="9285480"/>
            <a:ext cx="2888640" cy="4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456103-D973-4A39-A1EF-2118D4EC9CC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160" cy="3297240"/>
          </a:xfrm>
          <a:prstGeom prst="rect">
            <a:avLst/>
          </a:prstGeom>
          <a:ln w="0">
            <a:noFill/>
          </a:ln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3760" cy="384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sldNum" idx="22"/>
          </p:nvPr>
        </p:nvSpPr>
        <p:spPr>
          <a:xfrm>
            <a:off x="3777480" y="9285480"/>
            <a:ext cx="2888640" cy="4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E44A96-88CC-4987-ABDD-33794EBB875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160" cy="3297240"/>
          </a:xfrm>
          <a:prstGeom prst="rect">
            <a:avLst/>
          </a:prstGeom>
          <a:ln w="0">
            <a:noFill/>
          </a:ln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3760" cy="384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sldNum" idx="23"/>
          </p:nvPr>
        </p:nvSpPr>
        <p:spPr>
          <a:xfrm>
            <a:off x="3777480" y="9285480"/>
            <a:ext cx="2888640" cy="4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4FF69F-B77C-421F-A5F5-A41FB92862B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160" cy="3297240"/>
          </a:xfrm>
          <a:prstGeom prst="rect">
            <a:avLst/>
          </a:prstGeom>
          <a:ln w="0">
            <a:noFill/>
          </a:ln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3760" cy="384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Give example of how you access a dictionary in real life.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Say we want to look up the Gaelic translation of Friday?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sldNum" idx="24"/>
          </p:nvPr>
        </p:nvSpPr>
        <p:spPr>
          <a:xfrm>
            <a:off x="3777480" y="9285480"/>
            <a:ext cx="2888640" cy="4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BA1DB3-614B-47FB-B542-11F951DCAAE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160" cy="3297240"/>
          </a:xfrm>
          <a:prstGeom prst="rect">
            <a:avLst/>
          </a:prstGeom>
          <a:ln w="0">
            <a:noFill/>
          </a:ln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3760" cy="384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Note that they are not the same as for lists for obvious reasons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We are not going to go over all methods for dicts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You can find them using the dir('dict')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Or simply by googling afterwards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sldNum" idx="25"/>
          </p:nvPr>
        </p:nvSpPr>
        <p:spPr>
          <a:xfrm>
            <a:off x="3777480" y="9285480"/>
            <a:ext cx="2888640" cy="4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A8E595-7E5B-40D4-A010-82B6CE258C2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160" cy="3297240"/>
          </a:xfrm>
          <a:prstGeom prst="rect">
            <a:avLst/>
          </a:prstGeom>
          <a:ln w="0">
            <a:noFill/>
          </a:ln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3760" cy="384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sldNum" idx="26"/>
          </p:nvPr>
        </p:nvSpPr>
        <p:spPr>
          <a:xfrm>
            <a:off x="3777480" y="9285480"/>
            <a:ext cx="2888640" cy="4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36C620-7BFC-453E-9419-10D7EBE142E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160" cy="3297240"/>
          </a:xfrm>
          <a:prstGeom prst="rect">
            <a:avLst/>
          </a:prstGeom>
          <a:ln w="0">
            <a:noFill/>
          </a:ln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3760" cy="384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Essentially a list of unique items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sldNum" idx="27"/>
          </p:nvPr>
        </p:nvSpPr>
        <p:spPr>
          <a:xfrm>
            <a:off x="3777480" y="9285480"/>
            <a:ext cx="2888640" cy="4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E7CC7C-2B22-4265-9096-055314170B7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160" cy="3297240"/>
          </a:xfrm>
          <a:prstGeom prst="rect">
            <a:avLst/>
          </a:prstGeom>
          <a:ln w="0">
            <a:noFill/>
          </a:ln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3760" cy="384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ask very politely "Do you really want to close me", answers Yes and No that is essentially a if-else block.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press Yes the program closes else, you press no and the program continues.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All programs build on if-else blocks, a lot of if-else blocks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The expression in the brackets after the if is the boolean evaluation expression.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If True, execute the code between if and else, if False execute code after else.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sldNum" idx="28"/>
          </p:nvPr>
        </p:nvSpPr>
        <p:spPr>
          <a:xfrm>
            <a:off x="3777480" y="9285480"/>
            <a:ext cx="2888640" cy="4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47FD33-2046-44C3-9AD6-F4F6E7ABBAB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160" cy="3297240"/>
          </a:xfrm>
          <a:prstGeom prst="rect">
            <a:avLst/>
          </a:prstGeom>
          <a:ln w="0">
            <a:noFill/>
          </a:ln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3760" cy="384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lots of data of the same type?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example, various fruits.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Can be grouped in a list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Allows us to process data as a group. Write a manipulation once, do it many times.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I.e. to find the sugar content of each fruit.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sldNum" idx="11"/>
          </p:nvPr>
        </p:nvSpPr>
        <p:spPr>
          <a:xfrm>
            <a:off x="3777480" y="9285480"/>
            <a:ext cx="2888640" cy="4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9F2617-9D82-4CA8-90E8-7C88EDA9C5A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160" cy="3297240"/>
          </a:xfrm>
          <a:prstGeom prst="rect">
            <a:avLst/>
          </a:prstGeom>
          <a:ln w="0">
            <a:noFill/>
          </a:ln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3760" cy="384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Here is an example that is also included in your notebooks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Go through the example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noticed that the first 2 print statements don't have the same indentation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sldNum" idx="29"/>
          </p:nvPr>
        </p:nvSpPr>
        <p:spPr>
          <a:xfrm>
            <a:off x="3777480" y="9285480"/>
            <a:ext cx="2888640" cy="4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70713C-C0F4-4326-872E-1D5D49DFF8F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160" cy="329724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3760" cy="384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What is indentation? amount of whitespace or tab characters in front of your code.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important in Python because it groups blocks of code together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sldNum" idx="30"/>
          </p:nvPr>
        </p:nvSpPr>
        <p:spPr>
          <a:xfrm>
            <a:off x="3777480" y="9285480"/>
            <a:ext cx="2888640" cy="4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780332-53BB-4644-8347-2E953D78340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160" cy="3297240"/>
          </a:xfrm>
          <a:prstGeom prst="rect">
            <a:avLst/>
          </a:prstGeom>
          <a:ln w="0">
            <a:noFill/>
          </a:ln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3760" cy="384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extend if block to many different conditions.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done with the elif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previous statements have been false and the current condition is true then execute the current elif block.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Relevant bitcoin example in your code.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sldNum" idx="31"/>
          </p:nvPr>
        </p:nvSpPr>
        <p:spPr>
          <a:xfrm>
            <a:off x="3777480" y="9285480"/>
            <a:ext cx="2888640" cy="4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FE0723-4DFC-44A8-A55C-EEF1676996F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160" cy="3297240"/>
          </a:xfrm>
          <a:prstGeom prst="rect">
            <a:avLst/>
          </a:prstGeom>
          <a:ln w="0">
            <a:noFill/>
          </a:ln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3760" cy="384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lists and others are useful when loops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Loops allow us to iterate over containers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For loops are the more controllable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Code explanation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Item is a subset of itemList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sldNum" idx="32"/>
          </p:nvPr>
        </p:nvSpPr>
        <p:spPr>
          <a:xfrm>
            <a:off x="3777480" y="9285480"/>
            <a:ext cx="2888640" cy="4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C1655A-974D-452D-B3C3-D98A5D1739C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160" cy="3297240"/>
          </a:xfrm>
          <a:prstGeom prst="rect">
            <a:avLst/>
          </a:prstGeom>
          <a:ln w="0">
            <a:noFill/>
          </a:ln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3760" cy="384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We have 4 copy pasted lines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What if we have more items?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Can we use for?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sldNum" idx="33"/>
          </p:nvPr>
        </p:nvSpPr>
        <p:spPr>
          <a:xfrm>
            <a:off x="3777480" y="9285480"/>
            <a:ext cx="2888640" cy="4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57FB19-D235-4125-B14C-491F40813D1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160" cy="3297240"/>
          </a:xfrm>
          <a:prstGeom prst="rect">
            <a:avLst/>
          </a:prstGeom>
          <a:ln w="0">
            <a:noFill/>
          </a:ln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3760" cy="384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Saves us a few lines of writing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Allows us to not care about size of the list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sldNum" idx="34"/>
          </p:nvPr>
        </p:nvSpPr>
        <p:spPr>
          <a:xfrm>
            <a:off x="3777480" y="9285480"/>
            <a:ext cx="2888640" cy="4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17CE6A-A271-437E-92F7-8403494CAFE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160" cy="3297240"/>
          </a:xfrm>
          <a:prstGeom prst="rect">
            <a:avLst/>
          </a:prstGeom>
          <a:ln w="0">
            <a:noFill/>
          </a:ln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3760" cy="384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more useful usage of the for loop.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iterate over 0 to 9 and find the squares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sldNum" idx="35"/>
          </p:nvPr>
        </p:nvSpPr>
        <p:spPr>
          <a:xfrm>
            <a:off x="3777480" y="9285480"/>
            <a:ext cx="2888640" cy="4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B0837A-8624-4713-8C02-905523D132B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160" cy="3297240"/>
          </a:xfrm>
          <a:prstGeom prst="rect">
            <a:avLst/>
          </a:prstGeom>
          <a:ln w="0">
            <a:noFill/>
          </a:ln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3760" cy="384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While less controllable than for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Manual control inside.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We must tell it when to stop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While loop that executes 5 times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sldNum" idx="36"/>
          </p:nvPr>
        </p:nvSpPr>
        <p:spPr>
          <a:xfrm>
            <a:off x="3777480" y="9285480"/>
            <a:ext cx="2888640" cy="4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E24C43-F40F-4C91-8AA0-E164BD3163B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160" cy="3297240"/>
          </a:xfrm>
          <a:prstGeom prst="rect">
            <a:avLst/>
          </a:prstGeom>
          <a:ln w="0">
            <a:noFill/>
          </a:ln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3760" cy="384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We can also get out of a while whenever we want with break.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Usually used with an if statement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Redo last example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Can also be used in for loops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sldNum" idx="37"/>
          </p:nvPr>
        </p:nvSpPr>
        <p:spPr>
          <a:xfrm>
            <a:off x="3777480" y="9285480"/>
            <a:ext cx="2888640" cy="4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00B4F2-64A3-419D-92DD-6E33E1E6B83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160" cy="3297240"/>
          </a:xfrm>
          <a:prstGeom prst="rect">
            <a:avLst/>
          </a:prstGeom>
          <a:ln w="0">
            <a:noFill/>
          </a:ln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3760" cy="384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Print() is actually a function that we have been using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sldNum" idx="38"/>
          </p:nvPr>
        </p:nvSpPr>
        <p:spPr>
          <a:xfrm>
            <a:off x="3777480" y="9285480"/>
            <a:ext cx="2888640" cy="4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DE5F5C-C734-49D0-A2A9-FED8C9DA41A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160" cy="3297240"/>
          </a:xfrm>
          <a:prstGeom prst="rect">
            <a:avLst/>
          </a:prstGeom>
          <a:ln w="0">
            <a:noFill/>
          </a:ln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3760" cy="384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How to access?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called indexing - not very intuitive.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get a particular item using square brackets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sldNum" idx="12"/>
          </p:nvPr>
        </p:nvSpPr>
        <p:spPr>
          <a:xfrm>
            <a:off x="3777480" y="9285480"/>
            <a:ext cx="2888640" cy="4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441A1B-3402-4852-ADA8-CF2BF7EC3E4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160" cy="3297240"/>
          </a:xfrm>
          <a:prstGeom prst="rect">
            <a:avLst/>
          </a:prstGeom>
          <a:ln w="0">
            <a:noFill/>
          </a:ln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3760" cy="384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Go through the declaration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sldNum" idx="39"/>
          </p:nvPr>
        </p:nvSpPr>
        <p:spPr>
          <a:xfrm>
            <a:off x="3777480" y="9285480"/>
            <a:ext cx="2888640" cy="4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0862BC-9310-4351-95EF-F95510E7954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160" cy="3297240"/>
          </a:xfrm>
          <a:prstGeom prst="rect">
            <a:avLst/>
          </a:prstGeom>
          <a:ln w="0">
            <a:noFill/>
          </a:ln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3760" cy="384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Quick print statement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sldNum" idx="40"/>
          </p:nvPr>
        </p:nvSpPr>
        <p:spPr>
          <a:xfrm>
            <a:off x="3777480" y="9285480"/>
            <a:ext cx="2888640" cy="4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193AE7-EC63-4C81-91CB-F2FC8D9A198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160" cy="3297240"/>
          </a:xfrm>
          <a:prstGeom prst="rect">
            <a:avLst/>
          </a:prstGeom>
          <a:ln w="0">
            <a:noFill/>
          </a:ln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3760" cy="384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more complex problem - rounding a number.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nice an desirable functionality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How can we bundle it and reuse it?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sldNum" idx="41"/>
          </p:nvPr>
        </p:nvSpPr>
        <p:spPr>
          <a:xfrm>
            <a:off x="3777480" y="9285480"/>
            <a:ext cx="2888640" cy="4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78916D-8922-4F05-8B72-BA75C5FDEBF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160" cy="3297240"/>
          </a:xfrm>
          <a:prstGeom prst="rect">
            <a:avLst/>
          </a:prstGeom>
          <a:ln w="0">
            <a:noFill/>
          </a:ln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3760" cy="384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Multiline indentation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 type="sldNum" idx="42"/>
          </p:nvPr>
        </p:nvSpPr>
        <p:spPr>
          <a:xfrm>
            <a:off x="3777480" y="9285480"/>
            <a:ext cx="2888640" cy="4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728CC9-CE59-4192-8FF5-DE84EDD461F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160" cy="3297240"/>
          </a:xfrm>
          <a:prstGeom prst="rect">
            <a:avLst/>
          </a:prstGeom>
          <a:ln w="0">
            <a:noFill/>
          </a:ln>
        </p:spPr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3760" cy="384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Default argument value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sldNum" idx="43"/>
          </p:nvPr>
        </p:nvSpPr>
        <p:spPr>
          <a:xfrm>
            <a:off x="3777480" y="9285480"/>
            <a:ext cx="2888640" cy="4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A545D9-B71F-4A5E-ADD2-46805A8E9D8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160" cy="3297240"/>
          </a:xfrm>
          <a:prstGeom prst="rect">
            <a:avLst/>
          </a:prstGeom>
          <a:ln w="0">
            <a:noFill/>
          </a:ln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3760" cy="384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Default argument value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sldNum" idx="44"/>
          </p:nvPr>
        </p:nvSpPr>
        <p:spPr>
          <a:xfrm>
            <a:off x="3777480" y="9285480"/>
            <a:ext cx="2888640" cy="4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B3C274-7911-4A1D-856F-807AE57B942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160" cy="3297240"/>
          </a:xfrm>
          <a:prstGeom prst="rect">
            <a:avLst/>
          </a:prstGeom>
          <a:ln w="0">
            <a:noFill/>
          </a:ln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3760" cy="384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sldNum" idx="13"/>
          </p:nvPr>
        </p:nvSpPr>
        <p:spPr>
          <a:xfrm>
            <a:off x="3777480" y="9285480"/>
            <a:ext cx="2888640" cy="4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83A91F-9ABF-46B9-9CBF-61914305B5F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160" cy="3297240"/>
          </a:xfrm>
          <a:prstGeom prst="rect">
            <a:avLst/>
          </a:prstGeom>
          <a:ln w="0">
            <a:noFill/>
          </a:ln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3760" cy="384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serious questions! Is a tomato really a fruit?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Change it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Index item and change its values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we can also add/remove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Done using methods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sldNum" idx="14"/>
          </p:nvPr>
        </p:nvSpPr>
        <p:spPr>
          <a:xfrm>
            <a:off x="3777480" y="9285480"/>
            <a:ext cx="2888640" cy="4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B34DB6-4BA5-4A59-A4F1-15BE18CE73B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160" cy="3297240"/>
          </a:xfrm>
          <a:prstGeom prst="rect">
            <a:avLst/>
          </a:prstGeom>
          <a:ln w="0">
            <a:noFill/>
          </a:ln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3760" cy="384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something more useful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Can we generate a list of numbers easily?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Yes, using the built in func. Range()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This is useful for generating plots for example.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Let us look at how we can make something with it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sldNum" idx="15"/>
          </p:nvPr>
        </p:nvSpPr>
        <p:spPr>
          <a:xfrm>
            <a:off x="3777480" y="9285480"/>
            <a:ext cx="2888640" cy="4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24A880-6AA3-4070-AC09-7402C65DC68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160" cy="3297240"/>
          </a:xfrm>
          <a:prstGeom prst="rect">
            <a:avLst/>
          </a:prstGeom>
          <a:ln w="0">
            <a:noFill/>
          </a:ln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3760" cy="384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Accessing lists in different ways is CRUICIAL to using arrays!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Many possibilities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Some examples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sldNum" idx="16"/>
          </p:nvPr>
        </p:nvSpPr>
        <p:spPr>
          <a:xfrm>
            <a:off x="3777480" y="9285480"/>
            <a:ext cx="2888640" cy="4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AFDB07-4F34-46C1-B235-FC623ACA8CE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160" cy="3297240"/>
          </a:xfrm>
          <a:prstGeom prst="rect">
            <a:avLst/>
          </a:prstGeom>
          <a:ln w="0">
            <a:noFill/>
          </a:ln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3760" cy="384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sldNum" idx="17"/>
          </p:nvPr>
        </p:nvSpPr>
        <p:spPr>
          <a:xfrm>
            <a:off x="3777480" y="9285480"/>
            <a:ext cx="2888640" cy="4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877BB7-567A-4DA5-89A5-CE240DF4D97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160" cy="3297240"/>
          </a:xfrm>
          <a:prstGeom prst="rect">
            <a:avLst/>
          </a:prstGeom>
          <a:ln w="0">
            <a:noFill/>
          </a:ln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3760" cy="384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sldNum" idx="18"/>
          </p:nvPr>
        </p:nvSpPr>
        <p:spPr>
          <a:xfrm>
            <a:off x="3777480" y="9285480"/>
            <a:ext cx="2888640" cy="4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4FD434-D947-4B0B-9FE1-9E30359D7E2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0FF754-56DD-44CB-BDBA-8E7D52C0E56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BFAD4F-B77F-47D8-8FFE-835E6432700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1290E2-AA76-4504-80D6-EC6117DDF80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1FE5C0-38CF-4E64-BAA3-20395EC50D0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6401A3-9B30-43F0-8B76-AD1862BB3F3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EA6E6B4-8729-4088-B42C-92FE3ED66CB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3E0A178-1E48-4CB5-B7BF-0D099903F7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3B17CF-306B-4F1C-9202-2036F920679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E52AACE-3EEC-49FC-8E55-F16293B29D5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9D1531F-3021-4F1D-ADE9-E602502BC44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D5B534-DB61-48E8-99D6-CDAF807AB9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262C8E-E9CF-4921-AE9B-F4E23381A2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6B9F27-C1BC-4CC8-A2E0-4EC7EDA10F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BB65EF-5F8A-429B-A53B-28B31BC743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92D142B-AC02-4265-979C-061D21002B7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4DBFC22-0980-4DC6-9F93-AC45AA35DCA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7046A83-DF06-4FEC-8D8C-17000922348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BD8EFD-7383-4360-983E-3EB295285C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4202EC-7464-44AA-BC9E-6454C504F61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4AD9F0-CF41-4A3E-8422-56EF89531F3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07E8B1-07ED-4522-A402-DDD87AB0AF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46C00F-0C17-4D93-92F6-EC9342DC31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ABFC7E-1DD3-4C7F-BD7E-30F6B0F689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112DAD-8C19-4262-BD2F-B303029621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1200" y="6356520"/>
            <a:ext cx="27421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777309-2645-4E23-BB91-783A58074D5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1200" y="6356520"/>
            <a:ext cx="27421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437797-6A5E-4C89-B1F8-8837E2C1B43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2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5" descr="A close up of a logo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2976840" y="2285640"/>
            <a:ext cx="6158160" cy="2691000"/>
          </a:xfrm>
          <a:prstGeom prst="rect">
            <a:avLst/>
          </a:prstGeom>
          <a:ln w="0"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523880" y="1851840"/>
            <a:ext cx="9143280" cy="9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Introduction to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128" name="TextBox 7"/>
          <p:cNvSpPr/>
          <p:nvPr/>
        </p:nvSpPr>
        <p:spPr>
          <a:xfrm>
            <a:off x="4630680" y="4717800"/>
            <a:ext cx="27421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Part 2</a:t>
            </a:r>
            <a:endParaRPr b="0" lang="en-IN" sz="2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Tuples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Effectively lists that are immutable (I.e. can't be changed)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</p:txBody>
      </p:sp>
      <p:pic>
        <p:nvPicPr>
          <p:cNvPr id="156" name="Picture 4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1203120" y="2445840"/>
            <a:ext cx="8890920" cy="148536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Dictionaries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58" name="Picture 4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5810400" y="818280"/>
            <a:ext cx="5203080" cy="4968360"/>
          </a:xfrm>
          <a:prstGeom prst="rect">
            <a:avLst/>
          </a:prstGeom>
          <a:ln w="0">
            <a:noFill/>
          </a:ln>
        </p:spPr>
      </p:pic>
      <p:sp>
        <p:nvSpPr>
          <p:cNvPr id="159" name="TextBox 2"/>
          <p:cNvSpPr/>
          <p:nvPr/>
        </p:nvSpPr>
        <p:spPr>
          <a:xfrm>
            <a:off x="838080" y="1614960"/>
            <a:ext cx="4462920" cy="30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Similar to actual dictionaries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They are effectively 2 lists combined – keys and values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We use the keys to access the values instead of indexing them like a list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Each value is mapped to a unique key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9000000" y="6084000"/>
            <a:ext cx="2519640" cy="71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Days of the week in Scottish Gaelic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7560000" y="36000"/>
            <a:ext cx="2519640" cy="71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Language Dictionary: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5760000" y="6084000"/>
            <a:ext cx="2519640" cy="71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Days of the week in English</a:t>
            </a:r>
            <a:endParaRPr b="0" lang="en-IN" sz="18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7" descr=""/>
          <p:cNvPicPr/>
          <p:nvPr/>
        </p:nvPicPr>
        <p:blipFill>
          <a:blip r:embed="rId1"/>
          <a:stretch/>
        </p:blipFill>
        <p:spPr>
          <a:xfrm>
            <a:off x="1852560" y="3318120"/>
            <a:ext cx="2350080" cy="927360"/>
          </a:xfrm>
          <a:prstGeom prst="rect">
            <a:avLst/>
          </a:prstGeom>
          <a:ln w="0">
            <a:noFill/>
          </a:ln>
        </p:spPr>
      </p:pic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Dictionary definition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Defined as comma separated 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key : value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pairs: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66" name="Straight Arrow Connector 4"/>
          <p:cNvSpPr/>
          <p:nvPr/>
        </p:nvSpPr>
        <p:spPr>
          <a:xfrm flipV="1">
            <a:off x="2176920" y="3530520"/>
            <a:ext cx="517320" cy="1248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4472c4"/>
            </a:solidFill>
            <a:tailEnd len="med" type="triangle" w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167" name="Straight Arrow Connector 5"/>
          <p:cNvSpPr/>
          <p:nvPr/>
        </p:nvSpPr>
        <p:spPr>
          <a:xfrm flipV="1">
            <a:off x="2515680" y="4190760"/>
            <a:ext cx="1503360" cy="70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4472c4"/>
            </a:solidFill>
            <a:tailEnd len="med" type="triangle" w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168" name="TextBox 6"/>
          <p:cNvSpPr/>
          <p:nvPr/>
        </p:nvSpPr>
        <p:spPr>
          <a:xfrm>
            <a:off x="1064520" y="4933800"/>
            <a:ext cx="2742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Curly brackets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9" name="Straight Arrow Connector 8"/>
          <p:cNvSpPr/>
          <p:nvPr/>
        </p:nvSpPr>
        <p:spPr>
          <a:xfrm flipH="1" flipV="1">
            <a:off x="4202640" y="3524760"/>
            <a:ext cx="1584720" cy="51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4472c4"/>
            </a:solidFill>
            <a:tailEnd len="med" type="triangle" w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170" name="TextBox 10"/>
          <p:cNvSpPr/>
          <p:nvPr/>
        </p:nvSpPr>
        <p:spPr>
          <a:xfrm>
            <a:off x="5455080" y="3958200"/>
            <a:ext cx="2742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Comma separated</a:t>
            </a:r>
            <a:endParaRPr b="0" lang="en-IN" sz="18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Dictionary properties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Values are mapped to a key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Values are accessed by their key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Key are unique and are immutable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Values cannot exist without a key</a:t>
            </a:r>
            <a:endParaRPr b="0" lang="en-IN" sz="2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Dictionaries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74" name="TextBox 5"/>
          <p:cNvSpPr/>
          <p:nvPr/>
        </p:nvSpPr>
        <p:spPr>
          <a:xfrm>
            <a:off x="838080" y="1651680"/>
            <a:ext cx="10449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Let us define the one from the previous image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75" name="Picture 9" descr=""/>
          <p:cNvPicPr/>
          <p:nvPr/>
        </p:nvPicPr>
        <p:blipFill>
          <a:blip r:embed="rId1"/>
          <a:stretch/>
        </p:blipFill>
        <p:spPr>
          <a:xfrm>
            <a:off x="808560" y="2345040"/>
            <a:ext cx="8728560" cy="263484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Accessing a dictionary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77" name="Picture 4" descr="A picture containing screenshot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1207440" y="2778480"/>
            <a:ext cx="9059400" cy="1235880"/>
          </a:xfrm>
          <a:prstGeom prst="rect">
            <a:avLst/>
          </a:prstGeom>
          <a:ln w="0">
            <a:noFill/>
          </a:ln>
        </p:spPr>
      </p:pic>
      <p:sp>
        <p:nvSpPr>
          <p:cNvPr id="178" name="TextBox 2"/>
          <p:cNvSpPr/>
          <p:nvPr/>
        </p:nvSpPr>
        <p:spPr>
          <a:xfrm>
            <a:off x="839160" y="1692360"/>
            <a:ext cx="96969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Values are accessed by their keys (just like a dictionary)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79" name="TextBox 4"/>
          <p:cNvSpPr/>
          <p:nvPr/>
        </p:nvSpPr>
        <p:spPr>
          <a:xfrm>
            <a:off x="839160" y="4762080"/>
            <a:ext cx="96969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Note that they can't be indexed like a list</a:t>
            </a:r>
            <a:endParaRPr b="0" lang="en-IN" sz="2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Altering a dictionary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81" name="Picture 4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918360" y="2493720"/>
            <a:ext cx="8937000" cy="2611440"/>
          </a:xfrm>
          <a:prstGeom prst="rect">
            <a:avLst/>
          </a:prstGeom>
          <a:ln w="0">
            <a:noFill/>
          </a:ln>
        </p:spPr>
      </p:pic>
      <p:sp>
        <p:nvSpPr>
          <p:cNvPr id="182" name="TextBox 2"/>
          <p:cNvSpPr/>
          <p:nvPr/>
        </p:nvSpPr>
        <p:spPr>
          <a:xfrm>
            <a:off x="839160" y="1692360"/>
            <a:ext cx="101372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Can be done via the dictionary methods</a:t>
            </a:r>
            <a:endParaRPr b="0" lang="en-IN" sz="2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Keys and Values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is possible to obtain only the keys or values of a dictionary.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is useful for iteration.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85" name="Picture 4" descr="A screenshot of a cell phone&#10;&#10;Description generated with high confidence"/>
          <p:cNvPicPr/>
          <p:nvPr/>
        </p:nvPicPr>
        <p:blipFill>
          <a:blip r:embed="rId1"/>
          <a:stretch/>
        </p:blipFill>
        <p:spPr>
          <a:xfrm>
            <a:off x="837360" y="2542320"/>
            <a:ext cx="7825680" cy="135720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Sets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838080" y="1616760"/>
            <a:ext cx="10515240" cy="205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Effectively lists that can't contain duplicate items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Similar functionality to lists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Can't be indexed or sliced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be created with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{}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 you can convert a list to a set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</p:txBody>
      </p:sp>
      <p:pic>
        <p:nvPicPr>
          <p:cNvPr id="188" name="Picture 4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1084320" y="3668760"/>
            <a:ext cx="7754040" cy="239508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If Else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Fundamental building block of software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</p:txBody>
      </p:sp>
      <p:pic>
        <p:nvPicPr>
          <p:cNvPr id="191" name="Picture 5" descr=""/>
          <p:cNvPicPr/>
          <p:nvPr/>
        </p:nvPicPr>
        <p:blipFill>
          <a:blip r:embed="rId1"/>
          <a:stretch/>
        </p:blipFill>
        <p:spPr>
          <a:xfrm>
            <a:off x="1074600" y="2628720"/>
            <a:ext cx="6243120" cy="1535040"/>
          </a:xfrm>
          <a:prstGeom prst="rect">
            <a:avLst/>
          </a:prstGeom>
          <a:ln w="0">
            <a:noFill/>
          </a:ln>
        </p:spPr>
      </p:pic>
      <p:sp>
        <p:nvSpPr>
          <p:cNvPr id="192" name="Rectangle: Rounded Corners 3"/>
          <p:cNvSpPr/>
          <p:nvPr/>
        </p:nvSpPr>
        <p:spPr>
          <a:xfrm>
            <a:off x="1860840" y="2719440"/>
            <a:ext cx="998640" cy="35496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193" name="Straight Arrow Connector 5"/>
          <p:cNvSpPr/>
          <p:nvPr/>
        </p:nvSpPr>
        <p:spPr>
          <a:xfrm flipH="1" flipV="1">
            <a:off x="2988360" y="2849040"/>
            <a:ext cx="2304360" cy="1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ed7d3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4" name="TextBox 6"/>
          <p:cNvSpPr/>
          <p:nvPr/>
        </p:nvSpPr>
        <p:spPr>
          <a:xfrm>
            <a:off x="5291280" y="2663640"/>
            <a:ext cx="2585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Conditional statement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5" name="Rectangle: Rounded Corners 7"/>
          <p:cNvSpPr/>
          <p:nvPr/>
        </p:nvSpPr>
        <p:spPr>
          <a:xfrm>
            <a:off x="1904040" y="3041640"/>
            <a:ext cx="2061720" cy="3870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196" name="Rectangle: Rounded Corners 8"/>
          <p:cNvSpPr/>
          <p:nvPr/>
        </p:nvSpPr>
        <p:spPr>
          <a:xfrm>
            <a:off x="1989720" y="3674880"/>
            <a:ext cx="3392640" cy="3870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197" name="Straight Arrow Connector 9"/>
          <p:cNvSpPr/>
          <p:nvPr/>
        </p:nvSpPr>
        <p:spPr>
          <a:xfrm flipH="1" flipV="1">
            <a:off x="4029120" y="3235320"/>
            <a:ext cx="2304360" cy="1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ed7d3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8" name="Straight Arrow Connector 10"/>
          <p:cNvSpPr/>
          <p:nvPr/>
        </p:nvSpPr>
        <p:spPr>
          <a:xfrm flipH="1" flipV="1">
            <a:off x="5478480" y="3868560"/>
            <a:ext cx="2304360" cy="1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ed7d3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9" name="TextBox 11"/>
          <p:cNvSpPr/>
          <p:nvPr/>
        </p:nvSpPr>
        <p:spPr>
          <a:xfrm>
            <a:off x="6364800" y="3060720"/>
            <a:ext cx="3186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Executed if answer is </a:t>
            </a:r>
            <a:r>
              <a:rPr b="1" lang="en-US" sz="1800" spc="-1" strike="noStrike">
                <a:solidFill>
                  <a:srgbClr val="70ad47"/>
                </a:solidFill>
                <a:latin typeface="Calibri"/>
                <a:ea typeface="DejaVu Sans"/>
              </a:rPr>
              <a:t>True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0" name="TextBox 12"/>
          <p:cNvSpPr/>
          <p:nvPr/>
        </p:nvSpPr>
        <p:spPr>
          <a:xfrm>
            <a:off x="7781400" y="3672720"/>
            <a:ext cx="2918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Executed if answer is </a:t>
            </a:r>
            <a:r>
              <a:rPr b="1" lang="en-US" sz="1800" spc="-1" strike="noStrike">
                <a:solidFill>
                  <a:srgbClr val="70ad47"/>
                </a:solidFill>
                <a:latin typeface="Calibri"/>
                <a:ea typeface="DejaVu Sans"/>
              </a:rPr>
              <a:t>False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9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Lists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One of the most useful concepts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Group multiple variables together (a kind of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container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!)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31" name="Picture 4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961920" y="3425760"/>
            <a:ext cx="9249480" cy="168372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If Else example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02" name="Picture 6" descr=""/>
          <p:cNvPicPr/>
          <p:nvPr/>
        </p:nvPicPr>
        <p:blipFill>
          <a:blip r:embed="rId1"/>
          <a:stretch/>
        </p:blipFill>
        <p:spPr>
          <a:xfrm>
            <a:off x="900360" y="2745360"/>
            <a:ext cx="9317520" cy="1877400"/>
          </a:xfrm>
          <a:prstGeom prst="rect">
            <a:avLst/>
          </a:prstGeom>
          <a:ln w="0">
            <a:noFill/>
          </a:ln>
        </p:spPr>
      </p:pic>
      <p:sp>
        <p:nvSpPr>
          <p:cNvPr id="203" name="TextBox 7"/>
          <p:cNvSpPr/>
          <p:nvPr/>
        </p:nvSpPr>
        <p:spPr>
          <a:xfrm>
            <a:off x="839160" y="1692360"/>
            <a:ext cx="790488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Try running the example below.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What do you get?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204" name="Picture 3" descr=""/>
          <p:cNvPicPr/>
          <p:nvPr/>
        </p:nvPicPr>
        <p:blipFill>
          <a:blip r:embed="rId2"/>
          <a:stretch/>
        </p:blipFill>
        <p:spPr>
          <a:xfrm>
            <a:off x="903600" y="4709520"/>
            <a:ext cx="9310680" cy="55008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  <p:timing>
    <p:tnLst>
      <p:par>
        <p:cTn id="131" dur="indefinite" restart="never" nodeType="tmRoot">
          <p:childTnLst>
            <p:seq>
              <p:cTn id="132" dur="indefinite" nodeType="mainSeq">
                <p:childTnLst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Picture 7" descr=""/>
          <p:cNvPicPr/>
          <p:nvPr/>
        </p:nvPicPr>
        <p:blipFill>
          <a:blip r:embed="rId1"/>
          <a:stretch/>
        </p:blipFill>
        <p:spPr>
          <a:xfrm>
            <a:off x="2185920" y="2980440"/>
            <a:ext cx="6516360" cy="3134160"/>
          </a:xfrm>
          <a:prstGeom prst="rect">
            <a:avLst/>
          </a:prstGeom>
          <a:ln w="0">
            <a:noFill/>
          </a:ln>
        </p:spPr>
      </p:pic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Indentation matters!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66560" y="1553040"/>
            <a:ext cx="11258280" cy="214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Code is grouped by its indentation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Indentation is the number of whitespace or tab characters before the code.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you put code in the wrong block then you will get unexpected behaviour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208" name="Rectangle 3"/>
          <p:cNvSpPr/>
          <p:nvPr/>
        </p:nvSpPr>
        <p:spPr>
          <a:xfrm>
            <a:off x="2819520" y="3780720"/>
            <a:ext cx="4820040" cy="372600"/>
          </a:xfrm>
          <a:prstGeom prst="rect">
            <a:avLst/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09" name="Rectangle 6"/>
          <p:cNvSpPr/>
          <p:nvPr/>
        </p:nvSpPr>
        <p:spPr>
          <a:xfrm>
            <a:off x="2530440" y="3422160"/>
            <a:ext cx="6162840" cy="1298520"/>
          </a:xfrm>
          <a:prstGeom prst="rect">
            <a:avLst/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10" name="Rectangle 4"/>
          <p:cNvSpPr/>
          <p:nvPr/>
        </p:nvSpPr>
        <p:spPr>
          <a:xfrm>
            <a:off x="2185920" y="3253320"/>
            <a:ext cx="6516360" cy="1807920"/>
          </a:xfrm>
          <a:prstGeom prst="rect">
            <a:avLst/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11" name="Rectangle 8"/>
          <p:cNvSpPr/>
          <p:nvPr/>
        </p:nvSpPr>
        <p:spPr>
          <a:xfrm>
            <a:off x="2819520" y="4348440"/>
            <a:ext cx="5758920" cy="372600"/>
          </a:xfrm>
          <a:prstGeom prst="rect">
            <a:avLst/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12" name="Rectangle 9"/>
          <p:cNvSpPr/>
          <p:nvPr/>
        </p:nvSpPr>
        <p:spPr>
          <a:xfrm>
            <a:off x="2530440" y="4890600"/>
            <a:ext cx="6162840" cy="170640"/>
          </a:xfrm>
          <a:prstGeom prst="rect">
            <a:avLst/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</p:spTree>
  </p:cSld>
  <p:transition spd="slow">
    <p:push dir="u"/>
  </p:transition>
  <p:timing>
    <p:tnLst>
      <p:par>
        <p:cTn id="139" dur="indefinite" restart="never" nodeType="tmRoot">
          <p:childTnLst>
            <p:seq>
              <p:cTn id="140" dur="indefinite" nodeType="mainSeq">
                <p:childTnLst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6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1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2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8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3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4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9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0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Extending if-else blocks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can add infinitely more if statements using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elif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elif = else + if which means that the previous statements must be false for the current one to evaluate to true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</p:txBody>
      </p:sp>
      <p:pic>
        <p:nvPicPr>
          <p:cNvPr id="215" name="Picture 4" descr="A screenshot of a cell phone&#10;&#10;Description generated with high confidence"/>
          <p:cNvPicPr/>
          <p:nvPr/>
        </p:nvPicPr>
        <p:blipFill>
          <a:blip r:embed="rId1"/>
          <a:stretch/>
        </p:blipFill>
        <p:spPr>
          <a:xfrm>
            <a:off x="839160" y="2612880"/>
            <a:ext cx="7786800" cy="221004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For loop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Allows us to iterate over a set amount of variables within a data structure. During that we can manipulate each item however we want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Again, indentation is important here!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218" name="Picture 5" descr=""/>
          <p:cNvPicPr/>
          <p:nvPr/>
        </p:nvPicPr>
        <p:blipFill>
          <a:blip r:embed="rId1"/>
          <a:stretch/>
        </p:blipFill>
        <p:spPr>
          <a:xfrm>
            <a:off x="839160" y="3096720"/>
            <a:ext cx="7861680" cy="92052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Say we want to go over a list and print each item along with its index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if we have much more than 4 items in the list, say, 1000?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221" name="Picture 4" descr=""/>
          <p:cNvPicPr/>
          <p:nvPr/>
        </p:nvPicPr>
        <p:blipFill>
          <a:blip r:embed="rId1"/>
          <a:stretch/>
        </p:blipFill>
        <p:spPr>
          <a:xfrm>
            <a:off x="918720" y="2305440"/>
            <a:ext cx="10042920" cy="306504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ontent Placeholder 2"/>
          <p:cNvSpPr/>
          <p:nvPr/>
        </p:nvSpPr>
        <p:spPr>
          <a:xfrm>
            <a:off x="838080" y="1696680"/>
            <a:ext cx="1051524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Now with a for loop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Saves us writing more lines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Doesn't limit us in term of size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For example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24" name="Picture 12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839880" y="2326320"/>
            <a:ext cx="9159480" cy="220428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Numerical for loop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26" name="Picture 12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1388880" y="1479240"/>
            <a:ext cx="8874000" cy="391140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While loop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562680" y="1518480"/>
            <a:ext cx="1082772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Another useful loop. Similar to the for loop.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A while loop doesn't run for a predefined number of iterations, like a for loop. Instead, it stops as soon as a given condition becomes true/false.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229" name="Picture 6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955080" y="2905560"/>
            <a:ext cx="8457480" cy="311256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Break statement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Allows us to go(break) out of a loop preliminary. 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Adds a bit of controllability to a while loop.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Usually used with an if.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also be used in a for loop.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Functions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Allow us to package functionality in a nice and readable way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reuse it without writing it again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Make code modular and readable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Rule of thumb - if you are planning on using very similar code more than once, it may be worthwhile writing it as a reusable function.</a:t>
            </a:r>
            <a:endParaRPr b="0" lang="en-IN" sz="2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Indexing a list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33" name="Picture 4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2361960" y="4795560"/>
            <a:ext cx="7502760" cy="1099800"/>
          </a:xfrm>
          <a:prstGeom prst="rect">
            <a:avLst/>
          </a:prstGeom>
          <a:ln w="0">
            <a:noFill/>
          </a:ln>
        </p:spPr>
      </p:pic>
      <p:sp>
        <p:nvSpPr>
          <p:cNvPr id="134" name="TextBox 5"/>
          <p:cNvSpPr/>
          <p:nvPr/>
        </p:nvSpPr>
        <p:spPr>
          <a:xfrm>
            <a:off x="838080" y="1518840"/>
            <a:ext cx="10222200" cy="30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Indexing – accessing items within a data structure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Indexing a list is not very intuitive...</a:t>
            </a:r>
            <a:endParaRPr b="0" lang="en-IN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first element of a list has an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index 0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35" name="Picture 4" descr="A picture containing screenshot&#10;&#10;Description generated with high confidence"/>
          <p:cNvPicPr/>
          <p:nvPr/>
        </p:nvPicPr>
        <p:blipFill>
          <a:blip r:embed="rId2"/>
          <a:stretch/>
        </p:blipFill>
        <p:spPr>
          <a:xfrm>
            <a:off x="1073160" y="2439720"/>
            <a:ext cx="8564040" cy="90360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Function declaration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35" name="Picture 6" descr=""/>
          <p:cNvPicPr/>
          <p:nvPr/>
        </p:nvPicPr>
        <p:blipFill>
          <a:blip r:embed="rId1"/>
          <a:stretch/>
        </p:blipFill>
        <p:spPr>
          <a:xfrm>
            <a:off x="687240" y="2061720"/>
            <a:ext cx="9393840" cy="1906560"/>
          </a:xfrm>
          <a:prstGeom prst="rect">
            <a:avLst/>
          </a:prstGeom>
          <a:ln w="0">
            <a:noFill/>
          </a:ln>
        </p:spPr>
      </p:pic>
      <p:sp>
        <p:nvSpPr>
          <p:cNvPr id="236" name="Rectangle: Rounded Corners 2"/>
          <p:cNvSpPr/>
          <p:nvPr/>
        </p:nvSpPr>
        <p:spPr>
          <a:xfrm>
            <a:off x="979920" y="2060280"/>
            <a:ext cx="594720" cy="343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37" name="Straight Arrow Connector 3"/>
          <p:cNvSpPr/>
          <p:nvPr/>
        </p:nvSpPr>
        <p:spPr>
          <a:xfrm>
            <a:off x="902880" y="1722600"/>
            <a:ext cx="295560" cy="27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ed7d3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38" name="TextBox 4"/>
          <p:cNvSpPr/>
          <p:nvPr/>
        </p:nvSpPr>
        <p:spPr>
          <a:xfrm>
            <a:off x="-503640" y="1382040"/>
            <a:ext cx="2742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keyword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9" name="Rectangle: Rounded Corners 6"/>
          <p:cNvSpPr/>
          <p:nvPr/>
        </p:nvSpPr>
        <p:spPr>
          <a:xfrm>
            <a:off x="3111480" y="2031480"/>
            <a:ext cx="5996520" cy="41148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40" name="Straight Arrow Connector 8"/>
          <p:cNvSpPr/>
          <p:nvPr/>
        </p:nvSpPr>
        <p:spPr>
          <a:xfrm flipH="1">
            <a:off x="6202800" y="1711080"/>
            <a:ext cx="193320" cy="28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ed7d3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41" name="TextBox 10"/>
          <p:cNvSpPr/>
          <p:nvPr/>
        </p:nvSpPr>
        <p:spPr>
          <a:xfrm>
            <a:off x="5041080" y="1351440"/>
            <a:ext cx="2742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Any number of arguments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2" name="Straight Arrow Connector 12"/>
          <p:cNvSpPr/>
          <p:nvPr/>
        </p:nvSpPr>
        <p:spPr>
          <a:xfrm flipH="1" flipV="1">
            <a:off x="3876120" y="3702600"/>
            <a:ext cx="858960" cy="357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ed7d3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43" name="TextBox 14"/>
          <p:cNvSpPr/>
          <p:nvPr/>
        </p:nvSpPr>
        <p:spPr>
          <a:xfrm>
            <a:off x="4721040" y="3886200"/>
            <a:ext cx="516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[Optional] Exits the function and returns some value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4" name="TextBox 7"/>
          <p:cNvSpPr/>
          <p:nvPr/>
        </p:nvSpPr>
        <p:spPr>
          <a:xfrm>
            <a:off x="978840" y="4718880"/>
            <a:ext cx="9847440" cy="87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Functions accept arguments and execute a piece of code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Often they also return values (the result of their code)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245" name=""/>
          <p:cNvGrpSpPr/>
          <p:nvPr/>
        </p:nvGrpSpPr>
        <p:grpSpPr>
          <a:xfrm>
            <a:off x="1440000" y="2443320"/>
            <a:ext cx="11751120" cy="1442520"/>
            <a:chOff x="1440000" y="2443320"/>
            <a:chExt cx="11751120" cy="1442520"/>
          </a:xfrm>
        </p:grpSpPr>
        <p:sp>
          <p:nvSpPr>
            <p:cNvPr id="246" name="Rectangle 1"/>
            <p:cNvSpPr/>
            <p:nvPr/>
          </p:nvSpPr>
          <p:spPr>
            <a:xfrm>
              <a:off x="1440000" y="2443320"/>
              <a:ext cx="6516360" cy="1442520"/>
            </a:xfrm>
            <a:prstGeom prst="rect">
              <a:avLst/>
            </a:prstGeom>
            <a:noFill/>
            <a:ln w="57150">
              <a:solidFill>
                <a:srgbClr val="ed7d3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</p:sp>
        <p:sp>
          <p:nvSpPr>
            <p:cNvPr id="247" name="TextBox 1"/>
            <p:cNvSpPr/>
            <p:nvPr/>
          </p:nvSpPr>
          <p:spPr>
            <a:xfrm>
              <a:off x="8028000" y="3024000"/>
              <a:ext cx="51631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vertOverflow="overflow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Indent the body of the function!!!</a:t>
              </a:r>
              <a:endParaRPr b="0" lang="en-IN" sz="1800" spc="-1" strike="noStrike">
                <a:latin typeface="Arial"/>
              </a:endParaRPr>
            </a:p>
          </p:txBody>
        </p:sp>
      </p:grpSp>
    </p:spTree>
  </p:cSld>
  <p:transition spd="slow">
    <p:push dir="u"/>
  </p:transition>
  <p:timing>
    <p:tnLst>
      <p:par>
        <p:cTn id="171" dur="indefinite" restart="never" nodeType="tmRoot">
          <p:childTnLst>
            <p:seq>
              <p:cTn id="172" dur="indefinite" nodeType="mainSeq">
                <p:childTnLst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7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3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4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9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0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5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6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1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2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7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8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3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4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9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0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Function example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49" name="Picture 4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764640" y="1808640"/>
            <a:ext cx="10654920" cy="321588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Function example 2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</p:txBody>
      </p:sp>
      <p:pic>
        <p:nvPicPr>
          <p:cNvPr id="252" name="Picture 4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1149480" y="2449440"/>
            <a:ext cx="8695440" cy="3257640"/>
          </a:xfrm>
          <a:prstGeom prst="rect">
            <a:avLst/>
          </a:prstGeom>
          <a:ln w="0">
            <a:noFill/>
          </a:ln>
        </p:spPr>
      </p:pic>
      <p:sp>
        <p:nvSpPr>
          <p:cNvPr id="253" name="Content Placeholder 2"/>
          <p:cNvSpPr/>
          <p:nvPr/>
        </p:nvSpPr>
        <p:spPr>
          <a:xfrm>
            <a:off x="840240" y="1537920"/>
            <a:ext cx="1051524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We want to make a program that rounds numbers up or down.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Try to pack the following into a function.</a:t>
            </a:r>
            <a:endParaRPr b="0" lang="en-IN" sz="2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Function example 2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55" name="Picture 4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1322640" y="1449000"/>
            <a:ext cx="7621200" cy="430128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Function example 3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57" name="Picture 6" descr=""/>
          <p:cNvPicPr/>
          <p:nvPr/>
        </p:nvPicPr>
        <p:blipFill>
          <a:blip r:embed="rId1"/>
          <a:stretch/>
        </p:blipFill>
        <p:spPr>
          <a:xfrm>
            <a:off x="2535120" y="1285560"/>
            <a:ext cx="5779440" cy="1742040"/>
          </a:xfrm>
          <a:prstGeom prst="rect">
            <a:avLst/>
          </a:prstGeom>
          <a:ln w="0">
            <a:noFill/>
          </a:ln>
        </p:spPr>
      </p:pic>
      <p:pic>
        <p:nvPicPr>
          <p:cNvPr id="258" name="" descr=""/>
          <p:cNvPicPr/>
          <p:nvPr/>
        </p:nvPicPr>
        <p:blipFill>
          <a:blip r:embed="rId2"/>
          <a:stretch/>
        </p:blipFill>
        <p:spPr>
          <a:xfrm>
            <a:off x="720000" y="3087720"/>
            <a:ext cx="10638720" cy="195192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" descr=""/>
          <p:cNvPicPr/>
          <p:nvPr/>
        </p:nvPicPr>
        <p:blipFill>
          <a:blip r:embed="rId1"/>
          <a:stretch/>
        </p:blipFill>
        <p:spPr>
          <a:xfrm>
            <a:off x="216000" y="2700000"/>
            <a:ext cx="11770560" cy="2159640"/>
          </a:xfrm>
          <a:prstGeom prst="rect">
            <a:avLst/>
          </a:prstGeom>
          <a:ln w="0">
            <a:noFill/>
          </a:ln>
        </p:spPr>
      </p:pic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Functions: 2 types of arguments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61" name="Picture 2" descr=""/>
          <p:cNvPicPr/>
          <p:nvPr/>
        </p:nvPicPr>
        <p:blipFill>
          <a:blip r:embed="rId2"/>
          <a:stretch/>
        </p:blipFill>
        <p:spPr>
          <a:xfrm>
            <a:off x="2535120" y="1321560"/>
            <a:ext cx="5779440" cy="1742040"/>
          </a:xfrm>
          <a:prstGeom prst="rect">
            <a:avLst/>
          </a:prstGeom>
          <a:ln w="0">
            <a:noFill/>
          </a:ln>
        </p:spPr>
      </p:pic>
      <p:grpSp>
        <p:nvGrpSpPr>
          <p:cNvPr id="262" name=""/>
          <p:cNvGrpSpPr/>
          <p:nvPr/>
        </p:nvGrpSpPr>
        <p:grpSpPr>
          <a:xfrm>
            <a:off x="360000" y="1620360"/>
            <a:ext cx="3129840" cy="2519280"/>
            <a:chOff x="360000" y="1620360"/>
            <a:chExt cx="3129840" cy="2519280"/>
          </a:xfrm>
        </p:grpSpPr>
        <p:sp>
          <p:nvSpPr>
            <p:cNvPr id="263" name="Rectangle: Rounded Corners 10"/>
            <p:cNvSpPr/>
            <p:nvPr/>
          </p:nvSpPr>
          <p:spPr>
            <a:xfrm>
              <a:off x="2448000" y="3132000"/>
              <a:ext cx="539640" cy="359640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rgbClr val="ed7d3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</p:sp>
        <p:sp>
          <p:nvSpPr>
            <p:cNvPr id="264" name=""/>
            <p:cNvSpPr/>
            <p:nvPr/>
          </p:nvSpPr>
          <p:spPr>
            <a:xfrm>
              <a:off x="360000" y="1620360"/>
              <a:ext cx="3129840" cy="899280"/>
            </a:xfrm>
            <a:prstGeom prst="rect">
              <a:avLst/>
            </a:prstGeom>
            <a:noFill/>
            <a:ln w="72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0" rIns="126000" tIns="81000" bIns="81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300" spc="-1" strike="noStrike">
                  <a:latin typeface="Arial"/>
                </a:rPr>
                <a:t>Position Arguments:</a:t>
              </a:r>
              <a:endParaRPr b="0" lang="en-IN" sz="13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IN" sz="13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IN" sz="1300" spc="-1" strike="noStrike">
                  <a:latin typeface="Arial"/>
                </a:rPr>
                <a:t>Mandatory to supply values when calling the function</a:t>
              </a:r>
              <a:endParaRPr b="0" lang="en-IN" sz="1300" spc="-1" strike="noStrike">
                <a:latin typeface="Arial"/>
              </a:endParaRPr>
            </a:p>
          </p:txBody>
        </p:sp>
        <p:sp>
          <p:nvSpPr>
            <p:cNvPr id="265" name=""/>
            <p:cNvSpPr/>
            <p:nvPr/>
          </p:nvSpPr>
          <p:spPr>
            <a:xfrm>
              <a:off x="1924920" y="2520000"/>
              <a:ext cx="793080" cy="612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6000">
              <a:solidFill>
                <a:srgbClr val="3465a4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Rectangle: Rounded Corners 12"/>
            <p:cNvSpPr/>
            <p:nvPr/>
          </p:nvSpPr>
          <p:spPr>
            <a:xfrm>
              <a:off x="2700000" y="3672000"/>
              <a:ext cx="287640" cy="467640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rgbClr val="ed7d3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</p:sp>
      </p:grpSp>
      <p:grpSp>
        <p:nvGrpSpPr>
          <p:cNvPr id="267" name=""/>
          <p:cNvGrpSpPr/>
          <p:nvPr/>
        </p:nvGrpSpPr>
        <p:grpSpPr>
          <a:xfrm>
            <a:off x="3420000" y="3111480"/>
            <a:ext cx="7429680" cy="3444120"/>
            <a:chOff x="3420000" y="3111480"/>
            <a:chExt cx="7429680" cy="3444120"/>
          </a:xfrm>
        </p:grpSpPr>
        <p:sp>
          <p:nvSpPr>
            <p:cNvPr id="268" name="Rectangle: Rounded Corners 11"/>
            <p:cNvSpPr/>
            <p:nvPr/>
          </p:nvSpPr>
          <p:spPr>
            <a:xfrm>
              <a:off x="3420000" y="3111480"/>
              <a:ext cx="899640" cy="359640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rgbClr val="ed7d3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</p:sp>
        <p:sp>
          <p:nvSpPr>
            <p:cNvPr id="269" name="Rectangle: Rounded Corners 13"/>
            <p:cNvSpPr/>
            <p:nvPr/>
          </p:nvSpPr>
          <p:spPr>
            <a:xfrm>
              <a:off x="4104000" y="3651480"/>
              <a:ext cx="1115640" cy="359640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rgbClr val="ed7d3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</p:sp>
        <p:sp>
          <p:nvSpPr>
            <p:cNvPr id="270" name=""/>
            <p:cNvSpPr/>
            <p:nvPr/>
          </p:nvSpPr>
          <p:spPr>
            <a:xfrm>
              <a:off x="6696360" y="5472000"/>
              <a:ext cx="4153320" cy="1083600"/>
            </a:xfrm>
            <a:prstGeom prst="rect">
              <a:avLst/>
            </a:prstGeom>
            <a:noFill/>
            <a:ln w="72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0" rIns="126000" tIns="81000" bIns="81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300" spc="-1" strike="noStrike">
                  <a:latin typeface="Arial"/>
                </a:rPr>
                <a:t>Keyword Arguments:</a:t>
              </a:r>
              <a:endParaRPr b="0" lang="en-IN" sz="13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IN" sz="1300" spc="-1" strike="noStrike">
                <a:latin typeface="Arial"/>
              </a:endParaRPr>
            </a:p>
            <a:p>
              <a:pPr marL="216000" indent="-216000">
                <a:lnSpc>
                  <a:spcPct val="100000"/>
                </a:lnSpc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r>
                <a:rPr b="0" lang="en-IN" sz="1300" spc="-1" strike="noStrike">
                  <a:latin typeface="Arial"/>
                </a:rPr>
                <a:t>Optional to supply values when calling the function</a:t>
              </a:r>
              <a:endParaRPr b="0" lang="en-IN" sz="1300" spc="-1" strike="noStrike">
                <a:latin typeface="Arial"/>
              </a:endParaRPr>
            </a:p>
            <a:p>
              <a:pPr marL="216000" indent="-216000">
                <a:lnSpc>
                  <a:spcPct val="100000"/>
                </a:lnSpc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r>
                <a:rPr b="0" lang="en-IN" sz="1300" spc="-1" strike="noStrike">
                  <a:latin typeface="Arial"/>
                </a:rPr>
                <a:t>If not supplied, then default value is taken</a:t>
              </a:r>
              <a:endParaRPr b="0" lang="en-IN" sz="1300" spc="-1" strike="noStrike">
                <a:latin typeface="Arial"/>
              </a:endParaRPr>
            </a:p>
            <a:p>
              <a:pPr marL="216000" indent="-216000">
                <a:lnSpc>
                  <a:spcPct val="100000"/>
                </a:lnSpc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r>
                <a:rPr b="0" lang="en-IN" sz="1300" spc="-1" strike="noStrike">
                  <a:latin typeface="Arial"/>
                </a:rPr>
                <a:t>Always supplied at the end</a:t>
              </a:r>
              <a:endParaRPr b="0" lang="en-IN" sz="1300" spc="-1" strike="noStrike">
                <a:latin typeface="Arial"/>
              </a:endParaRPr>
            </a:p>
          </p:txBody>
        </p:sp>
        <p:sp>
          <p:nvSpPr>
            <p:cNvPr id="271" name=""/>
            <p:cNvSpPr/>
            <p:nvPr/>
          </p:nvSpPr>
          <p:spPr>
            <a:xfrm flipH="1" flipV="1">
              <a:off x="4320000" y="3290760"/>
              <a:ext cx="4453200" cy="2180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6000">
              <a:solidFill>
                <a:srgbClr val="3465a4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ransition spd="slow">
    <p:push dir="u"/>
  </p:transition>
  <p:timing>
    <p:tnLst>
      <p:par>
        <p:cTn id="225" dur="indefinite" restart="never" nodeType="tmRoot">
          <p:childTnLst>
            <p:seq>
              <p:cTn id="226" dur="indefinite" nodeType="mainSeq">
                <p:childTnLst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914400" y="2130120"/>
            <a:ext cx="10363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5000" spc="-1" strike="noStrike">
                <a:solidFill>
                  <a:srgbClr val="000000"/>
                </a:solidFill>
                <a:latin typeface="Calibri"/>
              </a:rPr>
              <a:t>Python’s Modules</a:t>
            </a:r>
            <a:endParaRPr b="0" lang="en-IN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4320"/>
            <a:ext cx="1097316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5000" spc="-1" strike="noStrike">
                <a:solidFill>
                  <a:srgbClr val="1c1c1c"/>
                </a:solidFill>
                <a:latin typeface="Calibri"/>
              </a:rPr>
              <a:t>What are modules?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274" name=""/>
          <p:cNvSpPr/>
          <p:nvPr/>
        </p:nvSpPr>
        <p:spPr>
          <a:xfrm>
            <a:off x="609480" y="1600200"/>
            <a:ext cx="1097316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72880" indent="-272880">
              <a:lnSpc>
                <a:spcPct val="100000"/>
              </a:lnSpc>
              <a:spcBef>
                <a:spcPts val="799"/>
              </a:spcBef>
              <a:buClr>
                <a:srgbClr val="1c1c1c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  <a:ea typeface="DejaVu Sans"/>
              </a:rPr>
              <a:t>Definitions of functions and variables are not saved when interpreter is exited</a:t>
            </a:r>
            <a:endParaRPr b="0" lang="en-IN" sz="2600" spc="-1" strike="noStrike">
              <a:latin typeface="Arial"/>
            </a:endParaRPr>
          </a:p>
          <a:p>
            <a:pPr marL="272880" indent="-272880">
              <a:lnSpc>
                <a:spcPct val="100000"/>
              </a:lnSpc>
              <a:spcBef>
                <a:spcPts val="799"/>
              </a:spcBef>
              <a:buClr>
                <a:srgbClr val="1c1c1c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  <a:ea typeface="DejaVu Sans"/>
              </a:rPr>
              <a:t>Modules allow definitions to be saved for later access</a:t>
            </a:r>
            <a:endParaRPr b="0" lang="en-IN" sz="2600" spc="-1" strike="noStrike">
              <a:latin typeface="Arial"/>
            </a:endParaRPr>
          </a:p>
          <a:p>
            <a:pPr marL="272880" indent="-272880">
              <a:lnSpc>
                <a:spcPct val="100000"/>
              </a:lnSpc>
              <a:spcBef>
                <a:spcPts val="799"/>
              </a:spcBef>
              <a:buClr>
                <a:srgbClr val="1c1c1c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  <a:ea typeface="DejaVu Sans"/>
              </a:rPr>
              <a:t>Modules also allow statements to be run as executable scripts</a:t>
            </a:r>
            <a:endParaRPr b="0" lang="en-IN" sz="2600" spc="-1" strike="noStrike">
              <a:latin typeface="Arial"/>
            </a:endParaRPr>
          </a:p>
          <a:p>
            <a:pPr marL="272880" indent="-272880">
              <a:lnSpc>
                <a:spcPct val="100000"/>
              </a:lnSpc>
              <a:spcBef>
                <a:spcPts val="799"/>
              </a:spcBef>
              <a:buClr>
                <a:srgbClr val="1c1c1c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  <a:ea typeface="DejaVu Sans"/>
              </a:rPr>
              <a:t>Modules are files with .py extension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274320"/>
            <a:ext cx="1097316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5000" spc="-1" strike="noStrike">
                <a:solidFill>
                  <a:srgbClr val="1c1c1c"/>
                </a:solidFill>
                <a:latin typeface="Calibri"/>
              </a:rPr>
              <a:t>Importing modules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276" name=""/>
          <p:cNvSpPr/>
          <p:nvPr/>
        </p:nvSpPr>
        <p:spPr>
          <a:xfrm>
            <a:off x="609480" y="1600200"/>
            <a:ext cx="1097316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5000"/>
          </a:bodyPr>
          <a:p>
            <a:pPr>
              <a:lnSpc>
                <a:spcPct val="100000"/>
              </a:lnSpc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nstantia"/>
                <a:ea typeface="DejaVu Sans"/>
              </a:rPr>
              <a:t>Modules  are imported by using built-in import command, without the .py extension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2800" spc="-1" strike="noStrike">
              <a:latin typeface="Arial"/>
            </a:endParaRPr>
          </a:p>
          <a:p>
            <a:pPr lvl="2" marL="343080" indent="-34308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7020"/>
                </a:solidFill>
                <a:latin typeface="Arial"/>
                <a:ea typeface="DejaVu Sans"/>
              </a:rPr>
              <a:t>import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2800" spc="-1" strike="noStrike">
                <a:solidFill>
                  <a:srgbClr val="0e84b5"/>
                </a:solidFill>
                <a:latin typeface="Arial"/>
                <a:ea typeface="DejaVu Sans"/>
              </a:rPr>
              <a:t>example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700"/>
              </a:spcBef>
              <a:buClr>
                <a:srgbClr val="1c1c1c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nstantia"/>
                <a:ea typeface="DejaVu Sans"/>
              </a:rPr>
              <a:t>To make access easier, individual definitions within a module may be imported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2800" spc="-1" strike="noStrike">
              <a:latin typeface="Arial"/>
            </a:endParaRPr>
          </a:p>
          <a:p>
            <a:pPr lvl="2" marL="343080" indent="-34308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7020"/>
                </a:solidFill>
                <a:latin typeface="Arial"/>
                <a:ea typeface="DejaVu Sans"/>
              </a:rPr>
              <a:t>from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2800" spc="-1" strike="noStrike">
                <a:solidFill>
                  <a:srgbClr val="0e84b5"/>
                </a:solidFill>
                <a:latin typeface="Arial"/>
                <a:ea typeface="DejaVu Sans"/>
              </a:rPr>
              <a:t>function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2800" spc="-1" strike="noStrike">
                <a:solidFill>
                  <a:srgbClr val="007020"/>
                </a:solidFill>
                <a:latin typeface="Arial"/>
                <a:ea typeface="DejaVu Sans"/>
              </a:rPr>
              <a:t>import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func1, func2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700"/>
              </a:spcBef>
              <a:buClr>
                <a:srgbClr val="1c1c1c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nstantia"/>
                <a:ea typeface="DejaVu Sans"/>
              </a:rPr>
              <a:t>When modules are imported, all statements and definitions will be executed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4320"/>
            <a:ext cx="1097316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5000" spc="-1" strike="noStrike">
                <a:solidFill>
                  <a:srgbClr val="1c1c1c"/>
                </a:solidFill>
                <a:latin typeface="Calibri"/>
              </a:rPr>
              <a:t>Accessing module components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278" name=""/>
          <p:cNvSpPr/>
          <p:nvPr/>
        </p:nvSpPr>
        <p:spPr>
          <a:xfrm>
            <a:off x="609480" y="1600200"/>
            <a:ext cx="1097316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16000" indent="-216000">
              <a:lnSpc>
                <a:spcPct val="100000"/>
              </a:lnSpc>
              <a:spcBef>
                <a:spcPts val="799"/>
              </a:spcBef>
              <a:buClr>
                <a:srgbClr val="1c1c1c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  <a:ea typeface="DejaVu Sans"/>
              </a:rPr>
              <a:t>To use functions defined in module, type module name followed by dot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e84b5"/>
                </a:solidFill>
                <a:latin typeface="Arial"/>
                <a:ea typeface="DejaVu Sans"/>
              </a:rPr>
              <a:t>example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.func(3)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799"/>
              </a:spcBef>
              <a:buClr>
                <a:srgbClr val="1c1c1c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  <a:ea typeface="DejaVu Sans"/>
              </a:rPr>
              <a:t>If function in module was imported individually with </a:t>
            </a:r>
            <a:r>
              <a:rPr b="1" lang="en-US" sz="2600" spc="-1" strike="noStrike">
                <a:solidFill>
                  <a:srgbClr val="007020"/>
                </a:solidFill>
                <a:latin typeface="Arial"/>
                <a:ea typeface="DejaVu Sans"/>
              </a:rPr>
              <a:t>from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  <a:ea typeface="DejaVu Sans"/>
              </a:rPr>
              <a:t>, the module name and the dot may be excluded</a:t>
            </a:r>
            <a:endParaRPr b="0" lang="en-IN" sz="2600" spc="-1" strike="noStrike">
              <a:latin typeface="Arial"/>
            </a:endParaRPr>
          </a:p>
          <a:p>
            <a:pPr lvl="2"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func(3)</a:t>
            </a:r>
            <a:endParaRPr b="0" lang="en-IN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Data structure sizes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Make sure you are always aware of the sizes of each variable!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can easily be done using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len()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function.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returns the length/size of any data structure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38" name="Picture 4" descr="A picture containing screenshot&#10;&#10;Description generated with high confidence"/>
          <p:cNvPicPr/>
          <p:nvPr/>
        </p:nvPicPr>
        <p:blipFill>
          <a:blip r:embed="rId1"/>
          <a:stretch/>
        </p:blipFill>
        <p:spPr>
          <a:xfrm>
            <a:off x="839160" y="3800880"/>
            <a:ext cx="8494920" cy="96156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274320"/>
            <a:ext cx="1097316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5000" spc="-1" strike="noStrike">
                <a:solidFill>
                  <a:srgbClr val="1c1c1c"/>
                </a:solidFill>
                <a:latin typeface="Calibri"/>
              </a:rPr>
              <a:t>Module search path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280" name=""/>
          <p:cNvSpPr/>
          <p:nvPr/>
        </p:nvSpPr>
        <p:spPr>
          <a:xfrm>
            <a:off x="609480" y="1600200"/>
            <a:ext cx="1097316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72880" indent="-272880">
              <a:lnSpc>
                <a:spcPct val="100000"/>
              </a:lnSpc>
              <a:spcBef>
                <a:spcPts val="799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  <a:ea typeface="DejaVu Sans"/>
              </a:rPr>
              <a:t>Interpreter looks for all imported modules in certain designated places, in the following order, until the module is found:</a:t>
            </a:r>
            <a:endParaRPr b="0" lang="en-IN" sz="2600" spc="-1" strike="noStrike">
              <a:latin typeface="Arial"/>
            </a:endParaRPr>
          </a:p>
          <a:p>
            <a:pPr lvl="1" marL="971640" indent="-5144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Calibri"/>
              <a:buAutoNum type="arabicPeriod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tantia"/>
                <a:ea typeface="DejaVu Sans"/>
              </a:rPr>
              <a:t>Current directory</a:t>
            </a:r>
            <a:endParaRPr b="0" lang="en-IN" sz="2400" spc="-1" strike="noStrike">
              <a:latin typeface="Arial"/>
            </a:endParaRPr>
          </a:p>
          <a:p>
            <a:pPr lvl="1" marL="971640" indent="-5144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Calibri"/>
              <a:buAutoNum type="arabicPeriod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tantia"/>
                <a:ea typeface="DejaVu Sans"/>
              </a:rPr>
              <a:t>The list of directories in PYTHONPATH environment variable</a:t>
            </a:r>
            <a:endParaRPr b="0" lang="en-IN" sz="2400" spc="-1" strike="noStrike">
              <a:latin typeface="Arial"/>
            </a:endParaRPr>
          </a:p>
          <a:p>
            <a:pPr lvl="1" marL="971640" indent="-5144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Calibri"/>
              <a:buAutoNum type="arabicPeriod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tantia"/>
                <a:ea typeface="DejaVu Sans"/>
              </a:rPr>
              <a:t>Installation-dependent default path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480" y="274320"/>
            <a:ext cx="1097316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5000" spc="-1" strike="noStrike">
                <a:solidFill>
                  <a:srgbClr val="1c1c1c"/>
                </a:solidFill>
                <a:latin typeface="Calibri"/>
              </a:rPr>
              <a:t>Standard modules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282" name=""/>
          <p:cNvSpPr/>
          <p:nvPr/>
        </p:nvSpPr>
        <p:spPr>
          <a:xfrm>
            <a:off x="609480" y="1600200"/>
            <a:ext cx="1097316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4000"/>
          </a:bodyPr>
          <a:p>
            <a:pPr marL="272880" indent="-272880">
              <a:lnSpc>
                <a:spcPct val="100000"/>
              </a:lnSpc>
              <a:spcBef>
                <a:spcPts val="799"/>
              </a:spcBef>
              <a:buClr>
                <a:srgbClr val="1c1c1c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  <a:ea typeface="DejaVu Sans"/>
              </a:rPr>
              <a:t>There is a standard library of Python modules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2600" spc="-1" strike="noStrike">
              <a:latin typeface="Arial"/>
            </a:endParaRPr>
          </a:p>
          <a:p>
            <a:pPr marL="272880" indent="-272880">
              <a:lnSpc>
                <a:spcPct val="100000"/>
              </a:lnSpc>
              <a:spcBef>
                <a:spcPts val="799"/>
              </a:spcBef>
              <a:buClr>
                <a:srgbClr val="1c1c1c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  <a:ea typeface="DejaVu Sans"/>
              </a:rPr>
              <a:t>These modules contain built-in operations that are not actually a part of Python at its core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2600" spc="-1" strike="noStrike">
              <a:latin typeface="Arial"/>
            </a:endParaRPr>
          </a:p>
          <a:p>
            <a:pPr marL="272880" indent="-272880">
              <a:lnSpc>
                <a:spcPct val="100000"/>
              </a:lnSpc>
              <a:spcBef>
                <a:spcPts val="799"/>
              </a:spcBef>
              <a:buClr>
                <a:srgbClr val="1c1c1c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  <a:ea typeface="DejaVu Sans"/>
              </a:rPr>
              <a:t>Some modules are only imported if a certain operating system is being used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2600" spc="-1" strike="noStrike">
              <a:latin typeface="Arial"/>
            </a:endParaRPr>
          </a:p>
          <a:p>
            <a:pPr marL="272880" indent="-272880">
              <a:lnSpc>
                <a:spcPct val="100000"/>
              </a:lnSpc>
              <a:spcBef>
                <a:spcPts val="799"/>
              </a:spcBef>
              <a:buClr>
                <a:srgbClr val="1c1c1c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  <a:ea typeface="DejaVu Sans"/>
              </a:rPr>
              <a:t>One important library module is called the “math module”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  <a:ea typeface="DejaVu Sans"/>
              </a:rPr>
              <a:t>Python has a built-in math module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4320"/>
            <a:ext cx="1097316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5000" spc="-1" strike="noStrike">
                <a:solidFill>
                  <a:srgbClr val="1c1c1c"/>
                </a:solidFill>
                <a:latin typeface="Calibri"/>
              </a:rPr>
              <a:t>Example: The math module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284" name=""/>
          <p:cNvSpPr/>
          <p:nvPr/>
        </p:nvSpPr>
        <p:spPr>
          <a:xfrm>
            <a:off x="609480" y="1600200"/>
            <a:ext cx="1097316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72880" indent="-272880">
              <a:lnSpc>
                <a:spcPct val="90000"/>
              </a:lnSpc>
              <a:spcBef>
                <a:spcPts val="751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Constantia"/>
                <a:ea typeface="DejaVu Sans"/>
              </a:rPr>
              <a:t>Two functions contained in math, sqrt and pow, allow for the calculation of square roots and powers</a:t>
            </a:r>
            <a:endParaRPr b="0" lang="en-IN" sz="3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br>
              <a:rPr sz="3000"/>
            </a:b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30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IN" sz="30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IN" sz="3000" spc="-1" strike="noStrike">
              <a:latin typeface="Arial"/>
            </a:endParaRPr>
          </a:p>
        </p:txBody>
      </p:sp>
      <p:pic>
        <p:nvPicPr>
          <p:cNvPr id="285" name="" descr=""/>
          <p:cNvPicPr/>
          <p:nvPr/>
        </p:nvPicPr>
        <p:blipFill>
          <a:blip r:embed="rId1"/>
          <a:stretch/>
        </p:blipFill>
        <p:spPr>
          <a:xfrm>
            <a:off x="720000" y="3161880"/>
            <a:ext cx="10819800" cy="223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09480" y="274320"/>
            <a:ext cx="1097316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5000" spc="-1" strike="noStrike">
                <a:solidFill>
                  <a:srgbClr val="1c1c1c"/>
                </a:solidFill>
                <a:latin typeface="Calibri"/>
              </a:rPr>
              <a:t>Example: The math module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287" name=""/>
          <p:cNvSpPr/>
          <p:nvPr/>
        </p:nvSpPr>
        <p:spPr>
          <a:xfrm>
            <a:off x="609480" y="1600200"/>
            <a:ext cx="1097316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69000"/>
          </a:bodyPr>
          <a:p>
            <a:pPr marL="272880" indent="-272880">
              <a:lnSpc>
                <a:spcPct val="90000"/>
              </a:lnSpc>
              <a:spcBef>
                <a:spcPts val="751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Constantia"/>
                <a:ea typeface="DejaVu Sans"/>
              </a:rPr>
              <a:t>To check out all the functions and variables in the math module, run</a:t>
            </a:r>
            <a:endParaRPr b="0" lang="en-IN" sz="3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30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3000" spc="-1" strike="noStrike">
                <a:solidFill>
                  <a:srgbClr val="c65d09"/>
                </a:solidFill>
                <a:latin typeface="Arial"/>
                <a:ea typeface="DejaVu Sans"/>
              </a:rPr>
              <a:t>&gt;&gt;&gt; </a:t>
            </a:r>
            <a:r>
              <a:rPr b="1" lang="en-US" sz="3000" spc="-1" strike="noStrike">
                <a:solidFill>
                  <a:srgbClr val="007020"/>
                </a:solidFill>
                <a:latin typeface="Arial"/>
                <a:ea typeface="DejaVu Sans"/>
              </a:rPr>
              <a:t>import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000" spc="-1" strike="noStrike">
                <a:solidFill>
                  <a:srgbClr val="0e84b5"/>
                </a:solidFill>
                <a:latin typeface="Arial"/>
                <a:ea typeface="DejaVu Sans"/>
              </a:rPr>
              <a:t>math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30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3000" spc="-1" strike="noStrike">
                <a:solidFill>
                  <a:srgbClr val="c65d09"/>
                </a:solidFill>
                <a:latin typeface="Arial"/>
                <a:ea typeface="DejaVu Sans"/>
              </a:rPr>
              <a:t>&gt;&gt;&gt; 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dir(math)</a:t>
            </a:r>
            <a:endParaRPr b="0" lang="en-IN" sz="30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666666"/>
                </a:solidFill>
                <a:latin typeface="Arial"/>
                <a:ea typeface="DejaVu Sans"/>
              </a:rPr>
              <a:t>['__doc__', '__file__', '__loader__', '__name__', '__package__', '__spec__', 'acos', 'acosh', 'asin', 'asinh', 'atan', 'atan2', 'atanh', 'cbrt', 'ceil', 'comb', 'copysign', 'cos', 'cosh', 'degrees', 'dist', 'e', 'erf', 'erfc', 'exp', 'exp2', 'expm1', 'fabs', 'factorial', 'floor', 'fmod', 'frexp', 'fsum', 'gamma', 'gcd', 'hypot', 'inf', 'isclose', 'isfinite', 'isinf', 'isnan', 'isqrt', 'lcm', 'ldexp', 'lgamma', 'log', 'log10', 'log1p', 'log2', 'modf', 'nan', 'nextafter', 'perm', 'pi', 'pow', 'prod', 'radians', 'remainder', 'sin', 'sinh', 'sqrt', 'tan', 'tanh', 'tau', 'trunc', 'ulp']</a:t>
            </a:r>
            <a:endParaRPr b="0" lang="en-IN" sz="30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3000" spc="-1" strike="noStrike">
                <a:solidFill>
                  <a:srgbClr val="c65d09"/>
                </a:solidFill>
                <a:latin typeface="Arial"/>
                <a:ea typeface="DejaVu Sans"/>
              </a:rPr>
              <a:t>&gt;&gt;&gt; 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math.pi # Print value of pi</a:t>
            </a:r>
            <a:endParaRPr b="0" lang="en-IN" sz="30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999999"/>
                </a:solidFill>
                <a:latin typeface="Arial"/>
                <a:ea typeface="DejaVu Sans"/>
              </a:rPr>
              <a:t>3.141592653589793</a:t>
            </a:r>
            <a:endParaRPr b="0" lang="en-IN" sz="30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br>
              <a:rPr sz="3000"/>
            </a:b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30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IN" sz="30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IN" sz="3000" spc="-1" strike="noStrike">
              <a:latin typeface="Arial"/>
            </a:endParaRPr>
          </a:p>
        </p:txBody>
      </p:sp>
      <p:sp>
        <p:nvSpPr>
          <p:cNvPr id="288" name="Rectangle: Rounded Corners 1"/>
          <p:cNvSpPr/>
          <p:nvPr/>
        </p:nvSpPr>
        <p:spPr>
          <a:xfrm>
            <a:off x="7560000" y="4155840"/>
            <a:ext cx="594720" cy="343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89" name="Rectangle: Rounded Corners 4"/>
          <p:cNvSpPr/>
          <p:nvPr/>
        </p:nvSpPr>
        <p:spPr>
          <a:xfrm>
            <a:off x="8548920" y="3312000"/>
            <a:ext cx="594720" cy="343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90" name="Rectangle: Rounded Corners 5"/>
          <p:cNvSpPr/>
          <p:nvPr/>
        </p:nvSpPr>
        <p:spPr>
          <a:xfrm>
            <a:off x="6424920" y="3600000"/>
            <a:ext cx="1134720" cy="343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91" name="Rectangle: Rounded Corners 9"/>
          <p:cNvSpPr/>
          <p:nvPr/>
        </p:nvSpPr>
        <p:spPr>
          <a:xfrm>
            <a:off x="9576000" y="4155840"/>
            <a:ext cx="1043640" cy="343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5" dur="indefinite" restart="never" nodeType="tmRoot">
          <p:childTnLst>
            <p:seq>
              <p:cTn id="236" dur="indefinite" nodeType="mainSeq">
                <p:childTnLst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609480" y="274320"/>
            <a:ext cx="1097316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5000" spc="-1" strike="noStrike">
                <a:solidFill>
                  <a:srgbClr val="1c1c1c"/>
                </a:solidFill>
                <a:latin typeface="Calibri"/>
              </a:rPr>
              <a:t>Example: The math module</a:t>
            </a:r>
            <a:endParaRPr b="0" lang="en-IN" sz="5000" spc="-1" strike="noStrike">
              <a:latin typeface="Arial"/>
            </a:endParaRPr>
          </a:p>
        </p:txBody>
      </p:sp>
      <p:pic>
        <p:nvPicPr>
          <p:cNvPr id="293" name="" descr=""/>
          <p:cNvPicPr/>
          <p:nvPr/>
        </p:nvPicPr>
        <p:blipFill>
          <a:blip r:embed="rId1"/>
          <a:stretch/>
        </p:blipFill>
        <p:spPr>
          <a:xfrm>
            <a:off x="760320" y="1479240"/>
            <a:ext cx="10695960" cy="1580400"/>
          </a:xfrm>
          <a:prstGeom prst="rect">
            <a:avLst/>
          </a:prstGeom>
          <a:ln w="0">
            <a:noFill/>
          </a:ln>
        </p:spPr>
      </p:pic>
      <p:pic>
        <p:nvPicPr>
          <p:cNvPr id="294" name="" descr=""/>
          <p:cNvPicPr/>
          <p:nvPr/>
        </p:nvPicPr>
        <p:blipFill>
          <a:blip r:embed="rId2"/>
          <a:stretch/>
        </p:blipFill>
        <p:spPr>
          <a:xfrm>
            <a:off x="823680" y="3960000"/>
            <a:ext cx="10695960" cy="158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9480" y="274320"/>
            <a:ext cx="1097316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5000" spc="-1" strike="noStrike">
                <a:solidFill>
                  <a:srgbClr val="1c1c1c"/>
                </a:solidFill>
                <a:latin typeface="Calibri"/>
              </a:rPr>
              <a:t>Example: The math module</a:t>
            </a:r>
            <a:endParaRPr b="0" lang="en-IN" sz="5000" spc="-1" strike="noStrike">
              <a:latin typeface="Arial"/>
            </a:endParaRPr>
          </a:p>
        </p:txBody>
      </p:sp>
      <p:pic>
        <p:nvPicPr>
          <p:cNvPr id="296" name="" descr=""/>
          <p:cNvPicPr/>
          <p:nvPr/>
        </p:nvPicPr>
        <p:blipFill>
          <a:blip r:embed="rId1"/>
          <a:stretch/>
        </p:blipFill>
        <p:spPr>
          <a:xfrm>
            <a:off x="774720" y="1926000"/>
            <a:ext cx="10667160" cy="1313640"/>
          </a:xfrm>
          <a:prstGeom prst="rect">
            <a:avLst/>
          </a:prstGeom>
          <a:ln w="0">
            <a:noFill/>
          </a:ln>
        </p:spPr>
      </p:pic>
      <p:pic>
        <p:nvPicPr>
          <p:cNvPr id="297" name="" descr=""/>
          <p:cNvPicPr/>
          <p:nvPr/>
        </p:nvPicPr>
        <p:blipFill>
          <a:blip r:embed="rId2"/>
          <a:stretch/>
        </p:blipFill>
        <p:spPr>
          <a:xfrm>
            <a:off x="900000" y="4320000"/>
            <a:ext cx="10648080" cy="193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Is a tomato really a fruit?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Furthermore, we can modify lists in various ways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</p:txBody>
      </p:sp>
      <p:pic>
        <p:nvPicPr>
          <p:cNvPr id="141" name="Picture 4" descr="A screenshot of a social media post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1046880" y="1482840"/>
            <a:ext cx="7917480" cy="1230480"/>
          </a:xfrm>
          <a:prstGeom prst="rect">
            <a:avLst/>
          </a:prstGeom>
          <a:ln w="0">
            <a:noFill/>
          </a:ln>
        </p:spPr>
      </p:pic>
      <p:pic>
        <p:nvPicPr>
          <p:cNvPr id="142" name="Picture 6" descr="A screenshot of a cell phone&#10;&#10;Description generated with very high confidence"/>
          <p:cNvPicPr/>
          <p:nvPr/>
        </p:nvPicPr>
        <p:blipFill>
          <a:blip r:embed="rId2"/>
          <a:stretch/>
        </p:blipFill>
        <p:spPr>
          <a:xfrm>
            <a:off x="1046880" y="3502080"/>
            <a:ext cx="7989840" cy="203544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Lists with integers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44" name="Picture 6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1003680" y="2550960"/>
            <a:ext cx="8178840" cy="2448360"/>
          </a:xfrm>
          <a:prstGeom prst="rect">
            <a:avLst/>
          </a:prstGeom>
          <a:ln w="0">
            <a:noFill/>
          </a:ln>
        </p:spPr>
      </p:pic>
      <p:sp>
        <p:nvSpPr>
          <p:cNvPr id="145" name="TextBox 2"/>
          <p:cNvSpPr/>
          <p:nvPr/>
        </p:nvSpPr>
        <p:spPr>
          <a:xfrm>
            <a:off x="839160" y="1692360"/>
            <a:ext cx="102448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i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range()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- a function that generates a sequence of numbers as a list</a:t>
            </a:r>
            <a:endParaRPr b="0" lang="en-IN" sz="24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Slicing lists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7" name="TextBox 2"/>
          <p:cNvSpPr/>
          <p:nvPr/>
        </p:nvSpPr>
        <p:spPr>
          <a:xfrm>
            <a:off x="839160" y="1692360"/>
            <a:ext cx="1001916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Slicing – obtain a particular set of sub-elements from a data structure.</a:t>
            </a:r>
            <a:endParaRPr b="0" lang="en-IN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Very useful and flexible.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48" name="Picture 6" descr=""/>
          <p:cNvPicPr/>
          <p:nvPr/>
        </p:nvPicPr>
        <p:blipFill>
          <a:blip r:embed="rId1"/>
          <a:srcRect l="13158" t="56770" r="64487" b="22124"/>
          <a:stretch/>
        </p:blipFill>
        <p:spPr>
          <a:xfrm>
            <a:off x="564840" y="2656800"/>
            <a:ext cx="10788840" cy="286308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Lists can be of different types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 very useful, but possible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51" name="Picture 4" descr="A picture containing screenshot&#10;&#10;Description generated with high confidence"/>
          <p:cNvPicPr/>
          <p:nvPr/>
        </p:nvPicPr>
        <p:blipFill>
          <a:blip r:embed="rId1"/>
          <a:stretch/>
        </p:blipFill>
        <p:spPr>
          <a:xfrm>
            <a:off x="841680" y="2528280"/>
            <a:ext cx="8491680" cy="121248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Mutability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Mutable object – can be changed after creation.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Immutable object - can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NOT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be changed after creation.</a:t>
            </a:r>
            <a:endParaRPr b="0" lang="en-IN" sz="2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Application>LibreOffice/7.3.7.2$Linux_X86_64 LibreOffice_project/30$Build-2</Application>
  <AppVersion>15.0000</AppVersion>
  <Words>1840</Words>
  <Paragraphs>338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2024-08-18T20:05:22Z</dcterms:modified>
  <cp:revision>21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46</vt:i4>
  </property>
  <property fmtid="{D5CDD505-2E9C-101B-9397-08002B2CF9AE}" pid="3" name="PresentationFormat">
    <vt:lpwstr>Widescreen</vt:lpwstr>
  </property>
  <property fmtid="{D5CDD505-2E9C-101B-9397-08002B2CF9AE}" pid="4" name="Slides">
    <vt:i4>47</vt:i4>
  </property>
</Properties>
</file>