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9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2192000" cy="6858000"/>
  <p:notesSz cx="6669088" cy="97758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215221F-D42F-48D4-A117-F43FAFABF7A1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Had a nice break and enjoyed yourselves so far.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moving to more complicated datatypes and concepts in programming.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Let us begin with higher level structures/containers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CC-BY Digital Skills Team at the University of Edinburgh www.ed.ac.uk/is/skills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10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2AA8F8-2173-4F5C-93C4-1E96F0A4B73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tuple – an immutable list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look at initial example – tomato always a fruit now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000" spc="-1" strike="noStrike">
                <a:latin typeface="Arial"/>
              </a:rPr>
              <a:t>try changing it; example in your notebooks.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19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7753E3-3895-4BBD-A45F-812A7921515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similar to actual dictionaries.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effectively 2 lists combined - keys and values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Example - days of the week in Gaelic mapped to their English translations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20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88D33A-FDB3-4F34-9071-72A52E36EA2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Note curly brackets and colons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21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CB20F0-5CFC-4CD6-B175-AAFEAE4A513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22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F8F809-AB27-42DB-B6C7-0169FDCDBFA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23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034C31-29DD-4FBA-8845-B7F91458201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Give example of how you access a dictionary in real life.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Say we want to look up the Gaelic translation of Friday?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24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1990F3-6488-4F8F-94F4-02C703FC68A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Note that they are not the same as for lists for obvious reasons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We are not going to go over all methods for dicts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You can find them using the dir('dict')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Or simply by googling afterwards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25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A7248C-D34C-46BC-8C08-99B856F60FC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26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29E7D4-9226-421B-BF8F-98BC28B7898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Essentially a list of unique items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27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51B62E-B081-48ED-9F9D-BACAF45DF01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ask very politely "Do you really want to close me", answers Yes and No that is essentially a if-else block.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press Yes the program closes else, you press no and the program continues.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All programs build on if-else blocks, a lot of if-else blocks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The expression in the brackets after the if is the boolean evaluation expression.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If True, execute the code between if and else, if False execute code after else.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28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66DDF0-846F-485D-812A-35052956AC0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lots of data of the same type?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example, various fruits.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Can be grouped in a list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Allows us to process data as a group. Write a manipulation once, do it many times.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I.e. to find the sugar content of each fruit.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11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9234B0-3DF1-4BA0-A1CC-FEC039128B4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Here is an example that is also included in your notebooks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Go through the example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noticed that the first 2 print statements don't have the same indentation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29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C8BDC2-BCDA-4381-B8ED-55BEBD64169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What is indentation? amount of whitespace or tab characters in front of your code.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important in Python because it groups blocks of code together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30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2E4BCC-015E-4198-A7E6-835610679D6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extend if block to many different conditions.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done with the elif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previous statements have been false and the current condition is true then execute the current elif block.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Relevant bitcoin example in your code.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31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C8633C-A657-48C4-B956-40251F72D6B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lists and others are useful when loops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Loops allow us to iterate over containers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For loops are the more controllable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Code explanation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Item is a subset of itemList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32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CCD316-56A2-4994-9FD6-B92B55736B3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We have 4 copy pasted lines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What if we have more items?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Can we use for?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33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ACDC0D-BE27-4EB6-A226-17FC5A4EAA6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Saves us a few lines of writing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Allows us to not care about size of the list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34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C926B7-353A-494D-A3C1-59C53D9BC96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more useful usage of the for loop.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iterate over 0 to 9 and find the squares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35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969F8E-D8C2-4762-B187-FA5EAA9F147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While less controllable than for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Manual control inside.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We must tell it when to stop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While loop that executes 5 times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36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222FDF-DF7C-458A-8106-29C39BE782A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We can also get out of a while whenever we want with break.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Usually used with an if statement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Redo last example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Can also be used in for loops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37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075D9A-7747-434E-BD82-E1EFB6CA796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Print() is actually a function that we have been using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 idx="38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F30622-B304-49CE-9561-70DC821C51B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How to access?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called indexing - not very intuitive.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get a particular item using square brackets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12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42AA32-EEE1-473C-B33C-07505FFE70B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Go through the declaration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39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157B32-63B1-4A0B-AA30-F01369692B1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Quick print statement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Num" idx="40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E0D979-5174-40C4-A9C5-6E1DB5C2612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more complex problem - rounding a number.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nice an desirable functionality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How can we bundle it and reuse it?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 idx="41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A2E164-91EC-42FB-8BFA-7BEE925B482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Multiline indentation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42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6FA7BA-FE48-45A2-9000-55D16D1A55E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Default argument value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43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AAD15D-6CF3-4266-8B95-262FD81BB6B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3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EF9A15-3B9A-450B-AC38-1D3929108B4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serious questions! Is a tomato really a fruit?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Change it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Index item and change its values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we can also add/remove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Done using methods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14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D4D2C8-2DED-4C45-93B9-89539BE0CDA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something more useful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Can we generate a list of numbers easily?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Yes, using the built in func. Range()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This is useful for generating plots for example.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Let us look at how we can make something with it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15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E14145-CC10-4BE3-AA7E-D17836298E4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Accessing lists in different ways is CRUICIAL to using arrays!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Many possibilities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Some examples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16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835F68-A467-424B-9432-7E19FC15C1B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17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DB8976-B72C-426F-AB9B-83CAFB90143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2240" cy="329832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840" cy="384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18"/>
          </p:nvPr>
        </p:nvSpPr>
        <p:spPr>
          <a:xfrm>
            <a:off x="3777480" y="9285480"/>
            <a:ext cx="2889720" cy="48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535870-FA9D-4B43-9A52-82E1D040E9C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A3198D-D3D8-4B3F-9B0A-6B5D097E71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5ACB70-2127-4D8B-8644-183F8C252C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C66BD2-EE8D-4E5F-BD91-C0F5C40A589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8B951B-D45A-46F4-BB73-D6E84FC5A6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E33E2F-49F2-4251-8730-7610D441BD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D88989-3325-4DAF-9CA9-D8BF56F932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1F8F86-400A-4EF7-9816-4B22EDD1D1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7EC738-8565-4523-BF0E-32A177A6D1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EEA45A-A7A3-4315-87A6-B747F28ABA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235405-6360-4150-A422-D8ABBC5FB4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9BE13E-E12E-460D-B262-208FA7DB7B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1A366C-5328-4DEC-9570-B0A9AB7DDC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7AA93A-9B48-4690-98F0-9A158A161F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F49BB1-DB2D-45BF-B75B-D7F782DED6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94C116-6EC8-4AF3-825B-E94B7E2F51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F3A02C-EEA7-47AC-8612-A535EE67A7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85B55E-29DE-4C1E-8885-66CBCFE11D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494C22-C25F-4899-BA67-D42F7D3975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D2048E-A578-4F35-AC72-B552B1FFEC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61BFF9-4CEC-421F-8DC7-864CFE1E67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4596E5-EADE-4283-B04E-66E4AA5310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9712FC-8851-4327-8B12-04BA7F17E3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F47347-74E0-4AE9-A743-C97FF0CEC9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81BBDB-4A3E-4B2F-AE60-7328668F18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EB9F91-B089-4E78-92B8-E35C36B5893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B77A80-1D88-45E1-B1BB-CC6B3BB1FBA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5" descr="A close up of a logo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2976840" y="2285640"/>
            <a:ext cx="6158520" cy="269208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23880" y="1851840"/>
            <a:ext cx="9143640" cy="993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Introduction to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4630320" y="4717800"/>
            <a:ext cx="27428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Part 2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Tuples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Effectively lists that are immutable (I.e. can't be changed)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203120" y="2445840"/>
            <a:ext cx="8891280" cy="148644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Dictionaries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0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5810040" y="818280"/>
            <a:ext cx="5203800" cy="4969440"/>
          </a:xfrm>
          <a:prstGeom prst="rect">
            <a:avLst/>
          </a:prstGeom>
          <a:ln w="0">
            <a:noFill/>
          </a:ln>
        </p:spPr>
      </p:pic>
      <p:sp>
        <p:nvSpPr>
          <p:cNvPr id="121" name="TextBox 2"/>
          <p:cNvSpPr/>
          <p:nvPr/>
        </p:nvSpPr>
        <p:spPr>
          <a:xfrm>
            <a:off x="838080" y="1614960"/>
            <a:ext cx="4463640" cy="30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Similar to actual dictionaries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They are effectively 2 lists combined – keys and values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 use the keys to access the values instead of indexing them like a list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Each value is mapped to a unique key</a:t>
            </a:r>
            <a:endParaRPr b="0" lang="en-IN" sz="24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7" descr=""/>
          <p:cNvPicPr/>
          <p:nvPr/>
        </p:nvPicPr>
        <p:blipFill>
          <a:blip r:embed="rId1"/>
          <a:stretch/>
        </p:blipFill>
        <p:spPr>
          <a:xfrm>
            <a:off x="1852560" y="3318120"/>
            <a:ext cx="2350800" cy="928440"/>
          </a:xfrm>
          <a:prstGeom prst="rect">
            <a:avLst/>
          </a:prstGeom>
          <a:ln w="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Dictionary definition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Defined as comma separated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key : value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pairs: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Straight Arrow Connector 4"/>
          <p:cNvSpPr/>
          <p:nvPr/>
        </p:nvSpPr>
        <p:spPr>
          <a:xfrm flipV="1">
            <a:off x="2176920" y="3531960"/>
            <a:ext cx="518400" cy="124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4472c4"/>
            </a:solidFill>
            <a:tailEnd len="med" type="triangle" w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26" name="Straight Arrow Connector 5"/>
          <p:cNvSpPr/>
          <p:nvPr/>
        </p:nvSpPr>
        <p:spPr>
          <a:xfrm flipV="1">
            <a:off x="2515680" y="4191480"/>
            <a:ext cx="1504440" cy="70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4472c4"/>
            </a:solidFill>
            <a:tailEnd len="med" type="triangle" w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27" name="TextBox 6"/>
          <p:cNvSpPr/>
          <p:nvPr/>
        </p:nvSpPr>
        <p:spPr>
          <a:xfrm>
            <a:off x="1064520" y="493380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Curly brackets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8" name="Straight Arrow Connector 8"/>
          <p:cNvSpPr/>
          <p:nvPr/>
        </p:nvSpPr>
        <p:spPr>
          <a:xfrm flipH="1" flipV="1">
            <a:off x="4203000" y="3526200"/>
            <a:ext cx="1585800" cy="51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4472c4"/>
            </a:solidFill>
            <a:tailEnd len="med" type="triangle" w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29" name="TextBox 10"/>
          <p:cNvSpPr/>
          <p:nvPr/>
        </p:nvSpPr>
        <p:spPr>
          <a:xfrm>
            <a:off x="5454720" y="395820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Comma separated</a:t>
            </a:r>
            <a:endParaRPr b="0" lang="en-IN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Dictionary properties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Values are mapped to a key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Values are accessed by their key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Key are unique and are immutable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Values cannot exist without a key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slow">
    <p:push dir="u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Dictionaries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Box 5"/>
          <p:cNvSpPr/>
          <p:nvPr/>
        </p:nvSpPr>
        <p:spPr>
          <a:xfrm>
            <a:off x="838080" y="1651680"/>
            <a:ext cx="10449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us define the one from the previous image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34" name="Picture 9" descr=""/>
          <p:cNvPicPr/>
          <p:nvPr/>
        </p:nvPicPr>
        <p:blipFill>
          <a:blip r:embed="rId1"/>
          <a:stretch/>
        </p:blipFill>
        <p:spPr>
          <a:xfrm>
            <a:off x="808560" y="2345040"/>
            <a:ext cx="8728920" cy="26359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Accessing a dictionary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Picture 4" descr="A picture containing screenshot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207440" y="2778480"/>
            <a:ext cx="9059760" cy="1236960"/>
          </a:xfrm>
          <a:prstGeom prst="rect">
            <a:avLst/>
          </a:prstGeom>
          <a:ln w="0">
            <a:noFill/>
          </a:ln>
        </p:spPr>
      </p:pic>
      <p:sp>
        <p:nvSpPr>
          <p:cNvPr id="137" name="TextBox 2"/>
          <p:cNvSpPr/>
          <p:nvPr/>
        </p:nvSpPr>
        <p:spPr>
          <a:xfrm>
            <a:off x="839160" y="1692360"/>
            <a:ext cx="969732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Values are accessed by their keys (just like a dictionary)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8" name="TextBox 4"/>
          <p:cNvSpPr/>
          <p:nvPr/>
        </p:nvSpPr>
        <p:spPr>
          <a:xfrm>
            <a:off x="839160" y="4762080"/>
            <a:ext cx="969732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 that they can't be indexed like a list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Altering a dictionary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918360" y="2493720"/>
            <a:ext cx="8937360" cy="261252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"/>
          <p:cNvSpPr/>
          <p:nvPr/>
        </p:nvSpPr>
        <p:spPr>
          <a:xfrm>
            <a:off x="839160" y="1692360"/>
            <a:ext cx="1013760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done via the dictionary methods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Keys and Values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possible to obtain only the keys or values of a dictionary.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useful for iteration.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Picture 4" descr="A screenshot of a cell phone&#10;&#10;Description generated with high confidence"/>
          <p:cNvPicPr/>
          <p:nvPr/>
        </p:nvPicPr>
        <p:blipFill>
          <a:blip r:embed="rId1"/>
          <a:stretch/>
        </p:blipFill>
        <p:spPr>
          <a:xfrm>
            <a:off x="837360" y="2542320"/>
            <a:ext cx="7826040" cy="135828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616760"/>
            <a:ext cx="10515240" cy="2054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Effectively lists that can't contain duplicate items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Similar functionality to lists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Can't be indexed or sliced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 created with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{}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you can convert a list to a set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7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084320" y="3668760"/>
            <a:ext cx="7754400" cy="23961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If Else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Fundamental building block of software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0" name="Picture 5" descr=""/>
          <p:cNvPicPr/>
          <p:nvPr/>
        </p:nvPicPr>
        <p:blipFill>
          <a:blip r:embed="rId1"/>
          <a:stretch/>
        </p:blipFill>
        <p:spPr>
          <a:xfrm>
            <a:off x="1074600" y="2628720"/>
            <a:ext cx="6243480" cy="1536120"/>
          </a:xfrm>
          <a:prstGeom prst="rect">
            <a:avLst/>
          </a:prstGeom>
          <a:ln w="0">
            <a:noFill/>
          </a:ln>
        </p:spPr>
      </p:pic>
      <p:sp>
        <p:nvSpPr>
          <p:cNvPr id="151" name="Rectangle: Rounded Corners 3"/>
          <p:cNvSpPr/>
          <p:nvPr/>
        </p:nvSpPr>
        <p:spPr>
          <a:xfrm>
            <a:off x="1860840" y="2719440"/>
            <a:ext cx="999720" cy="35604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52" name="Straight Arrow Connector 5"/>
          <p:cNvSpPr/>
          <p:nvPr/>
        </p:nvSpPr>
        <p:spPr>
          <a:xfrm flipH="1" flipV="1">
            <a:off x="2989440" y="2849760"/>
            <a:ext cx="230508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3" name="TextBox 6"/>
          <p:cNvSpPr/>
          <p:nvPr/>
        </p:nvSpPr>
        <p:spPr>
          <a:xfrm>
            <a:off x="5290920" y="2663640"/>
            <a:ext cx="25862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Conditional statement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4" name="Rectangle: Rounded Corners 7"/>
          <p:cNvSpPr/>
          <p:nvPr/>
        </p:nvSpPr>
        <p:spPr>
          <a:xfrm>
            <a:off x="1904040" y="3041640"/>
            <a:ext cx="2062440" cy="38808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55" name="Rectangle: Rounded Corners 8"/>
          <p:cNvSpPr/>
          <p:nvPr/>
        </p:nvSpPr>
        <p:spPr>
          <a:xfrm>
            <a:off x="1989720" y="3674880"/>
            <a:ext cx="3393360" cy="38808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56" name="Straight Arrow Connector 9"/>
          <p:cNvSpPr/>
          <p:nvPr/>
        </p:nvSpPr>
        <p:spPr>
          <a:xfrm flipH="1" flipV="1">
            <a:off x="4030200" y="3236040"/>
            <a:ext cx="230508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7" name="Straight Arrow Connector 10"/>
          <p:cNvSpPr/>
          <p:nvPr/>
        </p:nvSpPr>
        <p:spPr>
          <a:xfrm flipH="1" flipV="1">
            <a:off x="5479200" y="3869280"/>
            <a:ext cx="230508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8" name="TextBox 11"/>
          <p:cNvSpPr/>
          <p:nvPr/>
        </p:nvSpPr>
        <p:spPr>
          <a:xfrm>
            <a:off x="6364440" y="3060720"/>
            <a:ext cx="31870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Executed if answer is </a:t>
            </a:r>
            <a:r>
              <a:rPr b="1" lang="en-US" sz="1800" spc="-1" strike="noStrike">
                <a:solidFill>
                  <a:srgbClr val="70ad47"/>
                </a:solidFill>
                <a:latin typeface="Calibri"/>
              </a:rPr>
              <a:t>True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9" name="TextBox 12"/>
          <p:cNvSpPr/>
          <p:nvPr/>
        </p:nvSpPr>
        <p:spPr>
          <a:xfrm>
            <a:off x="7781040" y="3672720"/>
            <a:ext cx="29188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Executed if answer is </a:t>
            </a:r>
            <a:r>
              <a:rPr b="1" lang="en-US" sz="1800" spc="-1" strike="noStrike">
                <a:solidFill>
                  <a:srgbClr val="70ad47"/>
                </a:solidFill>
                <a:latin typeface="Calibri"/>
              </a:rPr>
              <a:t>False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Lists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of the most useful concepts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Group multiple variables together (a kind of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container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!)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961920" y="3425760"/>
            <a:ext cx="9249840" cy="16848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If Else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1" name="Picture 6" descr=""/>
          <p:cNvPicPr/>
          <p:nvPr/>
        </p:nvPicPr>
        <p:blipFill>
          <a:blip r:embed="rId1"/>
          <a:stretch/>
        </p:blipFill>
        <p:spPr>
          <a:xfrm>
            <a:off x="900360" y="2745360"/>
            <a:ext cx="9317880" cy="1878480"/>
          </a:xfrm>
          <a:prstGeom prst="rect">
            <a:avLst/>
          </a:prstGeom>
          <a:ln w="0">
            <a:noFill/>
          </a:ln>
        </p:spPr>
      </p:pic>
      <p:sp>
        <p:nvSpPr>
          <p:cNvPr id="162" name="TextBox 7"/>
          <p:cNvSpPr/>
          <p:nvPr/>
        </p:nvSpPr>
        <p:spPr>
          <a:xfrm>
            <a:off x="839160" y="1692360"/>
            <a:ext cx="79052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Try running the example below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do you get?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63" name="Picture 3" descr=""/>
          <p:cNvPicPr/>
          <p:nvPr/>
        </p:nvPicPr>
        <p:blipFill>
          <a:blip r:embed="rId2"/>
          <a:stretch/>
        </p:blipFill>
        <p:spPr>
          <a:xfrm>
            <a:off x="903600" y="4709520"/>
            <a:ext cx="9311040" cy="5511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7" descr=""/>
          <p:cNvPicPr/>
          <p:nvPr/>
        </p:nvPicPr>
        <p:blipFill>
          <a:blip r:embed="rId1"/>
          <a:stretch/>
        </p:blipFill>
        <p:spPr>
          <a:xfrm>
            <a:off x="2185920" y="2980440"/>
            <a:ext cx="6516720" cy="3135240"/>
          </a:xfrm>
          <a:prstGeom prst="rect">
            <a:avLst/>
          </a:prstGeom>
          <a:ln w="0">
            <a:noFill/>
          </a:ln>
        </p:spPr>
      </p:pic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Indentation matters!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66560" y="1553040"/>
            <a:ext cx="11258280" cy="2149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Code is grouped by its indentation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Indentation is the number of whitespace or tab characters before the code.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you put code in the wrong block then you will get unexpected behaviour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Rectangle 3"/>
          <p:cNvSpPr/>
          <p:nvPr/>
        </p:nvSpPr>
        <p:spPr>
          <a:xfrm>
            <a:off x="2819520" y="3780720"/>
            <a:ext cx="4820760" cy="37368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68" name="Rectangle 6"/>
          <p:cNvSpPr/>
          <p:nvPr/>
        </p:nvSpPr>
        <p:spPr>
          <a:xfrm>
            <a:off x="2530440" y="3422160"/>
            <a:ext cx="6163200" cy="129960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69" name="Rectangle 4"/>
          <p:cNvSpPr/>
          <p:nvPr/>
        </p:nvSpPr>
        <p:spPr>
          <a:xfrm>
            <a:off x="2185920" y="3253320"/>
            <a:ext cx="6516720" cy="180900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70" name="Rectangle 8"/>
          <p:cNvSpPr/>
          <p:nvPr/>
        </p:nvSpPr>
        <p:spPr>
          <a:xfrm>
            <a:off x="2819520" y="4348440"/>
            <a:ext cx="5759640" cy="37368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71" name="Rectangle 9"/>
          <p:cNvSpPr/>
          <p:nvPr/>
        </p:nvSpPr>
        <p:spPr>
          <a:xfrm>
            <a:off x="2530440" y="4890600"/>
            <a:ext cx="6163200" cy="17172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</p:spTree>
  </p:cSld>
  <p:transition spd="slow">
    <p:push dir="u"/>
  </p:transition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Extending if-else blocks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add infinitely more if statements using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elif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elif = else + if which means that the previous statements must be false for the current one to evaluate to true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4" name="Picture 4" descr="A screenshot of a cell phone&#10;&#10;Description generated with high confidence"/>
          <p:cNvPicPr/>
          <p:nvPr/>
        </p:nvPicPr>
        <p:blipFill>
          <a:blip r:embed="rId1"/>
          <a:stretch/>
        </p:blipFill>
        <p:spPr>
          <a:xfrm>
            <a:off x="839160" y="2612880"/>
            <a:ext cx="7787160" cy="22111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For loop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Allows us to iterate over a set amount of variables within a data structure. During that we can manipulate each item however we want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Again, indentation is important here!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7" name="Picture 5" descr=""/>
          <p:cNvPicPr/>
          <p:nvPr/>
        </p:nvPicPr>
        <p:blipFill>
          <a:blip r:embed="rId1"/>
          <a:stretch/>
        </p:blipFill>
        <p:spPr>
          <a:xfrm>
            <a:off x="839160" y="3096720"/>
            <a:ext cx="7862040" cy="9216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Say we want to go over a list and print each item along with its index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if we have much more than 4 items in the list, say, 1000?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0" name="Picture 4" descr=""/>
          <p:cNvPicPr/>
          <p:nvPr/>
        </p:nvPicPr>
        <p:blipFill>
          <a:blip r:embed="rId1"/>
          <a:stretch/>
        </p:blipFill>
        <p:spPr>
          <a:xfrm>
            <a:off x="918720" y="2305440"/>
            <a:ext cx="10043280" cy="30661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ontent Placeholder 2"/>
          <p:cNvSpPr/>
          <p:nvPr/>
        </p:nvSpPr>
        <p:spPr>
          <a:xfrm>
            <a:off x="838080" y="1696680"/>
            <a:ext cx="1051524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 with a for loop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Saves us writing more lines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Doesn't limit us in term of size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For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3" name="Picture 12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839880" y="2326320"/>
            <a:ext cx="9159840" cy="22053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Numerical for loop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5" name="Picture 12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388880" y="1479240"/>
            <a:ext cx="8874360" cy="391248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While loop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62680" y="1518480"/>
            <a:ext cx="108277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Another useful loop. Similar to the for loop.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 while loop doesn't run for a predefined number of iterations, like a for loop. Instead, it stops as soon as a given condition becomes true/false.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8" name="Picture 6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955080" y="2905560"/>
            <a:ext cx="8457840" cy="311364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Break statement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Allows us to go(break) out of a loop preliminary.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Adds a bit of controllability to a while loop.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Usually used with an if.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also be used in a for loop.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slow">
    <p:push dir="u"/>
  </p:transition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Allow us to package functionality in a nice and readable way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reuse it without writing it again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Make code modular and readable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Rule of thumb - if you are planning on using very similar code more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than once, it may be worthwhile writing it as a reusable function.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slow"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Indexing a 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2361960" y="4795560"/>
            <a:ext cx="7503120" cy="1100880"/>
          </a:xfrm>
          <a:prstGeom prst="rect">
            <a:avLst/>
          </a:prstGeom>
          <a:ln w="0">
            <a:noFill/>
          </a:ln>
        </p:spPr>
      </p:pic>
      <p:sp>
        <p:nvSpPr>
          <p:cNvPr id="96" name="TextBox 5"/>
          <p:cNvSpPr/>
          <p:nvPr/>
        </p:nvSpPr>
        <p:spPr>
          <a:xfrm>
            <a:off x="838080" y="1518840"/>
            <a:ext cx="10222200" cy="30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Indexing – accessing items within a data structure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Indexing a list is not very intuitive...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first element of a list has an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index 0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97" name="Picture 4" descr="A picture containing screenshot&#10;&#10;Description generated with high confidence"/>
          <p:cNvPicPr/>
          <p:nvPr/>
        </p:nvPicPr>
        <p:blipFill>
          <a:blip r:embed="rId2"/>
          <a:stretch/>
        </p:blipFill>
        <p:spPr>
          <a:xfrm>
            <a:off x="1073160" y="2439720"/>
            <a:ext cx="8564400" cy="90468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 declaration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4" name="Picture 6" descr=""/>
          <p:cNvPicPr/>
          <p:nvPr/>
        </p:nvPicPr>
        <p:blipFill>
          <a:blip r:embed="rId1"/>
          <a:stretch/>
        </p:blipFill>
        <p:spPr>
          <a:xfrm>
            <a:off x="687240" y="2061720"/>
            <a:ext cx="9394200" cy="1907640"/>
          </a:xfrm>
          <a:prstGeom prst="rect">
            <a:avLst/>
          </a:prstGeom>
          <a:ln w="0">
            <a:noFill/>
          </a:ln>
        </p:spPr>
      </p:pic>
      <p:sp>
        <p:nvSpPr>
          <p:cNvPr id="195" name="Rectangle: Rounded Corners 2"/>
          <p:cNvSpPr/>
          <p:nvPr/>
        </p:nvSpPr>
        <p:spPr>
          <a:xfrm>
            <a:off x="979920" y="2060280"/>
            <a:ext cx="595800" cy="34488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96" name="Straight Arrow Connector 3"/>
          <p:cNvSpPr/>
          <p:nvPr/>
        </p:nvSpPr>
        <p:spPr>
          <a:xfrm>
            <a:off x="902880" y="1722600"/>
            <a:ext cx="296640" cy="27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7" name="TextBox 4"/>
          <p:cNvSpPr/>
          <p:nvPr/>
        </p:nvSpPr>
        <p:spPr>
          <a:xfrm>
            <a:off x="-503640" y="138204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keyword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8" name="Rectangle: Rounded Corners 6"/>
          <p:cNvSpPr/>
          <p:nvPr/>
        </p:nvSpPr>
        <p:spPr>
          <a:xfrm>
            <a:off x="3111480" y="2031480"/>
            <a:ext cx="5997240" cy="41256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99" name="Straight Arrow Connector 8"/>
          <p:cNvSpPr/>
          <p:nvPr/>
        </p:nvSpPr>
        <p:spPr>
          <a:xfrm flipH="1">
            <a:off x="6203880" y="1711080"/>
            <a:ext cx="194400" cy="28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00" name="TextBox 10"/>
          <p:cNvSpPr/>
          <p:nvPr/>
        </p:nvSpPr>
        <p:spPr>
          <a:xfrm>
            <a:off x="5040720" y="135144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Any number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of arguments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1" name="Straight Arrow Connector 12"/>
          <p:cNvSpPr/>
          <p:nvPr/>
        </p:nvSpPr>
        <p:spPr>
          <a:xfrm flipH="1" flipV="1">
            <a:off x="3876840" y="3704040"/>
            <a:ext cx="860040" cy="35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02" name="TextBox 14"/>
          <p:cNvSpPr/>
          <p:nvPr/>
        </p:nvSpPr>
        <p:spPr>
          <a:xfrm>
            <a:off x="4720680" y="3886200"/>
            <a:ext cx="5163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[Optional] Exits the function and returns some value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3" name="TextBox 7"/>
          <p:cNvSpPr/>
          <p:nvPr/>
        </p:nvSpPr>
        <p:spPr>
          <a:xfrm>
            <a:off x="978840" y="4718880"/>
            <a:ext cx="9847800" cy="8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Functions accept arguments and execute a piece of code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Often they also return values (the result of their code)</a:t>
            </a:r>
            <a:endParaRPr b="0" lang="en-IN" sz="24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5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764640" y="1808640"/>
            <a:ext cx="10654920" cy="32169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 example 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8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149480" y="2449440"/>
            <a:ext cx="8695800" cy="3258720"/>
          </a:xfrm>
          <a:prstGeom prst="rect">
            <a:avLst/>
          </a:prstGeom>
          <a:ln w="0">
            <a:noFill/>
          </a:ln>
        </p:spPr>
      </p:pic>
      <p:sp>
        <p:nvSpPr>
          <p:cNvPr id="209" name="Content Placeholder 2"/>
          <p:cNvSpPr/>
          <p:nvPr/>
        </p:nvSpPr>
        <p:spPr>
          <a:xfrm>
            <a:off x="840240" y="1537920"/>
            <a:ext cx="1051524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want to make a program that rounds numbers up or down.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Try to pack the following into a function.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 example 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1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322640" y="1449000"/>
            <a:ext cx="7621560" cy="43023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 example 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3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037880" y="3025080"/>
            <a:ext cx="9093240" cy="2331360"/>
          </a:xfrm>
          <a:prstGeom prst="rect">
            <a:avLst/>
          </a:prstGeom>
          <a:ln w="0">
            <a:noFill/>
          </a:ln>
        </p:spPr>
      </p:pic>
      <p:pic>
        <p:nvPicPr>
          <p:cNvPr id="214" name="Picture 6" descr=""/>
          <p:cNvPicPr/>
          <p:nvPr/>
        </p:nvPicPr>
        <p:blipFill>
          <a:blip r:embed="rId2"/>
          <a:stretch/>
        </p:blipFill>
        <p:spPr>
          <a:xfrm>
            <a:off x="2535120" y="1285560"/>
            <a:ext cx="5780160" cy="17431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TODO: Add modules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slow">
    <p:push dir="u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structure sizes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Make sure you are always aware of the sizes of each variable!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can easily be done using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len()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function.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returns the length/size of any data structure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Picture 4" descr="A picture containing screenshot&#10;&#10;Description generated with high confidence"/>
          <p:cNvPicPr/>
          <p:nvPr/>
        </p:nvPicPr>
        <p:blipFill>
          <a:blip r:embed="rId1"/>
          <a:stretch/>
        </p:blipFill>
        <p:spPr>
          <a:xfrm>
            <a:off x="839160" y="3800880"/>
            <a:ext cx="8495280" cy="96264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Is a tomato really a fruit?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Furthermore, we can modify lists in various ways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Picture 4" descr="A screenshot of a social media post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046880" y="1482840"/>
            <a:ext cx="7917840" cy="123156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6" descr="A screenshot of a cell phone&#10;&#10;Description generated with very high confidence"/>
          <p:cNvPicPr/>
          <p:nvPr/>
        </p:nvPicPr>
        <p:blipFill>
          <a:blip r:embed="rId2"/>
          <a:stretch/>
        </p:blipFill>
        <p:spPr>
          <a:xfrm>
            <a:off x="1046880" y="3502080"/>
            <a:ext cx="7990200" cy="20365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Lists with integers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Picture 6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003680" y="2550960"/>
            <a:ext cx="8179200" cy="2449440"/>
          </a:xfrm>
          <a:prstGeom prst="rect">
            <a:avLst/>
          </a:prstGeom>
          <a:ln w="0">
            <a:noFill/>
          </a:ln>
        </p:spPr>
      </p:pic>
      <p:sp>
        <p:nvSpPr>
          <p:cNvPr id="107" name="TextBox 2"/>
          <p:cNvSpPr/>
          <p:nvPr/>
        </p:nvSpPr>
        <p:spPr>
          <a:xfrm>
            <a:off x="839160" y="1692360"/>
            <a:ext cx="1024488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range()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- a function that generates a sequence of numbers as a list</a:t>
            </a:r>
            <a:endParaRPr b="0" lang="en-IN" sz="24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Slicing lists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Box 2"/>
          <p:cNvSpPr/>
          <p:nvPr/>
        </p:nvSpPr>
        <p:spPr>
          <a:xfrm>
            <a:off x="839160" y="1692360"/>
            <a:ext cx="1001952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Slicing – obtain a particular set of sub-elements from a data structure.</a:t>
            </a:r>
            <a:endParaRPr b="0" lang="en-IN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Very useful and flexible.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10" name="Picture 6" descr=""/>
          <p:cNvPicPr/>
          <p:nvPr/>
        </p:nvPicPr>
        <p:blipFill>
          <a:blip r:embed="rId1"/>
          <a:srcRect l="13164" t="56791" r="64511" b="22135"/>
          <a:stretch/>
        </p:blipFill>
        <p:spPr>
          <a:xfrm>
            <a:off x="564840" y="2656800"/>
            <a:ext cx="10788840" cy="28641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Lists can be of different types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 very useful, but possible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Picture 4" descr="A picture containing screenshot&#10;&#10;Description generated with high confidence"/>
          <p:cNvPicPr/>
          <p:nvPr/>
        </p:nvPicPr>
        <p:blipFill>
          <a:blip r:embed="rId1"/>
          <a:stretch/>
        </p:blipFill>
        <p:spPr>
          <a:xfrm>
            <a:off x="841680" y="2528280"/>
            <a:ext cx="8492040" cy="12135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Mutability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Mutable object – can be changed after creation.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Immutable object - can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NOT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be changed after creation.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Application>LibreOffice/7.3.7.2$Linux_X86_64 LibreOffice_project/30$Build-2</Application>
  <AppVersion>15.0000</AppVersion>
  <Words>1840</Words>
  <Paragraphs>338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2024-08-05T19:57:28Z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46</vt:i4>
  </property>
  <property fmtid="{D5CDD505-2E9C-101B-9397-08002B2CF9AE}" pid="3" name="PresentationFormat">
    <vt:lpwstr>Widescreen</vt:lpwstr>
  </property>
  <property fmtid="{D5CDD505-2E9C-101B-9397-08002B2CF9AE}" pid="4" name="Slides">
    <vt:i4>47</vt:i4>
  </property>
</Properties>
</file>