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9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3588" cy="6858000"/>
  <p:notesSz cx="6669088" cy="97758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622ACC-29BE-4DA0-924C-EEF4E35BF70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j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-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.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.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.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3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28C4AB-6B21-47F4-8040-8229DED2C6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tuple – an immutable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look at initial example – tomato always a fruit now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try changing it; example in your notebooks.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2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4C8B73-E007-46F5-8DF4-B313F37088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similar to actual dictionaries.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effectively 2 lists combined - keys and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 - days of the week in Gaelic mapped to their English translations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23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26680-1F37-4E86-B1EF-DC72754943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Note curly brackets and colons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24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4D83E-A7A7-4668-AACC-F86008C20E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25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2F943-B9FD-4FEB-8FB7-ECAB245FCA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6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5D4CE3-B00D-4CC5-8D8C-05256CF9D7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Give example of how you access a dictionary in real life.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Say we want to look up the Gaelic translation of Friday?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27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502FFC-5387-4839-A953-1F94F81627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Note that they are not the same as for lists for obvious reasons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We are not going to go over all methods for dicts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You can find them using the dir('dict')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Or simply by googling afterwards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8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D6833F-50E9-4F7F-BBFB-3009057384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9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A32D50-ED51-44B9-B61C-D1F9ECE4AA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Essentially a list of unique items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30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B2D2C5-7CEB-4D93-BE80-35EA0A8132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ask very politely "Do you really want to close me", answers Yes and No that is essentially a if-else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press Yes the program closes else, you press no and the program continues.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 programs build on if-else blocks, a lot of if-else blocks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expression in the brackets after the if is the boolean evaluation expression.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If True, execute the code between if and else, if False execute code after else.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31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DD9C4B-7922-4C47-9E39-80614AF442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lots of data of the same type?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example, various fruits.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grouped in a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Allows us to process data as a group. Write a manipulation once, do it many times.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I.e. to find the sugar content of each fruit.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4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20694-7076-4887-AC3D-C52DEB26AB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Here is an example that is also included in your notebooks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noticed that the first 2 print statements don't have the same indentation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32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19AB13-12CC-4234-B5C5-5ADA9D9B80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is indentation? amount of whitespace or tab characters in front of your code.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important in Python because it groups blocks of code together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33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8470D8-CF06-4CB9-BBCF-E5D4233E7A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extend if block to many different conditions.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with the elif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previous statements have been false and the current condition is true then execute the current elif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Relevant bitcoin example in your code.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34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8B6A9A-CFF3-48C5-B6E6-4B33B006EC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lists and others are useful when loops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Loops allow us to iterate over 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For loops are the more controllable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Code explanation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Item is a subset of itemList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35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77FC80-7580-45CF-8E32-BF242BB7CF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have 4 copy pasted lines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if we have more items?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use for?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36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9B448E-46DD-4906-887F-613B84A18C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Saves us a few lines of writing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Allows us to not care about size of the 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37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B89109-4D39-4732-A794-79C3302E4A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useful usage of the for loop.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iterate over 0 to 9 and find the squares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38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814564-7C62-4A00-8965-A573B7D099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less controllable than for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Manual control inside.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must tell it when to stop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loop that executes 5 times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39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CEC10-074C-4D72-883F-68447F74FB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get out of a while whenever we want with break.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Usually used with an if statement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Redo last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also be used in for loops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40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87E342-C765-49A2-AB7C-2D68F7FCDC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Print() is actually a function that we have been using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41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159A0-0ACC-4350-BE7E-3A4B84C118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to access?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called indexing - not very intuitive.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get a particular item using square brackets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5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A046D-5CC2-44DF-A253-9D941ACDD2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declaration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42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03E00-E5AD-4023-9445-234E446D63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Quick print statement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43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8B7CED-1BAC-473D-8CAD-9F8743BAC0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complex problem - rounding a number.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nice an desirable functionality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can we bundle it and reuse it?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44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26758C-57FC-4730-A9C5-5C42DADEFE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Multiline indentation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45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DBEEF8-E62F-4394-B60A-6472935B20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46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0C112F-7BF2-4887-A5E9-874B9FA840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6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65CCB6-32B4-45AE-80A2-73A3DCFC37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serious questions! Is a tomato really a fruit?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Change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Index item and change its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add/remove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using methods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7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E514A4-2334-4764-A93E-31A71189E5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something more useful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generate a list of numbers easily?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Yes, using the built in func. Range()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is useful for generating plots for example.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Let us look at how we can make something with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18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720A83-3B7A-4FF8-8AAF-761C69F526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Accessing lists in different ways is CRUICIAL to using arrays!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Many possibilities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 examples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9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99CEC-F9B4-43A9-8DA7-8D9C049334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0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AFFDB-9C21-424E-B2C5-C65F829EE25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880" cy="32979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480" cy="38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1"/>
          </p:nvPr>
        </p:nvSpPr>
        <p:spPr>
          <a:xfrm>
            <a:off x="3777480" y="9285480"/>
            <a:ext cx="2889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3665A-9D08-4025-A82E-148AC85026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959C5-DFDD-4966-8F59-558086FAC5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516CAF-0C53-4183-ACFB-6DDB0C7C42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AF2333-16A5-4C0F-95F4-428DE19420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B403E-B522-4013-8358-3F96220D9A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34CBDD-289E-4414-8F2A-61E303F1C5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286AA9-3BAF-4E59-B980-2F049A04F6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382FCF-24A4-44C4-BA3F-2ED96BB8C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C4659A-F338-43EB-9275-6D2385B66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8C1452-BC64-4157-BEEF-087E1FC5B4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E5EF3A-A2FC-42C9-9EEB-E249E1A09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35D90F-42FF-4334-BC2A-E986DDBCDC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332AC-188B-4661-B8C3-B4314664B5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31FE06-CCAB-4DFF-9257-CE077AEFD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5547D2-53A7-40A3-A86D-AD19026F45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654B74-41B1-452E-8D2A-F62310FADC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E28AC6-D556-45B6-87AB-0213E683A4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14E08-24CD-4EFE-9298-63B0B07689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B28CBA-4475-4AF9-9A87-0F5D373D5B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DF6DAE-3C3D-48D5-AB9A-5D24099B97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2B0DE3-1239-4852-BCEE-CE5BF4A722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573F10-01AB-4E33-8932-795589075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B9CEC5-5D7C-425C-AA03-EF90524D23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1B194D-834E-4C46-A3F6-70531B22F5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F65B4B-772F-4A25-AC47-B600168431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101E57-9E31-44B6-BB50-EDC289643E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9A2C80-1133-447F-82B6-433AE76A5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F2C2A1-80EC-43ED-ADEE-A135FA1C6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533B80-B5C6-405B-B3CF-2C97ACA94C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9D637B-FA30-46DC-9071-E5DC0FC45A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D38529-25A5-4F62-96F3-453A4CCBD8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79BCA-7086-45DC-9F89-90F8275F7F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FADE9-0F11-493F-9BD8-C78C6AD49C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777A55-B5B9-4585-9E3B-331FBC5008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AEBD7-CD7A-488B-8641-8BFF7B73C4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CD2FA-E9D3-4205-A064-01515A5821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7DC23-D52E-4E3C-90FF-EB9E061A12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A8A7E-2333-4C41-88EA-56E4627C37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A9AC28-AAFA-4CB9-8A3F-31659DB861E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7045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IN" sz="5340" spc="-1" strike="noStrike">
                <a:solidFill>
                  <a:srgbClr val="dbf5f9"/>
                </a:solidFill>
                <a:latin typeface="Calibri"/>
              </a:rPr>
              <a:t>Click to edit the title text format</a:t>
            </a:r>
            <a:endParaRPr b="0" lang="en-IN" sz="5340" spc="-1" strike="noStrike">
              <a:solidFill>
                <a:srgbClr val="dbf5f9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934640"/>
            <a:ext cx="1097388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639720" indent="-245880"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2" marL="914400" indent="-246240">
              <a:spcBef>
                <a:spcPts val="64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3" marL="1187280" indent="-209520">
              <a:spcBef>
                <a:spcPts val="64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4" marL="1461960" indent="-209520">
              <a:spcBef>
                <a:spcPts val="64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5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  <a:p>
            <a:pPr lvl="6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IN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609120" y="6356520"/>
            <a:ext cx="284544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Constantia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d1eaee"/>
                </a:solidFill>
                <a:latin typeface="Constantia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555720" y="6356520"/>
            <a:ext cx="447120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800" spc="-1" strike="noStrike">
                <a:latin typeface="Arial"/>
              </a:defRPr>
            </a:lvl1pPr>
          </a:lstStyle>
          <a:p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10566360" y="6356520"/>
            <a:ext cx="101628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Constantia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49DB7B4-86E7-4303-8960-5E4D3DFEFDF5}" type="slidenum">
              <a:rPr b="0" lang="en-US" sz="1200" spc="-1" strike="noStrike">
                <a:solidFill>
                  <a:srgbClr val="d1eaee"/>
                </a:solidFill>
                <a:latin typeface="Constanti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Click to edit the title text format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spcBef>
                <a:spcPts val="524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7280" indent="-209520">
              <a:spcBef>
                <a:spcPts val="49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1960" indent="-209520">
              <a:spcBef>
                <a:spcPts val="49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1461960" indent="-209520">
              <a:spcBef>
                <a:spcPts val="49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1461960" indent="-209520">
              <a:spcBef>
                <a:spcPts val="49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5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976840" y="2285640"/>
            <a:ext cx="6158880" cy="26917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851840"/>
            <a:ext cx="914400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69" name="TextBox 7"/>
          <p:cNvSpPr/>
          <p:nvPr/>
        </p:nvSpPr>
        <p:spPr>
          <a:xfrm>
            <a:off x="4630680" y="4717800"/>
            <a:ext cx="2742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2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are immutable (I.e. can't be changed)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97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3120" y="2445840"/>
            <a:ext cx="8891640" cy="1486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9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5810400" y="818280"/>
            <a:ext cx="5203800" cy="4969080"/>
          </a:xfrm>
          <a:prstGeom prst="rect">
            <a:avLst/>
          </a:prstGeom>
          <a:ln w="0">
            <a:noFill/>
          </a:ln>
        </p:spPr>
      </p:pic>
      <p:sp>
        <p:nvSpPr>
          <p:cNvPr id="200" name="TextBox 2"/>
          <p:cNvSpPr/>
          <p:nvPr/>
        </p:nvSpPr>
        <p:spPr>
          <a:xfrm>
            <a:off x="838080" y="1614960"/>
            <a:ext cx="44636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actual dictionaries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They are effectively 2 lists combined – keys and values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keys to access the values instead of indexing them like a list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value is mapped to a unique key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7" descr=""/>
          <p:cNvPicPr/>
          <p:nvPr/>
        </p:nvPicPr>
        <p:blipFill>
          <a:blip r:embed="rId1"/>
          <a:stretch/>
        </p:blipFill>
        <p:spPr>
          <a:xfrm>
            <a:off x="1852560" y="3318120"/>
            <a:ext cx="2350800" cy="92808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Defined as comma separated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key :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pairs: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4" name="Straight Arrow Connector 4"/>
          <p:cNvSpPr/>
          <p:nvPr/>
        </p:nvSpPr>
        <p:spPr>
          <a:xfrm flipV="1">
            <a:off x="2176920" y="3531240"/>
            <a:ext cx="518040" cy="12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5" name="Straight Arrow Connector 5"/>
          <p:cNvSpPr/>
          <p:nvPr/>
        </p:nvSpPr>
        <p:spPr>
          <a:xfrm flipV="1">
            <a:off x="2515680" y="4191480"/>
            <a:ext cx="150408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6" name="TextBox 6"/>
          <p:cNvSpPr/>
          <p:nvPr/>
        </p:nvSpPr>
        <p:spPr>
          <a:xfrm>
            <a:off x="1064520" y="4933800"/>
            <a:ext cx="274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Curly brackets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Straight Arrow Connector 8"/>
          <p:cNvSpPr/>
          <p:nvPr/>
        </p:nvSpPr>
        <p:spPr>
          <a:xfrm flipH="1" flipV="1">
            <a:off x="4203360" y="3525480"/>
            <a:ext cx="1585440" cy="51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8" name="TextBox 10"/>
          <p:cNvSpPr/>
          <p:nvPr/>
        </p:nvSpPr>
        <p:spPr>
          <a:xfrm>
            <a:off x="5455080" y="3958200"/>
            <a:ext cx="274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 separated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properties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mapped to a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accessed by their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are unique and are immutable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cannot exist without a key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838080" y="1651680"/>
            <a:ext cx="10449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Let us define the one from the previous image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3" name="Picture 9" descr=""/>
          <p:cNvPicPr/>
          <p:nvPr/>
        </p:nvPicPr>
        <p:blipFill>
          <a:blip r:embed="rId1"/>
          <a:stretch/>
        </p:blipFill>
        <p:spPr>
          <a:xfrm>
            <a:off x="808560" y="2345040"/>
            <a:ext cx="8729280" cy="2635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Accessing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5" name="Picture 4" descr="A picture containing screensho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7440" y="2778480"/>
            <a:ext cx="9060120" cy="1236600"/>
          </a:xfrm>
          <a:prstGeom prst="rect">
            <a:avLst/>
          </a:prstGeom>
          <a:ln w="0">
            <a:noFill/>
          </a:ln>
        </p:spPr>
      </p:pic>
      <p:sp>
        <p:nvSpPr>
          <p:cNvPr id="216" name="TextBox 2"/>
          <p:cNvSpPr/>
          <p:nvPr/>
        </p:nvSpPr>
        <p:spPr>
          <a:xfrm>
            <a:off x="839160" y="1692360"/>
            <a:ext cx="9697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Values are accessed by their keys (just like a dictionary)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7" name="TextBox 4"/>
          <p:cNvSpPr/>
          <p:nvPr/>
        </p:nvSpPr>
        <p:spPr>
          <a:xfrm>
            <a:off x="839160" y="4762080"/>
            <a:ext cx="9697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they can't be indexed like a list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9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18360" y="2493720"/>
            <a:ext cx="8937720" cy="2612160"/>
          </a:xfrm>
          <a:prstGeom prst="rect">
            <a:avLst/>
          </a:prstGeom>
          <a:ln w="0">
            <a:noFill/>
          </a:ln>
        </p:spPr>
      </p:pic>
      <p:sp>
        <p:nvSpPr>
          <p:cNvPr id="220" name="TextBox 2"/>
          <p:cNvSpPr/>
          <p:nvPr/>
        </p:nvSpPr>
        <p:spPr>
          <a:xfrm>
            <a:off x="839160" y="1692360"/>
            <a:ext cx="10137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done via the dictionary methods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Keys and Values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obtain only the keys or values of a dictionary.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useful for iteration.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3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7360" y="2542320"/>
            <a:ext cx="7826400" cy="1357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38080" y="1616760"/>
            <a:ext cx="10515960" cy="20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can't contain duplicate items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functionality to lists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Can't be indexed or sliced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created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{}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you can convert a list to a set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26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84320" y="3668760"/>
            <a:ext cx="7754760" cy="2395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building block of software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29" name="Picture 5" descr=""/>
          <p:cNvPicPr/>
          <p:nvPr/>
        </p:nvPicPr>
        <p:blipFill>
          <a:blip r:embed="rId1"/>
          <a:stretch/>
        </p:blipFill>
        <p:spPr>
          <a:xfrm>
            <a:off x="1074600" y="2628720"/>
            <a:ext cx="6243840" cy="153576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: Rounded Corners 3"/>
          <p:cNvSpPr/>
          <p:nvPr/>
        </p:nvSpPr>
        <p:spPr>
          <a:xfrm>
            <a:off x="1860840" y="2719440"/>
            <a:ext cx="999360" cy="3556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31" name="Straight Arrow Connector 5"/>
          <p:cNvSpPr/>
          <p:nvPr/>
        </p:nvSpPr>
        <p:spPr>
          <a:xfrm flipH="1" flipV="1">
            <a:off x="2989080" y="2849760"/>
            <a:ext cx="230508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2" name="TextBox 6"/>
          <p:cNvSpPr/>
          <p:nvPr/>
        </p:nvSpPr>
        <p:spPr>
          <a:xfrm>
            <a:off x="5291280" y="2663640"/>
            <a:ext cx="258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 statement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Rectangle: Rounded Corners 7"/>
          <p:cNvSpPr/>
          <p:nvPr/>
        </p:nvSpPr>
        <p:spPr>
          <a:xfrm>
            <a:off x="1904040" y="3041640"/>
            <a:ext cx="2062440" cy="3877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34" name="Rectangle: Rounded Corners 8"/>
          <p:cNvSpPr/>
          <p:nvPr/>
        </p:nvSpPr>
        <p:spPr>
          <a:xfrm>
            <a:off x="1989720" y="3674880"/>
            <a:ext cx="3393360" cy="3877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35" name="Straight Arrow Connector 9"/>
          <p:cNvSpPr/>
          <p:nvPr/>
        </p:nvSpPr>
        <p:spPr>
          <a:xfrm flipH="1" flipV="1">
            <a:off x="4029840" y="3236040"/>
            <a:ext cx="230508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6" name="Straight Arrow Connector 10"/>
          <p:cNvSpPr/>
          <p:nvPr/>
        </p:nvSpPr>
        <p:spPr>
          <a:xfrm flipH="1" flipV="1">
            <a:off x="5479200" y="3869280"/>
            <a:ext cx="230508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7" name="TextBox 11"/>
          <p:cNvSpPr/>
          <p:nvPr/>
        </p:nvSpPr>
        <p:spPr>
          <a:xfrm>
            <a:off x="6364800" y="3060720"/>
            <a:ext cx="318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True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TextBox 12"/>
          <p:cNvSpPr/>
          <p:nvPr/>
        </p:nvSpPr>
        <p:spPr>
          <a:xfrm>
            <a:off x="7781400" y="3672720"/>
            <a:ext cx="2918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False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useful concepts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multiple variables together (a kind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2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61920" y="3425760"/>
            <a:ext cx="9250200" cy="1684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40" name="Picture 6" descr=""/>
          <p:cNvPicPr/>
          <p:nvPr/>
        </p:nvPicPr>
        <p:blipFill>
          <a:blip r:embed="rId1"/>
          <a:stretch/>
        </p:blipFill>
        <p:spPr>
          <a:xfrm>
            <a:off x="900360" y="2745360"/>
            <a:ext cx="9318240" cy="1878120"/>
          </a:xfrm>
          <a:prstGeom prst="rect">
            <a:avLst/>
          </a:prstGeom>
          <a:ln w="0">
            <a:noFill/>
          </a:ln>
        </p:spPr>
      </p:pic>
      <p:sp>
        <p:nvSpPr>
          <p:cNvPr id="241" name="TextBox 7"/>
          <p:cNvSpPr/>
          <p:nvPr/>
        </p:nvSpPr>
        <p:spPr>
          <a:xfrm>
            <a:off x="839160" y="1692360"/>
            <a:ext cx="79056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running the example below.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you get?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42" name="Picture 3" descr=""/>
          <p:cNvPicPr/>
          <p:nvPr/>
        </p:nvPicPr>
        <p:blipFill>
          <a:blip r:embed="rId2"/>
          <a:stretch/>
        </p:blipFill>
        <p:spPr>
          <a:xfrm>
            <a:off x="903600" y="4709520"/>
            <a:ext cx="9311400" cy="550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7" descr=""/>
          <p:cNvPicPr/>
          <p:nvPr/>
        </p:nvPicPr>
        <p:blipFill>
          <a:blip r:embed="rId1"/>
          <a:stretch/>
        </p:blipFill>
        <p:spPr>
          <a:xfrm>
            <a:off x="2185920" y="2980440"/>
            <a:ext cx="6517080" cy="313488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Indentation matters!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6560" y="1553040"/>
            <a:ext cx="11259000" cy="21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is grouped by its indentation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Indentation is the number of whitespace or tab characters before the code.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put code in the wrong block then you will get unexpected behaviour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46" name="Rectangle 3"/>
          <p:cNvSpPr/>
          <p:nvPr/>
        </p:nvSpPr>
        <p:spPr>
          <a:xfrm>
            <a:off x="2819520" y="3780720"/>
            <a:ext cx="4820760" cy="3733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7" name="Rectangle 6"/>
          <p:cNvSpPr/>
          <p:nvPr/>
        </p:nvSpPr>
        <p:spPr>
          <a:xfrm>
            <a:off x="2530440" y="3422160"/>
            <a:ext cx="6163560" cy="129924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8" name="Rectangle 4"/>
          <p:cNvSpPr/>
          <p:nvPr/>
        </p:nvSpPr>
        <p:spPr>
          <a:xfrm>
            <a:off x="2185920" y="3253320"/>
            <a:ext cx="6517080" cy="180864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9" name="Rectangle 8"/>
          <p:cNvSpPr/>
          <p:nvPr/>
        </p:nvSpPr>
        <p:spPr>
          <a:xfrm>
            <a:off x="2819520" y="4348440"/>
            <a:ext cx="5759640" cy="3733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50" name="Rectangle 9"/>
          <p:cNvSpPr/>
          <p:nvPr/>
        </p:nvSpPr>
        <p:spPr>
          <a:xfrm>
            <a:off x="2530440" y="4890600"/>
            <a:ext cx="6163560" cy="17136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ransition spd="slow">
    <p:push dir="u"/>
  </p:transition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Extending if-else blocks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infinitely more if statements using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elif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elif = else + if which means that the previous statements must be false for the current one to evaluate to true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53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2612880"/>
            <a:ext cx="7787520" cy="2210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iterate over a set amount of variables within a data structure. During that we can manipulate each item however we want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indentation is important here!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56" name="Picture 5" descr=""/>
          <p:cNvPicPr/>
          <p:nvPr/>
        </p:nvPicPr>
        <p:blipFill>
          <a:blip r:embed="rId1"/>
          <a:stretch/>
        </p:blipFill>
        <p:spPr>
          <a:xfrm>
            <a:off x="839160" y="3096720"/>
            <a:ext cx="7862400" cy="9212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 we want to go over a list and print each item along with its index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have much more than 4 items in the list, say, 1000?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59" name="Picture 4" descr=""/>
          <p:cNvPicPr/>
          <p:nvPr/>
        </p:nvPicPr>
        <p:blipFill>
          <a:blip r:embed="rId1"/>
          <a:stretch/>
        </p:blipFill>
        <p:spPr>
          <a:xfrm>
            <a:off x="918720" y="2305440"/>
            <a:ext cx="10043640" cy="3065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ontent Placeholder 2"/>
          <p:cNvSpPr/>
          <p:nvPr/>
        </p:nvSpPr>
        <p:spPr>
          <a:xfrm>
            <a:off x="838080" y="1696680"/>
            <a:ext cx="105159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Now with a for loop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Saves us writing more lines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Doesn't limit us in term of size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62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839880" y="2326320"/>
            <a:ext cx="9160200" cy="2205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Numerical for loop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64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88880" y="1479240"/>
            <a:ext cx="8874720" cy="3912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While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62680" y="1518480"/>
            <a:ext cx="1082844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useful loop. Similar to the for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while loop doesn't run for a predefined number of iterations, like a for loop. Instead, it stops as soon as a given condition becomes true/false.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67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55080" y="2905560"/>
            <a:ext cx="8458200" cy="3113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go(break) out of a loop preliminary.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Adds a bit of controllability to a while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used with an if.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also be used in a for loop.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 us to package functionality in a nice and readable way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reuse it without writing it again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code modular and readable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 of thumb - if you are planning on using very similar code more than once, it may be worthwhile writing it as a reusable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Indexing a list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4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361960" y="4795560"/>
            <a:ext cx="7503480" cy="1100520"/>
          </a:xfrm>
          <a:prstGeom prst="rect">
            <a:avLst/>
          </a:prstGeom>
          <a:ln w="0">
            <a:noFill/>
          </a:ln>
        </p:spPr>
      </p:pic>
      <p:sp>
        <p:nvSpPr>
          <p:cNvPr id="175" name="TextBox 5"/>
          <p:cNvSpPr/>
          <p:nvPr/>
        </p:nvSpPr>
        <p:spPr>
          <a:xfrm>
            <a:off x="838080" y="1518840"/>
            <a:ext cx="102229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– accessing items within a data structure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a list is not very intuitive...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element of a list has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 0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6" name="Picture 4" descr="A picture containing screenshot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1073160" y="2439720"/>
            <a:ext cx="8564760" cy="9043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declaration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3" name="Picture 6" descr=""/>
          <p:cNvPicPr/>
          <p:nvPr/>
        </p:nvPicPr>
        <p:blipFill>
          <a:blip r:embed="rId1"/>
          <a:stretch/>
        </p:blipFill>
        <p:spPr>
          <a:xfrm>
            <a:off x="687240" y="2061720"/>
            <a:ext cx="9394560" cy="1907280"/>
          </a:xfrm>
          <a:prstGeom prst="rect">
            <a:avLst/>
          </a:prstGeom>
          <a:ln w="0">
            <a:noFill/>
          </a:ln>
        </p:spPr>
      </p:pic>
      <p:sp>
        <p:nvSpPr>
          <p:cNvPr id="274" name="Rectangle: Rounded Corners 2"/>
          <p:cNvSpPr/>
          <p:nvPr/>
        </p:nvSpPr>
        <p:spPr>
          <a:xfrm>
            <a:off x="979920" y="2060280"/>
            <a:ext cx="595440" cy="3445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75" name="Straight Arrow Connector 3"/>
          <p:cNvSpPr/>
          <p:nvPr/>
        </p:nvSpPr>
        <p:spPr>
          <a:xfrm>
            <a:off x="902880" y="1722600"/>
            <a:ext cx="29628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6" name="TextBox 4"/>
          <p:cNvSpPr/>
          <p:nvPr/>
        </p:nvSpPr>
        <p:spPr>
          <a:xfrm>
            <a:off x="-503640" y="1382040"/>
            <a:ext cx="274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Rectangle: Rounded Corners 6"/>
          <p:cNvSpPr/>
          <p:nvPr/>
        </p:nvSpPr>
        <p:spPr>
          <a:xfrm>
            <a:off x="3111480" y="2031480"/>
            <a:ext cx="5997240" cy="412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78" name="Straight Arrow Connector 8"/>
          <p:cNvSpPr/>
          <p:nvPr/>
        </p:nvSpPr>
        <p:spPr>
          <a:xfrm flipH="1">
            <a:off x="6203520" y="1711080"/>
            <a:ext cx="19404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9" name="TextBox 10"/>
          <p:cNvSpPr/>
          <p:nvPr/>
        </p:nvSpPr>
        <p:spPr>
          <a:xfrm>
            <a:off x="5041080" y="1351440"/>
            <a:ext cx="274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Any number of arguments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Straight Arrow Connector 12"/>
          <p:cNvSpPr/>
          <p:nvPr/>
        </p:nvSpPr>
        <p:spPr>
          <a:xfrm flipH="1" flipV="1">
            <a:off x="3876840" y="3703320"/>
            <a:ext cx="85968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1" name="TextBox 14"/>
          <p:cNvSpPr/>
          <p:nvPr/>
        </p:nvSpPr>
        <p:spPr>
          <a:xfrm>
            <a:off x="4721040" y="3886200"/>
            <a:ext cx="516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[Optional] Exits the function and returns some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TextBox 7"/>
          <p:cNvSpPr/>
          <p:nvPr/>
        </p:nvSpPr>
        <p:spPr>
          <a:xfrm>
            <a:off x="978840" y="4718880"/>
            <a:ext cx="9848160" cy="87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accept arguments and execute a piece of code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Often they also return values (the result of their code)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84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764640" y="1808640"/>
            <a:ext cx="10655640" cy="32166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87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149480" y="2449440"/>
            <a:ext cx="8696160" cy="3258360"/>
          </a:xfrm>
          <a:prstGeom prst="rect">
            <a:avLst/>
          </a:prstGeom>
          <a:ln w="0">
            <a:noFill/>
          </a:ln>
        </p:spPr>
      </p:pic>
      <p:sp>
        <p:nvSpPr>
          <p:cNvPr id="288" name="Content Placeholder 2"/>
          <p:cNvSpPr/>
          <p:nvPr/>
        </p:nvSpPr>
        <p:spPr>
          <a:xfrm>
            <a:off x="840240" y="1537920"/>
            <a:ext cx="105159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to make a program that rounds numbers up or down.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to pack the following into a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0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22640" y="1449000"/>
            <a:ext cx="7621920" cy="4302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3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2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37880" y="3025080"/>
            <a:ext cx="9093600" cy="233100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6" descr=""/>
          <p:cNvPicPr/>
          <p:nvPr/>
        </p:nvPicPr>
        <p:blipFill>
          <a:blip r:embed="rId2"/>
          <a:stretch/>
        </p:blipFill>
        <p:spPr>
          <a:xfrm>
            <a:off x="2535120" y="1285560"/>
            <a:ext cx="5780160" cy="1742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14400" y="2130120"/>
            <a:ext cx="10364400" cy="146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00000"/>
                </a:solidFill>
                <a:latin typeface="Calibri"/>
              </a:rPr>
              <a:t>Python’s Modules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What are modules?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Definitions of functions and variables are not saved when interpreter is exited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allow definitions to be saved for later access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also allow statements to be run as executable scripts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are files with .py extension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Importing modules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Modules  are imported by using built-in import command, without the .py extension</a:t>
            </a:r>
            <a:endParaRPr b="0" lang="en-IN" sz="2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1" lang="en-US" sz="28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</a:rPr>
              <a:t>example</a:t>
            </a:r>
            <a:endParaRPr b="0" lang="en-IN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To make access easier, individual definitions within a module may be imported</a:t>
            </a:r>
            <a:endParaRPr b="0" lang="en-IN" sz="2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c65d09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</a:rPr>
              <a:t>function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func1,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func2</a:t>
            </a:r>
            <a:endParaRPr b="0" lang="en-IN" sz="2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When modules are imported, all statements and definitions will be executed</a:t>
            </a:r>
            <a:endParaRPr b="0" lang="en-IN" sz="2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Accessing module components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To use functions defined in module, type module name followed by dot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1" lang="en-US" sz="26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example.func(3)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If function in module was imported individually with </a:t>
            </a:r>
            <a:r>
              <a:rPr b="1" lang="en-US" sz="2600" spc="-1" strike="noStrike">
                <a:solidFill>
                  <a:srgbClr val="007020"/>
                </a:solidFill>
                <a:latin typeface="Arial"/>
              </a:rPr>
              <a:t>from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, the module name and the dot may be excluded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1" lang="en-US" sz="26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func(3)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Module search path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Interpreter looks for all imported modules in certain designated places, in the following order, until the module is found: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971640" indent="-514440"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Current directory</a:t>
            </a:r>
            <a:endParaRPr b="0" lang="en-IN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971640" indent="-514440"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The list of directories in PYTHONPATH environment variable</a:t>
            </a:r>
            <a:endParaRPr b="0" lang="en-IN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971640" indent="-514440"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Installation-dependent default path</a:t>
            </a:r>
            <a:endParaRPr b="0" lang="en-IN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 sizes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you are always aware of the sizes of each variable!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easily be done using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len()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returns the length/size of any data structure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9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3800880"/>
            <a:ext cx="8495640" cy="962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Standard modules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There is a standard library of Python modules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These modules contain built-in operations that are not actually a part of Python at its core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Some modules are only imported if a certain operating system is being used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One important library module is math</a:t>
            </a:r>
            <a:endParaRPr b="0" lang="en-IN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The math module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</a:rPr>
              <a:t>Two functions contained in math, sqrt and pow, allow for the calculation of square roots and powers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0e84b5"/>
                </a:solidFill>
                <a:latin typeface="Arial"/>
              </a:rPr>
              <a:t>math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math</a:t>
            </a: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.sqrt(2)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1.414...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math</a:t>
            </a: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.pow(2, 3)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8</a:t>
            </a: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88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h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e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m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a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h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m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o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d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u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l</a:t>
            </a: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e</a:t>
            </a:r>
            <a:endParaRPr b="0" lang="en-IN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609480" y="1600200"/>
            <a:ext cx="1097388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</a:rPr>
              <a:t>To check out all the functions and variables in the math module, run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0e84b5"/>
                </a:solidFill>
                <a:latin typeface="Arial"/>
              </a:rPr>
              <a:t>math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dir(math)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['__doc__', '__file__', '__loader__', '__name__', '__package__', '__spec__', 'acos', 'acosh', 'asin', 'asinh', 'atan', 'atan2', 'atanh', 'cbrt', 'ceil', 'comb', 'copysign', 'cos', 'cosh', 'degrees', 'dist', 'e', 'erf', 'erfc', 'exp', 'exp2', 'expm1', 'fabs', 'factorial', 'floor', 'fmod', 'frexp', 'fsum', 'gamma', 'gcd', 'hypot', 'inf', 'isclose', 'isfinite', 'isinf', 'isnan', 'isqrt', 'lcm', 'ldexp', 'lgamma', 'log', 'log10', 'log1p', 'log2', 'modf', 'nan', 'nextafter', 'perm', 'pi', 'pow', 'prod', 'radians', 'remainder', 'sin', 'sinh', 'sqrt', 'tan', 'tanh', 'tau', 'trunc', 'ulp']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math.pi # Print value of pi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999999"/>
                </a:solidFill>
                <a:latin typeface="Arial"/>
              </a:rPr>
              <a:t>3.141592653589793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 a tomato really a fruit?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we can modify lists in various ways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82" name="Picture 4" descr="A screenshot of a social media pos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46880" y="1482840"/>
            <a:ext cx="7918200" cy="123120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6" descr="A screenshot of a cell phone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1046880" y="3502080"/>
            <a:ext cx="7990560" cy="2036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with integers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5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03680" y="2550960"/>
            <a:ext cx="8179560" cy="2449080"/>
          </a:xfrm>
          <a:prstGeom prst="rect">
            <a:avLst/>
          </a:prstGeom>
          <a:ln w="0">
            <a:noFill/>
          </a:ln>
        </p:spPr>
      </p:pic>
      <p:sp>
        <p:nvSpPr>
          <p:cNvPr id="186" name="TextBox 2"/>
          <p:cNvSpPr/>
          <p:nvPr/>
        </p:nvSpPr>
        <p:spPr>
          <a:xfrm>
            <a:off x="839160" y="1692360"/>
            <a:ext cx="10245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a function that generates a sequence of numbers as a list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Slicing 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TextBox 2"/>
          <p:cNvSpPr/>
          <p:nvPr/>
        </p:nvSpPr>
        <p:spPr>
          <a:xfrm>
            <a:off x="839160" y="1692360"/>
            <a:ext cx="10019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Slicing – obtain a particular set of sub-elements from a data structure.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useful and flexible.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9" name="Picture 6" descr=""/>
          <p:cNvPicPr/>
          <p:nvPr/>
        </p:nvPicPr>
        <p:blipFill>
          <a:blip r:embed="rId1"/>
          <a:srcRect l="13162" t="56784" r="64503" b="22131"/>
          <a:stretch/>
        </p:blipFill>
        <p:spPr>
          <a:xfrm>
            <a:off x="564840" y="2656800"/>
            <a:ext cx="10789560" cy="2863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can be of different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very useful, but possible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92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41680" y="2528280"/>
            <a:ext cx="8492400" cy="12132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Mutability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Mutable object – can be changed after creation.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Immutable object - can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 changed after creation.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Application>LibreOffice/7.3.7.2$Linux_X86_64 LibreOffice_project/30$Build-2</Application>
  <AppVersion>15.0000</AppVersion>
  <Words>1840</Words>
  <Paragraphs>338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2024-08-05T22:29:14Z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