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2097154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15" y="3220564"/>
            <a:ext cx="14220824" cy="2571749"/>
          </a:xfrm>
          <a:prstGeom prst="rect">
            <a:avLst/>
          </a:prstGeom>
        </p:spPr>
      </p:pic>
      <p:sp>
        <p:nvSpPr>
          <p:cNvPr id="1048595" name="Holder 2"/>
          <p:cNvSpPr>
            <a:spLocks noGrp="1"/>
          </p:cNvSpPr>
          <p:nvPr>
            <p:ph type="ctrTitle"/>
          </p:nvPr>
        </p:nvSpPr>
        <p:spPr>
          <a:xfrm>
            <a:off x="2058015" y="3164858"/>
            <a:ext cx="1243203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6604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9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0C7"/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428426" y="1354080"/>
            <a:ext cx="17431385" cy="660401"/>
          </a:xfrm>
        </p:spPr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102436" y="2248364"/>
            <a:ext cx="17416325" cy="660400"/>
          </a:xfrm>
        </p:spPr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Holder 2"/>
          <p:cNvSpPr>
            <a:spLocks noGrp="1"/>
          </p:cNvSpPr>
          <p:nvPr>
            <p:ph type="title"/>
          </p:nvPr>
        </p:nvSpPr>
        <p:spPr>
          <a:xfrm>
            <a:off x="428426" y="1354080"/>
            <a:ext cx="17431385" cy="660401"/>
          </a:xfrm>
        </p:spPr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65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5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5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title"/>
          </p:nvPr>
        </p:nvSpPr>
        <p:spPr>
          <a:xfrm>
            <a:off x="428426" y="1354080"/>
            <a:ext cx="17431385" cy="660401"/>
          </a:xfrm>
        </p:spPr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63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3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428426" y="1354080"/>
            <a:ext cx="17431385" cy="3191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02436" y="2248364"/>
            <a:ext cx="17416325" cy="7501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ctrTitle"/>
          </p:nvPr>
        </p:nvSpPr>
        <p:spPr>
          <a:xfrm>
            <a:off x="2058015" y="3164858"/>
            <a:ext cx="12432030" cy="407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0" b="1" spc="-10" dirty="0">
                <a:latin typeface="Calibri" panose="020F0502020204030204"/>
                <a:cs typeface="Calibri" panose="020F0502020204030204"/>
              </a:rPr>
              <a:t>IPECACUANHA</a:t>
            </a:r>
            <a:endParaRPr sz="16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8601" name="object 3"/>
          <p:cNvSpPr txBox="1"/>
          <p:nvPr/>
        </p:nvSpPr>
        <p:spPr>
          <a:xfrm>
            <a:off x="4841344" y="7588674"/>
            <a:ext cx="4817110" cy="339343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p>
            <a:pPr marL="12700" marR="5080">
              <a:lnSpc>
                <a:spcPts val="6600"/>
              </a:lnSpc>
              <a:spcBef>
                <a:spcPts val="32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BATCH</a:t>
            </a:r>
            <a:r>
              <a:rPr sz="56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56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25" dirty="0">
                <a:latin typeface="Calibri" panose="020F0502020204030204"/>
                <a:cs typeface="Calibri" panose="020F0502020204030204"/>
              </a:rPr>
              <a:t>"C"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SUBJECT</a:t>
            </a:r>
            <a:r>
              <a:rPr sz="56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56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25" dirty="0">
                <a:latin typeface="Calibri" panose="020F0502020204030204"/>
                <a:cs typeface="Calibri" panose="020F0502020204030204"/>
              </a:rPr>
              <a:t>HMM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ROLL</a:t>
            </a:r>
            <a:r>
              <a:rPr sz="56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NO</a:t>
            </a:r>
            <a:r>
              <a:rPr sz="56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56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40-</a:t>
            </a:r>
            <a:r>
              <a:rPr sz="5600" b="1" spc="-25" dirty="0">
                <a:latin typeface="Calibri" panose="020F0502020204030204"/>
                <a:cs typeface="Calibri" panose="020F0502020204030204"/>
              </a:rPr>
              <a:t>45</a:t>
            </a:r>
            <a:endParaRPr sz="5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568775" y="762419"/>
            <a:ext cx="17150715" cy="8759825"/>
          </a:xfrm>
          <a:custGeom>
            <a:avLst/>
            <a:gdLst/>
            <a:ahLst/>
            <a:cxnLst/>
            <a:rect l="l" t="t" r="r" b="b"/>
            <a:pathLst>
              <a:path w="17150715" h="8759825">
                <a:moveTo>
                  <a:pt x="17157700" y="8763000"/>
                </a:moveTo>
                <a:lnTo>
                  <a:pt x="0" y="8763000"/>
                </a:lnTo>
                <a:lnTo>
                  <a:pt x="0" y="0"/>
                </a:lnTo>
                <a:lnTo>
                  <a:pt x="17157700" y="0"/>
                </a:lnTo>
                <a:lnTo>
                  <a:pt x="17157700" y="876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48626" name="object 3"/>
          <p:cNvSpPr txBox="1"/>
          <p:nvPr/>
        </p:nvSpPr>
        <p:spPr>
          <a:xfrm>
            <a:off x="442918" y="836539"/>
            <a:ext cx="16080740" cy="80416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Physical</a:t>
            </a:r>
            <a:r>
              <a:rPr sz="5600" spc="-2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generals: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229870" marR="507365" indent="693420">
              <a:lnSpc>
                <a:spcPts val="6600"/>
              </a:lnSpc>
              <a:spcBef>
                <a:spcPts val="1640"/>
              </a:spcBef>
              <a:buAutoNum type="arabicPeriod"/>
              <a:tabLst>
                <a:tab pos="92329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Tongue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clean: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Despite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severe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nausea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vomiting,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tongue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remains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clean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important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keynote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229870" marR="554355" indent="693420">
              <a:lnSpc>
                <a:spcPct val="125000"/>
              </a:lnSpc>
              <a:spcBef>
                <a:spcPts val="4090"/>
              </a:spcBef>
              <a:buAutoNum type="arabicPeriod"/>
              <a:tabLst>
                <a:tab pos="92329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Persistent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nausea: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Constant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nausea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not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relieved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latin typeface="Calibri Light" panose="020F0302020204030204"/>
                <a:cs typeface="Calibri Light" panose="020F0302020204030204"/>
              </a:rPr>
              <a:t>by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vomiting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(nausea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&gt;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vomiting).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229870" marR="5080" indent="693420">
              <a:lnSpc>
                <a:spcPct val="125000"/>
              </a:lnSpc>
              <a:spcBef>
                <a:spcPts val="2545"/>
              </a:spcBef>
              <a:buAutoNum type="arabicPeriod"/>
              <a:tabLst>
                <a:tab pos="92329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Aversion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food,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smell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food: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Strong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aversion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even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smell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sight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56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food.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568775" y="762419"/>
            <a:ext cx="17150715" cy="8759825"/>
          </a:xfrm>
          <a:custGeom>
            <a:avLst/>
            <a:gdLst/>
            <a:ahLst/>
            <a:cxnLst/>
            <a:rect l="l" t="t" r="r" b="b"/>
            <a:pathLst>
              <a:path w="17150715" h="8759825">
                <a:moveTo>
                  <a:pt x="17157700" y="8763000"/>
                </a:moveTo>
                <a:lnTo>
                  <a:pt x="0" y="8763000"/>
                </a:lnTo>
                <a:lnTo>
                  <a:pt x="0" y="0"/>
                </a:lnTo>
                <a:lnTo>
                  <a:pt x="17157700" y="0"/>
                </a:lnTo>
                <a:lnTo>
                  <a:pt x="17157700" y="876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48628" name="object 3"/>
          <p:cNvSpPr txBox="1"/>
          <p:nvPr/>
        </p:nvSpPr>
        <p:spPr>
          <a:xfrm>
            <a:off x="801773" y="1479939"/>
            <a:ext cx="15398115" cy="62128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p>
            <a:pPr marL="12700" marR="521335" indent="693420">
              <a:lnSpc>
                <a:spcPts val="6600"/>
              </a:lnSpc>
              <a:spcBef>
                <a:spcPts val="420"/>
              </a:spcBef>
              <a:buAutoNum type="arabicPeriod"/>
              <a:tabLst>
                <a:tab pos="70612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Thirstlessness: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Patient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generally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thirstless,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even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during</a:t>
            </a:r>
            <a:r>
              <a:rPr sz="56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fever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vomiting.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 marR="5080" indent="693420">
              <a:lnSpc>
                <a:spcPct val="125000"/>
              </a:lnSpc>
              <a:spcBef>
                <a:spcPts val="1675"/>
              </a:spcBef>
              <a:buAutoNum type="arabicPeriod"/>
              <a:tabLst>
                <a:tab pos="70612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Cold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sweat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on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forehead: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Common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physical</a:t>
            </a:r>
            <a:r>
              <a:rPr sz="5600" spc="-13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general,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especially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during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fever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vomiting.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 marR="40005" indent="693420">
              <a:lnSpc>
                <a:spcPts val="8400"/>
              </a:lnSpc>
              <a:spcBef>
                <a:spcPts val="285"/>
              </a:spcBef>
              <a:buAutoNum type="arabicPeriod"/>
              <a:tabLst>
                <a:tab pos="70612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Better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56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rest: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All</a:t>
            </a:r>
            <a:r>
              <a:rPr sz="56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complaints</a:t>
            </a:r>
            <a:r>
              <a:rPr sz="56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are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better</a:t>
            </a:r>
            <a:r>
              <a:rPr sz="56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5600" spc="-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rest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latin typeface="Calibri Light" panose="020F0302020204030204"/>
                <a:cs typeface="Calibri Light" panose="020F0302020204030204"/>
              </a:rPr>
              <a:t>and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worse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motion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(especially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head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motion).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568775" y="762419"/>
            <a:ext cx="17150715" cy="8759825"/>
          </a:xfrm>
          <a:custGeom>
            <a:avLst/>
            <a:gdLst/>
            <a:ahLst/>
            <a:cxnLst/>
            <a:rect l="l" t="t" r="r" b="b"/>
            <a:pathLst>
              <a:path w="17150715" h="8759825">
                <a:moveTo>
                  <a:pt x="17157700" y="8763000"/>
                </a:moveTo>
                <a:lnTo>
                  <a:pt x="0" y="8763000"/>
                </a:lnTo>
                <a:lnTo>
                  <a:pt x="0" y="0"/>
                </a:lnTo>
                <a:lnTo>
                  <a:pt x="17157700" y="0"/>
                </a:lnTo>
                <a:lnTo>
                  <a:pt x="17157700" y="876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48630" name="object 3"/>
          <p:cNvSpPr txBox="1"/>
          <p:nvPr/>
        </p:nvSpPr>
        <p:spPr>
          <a:xfrm>
            <a:off x="870534" y="1205210"/>
            <a:ext cx="15948025" cy="64379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p>
            <a:pPr marL="12700" marR="399415">
              <a:lnSpc>
                <a:spcPts val="6600"/>
              </a:lnSpc>
              <a:spcBef>
                <a:spcPts val="42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7.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Worse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from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warmth: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Aggravation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from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warm</a:t>
            </a:r>
            <a:r>
              <a:rPr sz="56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room,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warm</a:t>
            </a:r>
            <a:r>
              <a:rPr sz="56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food,</a:t>
            </a:r>
            <a:r>
              <a:rPr sz="56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warm</a:t>
            </a:r>
            <a:r>
              <a:rPr sz="56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applications.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3355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Bleeding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tendency: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Tendency</a:t>
            </a:r>
            <a:r>
              <a:rPr sz="5600" spc="-1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bright</a:t>
            </a:r>
            <a:r>
              <a:rPr sz="5600" spc="-1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red</a:t>
            </a:r>
            <a:r>
              <a:rPr sz="5600" spc="-1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bleeding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 marR="1079500">
              <a:lnSpc>
                <a:spcPct val="100000"/>
              </a:lnSpc>
              <a:spcBef>
                <a:spcPts val="165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from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nose,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uterus,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lungs,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etc.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(especially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fevers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latin typeface="Calibri Light" panose="020F0302020204030204"/>
                <a:cs typeface="Calibri Light" panose="020F0302020204030204"/>
              </a:rPr>
              <a:t>or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hemorrhagic</a:t>
            </a:r>
            <a:r>
              <a:rPr sz="5600" spc="-2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states).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 marR="5080">
              <a:lnSpc>
                <a:spcPct val="100000"/>
              </a:lnSpc>
              <a:spcBef>
                <a:spcPts val="398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9.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Oversensitivity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all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senses: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Touch,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smell,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noise,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light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all</a:t>
            </a:r>
            <a:r>
              <a:rPr sz="5600" spc="-8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worsen</a:t>
            </a:r>
            <a:r>
              <a:rPr sz="56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symptoms.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568775" y="762419"/>
            <a:ext cx="17150715" cy="8759825"/>
          </a:xfrm>
          <a:custGeom>
            <a:avLst/>
            <a:gdLst/>
            <a:ahLst/>
            <a:cxnLst/>
            <a:rect l="l" t="t" r="r" b="b"/>
            <a:pathLst>
              <a:path w="17150715" h="8759825">
                <a:moveTo>
                  <a:pt x="17157700" y="8763000"/>
                </a:moveTo>
                <a:lnTo>
                  <a:pt x="0" y="8763000"/>
                </a:lnTo>
                <a:lnTo>
                  <a:pt x="0" y="0"/>
                </a:lnTo>
                <a:lnTo>
                  <a:pt x="17157700" y="0"/>
                </a:lnTo>
                <a:lnTo>
                  <a:pt x="17157700" y="876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48632" name="object 3"/>
          <p:cNvSpPr txBox="1"/>
          <p:nvPr/>
        </p:nvSpPr>
        <p:spPr>
          <a:xfrm>
            <a:off x="799572" y="2358849"/>
            <a:ext cx="16426180" cy="55124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p>
            <a:pPr marL="12700" marR="459740" indent="1052830">
              <a:lnSpc>
                <a:spcPts val="6600"/>
              </a:lnSpc>
              <a:spcBef>
                <a:spcPts val="420"/>
              </a:spcBef>
              <a:buAutoNum type="arabicPeriod"/>
              <a:tabLst>
                <a:tab pos="1065530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Chill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nausea: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fever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state,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chill</a:t>
            </a:r>
            <a:r>
              <a:rPr sz="56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alternates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with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heat,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nausea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dominates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picture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buFont typeface="Calibri Light" panose="020F0302020204030204"/>
              <a:buAutoNum type="arabicPeriod"/>
            </a:pP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814195" indent="-1052830">
              <a:lnSpc>
                <a:spcPct val="100000"/>
              </a:lnSpc>
              <a:buAutoNum type="arabicPeriod"/>
              <a:tabLst>
                <a:tab pos="1814195" algn="l"/>
              </a:tabLst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Convulsions</a:t>
            </a:r>
            <a:r>
              <a:rPr sz="560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5600" spc="-1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stiffness</a:t>
            </a:r>
            <a:r>
              <a:rPr sz="5600" spc="-1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5600" spc="-1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opisthotonos:</a:t>
            </a:r>
            <a:r>
              <a:rPr sz="5600" spc="-16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latin typeface="Calibri Light" panose="020F0302020204030204"/>
                <a:cs typeface="Calibri Light" panose="020F0302020204030204"/>
              </a:rPr>
              <a:t>In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761365" marR="5080">
              <a:lnSpc>
                <a:spcPts val="6600"/>
              </a:lnSpc>
              <a:spcBef>
                <a:spcPts val="190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children,</a:t>
            </a:r>
            <a:r>
              <a:rPr sz="5600" spc="-1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may</a:t>
            </a:r>
            <a:r>
              <a:rPr sz="5600" spc="-1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present</a:t>
            </a:r>
            <a:r>
              <a:rPr sz="5600" spc="-1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5600" spc="-1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convulsions,</a:t>
            </a:r>
            <a:r>
              <a:rPr sz="5600" spc="-1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especially</a:t>
            </a:r>
            <a:r>
              <a:rPr sz="5600" spc="-15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with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vomiting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gastric</a:t>
            </a:r>
            <a:r>
              <a:rPr sz="56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disturbance.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5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2097166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3290" y="4604708"/>
              <a:ext cx="5295900" cy="5372099"/>
            </a:xfrm>
            <a:prstGeom prst="rect">
              <a:avLst/>
            </a:prstGeom>
          </p:spPr>
        </p:pic>
      </p:grpSp>
      <p:sp>
        <p:nvSpPr>
          <p:cNvPr id="1048633" name="object 5"/>
          <p:cNvSpPr txBox="1"/>
          <p:nvPr/>
        </p:nvSpPr>
        <p:spPr>
          <a:xfrm>
            <a:off x="1016000" y="3313191"/>
            <a:ext cx="12616180" cy="18014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p>
            <a:pPr marL="12700" marR="5080">
              <a:lnSpc>
                <a:spcPts val="2770"/>
              </a:lnSpc>
              <a:spcBef>
                <a:spcPts val="285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1.</a:t>
            </a:r>
            <a:r>
              <a:rPr sz="24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Irritable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Contrary:</a:t>
            </a:r>
            <a:r>
              <a:rPr sz="24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extremely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irritable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does</a:t>
            </a:r>
            <a:r>
              <a:rPr sz="24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not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want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b="1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helped</a:t>
            </a:r>
            <a:r>
              <a:rPr sz="2400" b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or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comforted.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Becomes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angry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easily,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even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little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things.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Everything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said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done</a:t>
            </a:r>
            <a:r>
              <a:rPr sz="2400" b="1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b="1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others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annoys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them.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2.</a:t>
            </a:r>
            <a:r>
              <a:rPr sz="2400" b="1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Contradictory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Nature: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Patient</a:t>
            </a:r>
            <a:r>
              <a:rPr sz="2400" b="1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refuses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offered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demands</a:t>
            </a:r>
            <a:r>
              <a:rPr sz="2400" b="1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b="1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latin typeface="Calibri" panose="020F0502020204030204"/>
                <a:cs typeface="Calibri" panose="020F0502020204030204"/>
              </a:rPr>
              <a:t>was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refused.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Shows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45" dirty="0">
                <a:latin typeface="Calibri" panose="020F0502020204030204"/>
                <a:cs typeface="Calibri" panose="020F0502020204030204"/>
              </a:rPr>
              <a:t>capricious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behavior,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especially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0" dirty="0">
                <a:latin typeface="Calibri" panose="020F0502020204030204"/>
                <a:cs typeface="Calibri" panose="020F0502020204030204"/>
              </a:rPr>
              <a:t>children-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asks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things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throws</a:t>
            </a:r>
            <a:r>
              <a:rPr sz="2400" b="1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them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away</a:t>
            </a:r>
            <a:r>
              <a:rPr sz="2400" b="1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after</a:t>
            </a:r>
            <a:r>
              <a:rPr sz="2400" b="1" spc="3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getting</a:t>
            </a:r>
            <a:r>
              <a:rPr sz="2400" b="1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them.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8634" name="object 6"/>
          <p:cNvSpPr txBox="1">
            <a:spLocks noGrp="1"/>
          </p:cNvSpPr>
          <p:nvPr>
            <p:ph type="title"/>
          </p:nvPr>
        </p:nvSpPr>
        <p:spPr>
          <a:xfrm>
            <a:off x="6955942" y="690767"/>
            <a:ext cx="3756025" cy="145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350" spc="-20" dirty="0">
                <a:latin typeface="Times New Roman" panose="02020603050405020304"/>
                <a:cs typeface="Times New Roman" panose="02020603050405020304"/>
              </a:rPr>
              <a:t>🧠</a:t>
            </a:r>
            <a:r>
              <a:rPr sz="9200" b="1" spc="-20" dirty="0">
                <a:latin typeface="Calibri" panose="020F0502020204030204"/>
                <a:cs typeface="Calibri" panose="020F0502020204030204"/>
              </a:rPr>
              <a:t>Mind</a:t>
            </a:r>
            <a:endParaRPr sz="9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/>
          <p:nvPr/>
        </p:nvSpPr>
        <p:spPr>
          <a:xfrm>
            <a:off x="1016000" y="1336005"/>
            <a:ext cx="13649325" cy="43345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350" b="1" dirty="0">
                <a:latin typeface="Calibri" panose="020F0502020204030204"/>
                <a:cs typeface="Calibri" panose="020F0502020204030204"/>
              </a:rPr>
              <a:t>3.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Impatient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Restless: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Gets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easily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frustrated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restless,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but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does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spc="-25" dirty="0">
                <a:latin typeface="Calibri" panose="020F0502020204030204"/>
                <a:cs typeface="Calibri" panose="020F0502020204030204"/>
              </a:rPr>
              <a:t>not</a:t>
            </a:r>
            <a:endParaRPr sz="3350">
              <a:latin typeface="Calibri" panose="020F0502020204030204"/>
              <a:cs typeface="Calibri" panose="020F0502020204030204"/>
            </a:endParaRPr>
          </a:p>
          <a:p>
            <a:pPr marL="12700" marR="319405">
              <a:lnSpc>
                <a:spcPct val="166000"/>
              </a:lnSpc>
            </a:pPr>
            <a:r>
              <a:rPr sz="3350" b="1" dirty="0">
                <a:latin typeface="Calibri" panose="020F0502020204030204"/>
                <a:cs typeface="Calibri" panose="020F0502020204030204"/>
              </a:rPr>
              <a:t>want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335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move.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Doesn't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tolerate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delay</a:t>
            </a:r>
            <a:r>
              <a:rPr sz="335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opposition.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4.</a:t>
            </a:r>
            <a:r>
              <a:rPr sz="33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Indifferent</a:t>
            </a:r>
            <a:r>
              <a:rPr sz="335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Apathetic:</a:t>
            </a:r>
            <a:r>
              <a:rPr sz="335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Emotionally</a:t>
            </a:r>
            <a:r>
              <a:rPr sz="335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dull,</a:t>
            </a:r>
            <a:r>
              <a:rPr sz="335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doesn't</a:t>
            </a:r>
            <a:r>
              <a:rPr sz="335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care</a:t>
            </a:r>
            <a:r>
              <a:rPr sz="335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about</a:t>
            </a:r>
            <a:r>
              <a:rPr sz="335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surroundings</a:t>
            </a:r>
            <a:r>
              <a:rPr sz="335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335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spc="-10" dirty="0">
                <a:latin typeface="Calibri" panose="020F0502020204030204"/>
                <a:cs typeface="Calibri" panose="020F0502020204030204"/>
              </a:rPr>
              <a:t>outcomes.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May</a:t>
            </a:r>
            <a:r>
              <a:rPr sz="335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dull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during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illness,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lying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silently,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refusing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engage.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5.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Aversion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talking: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Doesn't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want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speak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answer.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Wishes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335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be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dirty="0">
                <a:latin typeface="Calibri" panose="020F0502020204030204"/>
                <a:cs typeface="Calibri" panose="020F0502020204030204"/>
              </a:rPr>
              <a:t>left</a:t>
            </a:r>
            <a:r>
              <a:rPr sz="335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3350" b="1" spc="-10" dirty="0">
                <a:latin typeface="Calibri" panose="020F0502020204030204"/>
                <a:cs typeface="Calibri" panose="020F0502020204030204"/>
              </a:rPr>
              <a:t>alone.</a:t>
            </a:r>
            <a:endParaRPr sz="3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>
            <a:spLocks noGrp="1"/>
          </p:cNvSpPr>
          <p:nvPr>
            <p:ph type="title"/>
          </p:nvPr>
        </p:nvSpPr>
        <p:spPr>
          <a:xfrm>
            <a:off x="428426" y="1354080"/>
            <a:ext cx="17431385" cy="3180973"/>
          </a:xfrm>
          <a:prstGeom prst="rect">
            <a:avLst/>
          </a:prstGeom>
        </p:spPr>
        <p:txBody>
          <a:bodyPr vert="horz" wrap="square" lIns="0" tIns="704473" rIns="0" bIns="0" rtlCol="0">
            <a:spAutoFit/>
          </a:bodyPr>
          <a:p>
            <a:pPr marL="85725" marR="5080">
              <a:lnSpc>
                <a:spcPts val="3900"/>
              </a:lnSpc>
              <a:spcBef>
                <a:spcPts val="775"/>
              </a:spcBef>
            </a:pPr>
            <a:r>
              <a:rPr sz="3800" b="1" dirty="0">
                <a:latin typeface="Calibri" panose="020F0502020204030204"/>
                <a:cs typeface="Calibri" panose="020F0502020204030204"/>
              </a:rPr>
              <a:t>6.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Anxiety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with</a:t>
            </a:r>
            <a:r>
              <a:rPr sz="380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Nausea: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Mental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distress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linked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with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physical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complaints,</a:t>
            </a:r>
            <a:r>
              <a:rPr sz="3800" b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especially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constant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nausea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vomiting.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nausea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is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overwhelming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that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it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creates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feeling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38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hopelessness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despair.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7.</a:t>
            </a:r>
            <a:r>
              <a:rPr sz="38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Oversensitive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Noise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3800" b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Smell: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Becomes</a:t>
            </a:r>
            <a:r>
              <a:rPr sz="38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mentally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disturbed</a:t>
            </a:r>
            <a:r>
              <a:rPr sz="380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by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strong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smells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or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noise,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which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worsen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physical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dirty="0">
                <a:latin typeface="Calibri" panose="020F0502020204030204"/>
                <a:cs typeface="Calibri" panose="020F0502020204030204"/>
              </a:rPr>
              <a:t>symptoms</a:t>
            </a:r>
            <a:r>
              <a:rPr sz="38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3800" b="1" spc="-20" dirty="0">
                <a:latin typeface="Calibri" panose="020F0502020204030204"/>
                <a:cs typeface="Calibri" panose="020F0502020204030204"/>
              </a:rPr>
              <a:t>(esp. </a:t>
            </a:r>
            <a:r>
              <a:rPr sz="3800" b="1" spc="-10" dirty="0">
                <a:latin typeface="Calibri" panose="020F0502020204030204"/>
                <a:cs typeface="Calibri" panose="020F0502020204030204"/>
              </a:rPr>
              <a:t>nausea).</a:t>
            </a:r>
            <a:endParaRPr sz="3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4546268" y="-209495"/>
            <a:ext cx="9195435" cy="3262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850" b="1" spc="-885" dirty="0">
                <a:latin typeface="Calibri" panose="020F0502020204030204"/>
                <a:cs typeface="Calibri" panose="020F0502020204030204"/>
              </a:rPr>
              <a:t>P</a:t>
            </a:r>
            <a:r>
              <a:rPr sz="1285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2850" b="1" spc="-135" dirty="0">
                <a:latin typeface="Calibri" panose="020F0502020204030204"/>
                <a:cs typeface="Calibri" panose="020F0502020204030204"/>
              </a:rPr>
              <a:t>R</a:t>
            </a:r>
            <a:r>
              <a:rPr sz="12850" b="1" spc="-10" dirty="0">
                <a:latin typeface="Calibri" panose="020F0502020204030204"/>
                <a:cs typeface="Calibri" panose="020F0502020204030204"/>
              </a:rPr>
              <a:t>TICULA</a:t>
            </a:r>
            <a:r>
              <a:rPr sz="12850" b="1" spc="-135" dirty="0">
                <a:latin typeface="Calibri" panose="020F0502020204030204"/>
                <a:cs typeface="Calibri" panose="020F0502020204030204"/>
              </a:rPr>
              <a:t>R</a:t>
            </a:r>
            <a:r>
              <a:rPr sz="12850" b="1" dirty="0">
                <a:latin typeface="Calibri" panose="020F0502020204030204"/>
                <a:cs typeface="Calibri" panose="020F0502020204030204"/>
              </a:rPr>
              <a:t>S</a:t>
            </a:r>
            <a:endParaRPr sz="12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8642" name="object 3"/>
          <p:cNvSpPr txBox="1"/>
          <p:nvPr/>
        </p:nvSpPr>
        <p:spPr>
          <a:xfrm>
            <a:off x="102436" y="2248364"/>
            <a:ext cx="15711805" cy="614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925830">
              <a:lnSpc>
                <a:spcPct val="100000"/>
              </a:lnSpc>
              <a:spcBef>
                <a:spcPts val="100"/>
              </a:spcBef>
            </a:pPr>
            <a:r>
              <a:rPr sz="10100" spc="-360" dirty="0">
                <a:latin typeface="Georgia" panose="02040502050405020303"/>
                <a:cs typeface="Georgia" panose="02040502050405020303"/>
              </a:rPr>
              <a:t>GIT</a:t>
            </a:r>
            <a:r>
              <a:rPr sz="10100" spc="-180" dirty="0">
                <a:latin typeface="Georgia" panose="02040502050405020303"/>
                <a:cs typeface="Georgia" panose="02040502050405020303"/>
              </a:rPr>
              <a:t> </a:t>
            </a:r>
            <a:r>
              <a:rPr sz="10100" spc="-425" dirty="0">
                <a:latin typeface="Georgia" panose="02040502050405020303"/>
                <a:cs typeface="Georgia" panose="02040502050405020303"/>
              </a:rPr>
              <a:t>SYSTEM</a:t>
            </a:r>
            <a:endParaRPr sz="10100">
              <a:latin typeface="Georgia" panose="02040502050405020303"/>
              <a:cs typeface="Georgia" panose="02040502050405020303"/>
            </a:endParaRPr>
          </a:p>
          <a:p>
            <a:pPr algn="ctr">
              <a:lnSpc>
                <a:spcPct val="100000"/>
              </a:lnSpc>
              <a:spcBef>
                <a:spcPts val="3765"/>
              </a:spcBef>
            </a:pPr>
            <a:r>
              <a:rPr sz="4600" spc="-375" dirty="0">
                <a:latin typeface="Arial Black" panose="020B0A04020102020204"/>
                <a:cs typeface="Arial Black" panose="020B0A04020102020204"/>
              </a:rPr>
              <a:t>Nausea</a:t>
            </a:r>
            <a:r>
              <a:rPr sz="4600" spc="-375" dirty="0">
                <a:latin typeface="Lucida Sans Unicode" panose="020B0602030504020204"/>
                <a:cs typeface="Lucida Sans Unicode" panose="020B0602030504020204"/>
              </a:rPr>
              <a:t>: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spc="55" dirty="0">
                <a:latin typeface="Lucida Sans Unicode" panose="020B0602030504020204"/>
                <a:cs typeface="Lucida Sans Unicode" panose="020B0602030504020204"/>
              </a:rPr>
              <a:t>the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dirty="0">
                <a:latin typeface="Lucida Sans Unicode" panose="020B0602030504020204"/>
                <a:cs typeface="Lucida Sans Unicode" panose="020B0602030504020204"/>
              </a:rPr>
              <a:t>most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spc="-120" dirty="0">
                <a:latin typeface="Lucida Sans Unicode" panose="020B0602030504020204"/>
                <a:cs typeface="Lucida Sans Unicode" panose="020B0602030504020204"/>
              </a:rPr>
              <a:t>striking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dirty="0">
                <a:latin typeface="Lucida Sans Unicode" panose="020B0602030504020204"/>
                <a:cs typeface="Lucida Sans Unicode" panose="020B0602030504020204"/>
              </a:rPr>
              <a:t>and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dirty="0">
                <a:latin typeface="Lucida Sans Unicode" panose="020B0602030504020204"/>
                <a:cs typeface="Lucida Sans Unicode" panose="020B0602030504020204"/>
              </a:rPr>
              <a:t>characteristics</a:t>
            </a:r>
            <a:r>
              <a:rPr sz="46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00" spc="-10" dirty="0">
                <a:latin typeface="Lucida Sans Unicode" panose="020B0602030504020204"/>
                <a:cs typeface="Lucida Sans Unicode" panose="020B0602030504020204"/>
              </a:rPr>
              <a:t>symptom.</a:t>
            </a:r>
            <a:endParaRPr sz="4600">
              <a:latin typeface="Lucida Sans Unicode" panose="020B0602030504020204"/>
              <a:cs typeface="Lucida Sans Unicode" panose="020B0602030504020204"/>
            </a:endParaRPr>
          </a:p>
          <a:p>
            <a:pPr marL="459740" marR="452120" algn="ctr">
              <a:lnSpc>
                <a:spcPct val="116000"/>
              </a:lnSpc>
              <a:spcBef>
                <a:spcPts val="1725"/>
              </a:spcBef>
            </a:pPr>
            <a:r>
              <a:rPr sz="4800" dirty="0">
                <a:latin typeface="Lucida Sans Unicode" panose="020B0602030504020204"/>
                <a:cs typeface="Lucida Sans Unicode" panose="020B0602030504020204"/>
              </a:rPr>
              <a:t>Nausea</a:t>
            </a:r>
            <a:r>
              <a:rPr sz="48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-100" dirty="0">
                <a:latin typeface="Lucida Sans Unicode" panose="020B0602030504020204"/>
                <a:cs typeface="Lucida Sans Unicode" panose="020B0602030504020204"/>
              </a:rPr>
              <a:t>is</a:t>
            </a:r>
            <a:r>
              <a:rPr sz="48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dirty="0">
                <a:latin typeface="Lucida Sans Unicode" panose="020B0602030504020204"/>
                <a:cs typeface="Lucida Sans Unicode" panose="020B0602030504020204"/>
              </a:rPr>
              <a:t>constaand</a:t>
            </a:r>
            <a:r>
              <a:rPr sz="48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dirty="0">
                <a:latin typeface="Lucida Sans Unicode" panose="020B0602030504020204"/>
                <a:cs typeface="Lucida Sans Unicode" panose="020B0602030504020204"/>
              </a:rPr>
              <a:t>persistent,</a:t>
            </a:r>
            <a:r>
              <a:rPr sz="48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55" dirty="0">
                <a:latin typeface="Lucida Sans Unicode" panose="020B0602030504020204"/>
                <a:cs typeface="Lucida Sans Unicode" panose="020B0602030504020204"/>
              </a:rPr>
              <a:t>often</a:t>
            </a:r>
            <a:r>
              <a:rPr sz="4800" spc="-24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50" dirty="0">
                <a:latin typeface="Lucida Sans Unicode" panose="020B0602030504020204"/>
                <a:cs typeface="Lucida Sans Unicode" panose="020B0602030504020204"/>
              </a:rPr>
              <a:t>not</a:t>
            </a:r>
            <a:r>
              <a:rPr sz="4800" spc="-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-10" dirty="0">
                <a:latin typeface="Lucida Sans Unicode" panose="020B0602030504020204"/>
                <a:cs typeface="Lucida Sans Unicode" panose="020B0602030504020204"/>
              </a:rPr>
              <a:t>relieved </a:t>
            </a:r>
            <a:r>
              <a:rPr sz="4800" spc="85" dirty="0">
                <a:latin typeface="Lucida Sans Unicode" panose="020B0602030504020204"/>
                <a:cs typeface="Lucida Sans Unicode" panose="020B0602030504020204"/>
              </a:rPr>
              <a:t>even</a:t>
            </a:r>
            <a:r>
              <a:rPr sz="480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dirty="0">
                <a:latin typeface="Lucida Sans Unicode" panose="020B0602030504020204"/>
                <a:cs typeface="Lucida Sans Unicode" panose="020B0602030504020204"/>
              </a:rPr>
              <a:t>After</a:t>
            </a:r>
            <a:r>
              <a:rPr sz="4800" spc="-254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-45" dirty="0">
                <a:latin typeface="Lucida Sans Unicode" panose="020B0602030504020204"/>
                <a:cs typeface="Lucida Sans Unicode" panose="020B0602030504020204"/>
              </a:rPr>
              <a:t>vomiting</a:t>
            </a:r>
            <a:r>
              <a:rPr sz="480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800" spc="-310" dirty="0">
                <a:latin typeface="Lucida Sans Unicode" panose="020B0602030504020204"/>
                <a:cs typeface="Lucida Sans Unicode" panose="020B0602030504020204"/>
              </a:rPr>
              <a:t>.</a:t>
            </a:r>
            <a:endParaRPr sz="480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ts val="5550"/>
              </a:lnSpc>
            </a:pPr>
            <a:r>
              <a:rPr sz="4650" spc="-300" dirty="0">
                <a:latin typeface="Arial Black" panose="020B0A04020102020204"/>
                <a:cs typeface="Arial Black" panose="020B0A04020102020204"/>
              </a:rPr>
              <a:t>Vomiting:</a:t>
            </a:r>
            <a:r>
              <a:rPr sz="4650" spc="73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4650" dirty="0">
                <a:latin typeface="Lucida Sans Unicode" panose="020B0602030504020204"/>
                <a:cs typeface="Lucida Sans Unicode" panose="020B0602030504020204"/>
              </a:rPr>
              <a:t>profuse</a:t>
            </a:r>
            <a:r>
              <a:rPr sz="4650" spc="-3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spc="-45" dirty="0">
                <a:latin typeface="Lucida Sans Unicode" panose="020B0602030504020204"/>
                <a:cs typeface="Lucida Sans Unicode" panose="020B0602030504020204"/>
              </a:rPr>
              <a:t>vomiting</a:t>
            </a:r>
            <a:r>
              <a:rPr sz="4650" spc="-3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spc="-10" dirty="0">
                <a:latin typeface="Lucida Sans Unicode" panose="020B0602030504020204"/>
                <a:cs typeface="Lucida Sans Unicode" panose="020B0602030504020204"/>
              </a:rPr>
              <a:t>,often</a:t>
            </a:r>
            <a:r>
              <a:rPr sz="4650" spc="-3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dirty="0"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4650" spc="-3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dirty="0">
                <a:latin typeface="Lucida Sans Unicode" panose="020B0602030504020204"/>
                <a:cs typeface="Lucida Sans Unicode" panose="020B0602030504020204"/>
              </a:rPr>
              <a:t>food</a:t>
            </a:r>
            <a:r>
              <a:rPr sz="4650" spc="-31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spc="-25" dirty="0">
                <a:latin typeface="Lucida Sans Unicode" panose="020B0602030504020204"/>
                <a:cs typeface="Lucida Sans Unicode" panose="020B0602030504020204"/>
              </a:rPr>
              <a:t>,bole</a:t>
            </a:r>
            <a:r>
              <a:rPr sz="4650" spc="-30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spc="-10" dirty="0">
                <a:latin typeface="Lucida Sans Unicode" panose="020B0602030504020204"/>
                <a:cs typeface="Lucida Sans Unicode" panose="020B0602030504020204"/>
              </a:rPr>
              <a:t>,mucus</a:t>
            </a:r>
            <a:endParaRPr sz="4650">
              <a:latin typeface="Lucida Sans Unicode" panose="020B0602030504020204"/>
              <a:cs typeface="Lucida Sans Unicode" panose="020B0602030504020204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4650" dirty="0">
                <a:latin typeface="Lucida Sans Unicode" panose="020B0602030504020204"/>
                <a:cs typeface="Lucida Sans Unicode" panose="020B0602030504020204"/>
              </a:rPr>
              <a:t>or</a:t>
            </a:r>
            <a:r>
              <a:rPr sz="465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dirty="0">
                <a:latin typeface="Lucida Sans Unicode" panose="020B0602030504020204"/>
                <a:cs typeface="Lucida Sans Unicode" panose="020B0602030504020204"/>
              </a:rPr>
              <a:t>blood</a:t>
            </a:r>
            <a:r>
              <a:rPr sz="465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650" spc="-305" dirty="0">
                <a:latin typeface="Lucida Sans Unicode" panose="020B0602030504020204"/>
                <a:cs typeface="Lucida Sans Unicode" panose="020B0602030504020204"/>
              </a:rPr>
              <a:t>.</a:t>
            </a:r>
            <a:endParaRPr sz="4650">
              <a:latin typeface="Lucida Sans Unicode" panose="020B0602030504020204"/>
              <a:cs typeface="Lucida Sans Unicode" panose="020B0602030504020204"/>
            </a:endParaRPr>
          </a:p>
          <a:p>
            <a:pPr marR="1991995" algn="ctr">
              <a:lnSpc>
                <a:spcPct val="100000"/>
              </a:lnSpc>
              <a:spcBef>
                <a:spcPts val="840"/>
              </a:spcBef>
            </a:pPr>
            <a:r>
              <a:rPr sz="5150" spc="-85" dirty="0">
                <a:latin typeface="Lucida Sans Unicode" panose="020B0602030504020204"/>
                <a:cs typeface="Lucida Sans Unicode" panose="020B0602030504020204"/>
              </a:rPr>
              <a:t>Vomiting</a:t>
            </a:r>
            <a:r>
              <a:rPr sz="5150" spc="-2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150" spc="60" dirty="0">
                <a:latin typeface="Lucida Sans Unicode" panose="020B0602030504020204"/>
                <a:cs typeface="Lucida Sans Unicode" panose="020B0602030504020204"/>
              </a:rPr>
              <a:t>of</a:t>
            </a:r>
            <a:r>
              <a:rPr sz="5150" spc="-2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150" dirty="0">
                <a:latin typeface="Lucida Sans Unicode" panose="020B0602030504020204"/>
                <a:cs typeface="Lucida Sans Unicode" panose="020B0602030504020204"/>
              </a:rPr>
              <a:t>Green</a:t>
            </a:r>
            <a:r>
              <a:rPr sz="515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150" dirty="0">
                <a:latin typeface="Lucida Sans Unicode" panose="020B0602030504020204"/>
                <a:cs typeface="Lucida Sans Unicode" panose="020B0602030504020204"/>
              </a:rPr>
              <a:t>Glairy</a:t>
            </a:r>
            <a:r>
              <a:rPr sz="5150" spc="-26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150" spc="-20" dirty="0">
                <a:latin typeface="Lucida Sans Unicode" panose="020B0602030504020204"/>
                <a:cs typeface="Lucida Sans Unicode" panose="020B0602030504020204"/>
              </a:rPr>
              <a:t>mucus</a:t>
            </a:r>
            <a:r>
              <a:rPr sz="5150" spc="-26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5150" spc="-10" dirty="0">
                <a:latin typeface="Lucida Sans Unicode" panose="020B0602030504020204"/>
                <a:cs typeface="Lucida Sans Unicode" panose="020B0602030504020204"/>
              </a:rPr>
              <a:t>(boericke).</a:t>
            </a:r>
            <a:endParaRPr sz="515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0C7"/>
          </a:solidFill>
        </p:spPr>
        <p:txBody>
          <a:bodyPr wrap="square" lIns="0" tIns="0" rIns="0" bIns="0" rtlCol="0"/>
          <a:p/>
        </p:txBody>
      </p:sp>
      <p:sp>
        <p:nvSpPr>
          <p:cNvPr id="1048644" name="object 3"/>
          <p:cNvSpPr txBox="1"/>
          <p:nvPr/>
        </p:nvSpPr>
        <p:spPr>
          <a:xfrm>
            <a:off x="-12700" y="1470577"/>
            <a:ext cx="18234660" cy="621438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0" spc="-355" dirty="0">
                <a:latin typeface="Arial Black" panose="020B0A04020102020204"/>
                <a:cs typeface="Arial Black" panose="020B0A04020102020204"/>
              </a:rPr>
              <a:t>Vomiting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254" dirty="0">
                <a:latin typeface="Arial Black" panose="020B0A04020102020204"/>
                <a:cs typeface="Arial Black" panose="020B0A04020102020204"/>
              </a:rPr>
              <a:t>after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370" dirty="0">
                <a:latin typeface="Arial Black" panose="020B0A04020102020204"/>
                <a:cs typeface="Arial Black" panose="020B0A04020102020204"/>
              </a:rPr>
              <a:t>eating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330" dirty="0">
                <a:latin typeface="Arial Black" panose="020B0A04020102020204"/>
                <a:cs typeface="Arial Black" panose="020B0A04020102020204"/>
              </a:rPr>
              <a:t>even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550" dirty="0">
                <a:latin typeface="Arial Black" panose="020B0A04020102020204"/>
                <a:cs typeface="Arial Black" panose="020B0A04020102020204"/>
              </a:rPr>
              <a:t>a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380" dirty="0">
                <a:latin typeface="Arial Black" panose="020B0A04020102020204"/>
                <a:cs typeface="Arial Black" panose="020B0A04020102020204"/>
              </a:rPr>
              <a:t>small</a:t>
            </a:r>
            <a:r>
              <a:rPr sz="5500" spc="-51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300" dirty="0">
                <a:latin typeface="Arial Black" panose="020B0A04020102020204"/>
                <a:cs typeface="Arial Black" panose="020B0A04020102020204"/>
              </a:rPr>
              <a:t>amount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200" dirty="0">
                <a:latin typeface="Arial Black" panose="020B0A04020102020204"/>
                <a:cs typeface="Arial Black" panose="020B0A04020102020204"/>
              </a:rPr>
              <a:t>(</a:t>
            </a:r>
            <a:r>
              <a:rPr sz="55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500" spc="-370" dirty="0">
                <a:latin typeface="Arial Black" panose="020B0A04020102020204"/>
                <a:cs typeface="Arial Black" panose="020B0A04020102020204"/>
              </a:rPr>
              <a:t>phatak)</a:t>
            </a:r>
            <a:endParaRPr sz="5500">
              <a:latin typeface="Arial Black" panose="020B0A04020102020204"/>
              <a:cs typeface="Arial Black" panose="020B0A04020102020204"/>
            </a:endParaRPr>
          </a:p>
          <a:p>
            <a:pPr marL="3832860" marR="2228215" indent="-3642360">
              <a:lnSpc>
                <a:spcPct val="117000"/>
              </a:lnSpc>
              <a:spcBef>
                <a:spcPts val="3605"/>
              </a:spcBef>
            </a:pPr>
            <a:r>
              <a:rPr sz="5200" spc="-350" dirty="0">
                <a:latin typeface="Arial Black" panose="020B0A04020102020204"/>
                <a:cs typeface="Arial Black" panose="020B0A04020102020204"/>
              </a:rPr>
              <a:t>Vomiting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5" dirty="0">
                <a:latin typeface="Arial Black" panose="020B0A04020102020204"/>
                <a:cs typeface="Arial Black" panose="020B0A04020102020204"/>
              </a:rPr>
              <a:t>accompanied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00" dirty="0">
                <a:latin typeface="Arial Black" panose="020B0A04020102020204"/>
                <a:cs typeface="Arial Black" panose="020B0A04020102020204"/>
              </a:rPr>
              <a:t>by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0" dirty="0">
                <a:latin typeface="Arial Black" panose="020B0A04020102020204"/>
                <a:cs typeface="Arial Black" panose="020B0A04020102020204"/>
              </a:rPr>
              <a:t>Clean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0" dirty="0">
                <a:latin typeface="Arial Black" panose="020B0A04020102020204"/>
                <a:cs typeface="Arial Black" panose="020B0A04020102020204"/>
              </a:rPr>
              <a:t>tongue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254" dirty="0">
                <a:latin typeface="Arial Black" panose="020B0A04020102020204"/>
                <a:cs typeface="Arial Black" panose="020B0A04020102020204"/>
              </a:rPr>
              <a:t>-</a:t>
            </a:r>
            <a:r>
              <a:rPr sz="5200" spc="260" dirty="0">
                <a:latin typeface="Arial Black" panose="020B0A04020102020204"/>
                <a:cs typeface="Arial Black" panose="020B0A04020102020204"/>
              </a:rPr>
              <a:t>-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5" dirty="0">
                <a:latin typeface="Arial Black" panose="020B0A04020102020204"/>
                <a:cs typeface="Arial Black" panose="020B0A04020102020204"/>
              </a:rPr>
              <a:t>crucial </a:t>
            </a:r>
            <a:r>
              <a:rPr sz="5200" spc="-305" dirty="0">
                <a:latin typeface="Arial Black" panose="020B0A04020102020204"/>
                <a:cs typeface="Arial Black" panose="020B0A04020102020204"/>
              </a:rPr>
              <a:t>symptom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5" dirty="0">
                <a:latin typeface="Arial Black" panose="020B0A04020102020204"/>
                <a:cs typeface="Arial Black" panose="020B0A04020102020204"/>
              </a:rPr>
              <a:t>.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 marL="392430">
              <a:lnSpc>
                <a:spcPct val="100000"/>
              </a:lnSpc>
              <a:spcBef>
                <a:spcPts val="1960"/>
              </a:spcBef>
            </a:pPr>
            <a:r>
              <a:rPr sz="6450" spc="-550" dirty="0">
                <a:latin typeface="Arial Black" panose="020B0A04020102020204"/>
                <a:cs typeface="Arial Black" panose="020B0A04020102020204"/>
              </a:rPr>
              <a:t>STOMACH</a:t>
            </a:r>
            <a:endParaRPr sz="6450">
              <a:latin typeface="Arial Black" panose="020B0A04020102020204"/>
              <a:cs typeface="Arial Black" panose="020B0A04020102020204"/>
            </a:endParaRPr>
          </a:p>
          <a:p>
            <a:pPr marR="5232400" algn="ctr">
              <a:lnSpc>
                <a:spcPct val="100000"/>
              </a:lnSpc>
              <a:spcBef>
                <a:spcPts val="1480"/>
              </a:spcBef>
            </a:pPr>
            <a:r>
              <a:rPr sz="5600" spc="-385" dirty="0">
                <a:latin typeface="Arial Black" panose="020B0A04020102020204"/>
                <a:cs typeface="Arial Black" panose="020B0A04020102020204"/>
              </a:rPr>
              <a:t>Feeling</a:t>
            </a:r>
            <a:r>
              <a:rPr sz="5600" spc="-52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120" dirty="0">
                <a:latin typeface="Arial Black" panose="020B0A04020102020204"/>
                <a:cs typeface="Arial Black" panose="020B0A04020102020204"/>
              </a:rPr>
              <a:t>of</a:t>
            </a:r>
            <a:r>
              <a:rPr sz="56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365" dirty="0">
                <a:latin typeface="Arial Black" panose="020B0A04020102020204"/>
                <a:cs typeface="Arial Black" panose="020B0A04020102020204"/>
              </a:rPr>
              <a:t>relaxation</a:t>
            </a:r>
            <a:r>
              <a:rPr sz="56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185" dirty="0">
                <a:latin typeface="Arial Black" panose="020B0A04020102020204"/>
                <a:cs typeface="Arial Black" panose="020B0A04020102020204"/>
              </a:rPr>
              <a:t>or</a:t>
            </a:r>
            <a:r>
              <a:rPr sz="56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409" dirty="0">
                <a:latin typeface="Arial Black" panose="020B0A04020102020204"/>
                <a:cs typeface="Arial Black" panose="020B0A04020102020204"/>
              </a:rPr>
              <a:t>sinking</a:t>
            </a:r>
            <a:r>
              <a:rPr sz="56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225" dirty="0">
                <a:latin typeface="Arial Black" panose="020B0A04020102020204"/>
                <a:cs typeface="Arial Black" panose="020B0A04020102020204"/>
              </a:rPr>
              <a:t>in</a:t>
            </a:r>
            <a:r>
              <a:rPr sz="5600" spc="-52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00" spc="-290" dirty="0">
                <a:latin typeface="Arial Black" panose="020B0A04020102020204"/>
                <a:cs typeface="Arial Black" panose="020B0A04020102020204"/>
              </a:rPr>
              <a:t>the</a:t>
            </a:r>
            <a:endParaRPr sz="5600">
              <a:latin typeface="Arial Black" panose="020B0A04020102020204"/>
              <a:cs typeface="Arial Black" panose="020B0A04020102020204"/>
            </a:endParaRPr>
          </a:p>
          <a:p>
            <a:pPr marR="5400675" algn="ctr">
              <a:lnSpc>
                <a:spcPct val="100000"/>
              </a:lnSpc>
              <a:spcBef>
                <a:spcPts val="1160"/>
              </a:spcBef>
            </a:pPr>
            <a:r>
              <a:rPr sz="5600" spc="-409" dirty="0">
                <a:latin typeface="Arial Black" panose="020B0A04020102020204"/>
                <a:cs typeface="Arial Black" panose="020B0A04020102020204"/>
              </a:rPr>
              <a:t>stomach.</a:t>
            </a:r>
            <a:endParaRPr sz="5600">
              <a:latin typeface="Arial Black" panose="020B0A04020102020204"/>
              <a:cs typeface="Arial Black" panose="020B0A04020102020204"/>
            </a:endParaRPr>
          </a:p>
          <a:p>
            <a:pPr marL="78740" algn="ctr">
              <a:lnSpc>
                <a:spcPct val="100000"/>
              </a:lnSpc>
              <a:spcBef>
                <a:spcPts val="15"/>
              </a:spcBef>
            </a:pPr>
            <a:r>
              <a:rPr sz="5200" spc="-375" dirty="0">
                <a:latin typeface="Arial Black" panose="020B0A04020102020204"/>
                <a:cs typeface="Arial Black" panose="020B0A04020102020204"/>
              </a:rPr>
              <a:t>Pain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30" dirty="0">
                <a:latin typeface="Arial Black" panose="020B0A04020102020204"/>
                <a:cs typeface="Arial Black" panose="020B0A04020102020204"/>
              </a:rPr>
              <a:t>above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the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navel,</a:t>
            </a:r>
            <a:r>
              <a:rPr sz="5200" spc="-48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0" dirty="0">
                <a:latin typeface="Arial Black" panose="020B0A04020102020204"/>
                <a:cs typeface="Arial Black" panose="020B0A04020102020204"/>
              </a:rPr>
              <a:t>cutting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00" dirty="0">
                <a:latin typeface="Arial Black" panose="020B0A04020102020204"/>
                <a:cs typeface="Arial Black" panose="020B0A04020102020204"/>
              </a:rPr>
              <a:t>,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30" dirty="0">
                <a:latin typeface="Arial Black" panose="020B0A04020102020204"/>
                <a:cs typeface="Arial Black" panose="020B0A04020102020204"/>
              </a:rPr>
              <a:t>constricting</a:t>
            </a:r>
            <a:r>
              <a:rPr sz="5200" spc="-48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85" dirty="0">
                <a:latin typeface="Arial Black" panose="020B0A04020102020204"/>
                <a:cs typeface="Arial Black" panose="020B0A04020102020204"/>
              </a:rPr>
              <a:t>or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40" dirty="0">
                <a:latin typeface="Arial Black" panose="020B0A04020102020204"/>
                <a:cs typeface="Arial Black" panose="020B0A04020102020204"/>
              </a:rPr>
              <a:t>clutching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50" dirty="0">
                <a:latin typeface="Arial Black" panose="020B0A04020102020204"/>
                <a:cs typeface="Arial Black" panose="020B0A04020102020204"/>
              </a:rPr>
              <a:t>(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 marL="78740" algn="ctr">
              <a:lnSpc>
                <a:spcPct val="100000"/>
              </a:lnSpc>
              <a:spcBef>
                <a:spcPts val="1035"/>
              </a:spcBef>
            </a:pPr>
            <a:r>
              <a:rPr sz="5200" spc="-409" dirty="0">
                <a:latin typeface="Arial Black" panose="020B0A04020102020204"/>
                <a:cs typeface="Arial Black" panose="020B0A04020102020204"/>
              </a:rPr>
              <a:t>Boericke,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15" dirty="0">
                <a:latin typeface="Arial Black" panose="020B0A04020102020204"/>
                <a:cs typeface="Arial Black" panose="020B0A04020102020204"/>
              </a:rPr>
              <a:t>Phatak</a:t>
            </a:r>
            <a:r>
              <a:rPr sz="5200" spc="-48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5" dirty="0">
                <a:latin typeface="Arial Black" panose="020B0A04020102020204"/>
                <a:cs typeface="Arial Black" panose="020B0A04020102020204"/>
              </a:rPr>
              <a:t>).</a:t>
            </a:r>
            <a:endParaRPr sz="52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/>
          <p:nvPr/>
        </p:nvSpPr>
        <p:spPr>
          <a:xfrm>
            <a:off x="923239" y="560168"/>
            <a:ext cx="11772900" cy="72707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-320" dirty="0">
                <a:latin typeface="Arial Black" panose="020B0A04020102020204"/>
                <a:cs typeface="Arial Black" panose="020B0A04020102020204"/>
              </a:rPr>
              <a:t>Indigestion</a:t>
            </a:r>
            <a:r>
              <a:rPr sz="5650" spc="-53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50" spc="-380" dirty="0">
                <a:latin typeface="Arial Black" panose="020B0A04020102020204"/>
                <a:cs typeface="Arial Black" panose="020B0A04020102020204"/>
              </a:rPr>
              <a:t>with</a:t>
            </a:r>
            <a:r>
              <a:rPr sz="5650" spc="-53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50" spc="-370" dirty="0">
                <a:latin typeface="Arial Black" panose="020B0A04020102020204"/>
                <a:cs typeface="Arial Black" panose="020B0A04020102020204"/>
              </a:rPr>
              <a:t>much</a:t>
            </a:r>
            <a:r>
              <a:rPr sz="5650" spc="-53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650" spc="-325" dirty="0">
                <a:latin typeface="Arial Black" panose="020B0A04020102020204"/>
                <a:cs typeface="Arial Black" panose="020B0A04020102020204"/>
              </a:rPr>
              <a:t>flatulence.</a:t>
            </a:r>
            <a:endParaRPr sz="565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48646" name="object 3"/>
          <p:cNvSpPr txBox="1"/>
          <p:nvPr/>
        </p:nvSpPr>
        <p:spPr>
          <a:xfrm>
            <a:off x="1028947" y="4020494"/>
            <a:ext cx="16073755" cy="40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950" spc="-890" dirty="0">
                <a:latin typeface="Arial Black" panose="020B0A04020102020204"/>
                <a:cs typeface="Arial Black" panose="020B0A04020102020204"/>
              </a:rPr>
              <a:t>STOOL</a:t>
            </a:r>
            <a:endParaRPr sz="8950">
              <a:latin typeface="Arial Black" panose="020B0A04020102020204"/>
              <a:cs typeface="Arial Black" panose="020B0A04020102020204"/>
            </a:endParaRPr>
          </a:p>
          <a:p>
            <a:pPr marL="1360805" marR="5080" indent="-1191895">
              <a:lnSpc>
                <a:spcPct val="117000"/>
              </a:lnSpc>
              <a:spcBef>
                <a:spcPts val="2940"/>
              </a:spcBef>
            </a:pPr>
            <a:r>
              <a:rPr sz="5200" spc="-285" dirty="0">
                <a:latin typeface="Arial Black" panose="020B0A04020102020204"/>
                <a:cs typeface="Arial Black" panose="020B0A04020102020204"/>
              </a:rPr>
              <a:t>Dysentery</a:t>
            </a:r>
            <a:r>
              <a:rPr sz="5200" spc="75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0" dirty="0">
                <a:latin typeface="Arial Black" panose="020B0A04020102020204"/>
                <a:cs typeface="Arial Black" panose="020B0A04020102020204"/>
              </a:rPr>
              <a:t>with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55" dirty="0">
                <a:latin typeface="Arial Black" panose="020B0A04020102020204"/>
                <a:cs typeface="Arial Black" panose="020B0A04020102020204"/>
              </a:rPr>
              <a:t>much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20" dirty="0">
                <a:latin typeface="Arial Black" panose="020B0A04020102020204"/>
                <a:cs typeface="Arial Black" panose="020B0A04020102020204"/>
              </a:rPr>
              <a:t>tenesmes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05" dirty="0">
                <a:latin typeface="Arial Black" panose="020B0A04020102020204"/>
                <a:cs typeface="Arial Black" panose="020B0A04020102020204"/>
              </a:rPr>
              <a:t>(straining),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90" dirty="0">
                <a:latin typeface="Arial Black" panose="020B0A04020102020204"/>
                <a:cs typeface="Arial Black" panose="020B0A04020102020204"/>
              </a:rPr>
              <a:t>Great </a:t>
            </a:r>
            <a:r>
              <a:rPr sz="5200" spc="-430" dirty="0">
                <a:latin typeface="Arial Black" panose="020B0A04020102020204"/>
                <a:cs typeface="Arial Black" panose="020B0A04020102020204"/>
              </a:rPr>
              <a:t>nausea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0" dirty="0">
                <a:latin typeface="Arial Black" panose="020B0A04020102020204"/>
                <a:cs typeface="Arial Black" panose="020B0A04020102020204"/>
              </a:rPr>
              <a:t>cutting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80" dirty="0">
                <a:latin typeface="Arial Black" panose="020B0A04020102020204"/>
                <a:cs typeface="Arial Black" panose="020B0A04020102020204"/>
              </a:rPr>
              <a:t>pain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60" dirty="0">
                <a:latin typeface="Arial Black" panose="020B0A04020102020204"/>
                <a:cs typeface="Arial Black" panose="020B0A04020102020204"/>
              </a:rPr>
              <a:t>around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the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0" dirty="0">
                <a:latin typeface="Arial Black" panose="020B0A04020102020204"/>
                <a:cs typeface="Arial Black" panose="020B0A04020102020204"/>
              </a:rPr>
              <a:t>navel.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 marL="4519930" marR="4704080" indent="-4150995">
              <a:lnSpc>
                <a:spcPct val="117000"/>
              </a:lnSpc>
              <a:spcBef>
                <a:spcPts val="2135"/>
              </a:spcBef>
            </a:pPr>
            <a:r>
              <a:rPr sz="5200" spc="-355" dirty="0">
                <a:latin typeface="Arial Black" panose="020B0A04020102020204"/>
                <a:cs typeface="Arial Black" panose="020B0A04020102020204"/>
              </a:rPr>
              <a:t>Green,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45" dirty="0">
                <a:latin typeface="Arial Black" panose="020B0A04020102020204"/>
                <a:cs typeface="Arial Black" panose="020B0A04020102020204"/>
              </a:rPr>
              <a:t>Grassy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85" dirty="0">
                <a:latin typeface="Arial Black" panose="020B0A04020102020204"/>
                <a:cs typeface="Arial Black" panose="020B0A04020102020204"/>
              </a:rPr>
              <a:t>or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35" dirty="0">
                <a:latin typeface="Arial Black" panose="020B0A04020102020204"/>
                <a:cs typeface="Arial Black" panose="020B0A04020102020204"/>
              </a:rPr>
              <a:t>Fermented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65" dirty="0">
                <a:latin typeface="Arial Black" panose="020B0A04020102020204"/>
                <a:cs typeface="Arial Black" panose="020B0A04020102020204"/>
              </a:rPr>
              <a:t>stool. </a:t>
            </a:r>
            <a:r>
              <a:rPr sz="5200" spc="-340" dirty="0">
                <a:latin typeface="Arial Black" panose="020B0A04020102020204"/>
                <a:cs typeface="Arial Black" panose="020B0A04020102020204"/>
              </a:rPr>
              <a:t>(phatak)</a:t>
            </a:r>
            <a:endParaRPr sz="5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48647" name="object 4"/>
          <p:cNvSpPr txBox="1">
            <a:spLocks noGrp="1"/>
          </p:cNvSpPr>
          <p:nvPr>
            <p:ph type="title"/>
          </p:nvPr>
        </p:nvSpPr>
        <p:spPr>
          <a:xfrm>
            <a:off x="539482" y="2165819"/>
            <a:ext cx="10335260" cy="141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475" spc="-989" baseline="2000" dirty="0"/>
              <a:t>TONGUE:</a:t>
            </a:r>
            <a:r>
              <a:rPr sz="11475" spc="1575" baseline="2000" dirty="0"/>
              <a:t> </a:t>
            </a:r>
            <a:r>
              <a:rPr sz="6600" spc="-420" dirty="0"/>
              <a:t>Clean</a:t>
            </a:r>
            <a:r>
              <a:rPr sz="6600" spc="-640" dirty="0"/>
              <a:t> </a:t>
            </a:r>
            <a:r>
              <a:rPr sz="6600" spc="-390" dirty="0"/>
              <a:t>tongue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4207388" y="2219346"/>
            <a:ext cx="7813675" cy="7649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6700"/>
              </a:lnSpc>
              <a:spcBef>
                <a:spcPts val="10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Common</a:t>
            </a:r>
            <a:r>
              <a:rPr sz="56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Name:</a:t>
            </a:r>
            <a:endParaRPr sz="5600">
              <a:latin typeface="Calibri" panose="020F0502020204030204"/>
              <a:cs typeface="Calibri" panose="020F0502020204030204"/>
            </a:endParaRPr>
          </a:p>
          <a:p>
            <a:pPr marL="1298575">
              <a:lnSpc>
                <a:spcPts val="6695"/>
              </a:lnSpc>
            </a:pPr>
            <a:r>
              <a:rPr sz="5600" spc="-10" dirty="0">
                <a:latin typeface="Calibri Light" panose="020F0302020204030204"/>
                <a:cs typeface="Calibri Light" panose="020F0302020204030204"/>
              </a:rPr>
              <a:t>Ipecac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ts val="6700"/>
              </a:lnSpc>
              <a:spcBef>
                <a:spcPts val="663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Founder</a:t>
            </a:r>
            <a:r>
              <a:rPr sz="5600" b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: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977265">
              <a:lnSpc>
                <a:spcPts val="6695"/>
              </a:lnSpc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Dr</a:t>
            </a:r>
            <a:r>
              <a:rPr sz="5600" spc="-4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hahnemann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ts val="6695"/>
              </a:lnSpc>
              <a:spcBef>
                <a:spcPts val="663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Scientific</a:t>
            </a:r>
            <a:r>
              <a:rPr sz="5600" b="1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Name:</a:t>
            </a:r>
            <a:endParaRPr sz="5600">
              <a:latin typeface="Calibri" panose="020F0502020204030204"/>
              <a:cs typeface="Calibri" panose="020F0502020204030204"/>
            </a:endParaRPr>
          </a:p>
          <a:p>
            <a:pPr marL="1298575">
              <a:lnSpc>
                <a:spcPts val="6695"/>
              </a:lnSpc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Cephaëlis</a:t>
            </a:r>
            <a:r>
              <a:rPr sz="5600" spc="-1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ipecacuanha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 txBox="1">
            <a:spLocks noGrp="1"/>
          </p:cNvSpPr>
          <p:nvPr>
            <p:ph type="title"/>
          </p:nvPr>
        </p:nvSpPr>
        <p:spPr>
          <a:xfrm>
            <a:off x="1016000" y="580380"/>
            <a:ext cx="12060555" cy="1249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700" spc="-600" dirty="0">
                <a:latin typeface="Arial MT"/>
                <a:cs typeface="Arial MT"/>
              </a:rPr>
              <a:t>2.</a:t>
            </a:r>
            <a:r>
              <a:rPr sz="9700" spc="-515" dirty="0">
                <a:latin typeface="Arial MT"/>
                <a:cs typeface="Arial MT"/>
              </a:rPr>
              <a:t> </a:t>
            </a:r>
            <a:r>
              <a:rPr sz="9700" spc="135" dirty="0">
                <a:latin typeface="Arial MT"/>
                <a:cs typeface="Arial MT"/>
              </a:rPr>
              <a:t>Respiratory</a:t>
            </a:r>
            <a:r>
              <a:rPr sz="9700" spc="-509" dirty="0">
                <a:latin typeface="Arial MT"/>
                <a:cs typeface="Arial MT"/>
              </a:rPr>
              <a:t> </a:t>
            </a:r>
            <a:r>
              <a:rPr sz="9700" spc="-10" dirty="0">
                <a:latin typeface="Arial MT"/>
                <a:cs typeface="Arial MT"/>
              </a:rPr>
              <a:t>System</a:t>
            </a:r>
            <a:endParaRPr sz="9700">
              <a:latin typeface="Arial MT"/>
              <a:cs typeface="Arial MT"/>
            </a:endParaRPr>
          </a:p>
        </p:txBody>
      </p:sp>
      <p:sp>
        <p:nvSpPr>
          <p:cNvPr id="1048649" name="object 3"/>
          <p:cNvSpPr txBox="1">
            <a:spLocks noGrp="1"/>
          </p:cNvSpPr>
          <p:nvPr>
            <p:ph type="body" idx="1"/>
          </p:nvPr>
        </p:nvSpPr>
        <p:spPr>
          <a:xfrm>
            <a:off x="102436" y="2248364"/>
            <a:ext cx="17416325" cy="6708869"/>
          </a:xfrm>
          <a:prstGeom prst="rect">
            <a:avLst/>
          </a:prstGeom>
        </p:spPr>
        <p:txBody>
          <a:bodyPr vert="horz" wrap="square" lIns="0" tIns="617695" rIns="0" bIns="0" rtlCol="0">
            <a:spAutoFit/>
          </a:bodyPr>
          <a:p>
            <a:pPr marL="1228725">
              <a:lnSpc>
                <a:spcPct val="100000"/>
              </a:lnSpc>
              <a:spcBef>
                <a:spcPts val="100"/>
              </a:spcBef>
            </a:pPr>
            <a:r>
              <a:rPr b="1" spc="600" dirty="0">
                <a:latin typeface="Trebuchet MS" panose="020B0603020202020204"/>
                <a:cs typeface="Trebuchet MS" panose="020B0603020202020204"/>
              </a:rPr>
              <a:t>COUGH</a:t>
            </a:r>
            <a:endParaRPr b="1" spc="600" dirty="0">
              <a:latin typeface="Trebuchet MS" panose="020B0603020202020204"/>
              <a:cs typeface="Trebuchet MS" panose="020B0603020202020204"/>
            </a:endParaRPr>
          </a:p>
          <a:p>
            <a:pPr marL="706120" marR="430530">
              <a:lnSpc>
                <a:spcPct val="170000"/>
              </a:lnSpc>
              <a:spcBef>
                <a:spcPts val="1715"/>
              </a:spcBef>
            </a:pPr>
            <a:r>
              <a:rPr spc="-375" dirty="0"/>
              <a:t>Spasmodic,</a:t>
            </a:r>
            <a:r>
              <a:rPr spc="-490" dirty="0"/>
              <a:t> </a:t>
            </a:r>
            <a:r>
              <a:rPr spc="-300" dirty="0"/>
              <a:t>Suffocative</a:t>
            </a:r>
            <a:r>
              <a:rPr spc="-490" dirty="0"/>
              <a:t> </a:t>
            </a:r>
            <a:r>
              <a:rPr spc="-365" dirty="0"/>
              <a:t>cough</a:t>
            </a:r>
            <a:r>
              <a:rPr spc="-490" dirty="0"/>
              <a:t> </a:t>
            </a:r>
            <a:r>
              <a:rPr spc="-385" dirty="0"/>
              <a:t>(Boericke,</a:t>
            </a:r>
            <a:r>
              <a:rPr spc="-490" dirty="0"/>
              <a:t> </a:t>
            </a:r>
            <a:r>
              <a:rPr spc="-285" dirty="0"/>
              <a:t>Allen</a:t>
            </a:r>
            <a:r>
              <a:rPr spc="-490" dirty="0"/>
              <a:t> </a:t>
            </a:r>
            <a:r>
              <a:rPr spc="-25" dirty="0"/>
              <a:t>). </a:t>
            </a:r>
            <a:r>
              <a:rPr spc="-340" dirty="0"/>
              <a:t>Cough</a:t>
            </a:r>
            <a:r>
              <a:rPr spc="-495" dirty="0"/>
              <a:t> </a:t>
            </a:r>
            <a:r>
              <a:rPr spc="-415" dirty="0"/>
              <a:t>associated</a:t>
            </a:r>
            <a:r>
              <a:rPr spc="-490" dirty="0"/>
              <a:t> </a:t>
            </a:r>
            <a:r>
              <a:rPr spc="-360" dirty="0"/>
              <a:t>with</a:t>
            </a:r>
            <a:r>
              <a:rPr spc="-495" dirty="0"/>
              <a:t> </a:t>
            </a:r>
            <a:r>
              <a:rPr spc="-430" dirty="0"/>
              <a:t>nausea</a:t>
            </a:r>
            <a:r>
              <a:rPr spc="-490" dirty="0"/>
              <a:t> </a:t>
            </a:r>
            <a:r>
              <a:rPr spc="-295" dirty="0"/>
              <a:t>and</a:t>
            </a:r>
            <a:r>
              <a:rPr spc="-495" dirty="0"/>
              <a:t> </a:t>
            </a:r>
            <a:r>
              <a:rPr spc="-455" dirty="0"/>
              <a:t>gagging.</a:t>
            </a:r>
            <a:endParaRPr spc="-455" dirty="0"/>
          </a:p>
          <a:p>
            <a:pPr marL="706120" marR="5080" indent="5715">
              <a:lnSpc>
                <a:spcPts val="11710"/>
              </a:lnSpc>
            </a:pPr>
            <a:r>
              <a:rPr spc="-340" dirty="0"/>
              <a:t>Cough</a:t>
            </a:r>
            <a:r>
              <a:rPr spc="-495" dirty="0"/>
              <a:t> </a:t>
            </a:r>
            <a:r>
              <a:rPr spc="-340" dirty="0"/>
              <a:t>sounds</a:t>
            </a:r>
            <a:r>
              <a:rPr spc="-490" dirty="0"/>
              <a:t> </a:t>
            </a:r>
            <a:r>
              <a:rPr spc="-325" dirty="0"/>
              <a:t>loose</a:t>
            </a:r>
            <a:r>
              <a:rPr spc="-490" dirty="0"/>
              <a:t> </a:t>
            </a:r>
            <a:r>
              <a:rPr spc="-185" dirty="0"/>
              <a:t>but</a:t>
            </a:r>
            <a:r>
              <a:rPr spc="-490" dirty="0"/>
              <a:t> </a:t>
            </a:r>
            <a:r>
              <a:rPr spc="-220" dirty="0"/>
              <a:t>no</a:t>
            </a:r>
            <a:r>
              <a:rPr spc="-490" dirty="0"/>
              <a:t> </a:t>
            </a:r>
            <a:r>
              <a:rPr spc="-345" dirty="0"/>
              <a:t>expectoration</a:t>
            </a:r>
            <a:r>
              <a:rPr spc="-490" dirty="0"/>
              <a:t> </a:t>
            </a:r>
            <a:r>
              <a:rPr spc="-425" dirty="0"/>
              <a:t>is</a:t>
            </a:r>
            <a:r>
              <a:rPr spc="-490" dirty="0"/>
              <a:t> </a:t>
            </a:r>
            <a:r>
              <a:rPr spc="-420" dirty="0"/>
              <a:t>raise. </a:t>
            </a:r>
            <a:r>
              <a:rPr spc="-275" dirty="0"/>
              <a:t>Whooping</a:t>
            </a:r>
            <a:r>
              <a:rPr spc="-500" dirty="0"/>
              <a:t> </a:t>
            </a:r>
            <a:r>
              <a:rPr spc="-365" dirty="0"/>
              <a:t>cough</a:t>
            </a:r>
            <a:r>
              <a:rPr spc="-495" dirty="0"/>
              <a:t> </a:t>
            </a:r>
            <a:r>
              <a:rPr spc="-360" dirty="0"/>
              <a:t>with</a:t>
            </a:r>
            <a:r>
              <a:rPr spc="-495" dirty="0"/>
              <a:t> </a:t>
            </a:r>
            <a:r>
              <a:rPr spc="-465" dirty="0"/>
              <a:t>gagging</a:t>
            </a:r>
            <a:r>
              <a:rPr spc="-495" dirty="0"/>
              <a:t> </a:t>
            </a:r>
            <a:r>
              <a:rPr spc="-295" dirty="0"/>
              <a:t>and</a:t>
            </a:r>
            <a:r>
              <a:rPr spc="-495" dirty="0"/>
              <a:t> </a:t>
            </a:r>
            <a:r>
              <a:rPr spc="-295" dirty="0"/>
              <a:t>vomiting.</a:t>
            </a:r>
            <a:endParaRPr spc="-29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1016000" y="918241"/>
            <a:ext cx="6961505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59" dirty="0">
                <a:latin typeface="Trebuchet MS" panose="020B0603020202020204"/>
                <a:cs typeface="Trebuchet MS" panose="020B0603020202020204"/>
              </a:rPr>
              <a:t>DYSPNEA</a:t>
            </a:r>
            <a:r>
              <a:rPr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b="1" spc="1130" dirty="0">
                <a:latin typeface="Trebuchet MS" panose="020B0603020202020204"/>
                <a:cs typeface="Trebuchet MS" panose="020B0603020202020204"/>
              </a:rPr>
              <a:t>/</a:t>
            </a:r>
            <a:r>
              <a:rPr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b="1" spc="545" dirty="0">
                <a:latin typeface="Trebuchet MS" panose="020B0603020202020204"/>
                <a:cs typeface="Trebuchet MS" panose="020B0603020202020204"/>
              </a:rPr>
              <a:t>ASTHMA</a:t>
            </a:r>
            <a:endParaRPr b="1" spc="54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1" name="object 3"/>
          <p:cNvSpPr txBox="1">
            <a:spLocks noGrp="1"/>
          </p:cNvSpPr>
          <p:nvPr>
            <p:ph type="body" idx="1"/>
          </p:nvPr>
        </p:nvSpPr>
        <p:spPr>
          <a:xfrm>
            <a:off x="102436" y="2248364"/>
            <a:ext cx="17416325" cy="6328294"/>
          </a:xfrm>
          <a:prstGeom prst="rect">
            <a:avLst/>
          </a:prstGeom>
        </p:spPr>
        <p:txBody>
          <a:bodyPr vert="horz" wrap="square" lIns="0" tIns="466609" rIns="0" bIns="0" rtlCol="0">
            <a:spAutoFit/>
          </a:bodyPr>
          <a:p>
            <a:pPr marL="826135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Spasmodic</a:t>
            </a:r>
            <a:r>
              <a:rPr spc="-490" dirty="0"/>
              <a:t> </a:t>
            </a:r>
            <a:r>
              <a:rPr spc="-300" dirty="0"/>
              <a:t>constriction</a:t>
            </a:r>
            <a:r>
              <a:rPr spc="-490" dirty="0"/>
              <a:t> </a:t>
            </a:r>
            <a:r>
              <a:rPr spc="-125" dirty="0"/>
              <a:t>of</a:t>
            </a:r>
            <a:r>
              <a:rPr spc="-490" dirty="0"/>
              <a:t> </a:t>
            </a:r>
            <a:r>
              <a:rPr spc="-270" dirty="0"/>
              <a:t>the</a:t>
            </a:r>
            <a:r>
              <a:rPr spc="-490" dirty="0"/>
              <a:t> </a:t>
            </a:r>
            <a:r>
              <a:rPr spc="-375" dirty="0"/>
              <a:t>chest.</a:t>
            </a:r>
            <a:endParaRPr spc="-375" dirty="0"/>
          </a:p>
          <a:p>
            <a:pPr marL="666115" algn="ctr">
              <a:lnSpc>
                <a:spcPct val="100000"/>
              </a:lnSpc>
              <a:spcBef>
                <a:spcPts val="5955"/>
              </a:spcBef>
            </a:pPr>
            <a:r>
              <a:rPr spc="-200" dirty="0"/>
              <a:t>Difficult</a:t>
            </a:r>
            <a:r>
              <a:rPr spc="-484" dirty="0"/>
              <a:t> </a:t>
            </a:r>
            <a:r>
              <a:rPr spc="-295" dirty="0"/>
              <a:t>respiration</a:t>
            </a:r>
            <a:r>
              <a:rPr spc="-484" dirty="0"/>
              <a:t> </a:t>
            </a:r>
            <a:r>
              <a:rPr spc="-360" dirty="0"/>
              <a:t>with</a:t>
            </a:r>
            <a:r>
              <a:rPr spc="765" dirty="0"/>
              <a:t> </a:t>
            </a:r>
            <a:r>
              <a:rPr spc="-430" dirty="0"/>
              <a:t>wheezing</a:t>
            </a:r>
            <a:r>
              <a:rPr spc="-484" dirty="0"/>
              <a:t> </a:t>
            </a:r>
            <a:r>
              <a:rPr spc="-295" dirty="0"/>
              <a:t>and</a:t>
            </a:r>
            <a:r>
              <a:rPr spc="-484" dirty="0"/>
              <a:t> </a:t>
            </a:r>
            <a:r>
              <a:rPr spc="-315" dirty="0"/>
              <a:t>suffocative</a:t>
            </a:r>
            <a:endParaRPr spc="-315" dirty="0"/>
          </a:p>
          <a:p>
            <a:pPr marL="511175" algn="ctr">
              <a:lnSpc>
                <a:spcPct val="100000"/>
              </a:lnSpc>
              <a:spcBef>
                <a:spcPts val="1035"/>
              </a:spcBef>
            </a:pPr>
            <a:r>
              <a:rPr spc="-415" dirty="0"/>
              <a:t>attack.</a:t>
            </a:r>
            <a:endParaRPr spc="-415" dirty="0"/>
          </a:p>
          <a:p>
            <a:pPr marL="511175" algn="ctr">
              <a:lnSpc>
                <a:spcPct val="100000"/>
              </a:lnSpc>
              <a:spcBef>
                <a:spcPts val="5920"/>
              </a:spcBef>
            </a:pPr>
            <a:r>
              <a:rPr spc="-245" dirty="0"/>
              <a:t>Child</a:t>
            </a:r>
            <a:r>
              <a:rPr spc="-495" dirty="0"/>
              <a:t> </a:t>
            </a:r>
            <a:r>
              <a:rPr spc="-380" dirty="0"/>
              <a:t>may</a:t>
            </a:r>
            <a:r>
              <a:rPr spc="-490" dirty="0"/>
              <a:t> </a:t>
            </a:r>
            <a:r>
              <a:rPr spc="-475" dirty="0"/>
              <a:t>gasp</a:t>
            </a:r>
            <a:r>
              <a:rPr spc="-490" dirty="0"/>
              <a:t> </a:t>
            </a:r>
            <a:r>
              <a:rPr spc="-140" dirty="0"/>
              <a:t>for</a:t>
            </a:r>
            <a:r>
              <a:rPr spc="-490" dirty="0"/>
              <a:t> </a:t>
            </a:r>
            <a:r>
              <a:rPr spc="-290" dirty="0"/>
              <a:t>breath</a:t>
            </a:r>
            <a:r>
              <a:rPr spc="-490" dirty="0"/>
              <a:t> </a:t>
            </a:r>
            <a:r>
              <a:rPr spc="-300" dirty="0"/>
              <a:t>,</a:t>
            </a:r>
            <a:r>
              <a:rPr spc="-490" dirty="0"/>
              <a:t> </a:t>
            </a:r>
            <a:r>
              <a:rPr spc="-375" dirty="0"/>
              <a:t>become</a:t>
            </a:r>
            <a:r>
              <a:rPr spc="-490" dirty="0"/>
              <a:t> </a:t>
            </a:r>
            <a:r>
              <a:rPr spc="-315" dirty="0"/>
              <a:t>pale</a:t>
            </a:r>
            <a:r>
              <a:rPr spc="-490" dirty="0"/>
              <a:t> </a:t>
            </a:r>
            <a:r>
              <a:rPr spc="-185" dirty="0"/>
              <a:t>or</a:t>
            </a:r>
            <a:r>
              <a:rPr spc="-490" dirty="0"/>
              <a:t> </a:t>
            </a:r>
            <a:r>
              <a:rPr spc="-355" dirty="0"/>
              <a:t>cyanotic.</a:t>
            </a:r>
            <a:endParaRPr spc="-355" dirty="0"/>
          </a:p>
          <a:p>
            <a:pPr marL="826135">
              <a:lnSpc>
                <a:spcPct val="100000"/>
              </a:lnSpc>
              <a:spcBef>
                <a:spcPts val="7245"/>
              </a:spcBef>
            </a:pPr>
            <a:r>
              <a:rPr spc="-360" dirty="0"/>
              <a:t>Sensation</a:t>
            </a:r>
            <a:r>
              <a:rPr spc="-495" dirty="0"/>
              <a:t> </a:t>
            </a:r>
            <a:r>
              <a:rPr spc="-125" dirty="0"/>
              <a:t>of</a:t>
            </a:r>
            <a:r>
              <a:rPr spc="-500" dirty="0"/>
              <a:t> </a:t>
            </a:r>
            <a:r>
              <a:rPr spc="-415" dirty="0"/>
              <a:t>weight</a:t>
            </a:r>
            <a:r>
              <a:rPr spc="-495" dirty="0"/>
              <a:t> </a:t>
            </a:r>
            <a:r>
              <a:rPr spc="-235" dirty="0"/>
              <a:t>in</a:t>
            </a:r>
            <a:r>
              <a:rPr spc="-495" dirty="0"/>
              <a:t> </a:t>
            </a:r>
            <a:r>
              <a:rPr spc="-270" dirty="0"/>
              <a:t>the</a:t>
            </a:r>
            <a:r>
              <a:rPr spc="-495" dirty="0"/>
              <a:t> </a:t>
            </a:r>
            <a:r>
              <a:rPr spc="-375" dirty="0"/>
              <a:t>chest.</a:t>
            </a:r>
            <a:endParaRPr spc="-37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1389532" y="314740"/>
            <a:ext cx="3263900" cy="1044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150" spc="-335" dirty="0">
                <a:latin typeface="Arial MT"/>
                <a:cs typeface="Arial MT"/>
              </a:rPr>
              <a:t>3.Fever</a:t>
            </a:r>
            <a:endParaRPr sz="8150">
              <a:latin typeface="Arial MT"/>
              <a:cs typeface="Arial MT"/>
            </a:endParaRPr>
          </a:p>
        </p:txBody>
      </p:sp>
      <p:sp>
        <p:nvSpPr>
          <p:cNvPr id="1048594" name="object 3"/>
          <p:cNvSpPr txBox="1"/>
          <p:nvPr/>
        </p:nvSpPr>
        <p:spPr>
          <a:xfrm>
            <a:off x="158898" y="1957670"/>
            <a:ext cx="17970500" cy="6137439"/>
          </a:xfrm>
          <a:prstGeom prst="rect">
            <a:avLst/>
          </a:prstGeom>
        </p:spPr>
        <p:txBody>
          <a:bodyPr vert="horz" wrap="square" lIns="0" tIns="420370" rIns="0" bIns="0" rtlCol="0">
            <a:spAutoFit/>
          </a:bodyPr>
          <a:p>
            <a:pPr marL="1243330">
              <a:lnSpc>
                <a:spcPct val="100000"/>
              </a:lnSpc>
              <a:spcBef>
                <a:spcPts val="3310"/>
              </a:spcBef>
            </a:pPr>
            <a:r>
              <a:rPr sz="5200" spc="-490" dirty="0">
                <a:latin typeface="Arial Black" panose="020B0A04020102020204"/>
                <a:cs typeface="Arial Black" panose="020B0A04020102020204"/>
              </a:rPr>
              <a:t>INTERMITTENT</a:t>
            </a:r>
            <a:r>
              <a:rPr sz="5200" spc="-47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575" dirty="0">
                <a:latin typeface="Arial Black" panose="020B0A04020102020204"/>
                <a:cs typeface="Arial Black" panose="020B0A04020102020204"/>
              </a:rPr>
              <a:t>FEVER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 marL="4328160" marR="5080" indent="-4316095">
              <a:lnSpc>
                <a:spcPct val="117000"/>
              </a:lnSpc>
              <a:spcBef>
                <a:spcPts val="2180"/>
              </a:spcBef>
            </a:pPr>
            <a:r>
              <a:rPr sz="5200" spc="-365" dirty="0">
                <a:latin typeface="Arial Black" panose="020B0A04020102020204"/>
                <a:cs typeface="Arial Black" panose="020B0A04020102020204"/>
              </a:rPr>
              <a:t>Especially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0" dirty="0">
                <a:latin typeface="Arial Black" panose="020B0A04020102020204"/>
                <a:cs typeface="Arial Black" panose="020B0A04020102020204"/>
              </a:rPr>
              <a:t>indicated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35" dirty="0">
                <a:latin typeface="Arial Black" panose="020B0A04020102020204"/>
                <a:cs typeface="Arial Black" panose="020B0A04020102020204"/>
              </a:rPr>
              <a:t>in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54" dirty="0">
                <a:latin typeface="Arial Black" panose="020B0A04020102020204"/>
                <a:cs typeface="Arial Black" panose="020B0A04020102020204"/>
              </a:rPr>
              <a:t>intermittent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fever</a:t>
            </a:r>
            <a:r>
              <a:rPr sz="5200" spc="76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34" dirty="0">
                <a:latin typeface="Arial Black" panose="020B0A04020102020204"/>
                <a:cs typeface="Arial Black" panose="020B0A04020102020204"/>
              </a:rPr>
              <a:t>where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40" dirty="0">
                <a:latin typeface="Arial Black" panose="020B0A04020102020204"/>
                <a:cs typeface="Arial Black" panose="020B0A04020102020204"/>
              </a:rPr>
              <a:t>nausea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80" dirty="0">
                <a:latin typeface="Arial Black" panose="020B0A04020102020204"/>
                <a:cs typeface="Arial Black" panose="020B0A04020102020204"/>
              </a:rPr>
              <a:t>vomiting</a:t>
            </a:r>
            <a:r>
              <a:rPr sz="5200" spc="-48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00" dirty="0">
                <a:latin typeface="Arial Black" panose="020B0A04020102020204"/>
                <a:cs typeface="Arial Black" panose="020B0A04020102020204"/>
              </a:rPr>
              <a:t>are</a:t>
            </a:r>
            <a:r>
              <a:rPr sz="5200" spc="-484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54" dirty="0">
                <a:latin typeface="Arial Black" panose="020B0A04020102020204"/>
                <a:cs typeface="Arial Black" panose="020B0A04020102020204"/>
              </a:rPr>
              <a:t>prominent</a:t>
            </a:r>
            <a:r>
              <a:rPr sz="5200" spc="-48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5" dirty="0">
                <a:latin typeface="Arial Black" panose="020B0A04020102020204"/>
                <a:cs typeface="Arial Black" panose="020B0A04020102020204"/>
              </a:rPr>
              <a:t>.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 marL="854710" marR="4137660" indent="13970">
              <a:lnSpc>
                <a:spcPts val="12160"/>
              </a:lnSpc>
              <a:spcBef>
                <a:spcPts val="1190"/>
              </a:spcBef>
            </a:pPr>
            <a:r>
              <a:rPr sz="5200" spc="-245" dirty="0">
                <a:latin typeface="Arial Black" panose="020B0A04020102020204"/>
                <a:cs typeface="Arial Black" panose="020B0A04020102020204"/>
              </a:rPr>
              <a:t>Chill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5" dirty="0">
                <a:latin typeface="Arial Black" panose="020B0A04020102020204"/>
                <a:cs typeface="Arial Black" panose="020B0A04020102020204"/>
              </a:rPr>
              <a:t>: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5" dirty="0">
                <a:latin typeface="Arial Black" panose="020B0A04020102020204"/>
                <a:cs typeface="Arial Black" panose="020B0A04020102020204"/>
              </a:rPr>
              <a:t>Slight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chill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00" dirty="0">
                <a:latin typeface="Arial Black" panose="020B0A04020102020204"/>
                <a:cs typeface="Arial Black" panose="020B0A04020102020204"/>
              </a:rPr>
              <a:t>,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04" dirty="0">
                <a:latin typeface="Arial Black" panose="020B0A04020102020204"/>
                <a:cs typeface="Arial Black" panose="020B0A04020102020204"/>
              </a:rPr>
              <a:t>often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0" dirty="0">
                <a:latin typeface="Arial Black" panose="020B0A04020102020204"/>
                <a:cs typeface="Arial Black" panose="020B0A04020102020204"/>
              </a:rPr>
              <a:t>with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55" dirty="0">
                <a:latin typeface="Arial Black" panose="020B0A04020102020204"/>
                <a:cs typeface="Arial Black" panose="020B0A04020102020204"/>
              </a:rPr>
              <a:t>much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20" dirty="0">
                <a:latin typeface="Arial Black" panose="020B0A04020102020204"/>
                <a:cs typeface="Arial Black" panose="020B0A04020102020204"/>
              </a:rPr>
              <a:t>heat. </a:t>
            </a:r>
            <a:r>
              <a:rPr sz="5200" spc="-355" dirty="0">
                <a:latin typeface="Arial Black" panose="020B0A04020102020204"/>
                <a:cs typeface="Arial Black" panose="020B0A04020102020204"/>
              </a:rPr>
              <a:t>Heat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15" dirty="0">
                <a:latin typeface="Arial Black" panose="020B0A04020102020204"/>
                <a:cs typeface="Arial Black" panose="020B0A04020102020204"/>
              </a:rPr>
              <a:t>: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55" dirty="0">
                <a:latin typeface="Arial Black" panose="020B0A04020102020204"/>
                <a:cs typeface="Arial Black" panose="020B0A04020102020204"/>
              </a:rPr>
              <a:t>Intense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05" dirty="0">
                <a:latin typeface="Arial Black" panose="020B0A04020102020204"/>
                <a:cs typeface="Arial Black" panose="020B0A04020102020204"/>
              </a:rPr>
              <a:t>heat,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04" dirty="0">
                <a:latin typeface="Arial Black" panose="020B0A04020102020204"/>
                <a:cs typeface="Arial Black" panose="020B0A04020102020204"/>
              </a:rPr>
              <a:t>often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without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60" dirty="0">
                <a:latin typeface="Arial Black" panose="020B0A04020102020204"/>
                <a:cs typeface="Arial Black" panose="020B0A04020102020204"/>
              </a:rPr>
              <a:t>thirst.</a:t>
            </a:r>
            <a:endParaRPr sz="52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428426" y="1354080"/>
            <a:ext cx="17431385" cy="78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7088505" marR="5080" indent="-7076440">
              <a:lnSpc>
                <a:spcPct val="117000"/>
              </a:lnSpc>
              <a:spcBef>
                <a:spcPts val="100"/>
              </a:spcBef>
            </a:pPr>
            <a:r>
              <a:rPr spc="-520" dirty="0"/>
              <a:t>Sweat</a:t>
            </a:r>
            <a:r>
              <a:rPr spc="-490" dirty="0"/>
              <a:t> </a:t>
            </a:r>
            <a:r>
              <a:rPr spc="-315" dirty="0"/>
              <a:t>:</a:t>
            </a:r>
            <a:r>
              <a:rPr spc="-484" dirty="0"/>
              <a:t> </a:t>
            </a:r>
            <a:r>
              <a:rPr spc="-315" dirty="0"/>
              <a:t>Generally</a:t>
            </a:r>
            <a:r>
              <a:rPr spc="-490" dirty="0"/>
              <a:t> </a:t>
            </a:r>
            <a:r>
              <a:rPr spc="-455" dirty="0"/>
              <a:t>less</a:t>
            </a:r>
            <a:r>
              <a:rPr spc="-484" dirty="0"/>
              <a:t> </a:t>
            </a:r>
            <a:r>
              <a:rPr spc="-254" dirty="0"/>
              <a:t>prominent</a:t>
            </a:r>
            <a:r>
              <a:rPr spc="-484" dirty="0"/>
              <a:t> </a:t>
            </a:r>
            <a:r>
              <a:rPr spc="-275" dirty="0"/>
              <a:t>than</a:t>
            </a:r>
            <a:r>
              <a:rPr spc="-490" dirty="0"/>
              <a:t> </a:t>
            </a:r>
            <a:r>
              <a:rPr spc="-270" dirty="0"/>
              <a:t>the</a:t>
            </a:r>
            <a:r>
              <a:rPr spc="-484" dirty="0"/>
              <a:t> </a:t>
            </a:r>
            <a:r>
              <a:rPr spc="-345" dirty="0"/>
              <a:t>heat</a:t>
            </a:r>
            <a:r>
              <a:rPr spc="-484" dirty="0"/>
              <a:t> </a:t>
            </a:r>
            <a:r>
              <a:rPr spc="-185" dirty="0"/>
              <a:t>or</a:t>
            </a:r>
            <a:r>
              <a:rPr spc="-490" dirty="0"/>
              <a:t> </a:t>
            </a:r>
            <a:r>
              <a:rPr spc="-290" dirty="0"/>
              <a:t>chill </a:t>
            </a:r>
            <a:r>
              <a:rPr spc="-185" dirty="0"/>
              <a:t>or</a:t>
            </a:r>
            <a:r>
              <a:rPr spc="-495" dirty="0"/>
              <a:t> </a:t>
            </a:r>
            <a:r>
              <a:rPr spc="-340" dirty="0"/>
              <a:t>absent.</a:t>
            </a:r>
            <a:endParaRPr spc="-340" dirty="0"/>
          </a:p>
        </p:txBody>
      </p:sp>
      <p:sp>
        <p:nvSpPr>
          <p:cNvPr id="1048592" name="object 3"/>
          <p:cNvSpPr txBox="1"/>
          <p:nvPr/>
        </p:nvSpPr>
        <p:spPr>
          <a:xfrm>
            <a:off x="650552" y="4713319"/>
            <a:ext cx="16831310" cy="212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200" spc="-370" dirty="0">
                <a:latin typeface="Arial Black" panose="020B0A04020102020204"/>
                <a:cs typeface="Arial Black" panose="020B0A04020102020204"/>
              </a:rPr>
              <a:t>Great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30" dirty="0">
                <a:latin typeface="Arial Black" panose="020B0A04020102020204"/>
                <a:cs typeface="Arial Black" panose="020B0A04020102020204"/>
              </a:rPr>
              <a:t>nausea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and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80" dirty="0">
                <a:latin typeface="Arial Black" panose="020B0A04020102020204"/>
                <a:cs typeface="Arial Black" panose="020B0A04020102020204"/>
              </a:rPr>
              <a:t>vomiting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60" dirty="0">
                <a:latin typeface="Arial Black" panose="020B0A04020102020204"/>
                <a:cs typeface="Arial Black" panose="020B0A04020102020204"/>
              </a:rPr>
              <a:t>during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all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490" dirty="0">
                <a:latin typeface="Arial Black" panose="020B0A04020102020204"/>
                <a:cs typeface="Arial Black" panose="020B0A04020102020204"/>
              </a:rPr>
              <a:t>stages</a:t>
            </a:r>
            <a:r>
              <a:rPr sz="5200" spc="-500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25" dirty="0">
                <a:latin typeface="Arial Black" panose="020B0A04020102020204"/>
                <a:cs typeface="Arial Black" panose="020B0A04020102020204"/>
              </a:rPr>
              <a:t>of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95" dirty="0">
                <a:latin typeface="Arial Black" panose="020B0A04020102020204"/>
                <a:cs typeface="Arial Black" panose="020B0A04020102020204"/>
              </a:rPr>
              <a:t>f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e</a:t>
            </a:r>
            <a:r>
              <a:rPr sz="5200" spc="-320" dirty="0">
                <a:latin typeface="Arial Black" panose="020B0A04020102020204"/>
                <a:cs typeface="Arial Black" panose="020B0A04020102020204"/>
              </a:rPr>
              <a:t>v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e</a:t>
            </a:r>
            <a:r>
              <a:rPr sz="5200" spc="-815" dirty="0">
                <a:latin typeface="Arial Black" panose="020B0A04020102020204"/>
                <a:cs typeface="Arial Black" panose="020B0A04020102020204"/>
              </a:rPr>
              <a:t>r</a:t>
            </a:r>
            <a:r>
              <a:rPr sz="5200" spc="-260" dirty="0">
                <a:latin typeface="Arial Black" panose="020B0A04020102020204"/>
                <a:cs typeface="Arial Black" panose="020B0A04020102020204"/>
              </a:rPr>
              <a:t>.</a:t>
            </a:r>
            <a:endParaRPr sz="52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520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</a:pPr>
            <a:r>
              <a:rPr sz="5200" spc="-420" dirty="0">
                <a:latin typeface="Arial Black" panose="020B0A04020102020204"/>
                <a:cs typeface="Arial Black" panose="020B0A04020102020204"/>
              </a:rPr>
              <a:t>Absence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125" dirty="0">
                <a:latin typeface="Arial Black" panose="020B0A04020102020204"/>
                <a:cs typeface="Arial Black" panose="020B0A04020102020204"/>
              </a:rPr>
              <a:t>of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54" dirty="0">
                <a:latin typeface="Arial Black" panose="020B0A04020102020204"/>
                <a:cs typeface="Arial Black" panose="020B0A04020102020204"/>
              </a:rPr>
              <a:t>thirst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60" dirty="0">
                <a:latin typeface="Arial Black" panose="020B0A04020102020204"/>
                <a:cs typeface="Arial Black" panose="020B0A04020102020204"/>
              </a:rPr>
              <a:t>during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270" dirty="0">
                <a:latin typeface="Arial Black" panose="020B0A04020102020204"/>
                <a:cs typeface="Arial Black" panose="020B0A04020102020204"/>
              </a:rPr>
              <a:t>fever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260" dirty="0">
                <a:latin typeface="Arial Black" panose="020B0A04020102020204"/>
                <a:cs typeface="Arial Black" panose="020B0A04020102020204"/>
              </a:rPr>
              <a:t>-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25" dirty="0">
                <a:latin typeface="Arial Black" panose="020B0A04020102020204"/>
                <a:cs typeface="Arial Black" panose="020B0A04020102020204"/>
              </a:rPr>
              <a:t>strong</a:t>
            </a:r>
            <a:r>
              <a:rPr sz="5200" spc="-49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200" spc="-365" dirty="0">
                <a:latin typeface="Arial Black" panose="020B0A04020102020204"/>
                <a:cs typeface="Arial Black" panose="020B0A04020102020204"/>
              </a:rPr>
              <a:t>keynote.</a:t>
            </a:r>
            <a:endParaRPr sz="5200">
              <a:latin typeface="Arial Black" panose="020B0A04020102020204"/>
              <a:cs typeface="Arial Black" panose="020B0A040201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ext Box 1048663"/>
          <p:cNvSpPr txBox="1"/>
          <p:nvPr/>
        </p:nvSpPr>
        <p:spPr>
          <a:xfrm>
            <a:off x="908262" y="2585913"/>
            <a:ext cx="4000000" cy="7010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IN" sz="4800" b="1">
                <a:solidFill>
                  <a:srgbClr val="000000"/>
                </a:solidFill>
              </a:rPr>
              <a:t>M</a:t>
            </a:r>
            <a:r>
              <a:rPr lang="en-US" altLang="en-IN" sz="4800" b="1">
                <a:solidFill>
                  <a:srgbClr val="000000"/>
                </a:solidFill>
              </a:rPr>
              <a:t>o</a:t>
            </a:r>
            <a:r>
              <a:rPr lang="en-US" altLang="en-IN" sz="4800" b="1">
                <a:solidFill>
                  <a:srgbClr val="000000"/>
                </a:solidFill>
              </a:rPr>
              <a:t>d</a:t>
            </a:r>
            <a:r>
              <a:rPr lang="en-US" altLang="en-IN" sz="4800" b="1">
                <a:solidFill>
                  <a:srgbClr val="000000"/>
                </a:solidFill>
              </a:rPr>
              <a:t>a</a:t>
            </a:r>
            <a:r>
              <a:rPr lang="en-US" altLang="en-IN" sz="4800" b="1">
                <a:solidFill>
                  <a:srgbClr val="000000"/>
                </a:solidFill>
              </a:rPr>
              <a:t>li</a:t>
            </a:r>
            <a:r>
              <a:rPr lang="en-US" altLang="en-IN" sz="4800" b="1">
                <a:solidFill>
                  <a:srgbClr val="000000"/>
                </a:solidFill>
              </a:rPr>
              <a:t>ties</a:t>
            </a:r>
            <a:r>
              <a:rPr lang="en-US" altLang="en-IN" sz="4800" b="1">
                <a:solidFill>
                  <a:srgbClr val="000000"/>
                </a:solidFill>
              </a:rPr>
              <a:t> </a:t>
            </a:r>
            <a:r>
              <a:rPr lang="en-US" altLang="en-IN" sz="4800" b="1">
                <a:solidFill>
                  <a:srgbClr val="000000"/>
                </a:solidFill>
              </a:rPr>
              <a:t>: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67" name="Text Box 1048666"/>
          <p:cNvSpPr txBox="1"/>
          <p:nvPr/>
        </p:nvSpPr>
        <p:spPr>
          <a:xfrm>
            <a:off x="3820372" y="3226531"/>
            <a:ext cx="10647256" cy="15138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
Aggravation: Winter and dry weather; warm, moist, south winds (Euphr.); slightest motion.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68" name="Text Box 1048667"/>
          <p:cNvSpPr txBox="1"/>
          <p:nvPr/>
        </p:nvSpPr>
        <p:spPr>
          <a:xfrm>
            <a:off x="3820372" y="5380990"/>
            <a:ext cx="7309746" cy="8026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IN" sz="2800">
                <a:solidFill>
                  <a:srgbClr val="000000"/>
                </a:solidFill>
              </a:rPr>
              <a:t>Amelioration: By rest, pressure and closing eyes.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 Box 1048668"/>
          <p:cNvSpPr txBox="1"/>
          <p:nvPr/>
        </p:nvSpPr>
        <p:spPr>
          <a:xfrm>
            <a:off x="629575" y="2562860"/>
            <a:ext cx="10882170" cy="2580640"/>
          </a:xfrm>
          <a:prstGeom prst="rect">
            <a:avLst/>
          </a:prstGeom>
        </p:spPr>
        <p:txBody>
          <a:bodyPr wrap="square" rtlCol="0">
            <a:spAutoFit/>
          </a:bodyPr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Complementary: Cuprum.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Is followed well: By, Ars. in influenza, chills, croup, debility, cholera infantum; by, Ant-t. in foreign bodies in larynx.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Similar: To, Puls., Ant-c., gastric troubles.obe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0" name="Text Box 1048669"/>
          <p:cNvSpPr txBox="1"/>
          <p:nvPr/>
        </p:nvSpPr>
        <p:spPr>
          <a:xfrm>
            <a:off x="629575" y="1808159"/>
            <a:ext cx="4000000" cy="7010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IN" sz="4800" b="1">
                <a:solidFill>
                  <a:srgbClr val="000000"/>
                </a:solidFill>
              </a:rPr>
              <a:t>R</a:t>
            </a:r>
            <a:r>
              <a:rPr lang="en-US" altLang="en-IN" sz="4800" b="1">
                <a:solidFill>
                  <a:srgbClr val="000000"/>
                </a:solidFill>
              </a:rPr>
              <a:t>e</a:t>
            </a:r>
            <a:r>
              <a:rPr lang="en-US" altLang="en-IN" sz="4800" b="1">
                <a:solidFill>
                  <a:srgbClr val="000000"/>
                </a:solidFill>
              </a:rPr>
              <a:t>l</a:t>
            </a:r>
            <a:r>
              <a:rPr lang="en-US" altLang="en-IN" sz="4800" b="1">
                <a:solidFill>
                  <a:srgbClr val="000000"/>
                </a:solidFill>
              </a:rPr>
              <a:t>a</a:t>
            </a:r>
            <a:r>
              <a:rPr lang="en-US" altLang="en-IN" sz="4800" b="1">
                <a:solidFill>
                  <a:srgbClr val="000000"/>
                </a:solidFill>
              </a:rPr>
              <a:t>t</a:t>
            </a:r>
            <a:r>
              <a:rPr lang="en-US" altLang="en-IN" sz="4800" b="1">
                <a:solidFill>
                  <a:srgbClr val="000000"/>
                </a:solidFill>
              </a:rPr>
              <a:t>ion</a:t>
            </a:r>
            <a:r>
              <a:rPr lang="en-US" altLang="en-IN" sz="4800" b="1">
                <a:solidFill>
                  <a:srgbClr val="000000"/>
                </a:solidFill>
              </a:rPr>
              <a:t> </a:t>
            </a:r>
            <a:r>
              <a:rPr lang="en-US" altLang="en-IN" sz="4800" b="1">
                <a:solidFill>
                  <a:srgbClr val="000000"/>
                </a:solidFill>
              </a:rPr>
              <a:t>: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71" name="Text Box 1048670"/>
          <p:cNvSpPr txBox="1"/>
          <p:nvPr/>
        </p:nvSpPr>
        <p:spPr>
          <a:xfrm>
            <a:off x="3923236" y="5741109"/>
            <a:ext cx="11288784" cy="25806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altLang="en-IN" sz="2800">
                <a:solidFill>
                  <a:srgbClr val="000000"/>
                </a:solidFill>
              </a:rPr>
              <a:t>Compare: With Antim. tart. Ipecac has more nausea, clean tongue, but Antim. tart, has more retching and vomiting and thick coated tongue.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It antidotes: Arn., Ars., Nux vom.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Antidoted by: Alum., Apis., Arn., Ars., Dulc., Ferrum., Op., Sulph., Ant. tart.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55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2097156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6397" y="2416168"/>
              <a:ext cx="13096874" cy="6276974"/>
            </a:xfrm>
            <a:prstGeom prst="rect">
              <a:avLst/>
            </a:prstGeom>
          </p:spPr>
        </p:pic>
      </p:grpSp>
      <p:sp>
        <p:nvSpPr>
          <p:cNvPr id="1048603" name="object 5"/>
          <p:cNvSpPr txBox="1"/>
          <p:nvPr/>
        </p:nvSpPr>
        <p:spPr>
          <a:xfrm>
            <a:off x="4344920" y="9535979"/>
            <a:ext cx="1422400" cy="26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B6978E"/>
                </a:solidFill>
                <a:latin typeface="Arial MT"/>
                <a:cs typeface="Arial MT"/>
              </a:rPr>
              <a:t>ARTRETRO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604" name="object 6"/>
          <p:cNvSpPr txBox="1">
            <a:spLocks noGrp="1"/>
          </p:cNvSpPr>
          <p:nvPr>
            <p:ph type="title"/>
          </p:nvPr>
        </p:nvSpPr>
        <p:spPr>
          <a:xfrm>
            <a:off x="428426" y="1354080"/>
            <a:ext cx="17431385" cy="2283821"/>
          </a:xfrm>
          <a:prstGeom prst="rect">
            <a:avLst/>
          </a:prstGeom>
        </p:spPr>
        <p:txBody>
          <a:bodyPr vert="horz" wrap="square" lIns="0" tIns="1572620" rIns="0" bIns="0" rtlCol="0">
            <a:spAutoFit/>
          </a:bodyPr>
          <a:p>
            <a:pPr marL="5759450">
              <a:lnSpc>
                <a:spcPct val="100000"/>
              </a:lnSpc>
              <a:spcBef>
                <a:spcPts val="10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FAMILY</a:t>
            </a:r>
            <a:r>
              <a:rPr sz="56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:</a:t>
            </a:r>
            <a:r>
              <a:rPr sz="56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Rubiaceae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5" name="object 7"/>
          <p:cNvSpPr txBox="1"/>
          <p:nvPr/>
        </p:nvSpPr>
        <p:spPr>
          <a:xfrm>
            <a:off x="4555166" y="4609451"/>
            <a:ext cx="9284335" cy="1435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0515" algn="l"/>
              </a:tabLst>
            </a:pPr>
            <a:r>
              <a:rPr sz="5600" b="1" spc="-10" dirty="0">
                <a:latin typeface="Calibri" panose="020F0502020204030204"/>
                <a:cs typeface="Calibri" panose="020F0502020204030204"/>
              </a:rPr>
              <a:t>Source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: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	Dried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root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plant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6" name="object 8"/>
          <p:cNvSpPr txBox="1"/>
          <p:nvPr/>
        </p:nvSpPr>
        <p:spPr>
          <a:xfrm>
            <a:off x="14756733" y="6173253"/>
            <a:ext cx="3646804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5600" spc="-5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5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</a:t>
            </a:r>
            <a:r>
              <a:rPr sz="5600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get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e</a:t>
            </a:r>
            <a:r>
              <a:rPr sz="5600" spc="-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rPr>
              <a:t>do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7" name="object 9"/>
          <p:cNvSpPr txBox="1"/>
          <p:nvPr/>
        </p:nvSpPr>
        <p:spPr>
          <a:xfrm>
            <a:off x="3022231" y="6055067"/>
            <a:ext cx="5564505" cy="238252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4645025" algn="l"/>
              </a:tabLst>
            </a:pPr>
            <a:r>
              <a:rPr sz="5600" b="1" spc="-10" dirty="0">
                <a:latin typeface="Calibri" panose="020F0502020204030204"/>
                <a:cs typeface="Calibri" panose="020F0502020204030204"/>
              </a:rPr>
              <a:t>Preparation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	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: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2248535">
              <a:lnSpc>
                <a:spcPct val="100000"/>
              </a:lnSpc>
              <a:spcBef>
                <a:spcPts val="93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from</a:t>
            </a:r>
            <a:r>
              <a:rPr sz="5600" spc="-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root</a:t>
            </a:r>
            <a:r>
              <a:rPr sz="5600" spc="-7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u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8" name="object 10"/>
          <p:cNvSpPr txBox="1"/>
          <p:nvPr/>
        </p:nvSpPr>
        <p:spPr>
          <a:xfrm>
            <a:off x="9490896" y="6055067"/>
            <a:ext cx="4117975" cy="167132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p>
            <a:pPr marL="1285875" algn="ctr">
              <a:lnSpc>
                <a:spcPct val="100000"/>
              </a:lnSpc>
              <a:spcBef>
                <a:spcPts val="1030"/>
              </a:spcBef>
              <a:tabLst>
                <a:tab pos="3721100" algn="l"/>
              </a:tabLst>
            </a:pPr>
            <a:r>
              <a:rPr sz="5600" spc="-5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5600" spc="-50" dirty="0">
                <a:latin typeface="Calibri Light" panose="020F0302020204030204"/>
                <a:cs typeface="Calibri Light" panose="020F0302020204030204"/>
              </a:rPr>
              <a:t>o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635000" algn="l"/>
              </a:tabLst>
            </a:pPr>
            <a:r>
              <a:rPr sz="5600" spc="-5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	ing</a:t>
            </a:r>
            <a:r>
              <a:rPr sz="5600" spc="-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alcohol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7" y="512597"/>
            <a:ext cx="18273521" cy="9258299"/>
          </a:xfrm>
          <a:prstGeom prst="rect">
            <a:avLst/>
          </a:prstGeom>
        </p:spPr>
      </p:pic>
      <p:sp>
        <p:nvSpPr>
          <p:cNvPr id="1048609" name="object 3"/>
          <p:cNvSpPr txBox="1"/>
          <p:nvPr/>
        </p:nvSpPr>
        <p:spPr>
          <a:xfrm>
            <a:off x="361123" y="2170141"/>
            <a:ext cx="17990820" cy="7346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20980" algn="ctr">
              <a:lnSpc>
                <a:spcPts val="5600"/>
              </a:lnSpc>
              <a:spcBef>
                <a:spcPts val="100"/>
              </a:spcBef>
            </a:pP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7200" spc="-17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Ipecacuanha</a:t>
            </a:r>
            <a:r>
              <a:rPr sz="7200" spc="-17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alsa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known</a:t>
            </a:r>
            <a:r>
              <a:rPr sz="7200" spc="-165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as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ipicac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213995" algn="ctr">
              <a:lnSpc>
                <a:spcPts val="5600"/>
              </a:lnSpc>
            </a:pP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7200" spc="-179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Ipecacuanha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7200" spc="-172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4800" spc="-1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very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interesting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medicine</a:t>
            </a:r>
            <a:r>
              <a:rPr sz="7200" spc="-172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7200" spc="-179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15" baseline="-2000" dirty="0">
                <a:latin typeface="Calibri Light" panose="020F0302020204030204"/>
                <a:cs typeface="Calibri Light" panose="020F0302020204030204"/>
              </a:rPr>
              <a:t>homeopathy.</a:t>
            </a:r>
            <a:endParaRPr sz="7200" baseline="-2000">
              <a:latin typeface="Calibri Light" panose="020F0302020204030204"/>
              <a:cs typeface="Calibri Light" panose="020F0302020204030204"/>
            </a:endParaRPr>
          </a:p>
          <a:p>
            <a:pPr marL="24765" marR="17780" indent="207010" algn="ctr">
              <a:lnSpc>
                <a:spcPct val="94000"/>
              </a:lnSpc>
              <a:spcBef>
                <a:spcPts val="355"/>
              </a:spcBef>
            </a:pP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7200" spc="-157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It</a:t>
            </a:r>
            <a:r>
              <a:rPr sz="7200" spc="-150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stands</a:t>
            </a:r>
            <a:r>
              <a:rPr sz="7200" spc="-157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4000" dirty="0">
                <a:latin typeface="Calibri Light" panose="020F0302020204030204"/>
                <a:cs typeface="Calibri Light" panose="020F0302020204030204"/>
              </a:rPr>
              <a:t>between</a:t>
            </a:r>
            <a:r>
              <a:rPr sz="7200" spc="-150" baseline="4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two</a:t>
            </a:r>
            <a:r>
              <a:rPr sz="7200" spc="-157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very</a:t>
            </a:r>
            <a:r>
              <a:rPr sz="7200" spc="-150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different</a:t>
            </a:r>
            <a:r>
              <a:rPr sz="7200" spc="-157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ways</a:t>
            </a:r>
            <a:r>
              <a:rPr sz="7200" spc="-150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48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treatment.</a:t>
            </a:r>
            <a:r>
              <a:rPr sz="48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7200" spc="-150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15" baseline="-2000" dirty="0">
                <a:latin typeface="Calibri Light" panose="020F0302020204030204"/>
                <a:cs typeface="Calibri Light" panose="020F0302020204030204"/>
              </a:rPr>
              <a:t>allopathy,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this</a:t>
            </a:r>
            <a:r>
              <a:rPr sz="7200" spc="-172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medicine</a:t>
            </a:r>
            <a:r>
              <a:rPr sz="7200" spc="-165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7200" spc="-17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used</a:t>
            </a:r>
            <a:r>
              <a:rPr sz="7200" spc="-165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large</a:t>
            </a:r>
            <a:r>
              <a:rPr sz="7200" spc="-165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doses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7200" spc="-165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cause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vomiting</a:t>
            </a:r>
            <a:r>
              <a:rPr sz="48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by</a:t>
            </a:r>
            <a:r>
              <a:rPr sz="7200" spc="-172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its</a:t>
            </a:r>
            <a:r>
              <a:rPr sz="7200" spc="-165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physical</a:t>
            </a:r>
            <a:r>
              <a:rPr sz="7200" spc="-172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15" baseline="-2000" dirty="0">
                <a:latin typeface="Calibri Light" panose="020F0302020204030204"/>
                <a:cs typeface="Calibri Light" panose="020F0302020204030204"/>
              </a:rPr>
              <a:t>effec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But</a:t>
            </a:r>
            <a:r>
              <a:rPr sz="4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48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homeopathy,</a:t>
            </a:r>
            <a:r>
              <a:rPr sz="4800" spc="-9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it</a:t>
            </a:r>
            <a:r>
              <a:rPr sz="7200" spc="-142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7200" spc="-142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used</a:t>
            </a:r>
            <a:r>
              <a:rPr sz="7200" spc="-135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7200" spc="-142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3000" dirty="0">
                <a:latin typeface="Calibri Light" panose="020F0302020204030204"/>
                <a:cs typeface="Calibri Light" panose="020F0302020204030204"/>
              </a:rPr>
              <a:t>small</a:t>
            </a:r>
            <a:r>
              <a:rPr sz="7200" spc="-142" baseline="-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3000" dirty="0">
                <a:latin typeface="Calibri Light" panose="020F0302020204030204"/>
                <a:cs typeface="Calibri Light" panose="020F0302020204030204"/>
              </a:rPr>
              <a:t>doses</a:t>
            </a:r>
            <a:r>
              <a:rPr sz="7200" spc="-135" baseline="-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40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7200" spc="-142" baseline="-4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5000" dirty="0">
                <a:latin typeface="Calibri Light" panose="020F0302020204030204"/>
                <a:cs typeface="Calibri Light" panose="020F0302020204030204"/>
              </a:rPr>
              <a:t>cure</a:t>
            </a:r>
            <a:r>
              <a:rPr sz="7200" spc="-142" baseline="-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5000" dirty="0">
                <a:latin typeface="Calibri Light" panose="020F0302020204030204"/>
                <a:cs typeface="Calibri Light" panose="020F0302020204030204"/>
              </a:rPr>
              <a:t>vomiting</a:t>
            </a:r>
            <a:r>
              <a:rPr sz="7200" spc="-135" baseline="-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60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7200" spc="-142" baseline="-6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15" baseline="-6000" dirty="0">
                <a:latin typeface="Calibri Light" panose="020F0302020204030204"/>
                <a:cs typeface="Calibri Light" panose="020F0302020204030204"/>
              </a:rPr>
              <a:t>other</a:t>
            </a:r>
            <a:endParaRPr sz="7200" baseline="-6000">
              <a:latin typeface="Calibri Light" panose="020F0302020204030204"/>
              <a:cs typeface="Calibri Light" panose="020F0302020204030204"/>
            </a:endParaRPr>
          </a:p>
          <a:p>
            <a:pPr marL="186055" algn="ctr">
              <a:lnSpc>
                <a:spcPct val="100000"/>
              </a:lnSpc>
              <a:spcBef>
                <a:spcPts val="85"/>
              </a:spcBef>
            </a:pPr>
            <a:r>
              <a:rPr sz="4800" spc="-10" dirty="0">
                <a:latin typeface="Calibri Light" panose="020F0302020204030204"/>
                <a:cs typeface="Calibri Light" panose="020F0302020204030204"/>
              </a:rPr>
              <a:t>symptoms.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323850" marR="136525" algn="ctr">
              <a:lnSpc>
                <a:spcPts val="5310"/>
              </a:lnSpc>
              <a:spcBef>
                <a:spcPts val="645"/>
              </a:spcBef>
            </a:pPr>
            <a:r>
              <a:rPr sz="7200" spc="-30" baseline="6000" dirty="0">
                <a:latin typeface="Calibri Light" panose="020F0302020204030204"/>
                <a:cs typeface="Calibri Light" panose="020F0302020204030204"/>
              </a:rPr>
              <a:t>-</a:t>
            </a:r>
            <a:r>
              <a:rPr sz="7200" baseline="6000" dirty="0">
                <a:latin typeface="Calibri Light" panose="020F0302020204030204"/>
                <a:cs typeface="Calibri Light" panose="020F0302020204030204"/>
              </a:rPr>
              <a:t>This</a:t>
            </a:r>
            <a:r>
              <a:rPr sz="7200" spc="-172" baseline="6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makes</a:t>
            </a:r>
            <a:r>
              <a:rPr sz="7200" spc="-172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5000" dirty="0">
                <a:latin typeface="Calibri Light" panose="020F0302020204030204"/>
                <a:cs typeface="Calibri Light" panose="020F0302020204030204"/>
              </a:rPr>
              <a:t>Ipecac</a:t>
            </a:r>
            <a:r>
              <a:rPr sz="7200" spc="-172" baseline="5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4000" dirty="0">
                <a:latin typeface="Calibri Light" panose="020F0302020204030204"/>
                <a:cs typeface="Calibri Light" panose="020F0302020204030204"/>
              </a:rPr>
              <a:t>special</a:t>
            </a:r>
            <a:r>
              <a:rPr sz="7200" spc="-165" baseline="4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3000" dirty="0">
                <a:latin typeface="Calibri Light" panose="020F0302020204030204"/>
                <a:cs typeface="Calibri Light" panose="020F0302020204030204"/>
              </a:rPr>
              <a:t>because</a:t>
            </a:r>
            <a:r>
              <a:rPr sz="7200" spc="-17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it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is</a:t>
            </a:r>
            <a:r>
              <a:rPr sz="7200" spc="-165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2000" dirty="0">
                <a:latin typeface="Calibri Light" panose="020F0302020204030204"/>
                <a:cs typeface="Calibri Light" panose="020F0302020204030204"/>
              </a:rPr>
              <a:t>one</a:t>
            </a:r>
            <a:r>
              <a:rPr sz="7200" spc="-17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7200" spc="-172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the</a:t>
            </a:r>
            <a:r>
              <a:rPr sz="7200" spc="-172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few</a:t>
            </a:r>
            <a:r>
              <a:rPr sz="48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medicines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that</a:t>
            </a:r>
            <a:r>
              <a:rPr sz="7200" spc="-172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37" baseline="-2000" dirty="0">
                <a:latin typeface="Calibri Light" panose="020F0302020204030204"/>
                <a:cs typeface="Calibri Light" panose="020F0302020204030204"/>
              </a:rPr>
              <a:t>is </a:t>
            </a:r>
            <a:r>
              <a:rPr sz="7200" baseline="1000" dirty="0">
                <a:latin typeface="Calibri Light" panose="020F0302020204030204"/>
                <a:cs typeface="Calibri Light" panose="020F0302020204030204"/>
              </a:rPr>
              <a:t>used</a:t>
            </a:r>
            <a:r>
              <a:rPr sz="7200" spc="-179" baseline="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both</a:t>
            </a:r>
            <a:r>
              <a:rPr sz="4800" spc="-12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systems</a:t>
            </a:r>
            <a:r>
              <a:rPr sz="48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of</a:t>
            </a:r>
            <a:r>
              <a:rPr sz="7200" spc="-179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1000" dirty="0">
                <a:latin typeface="Calibri Light" panose="020F0302020204030204"/>
                <a:cs typeface="Calibri Light" panose="020F0302020204030204"/>
              </a:rPr>
              <a:t>medicine,</a:t>
            </a:r>
            <a:r>
              <a:rPr sz="7200" spc="-172" baseline="-1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2000" dirty="0">
                <a:latin typeface="Calibri Light" panose="020F0302020204030204"/>
                <a:cs typeface="Calibri Light" panose="020F0302020204030204"/>
              </a:rPr>
              <a:t>but</a:t>
            </a:r>
            <a:r>
              <a:rPr sz="7200" spc="-179" baseline="-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3000" dirty="0">
                <a:latin typeface="Calibri Light" panose="020F0302020204030204"/>
                <a:cs typeface="Calibri Light" panose="020F0302020204030204"/>
              </a:rPr>
              <a:t>in</a:t>
            </a:r>
            <a:r>
              <a:rPr sz="7200" spc="-172" baseline="-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baseline="-3000" dirty="0">
                <a:latin typeface="Calibri Light" panose="020F0302020204030204"/>
                <a:cs typeface="Calibri Light" panose="020F0302020204030204"/>
              </a:rPr>
              <a:t>opposite</a:t>
            </a:r>
            <a:r>
              <a:rPr sz="7200" spc="-179" baseline="-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15" baseline="-4000" dirty="0">
                <a:latin typeface="Calibri Light" panose="020F0302020204030204"/>
                <a:cs typeface="Calibri Light" panose="020F0302020204030204"/>
              </a:rPr>
              <a:t>ways.</a:t>
            </a:r>
            <a:endParaRPr sz="7200" baseline="-4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58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2097159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0153" y="7677101"/>
              <a:ext cx="1971674" cy="476249"/>
            </a:xfrm>
            <a:prstGeom prst="rect">
              <a:avLst/>
            </a:prstGeom>
          </p:spPr>
        </p:pic>
        <p:pic>
          <p:nvPicPr>
            <p:cNvPr id="2097160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5330" y="5889735"/>
              <a:ext cx="676274" cy="200024"/>
            </a:xfrm>
            <a:prstGeom prst="rect">
              <a:avLst/>
            </a:prstGeom>
          </p:spPr>
        </p:pic>
      </p:grpSp>
      <p:sp>
        <p:nvSpPr>
          <p:cNvPr id="1048610" name="object 6"/>
          <p:cNvSpPr txBox="1"/>
          <p:nvPr/>
        </p:nvSpPr>
        <p:spPr>
          <a:xfrm>
            <a:off x="4344920" y="9535979"/>
            <a:ext cx="1422400" cy="26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B6978E"/>
                </a:solidFill>
                <a:latin typeface="Arial MT"/>
                <a:cs typeface="Arial MT"/>
              </a:rPr>
              <a:t>ARTRETRO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3605799" y="3129397"/>
            <a:ext cx="3935729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dirty="0">
                <a:latin typeface="Calibri Light" panose="020F0302020204030204"/>
                <a:cs typeface="Calibri Light" panose="020F0302020204030204"/>
              </a:rPr>
              <a:t>#</a:t>
            </a:r>
            <a:r>
              <a:rPr sz="64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6400" dirty="0">
                <a:latin typeface="Calibri Light" panose="020F0302020204030204"/>
                <a:cs typeface="Calibri Light" panose="020F0302020204030204"/>
              </a:rPr>
              <a:t>CLINICAL</a:t>
            </a:r>
            <a:r>
              <a:rPr sz="6400" spc="-8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6400" spc="-50" dirty="0">
                <a:latin typeface="Calibri Light" panose="020F0302020204030204"/>
                <a:cs typeface="Calibri Light" panose="020F0302020204030204"/>
              </a:rPr>
              <a:t>:</a:t>
            </a:r>
            <a:endParaRPr sz="6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3605799" y="4218390"/>
            <a:ext cx="9077960" cy="436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08330" indent="-595630">
              <a:lnSpc>
                <a:spcPts val="5730"/>
              </a:lnSpc>
              <a:spcBef>
                <a:spcPts val="100"/>
              </a:spcBef>
              <a:buAutoNum type="arabicPeriod"/>
              <a:tabLst>
                <a:tab pos="608330" algn="l"/>
              </a:tabLst>
            </a:pPr>
            <a:r>
              <a:rPr sz="4800" spc="-10" dirty="0">
                <a:latin typeface="Calibri Light" panose="020F0302020204030204"/>
                <a:cs typeface="Calibri Light" panose="020F0302020204030204"/>
              </a:rPr>
              <a:t>Anaemia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608330" indent="-595630">
              <a:lnSpc>
                <a:spcPts val="5700"/>
              </a:lnSpc>
              <a:buAutoNum type="arabicPeriod"/>
              <a:tabLst>
                <a:tab pos="608330" algn="l"/>
                <a:tab pos="2562860" algn="l"/>
                <a:tab pos="3620770" algn="l"/>
              </a:tabLst>
            </a:pPr>
            <a:r>
              <a:rPr sz="4800" spc="-10" dirty="0">
                <a:latin typeface="Calibri Light" panose="020F0302020204030204"/>
                <a:cs typeface="Calibri Light" panose="020F0302020204030204"/>
              </a:rPr>
              <a:t>Nausea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25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vomiting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608330" indent="-595630">
              <a:lnSpc>
                <a:spcPts val="5700"/>
              </a:lnSpc>
              <a:buAutoNum type="arabicPeriod"/>
              <a:tabLst>
                <a:tab pos="608330" algn="l"/>
                <a:tab pos="2007870" algn="l"/>
              </a:tabLst>
            </a:pPr>
            <a:r>
              <a:rPr sz="4800" spc="-20" dirty="0">
                <a:latin typeface="Calibri Light" panose="020F0302020204030204"/>
                <a:cs typeface="Calibri Light" panose="020F0302020204030204"/>
              </a:rPr>
              <a:t>Bone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affection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608330" indent="-595630">
              <a:lnSpc>
                <a:spcPts val="5700"/>
              </a:lnSpc>
              <a:buAutoNum type="arabicPeriod"/>
              <a:tabLst>
                <a:tab pos="608330" algn="l"/>
                <a:tab pos="1614170" algn="l"/>
              </a:tabLst>
            </a:pPr>
            <a:r>
              <a:rPr sz="4800" spc="-25" dirty="0">
                <a:latin typeface="Calibri Light" panose="020F0302020204030204"/>
                <a:cs typeface="Calibri Light" panose="020F0302020204030204"/>
              </a:rPr>
              <a:t>Eye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affection</a:t>
            </a:r>
            <a:endParaRPr sz="4800">
              <a:latin typeface="Calibri Light" panose="020F0302020204030204"/>
              <a:cs typeface="Calibri Light" panose="020F0302020204030204"/>
            </a:endParaRPr>
          </a:p>
          <a:p>
            <a:pPr marL="608330" indent="-595630">
              <a:lnSpc>
                <a:spcPts val="5730"/>
              </a:lnSpc>
              <a:buAutoNum type="arabicPeriod"/>
              <a:tabLst>
                <a:tab pos="608330" algn="l"/>
                <a:tab pos="3263265" algn="l"/>
                <a:tab pos="4321810" algn="l"/>
                <a:tab pos="7021830" algn="l"/>
              </a:tabLst>
            </a:pPr>
            <a:r>
              <a:rPr sz="4800" spc="-10" dirty="0">
                <a:latin typeface="Calibri Light" panose="020F0302020204030204"/>
                <a:cs typeface="Calibri Light" panose="020F0302020204030204"/>
              </a:rPr>
              <a:t>Menstrual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25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pregnancy</a:t>
            </a:r>
            <a:r>
              <a:rPr sz="4800" dirty="0">
                <a:latin typeface="Calibri Light" panose="020F0302020204030204"/>
                <a:cs typeface="Calibri Light" panose="020F0302020204030204"/>
              </a:rPr>
              <a:t>	</a:t>
            </a:r>
            <a:r>
              <a:rPr sz="4800" spc="-10" dirty="0">
                <a:latin typeface="Calibri Light" panose="020F0302020204030204"/>
                <a:cs typeface="Calibri Light" panose="020F0302020204030204"/>
              </a:rPr>
              <a:t>disorder</a:t>
            </a:r>
            <a:endParaRPr sz="48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13" name="object 9"/>
          <p:cNvSpPr txBox="1"/>
          <p:nvPr/>
        </p:nvSpPr>
        <p:spPr>
          <a:xfrm>
            <a:off x="8775665" y="7680023"/>
            <a:ext cx="736600" cy="31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1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2097162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5330" y="5889735"/>
              <a:ext cx="676274" cy="200024"/>
            </a:xfrm>
            <a:prstGeom prst="rect">
              <a:avLst/>
            </a:prstGeom>
          </p:spPr>
        </p:pic>
      </p:grpSp>
      <p:sp>
        <p:nvSpPr>
          <p:cNvPr id="1048614" name="object 5"/>
          <p:cNvSpPr txBox="1"/>
          <p:nvPr/>
        </p:nvSpPr>
        <p:spPr>
          <a:xfrm>
            <a:off x="4344920" y="9535979"/>
            <a:ext cx="1422400" cy="26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B6978E"/>
                </a:solidFill>
                <a:latin typeface="Arial MT"/>
                <a:cs typeface="Arial MT"/>
              </a:rPr>
              <a:t>ARTRETRO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615" name="object 6"/>
          <p:cNvSpPr txBox="1">
            <a:spLocks noGrp="1"/>
          </p:cNvSpPr>
          <p:nvPr>
            <p:ph type="title"/>
          </p:nvPr>
        </p:nvSpPr>
        <p:spPr>
          <a:xfrm>
            <a:off x="428426" y="1354080"/>
            <a:ext cx="17431385" cy="3090939"/>
          </a:xfrm>
          <a:prstGeom prst="rect">
            <a:avLst/>
          </a:prstGeom>
        </p:spPr>
        <p:txBody>
          <a:bodyPr vert="horz" wrap="square" lIns="0" tIns="855738" rIns="0" bIns="0" rtlCol="0">
            <a:spAutoFit/>
          </a:bodyPr>
          <a:p>
            <a:pPr marL="110998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Calibri" panose="020F0502020204030204"/>
                <a:cs typeface="Calibri" panose="020F0502020204030204"/>
              </a:rPr>
              <a:t>SPHERES</a:t>
            </a:r>
            <a:r>
              <a:rPr sz="720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72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720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7200" b="1" dirty="0">
                <a:latin typeface="Calibri" panose="020F0502020204030204"/>
                <a:cs typeface="Calibri" panose="020F0502020204030204"/>
              </a:rPr>
              <a:t>ACTION</a:t>
            </a:r>
            <a:r>
              <a:rPr sz="7200" b="1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10800" b="1" spc="-75" baseline="1000" dirty="0">
                <a:latin typeface="Calibri" panose="020F0502020204030204"/>
                <a:cs typeface="Calibri" panose="020F0502020204030204"/>
              </a:rPr>
              <a:t>:</a:t>
            </a:r>
            <a:endParaRPr sz="10800" baseline="1000">
              <a:latin typeface="Calibri" panose="020F0502020204030204"/>
              <a:cs typeface="Calibri" panose="020F0502020204030204"/>
            </a:endParaRPr>
          </a:p>
          <a:p>
            <a:pPr marL="1114425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alibri Light" panose="020F0302020204030204"/>
                <a:cs typeface="Calibri Light" panose="020F0302020204030204"/>
              </a:rPr>
              <a:t>Acts</a:t>
            </a:r>
            <a:r>
              <a:rPr sz="7200" spc="-16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7200" spc="-25" dirty="0">
                <a:latin typeface="Calibri Light" panose="020F0302020204030204"/>
                <a:cs typeface="Calibri Light" panose="020F0302020204030204"/>
              </a:rPr>
              <a:t>on:</a:t>
            </a:r>
            <a:endParaRPr sz="72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16" name="object 7"/>
          <p:cNvSpPr txBox="1"/>
          <p:nvPr/>
        </p:nvSpPr>
        <p:spPr>
          <a:xfrm>
            <a:off x="1542800" y="5440137"/>
            <a:ext cx="15111094" cy="455028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p>
            <a:pPr marL="15875" marR="415925" indent="-3810">
              <a:lnSpc>
                <a:spcPts val="6600"/>
              </a:lnSpc>
              <a:spcBef>
                <a:spcPts val="420"/>
              </a:spcBef>
            </a:pPr>
            <a:r>
              <a:rPr sz="5600" b="1" spc="-10" dirty="0">
                <a:latin typeface="Calibri" panose="020F0502020204030204"/>
                <a:cs typeface="Calibri" panose="020F0502020204030204"/>
              </a:rPr>
              <a:t>Re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spirat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ory</a:t>
            </a:r>
            <a:r>
              <a:rPr sz="5600" b="1" spc="-200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8400" b="1" baseline="1000" dirty="0">
                <a:latin typeface="Calibri" panose="020F0502020204030204"/>
                <a:cs typeface="Calibri" panose="020F0502020204030204"/>
              </a:rPr>
              <a:t>ystem</a:t>
            </a:r>
            <a:r>
              <a:rPr sz="8400" b="1" spc="-300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8400" baseline="2000" dirty="0">
                <a:latin typeface="Calibri Light" panose="020F0302020204030204"/>
                <a:cs typeface="Calibri Light" panose="020F0302020204030204"/>
              </a:rPr>
              <a:t>–</a:t>
            </a:r>
            <a:r>
              <a:rPr sz="8400" spc="-29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30" baseline="2000" dirty="0">
                <a:latin typeface="Calibri Light" panose="020F0302020204030204"/>
                <a:cs typeface="Calibri Light" panose="020F0302020204030204"/>
              </a:rPr>
              <a:t>Sp</a:t>
            </a:r>
            <a:r>
              <a:rPr sz="8400" spc="-30" baseline="2000" dirty="0">
                <a:latin typeface="Calibri Light" panose="020F0302020204030204"/>
                <a:cs typeface="Calibri Light" panose="020F0302020204030204"/>
              </a:rPr>
              <a:t>asmo</a:t>
            </a:r>
            <a:r>
              <a:rPr sz="8400" spc="-30" baseline="3000" dirty="0">
                <a:latin typeface="Calibri Light" panose="020F0302020204030204"/>
                <a:cs typeface="Calibri Light" panose="020F0302020204030204"/>
              </a:rPr>
              <a:t>dic</a:t>
            </a:r>
            <a:r>
              <a:rPr sz="8400" spc="-300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baseline="300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8400" baseline="3000" dirty="0">
                <a:latin typeface="Calibri Light" panose="020F0302020204030204"/>
                <a:cs typeface="Calibri Light" panose="020F0302020204030204"/>
              </a:rPr>
              <a:t>ough,</a:t>
            </a:r>
            <a:r>
              <a:rPr sz="8400" spc="-29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15" baseline="4000" dirty="0">
                <a:latin typeface="Calibri Light" panose="020F0302020204030204"/>
                <a:cs typeface="Calibri Light" panose="020F0302020204030204"/>
              </a:rPr>
              <a:t>bron</a:t>
            </a:r>
            <a:r>
              <a:rPr sz="8400" spc="-15" baseline="4000" dirty="0">
                <a:latin typeface="Calibri Light" panose="020F0302020204030204"/>
                <a:cs typeface="Calibri Light" panose="020F0302020204030204"/>
              </a:rPr>
              <a:t>chitis</a:t>
            </a:r>
            <a:r>
              <a:rPr sz="8400" spc="-15" baseline="5000" dirty="0">
                <a:latin typeface="Calibri Light" panose="020F0302020204030204"/>
                <a:cs typeface="Calibri Light" panose="020F0302020204030204"/>
              </a:rPr>
              <a:t>,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ast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hma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3970">
              <a:lnSpc>
                <a:spcPct val="100000"/>
              </a:lnSpc>
              <a:spcBef>
                <a:spcPts val="6410"/>
              </a:spcBef>
            </a:pPr>
            <a:r>
              <a:rPr sz="5600" b="1" spc="-20" dirty="0">
                <a:latin typeface="Calibri" panose="020F0502020204030204"/>
                <a:cs typeface="Calibri" panose="020F0502020204030204"/>
              </a:rPr>
              <a:t>Gas</a:t>
            </a:r>
            <a:r>
              <a:rPr sz="5600" b="1" spc="-20" dirty="0">
                <a:latin typeface="Calibri" panose="020F0502020204030204"/>
                <a:cs typeface="Calibri" panose="020F0502020204030204"/>
              </a:rPr>
              <a:t>troin</a:t>
            </a:r>
            <a:r>
              <a:rPr sz="5600" b="1" spc="-20" dirty="0">
                <a:latin typeface="Calibri" panose="020F0502020204030204"/>
                <a:cs typeface="Calibri" panose="020F0502020204030204"/>
              </a:rPr>
              <a:t>testin</a:t>
            </a:r>
            <a:r>
              <a:rPr sz="5600" b="1" spc="-20" dirty="0">
                <a:latin typeface="Calibri" panose="020F0502020204030204"/>
                <a:cs typeface="Calibri" panose="020F0502020204030204"/>
              </a:rPr>
              <a:t>al</a:t>
            </a:r>
            <a:r>
              <a:rPr sz="5600" b="1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tra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ct</a:t>
            </a:r>
            <a:r>
              <a:rPr sz="5600" b="1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–</a:t>
            </a:r>
            <a:r>
              <a:rPr sz="5600" spc="-17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baseline="1000" dirty="0">
                <a:latin typeface="Calibri Light" panose="020F0302020204030204"/>
                <a:cs typeface="Calibri Light" panose="020F0302020204030204"/>
              </a:rPr>
              <a:t>Nause</a:t>
            </a:r>
            <a:r>
              <a:rPr sz="8400" baseline="2000" dirty="0">
                <a:latin typeface="Calibri Light" panose="020F0302020204030204"/>
                <a:cs typeface="Calibri Light" panose="020F0302020204030204"/>
              </a:rPr>
              <a:t>a,</a:t>
            </a:r>
            <a:r>
              <a:rPr sz="8400" spc="-26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15" baseline="2000" dirty="0">
                <a:latin typeface="Calibri Light" panose="020F0302020204030204"/>
                <a:cs typeface="Calibri Light" panose="020F0302020204030204"/>
              </a:rPr>
              <a:t>vo</a:t>
            </a:r>
            <a:r>
              <a:rPr sz="8400" spc="-15" baseline="2000" dirty="0">
                <a:latin typeface="Calibri Light" panose="020F0302020204030204"/>
                <a:cs typeface="Calibri Light" panose="020F0302020204030204"/>
              </a:rPr>
              <a:t>mitin</a:t>
            </a:r>
            <a:r>
              <a:rPr sz="8400" spc="-15" baseline="3000" dirty="0">
                <a:latin typeface="Calibri Light" panose="020F0302020204030204"/>
                <a:cs typeface="Calibri Light" panose="020F0302020204030204"/>
              </a:rPr>
              <a:t>g,</a:t>
            </a:r>
            <a:r>
              <a:rPr sz="8400" spc="-26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15" baseline="3000" dirty="0">
                <a:latin typeface="Calibri Light" panose="020F0302020204030204"/>
                <a:cs typeface="Calibri Light" panose="020F0302020204030204"/>
              </a:rPr>
              <a:t>dys</a:t>
            </a:r>
            <a:r>
              <a:rPr sz="8400" spc="-15" baseline="3000" dirty="0">
                <a:latin typeface="Calibri Light" panose="020F0302020204030204"/>
                <a:cs typeface="Calibri Light" panose="020F0302020204030204"/>
              </a:rPr>
              <a:t>ente</a:t>
            </a:r>
            <a:r>
              <a:rPr sz="8400" spc="-15" baseline="4000" dirty="0">
                <a:latin typeface="Calibri Light" panose="020F0302020204030204"/>
                <a:cs typeface="Calibri Light" panose="020F0302020204030204"/>
              </a:rPr>
              <a:t>ry</a:t>
            </a:r>
            <a:endParaRPr sz="8400" baseline="40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209716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084" y="1787156"/>
              <a:ext cx="15554322" cy="6838949"/>
            </a:xfrm>
            <a:prstGeom prst="rect">
              <a:avLst/>
            </a:prstGeom>
          </p:spPr>
        </p:pic>
      </p:grpSp>
      <p:sp>
        <p:nvSpPr>
          <p:cNvPr id="1048617" name="object 5"/>
          <p:cNvSpPr txBox="1"/>
          <p:nvPr/>
        </p:nvSpPr>
        <p:spPr>
          <a:xfrm>
            <a:off x="4502511" y="5666047"/>
            <a:ext cx="928306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Lorem</a:t>
            </a:r>
            <a:r>
              <a:rPr sz="2100" spc="-2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ipsum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dolor</a:t>
            </a:r>
            <a:r>
              <a:rPr sz="2100" spc="-2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sit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amet,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consectetuer</a:t>
            </a:r>
            <a:r>
              <a:rPr sz="2100" spc="-2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adipiscing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elit.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Aenean</a:t>
            </a:r>
            <a:r>
              <a:rPr sz="2100" spc="-2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commodo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ligula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spc="-2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eget</a:t>
            </a:r>
            <a:endParaRPr sz="21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18" name="object 6"/>
          <p:cNvSpPr txBox="1"/>
          <p:nvPr/>
        </p:nvSpPr>
        <p:spPr>
          <a:xfrm>
            <a:off x="4344920" y="9535979"/>
            <a:ext cx="1422400" cy="26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B6978E"/>
                </a:solidFill>
                <a:latin typeface="Arial MT"/>
                <a:cs typeface="Arial MT"/>
              </a:rPr>
              <a:t>ARTRETRO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1865649" y="3476593"/>
            <a:ext cx="14471650" cy="171703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p>
            <a:pPr marL="15875" marR="5080" indent="-3810">
              <a:lnSpc>
                <a:spcPts val="6600"/>
              </a:lnSpc>
              <a:spcBef>
                <a:spcPts val="32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Cir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culato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ry</a:t>
            </a:r>
            <a:r>
              <a:rPr sz="5600" b="1" spc="-19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sy</a:t>
            </a:r>
            <a:r>
              <a:rPr sz="8400" b="1" baseline="1000" dirty="0">
                <a:latin typeface="Calibri" panose="020F0502020204030204"/>
                <a:cs typeface="Calibri" panose="020F0502020204030204"/>
              </a:rPr>
              <a:t>stem</a:t>
            </a:r>
            <a:r>
              <a:rPr sz="8400" b="1" spc="-292" baseline="1000" dirty="0">
                <a:latin typeface="Calibri" panose="020F0502020204030204"/>
                <a:cs typeface="Calibri" panose="020F0502020204030204"/>
              </a:rPr>
              <a:t> </a:t>
            </a:r>
            <a:r>
              <a:rPr sz="8400" baseline="2000" dirty="0">
                <a:latin typeface="Calibri Light" panose="020F0302020204030204"/>
                <a:cs typeface="Calibri Light" panose="020F0302020204030204"/>
              </a:rPr>
              <a:t>–</a:t>
            </a:r>
            <a:r>
              <a:rPr sz="8400" spc="-292" baseline="2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15" baseline="2000" dirty="0">
                <a:latin typeface="Calibri Light" panose="020F0302020204030204"/>
                <a:cs typeface="Calibri Light" panose="020F0302020204030204"/>
              </a:rPr>
              <a:t>He</a:t>
            </a:r>
            <a:r>
              <a:rPr sz="8400" spc="-15" baseline="2000" dirty="0">
                <a:latin typeface="Calibri Light" panose="020F0302020204030204"/>
                <a:cs typeface="Calibri Light" panose="020F0302020204030204"/>
              </a:rPr>
              <a:t>morr</a:t>
            </a:r>
            <a:r>
              <a:rPr sz="8400" spc="-15" baseline="3000" dirty="0">
                <a:latin typeface="Calibri Light" panose="020F0302020204030204"/>
                <a:cs typeface="Calibri Light" panose="020F0302020204030204"/>
              </a:rPr>
              <a:t>hages</a:t>
            </a:r>
            <a:r>
              <a:rPr sz="8400" spc="-29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baseline="30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8400" spc="-292" baseline="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baseline="4000" dirty="0">
                <a:latin typeface="Calibri Light" panose="020F0302020204030204"/>
                <a:cs typeface="Calibri Light" panose="020F0302020204030204"/>
              </a:rPr>
              <a:t>brigh</a:t>
            </a:r>
            <a:r>
              <a:rPr sz="8400" baseline="4000" dirty="0">
                <a:latin typeface="Calibri Light" panose="020F0302020204030204"/>
                <a:cs typeface="Calibri Light" panose="020F0302020204030204"/>
              </a:rPr>
              <a:t>t</a:t>
            </a:r>
            <a:r>
              <a:rPr sz="8400" spc="-284" baseline="4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37" baseline="4000" dirty="0">
                <a:latin typeface="Calibri Light" panose="020F0302020204030204"/>
                <a:cs typeface="Calibri Light" panose="020F0302020204030204"/>
              </a:rPr>
              <a:t>red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blo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od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20" name="object 8"/>
          <p:cNvSpPr txBox="1"/>
          <p:nvPr/>
        </p:nvSpPr>
        <p:spPr>
          <a:xfrm>
            <a:off x="11090083" y="5977916"/>
            <a:ext cx="374269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20" dirty="0">
                <a:latin typeface="Calibri Light" panose="020F0302020204030204"/>
                <a:cs typeface="Calibri Light" panose="020F0302020204030204"/>
              </a:rPr>
              <a:t>onv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ulsio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ns</a:t>
            </a:r>
            <a:r>
              <a:rPr sz="5600" spc="-22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5" dirty="0">
                <a:latin typeface="Calibri Light" panose="020F0302020204030204"/>
                <a:cs typeface="Calibri Light" panose="020F0302020204030204"/>
              </a:rPr>
              <a:t>in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21" name="object 9"/>
          <p:cNvSpPr txBox="1"/>
          <p:nvPr/>
        </p:nvSpPr>
        <p:spPr>
          <a:xfrm>
            <a:off x="1841897" y="5407491"/>
            <a:ext cx="9098915" cy="221869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p>
            <a:pPr marL="38100">
              <a:lnSpc>
                <a:spcPct val="100000"/>
              </a:lnSpc>
              <a:spcBef>
                <a:spcPts val="2385"/>
              </a:spcBef>
            </a:pPr>
            <a:r>
              <a:rPr sz="8400" b="1" baseline="-25000" dirty="0">
                <a:latin typeface="Calibri" panose="020F0502020204030204"/>
                <a:cs typeface="Calibri" panose="020F0502020204030204"/>
              </a:rPr>
              <a:t>Ner</a:t>
            </a:r>
            <a:r>
              <a:rPr sz="8400" b="1" baseline="-24000" dirty="0">
                <a:latin typeface="Calibri" panose="020F0502020204030204"/>
                <a:cs typeface="Calibri" panose="020F0502020204030204"/>
              </a:rPr>
              <a:t>vous</a:t>
            </a:r>
            <a:r>
              <a:rPr sz="8400" b="1" spc="-307" baseline="-24000" dirty="0">
                <a:latin typeface="Calibri" panose="020F0502020204030204"/>
                <a:cs typeface="Calibri" panose="020F0502020204030204"/>
              </a:rPr>
              <a:t> </a:t>
            </a:r>
            <a:r>
              <a:rPr sz="8400" b="1" baseline="-24000" dirty="0">
                <a:latin typeface="Calibri" panose="020F0502020204030204"/>
                <a:cs typeface="Calibri" panose="020F0502020204030204"/>
              </a:rPr>
              <a:t>syste</a:t>
            </a:r>
            <a:r>
              <a:rPr sz="8400" b="1" baseline="-23000" dirty="0">
                <a:latin typeface="Calibri" panose="020F0502020204030204"/>
                <a:cs typeface="Calibri" panose="020F0502020204030204"/>
              </a:rPr>
              <a:t>m</a:t>
            </a:r>
            <a:r>
              <a:rPr sz="8400" b="1" spc="-232" baseline="-23000" dirty="0">
                <a:latin typeface="Calibri" panose="020F0502020204030204"/>
                <a:cs typeface="Calibri" panose="020F0502020204030204"/>
              </a:rPr>
              <a:t> </a:t>
            </a:r>
            <a:r>
              <a:rPr sz="8400" baseline="-23000" dirty="0">
                <a:latin typeface="Calibri Light" panose="020F0302020204030204"/>
                <a:cs typeface="Calibri Light" panose="020F0302020204030204"/>
              </a:rPr>
              <a:t>–</a:t>
            </a:r>
            <a:r>
              <a:rPr sz="8400" spc="-225" baseline="-230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8400" spc="-2482" baseline="-230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100" spc="-6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8400" spc="-3570" baseline="-23000" dirty="0">
                <a:latin typeface="Calibri Light" panose="020F0302020204030204"/>
                <a:cs typeface="Calibri Light" panose="020F0302020204030204"/>
              </a:rPr>
              <a:t>p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lor</a:t>
            </a:r>
            <a:r>
              <a:rPr sz="2100" spc="-844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8400" spc="-2775" baseline="-230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2100" spc="-3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8400" spc="-3262" baseline="-230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2100" spc="-57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8400" spc="-5145" baseline="-23000" dirty="0">
                <a:latin typeface="Calibri Light" panose="020F0302020204030204"/>
                <a:cs typeface="Calibri Light" panose="020F0302020204030204"/>
              </a:rPr>
              <a:t>m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ips</a:t>
            </a:r>
            <a:r>
              <a:rPr sz="2100" spc="-6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u</a:t>
            </a:r>
            <a:r>
              <a:rPr sz="8400" spc="-3209" baseline="-22000" dirty="0">
                <a:latin typeface="Calibri Light" panose="020F0302020204030204"/>
                <a:cs typeface="Calibri Light" panose="020F0302020204030204"/>
              </a:rPr>
              <a:t>s</a:t>
            </a:r>
            <a:r>
              <a:rPr sz="2100" spc="-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210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2100" spc="-97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8400" spc="-2625" baseline="-22000" dirty="0">
                <a:latin typeface="Calibri Light" panose="020F0302020204030204"/>
                <a:cs typeface="Calibri Light" panose="020F0302020204030204"/>
              </a:rPr>
              <a:t>a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lo</a:t>
            </a:r>
            <a:r>
              <a:rPr sz="2100" spc="-62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8400" spc="-2850" baseline="-22000" dirty="0">
                <a:latin typeface="Calibri Light" panose="020F0302020204030204"/>
                <a:cs typeface="Calibri Light" panose="020F0302020204030204"/>
              </a:rPr>
              <a:t>n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si</a:t>
            </a:r>
            <a:r>
              <a:rPr sz="2100" spc="-14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8400" spc="-3562" baseline="-22000" dirty="0">
                <a:latin typeface="Calibri Light" panose="020F0302020204030204"/>
                <a:cs typeface="Calibri Light" panose="020F0302020204030204"/>
              </a:rPr>
              <a:t>d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am</a:t>
            </a:r>
            <a:r>
              <a:rPr sz="2100" spc="-130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8400" spc="-3502" baseline="-22000" dirty="0">
                <a:latin typeface="Calibri Light" panose="020F0302020204030204"/>
                <a:cs typeface="Calibri Light" panose="020F0302020204030204"/>
              </a:rPr>
              <a:t>c</a:t>
            </a:r>
            <a:r>
              <a:rPr sz="2100" spc="-15" dirty="0">
                <a:solidFill>
                  <a:srgbClr val="80808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endParaRPr sz="2100">
              <a:latin typeface="Calibri Light" panose="020F0302020204030204"/>
              <a:cs typeface="Calibri Light" panose="020F0302020204030204"/>
            </a:endParaRPr>
          </a:p>
          <a:p>
            <a:pPr marL="38100">
              <a:lnSpc>
                <a:spcPct val="100000"/>
              </a:lnSpc>
              <a:spcBef>
                <a:spcPts val="2285"/>
              </a:spcBef>
            </a:pPr>
            <a:r>
              <a:rPr sz="5600" spc="-10" dirty="0">
                <a:latin typeface="Calibri Light" panose="020F0302020204030204"/>
                <a:cs typeface="Calibri Light" panose="020F0302020204030204"/>
              </a:rPr>
              <a:t>chi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ldren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>
            <a:off x="1734622" y="1291979"/>
            <a:ext cx="16511269" cy="590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dirty="0">
                <a:latin typeface="Calibri" panose="020F0502020204030204"/>
                <a:cs typeface="Calibri" panose="020F0502020204030204"/>
              </a:rPr>
              <a:t>Constitution</a:t>
            </a:r>
            <a:r>
              <a:rPr sz="56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56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5600" b="1" spc="-10" dirty="0">
                <a:latin typeface="Calibri" panose="020F0502020204030204"/>
                <a:cs typeface="Calibri" panose="020F0502020204030204"/>
              </a:rPr>
              <a:t>Temperament</a:t>
            </a:r>
            <a:endParaRPr sz="5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175"/>
              </a:spcBef>
            </a:pPr>
            <a:r>
              <a:rPr sz="5600" spc="-10" dirty="0">
                <a:latin typeface="Calibri Light" panose="020F0302020204030204"/>
                <a:cs typeface="Calibri Light" panose="020F0302020204030204"/>
              </a:rPr>
              <a:t>Constitution: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663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Suitable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for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fat,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sluggish,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feeble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persons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>
              <a:lnSpc>
                <a:spcPct val="100000"/>
              </a:lnSpc>
              <a:spcBef>
                <a:spcPts val="663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Often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children,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women,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or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persons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delicate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sensitivit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568775" y="762419"/>
            <a:ext cx="17150715" cy="8759825"/>
          </a:xfrm>
          <a:custGeom>
            <a:avLst/>
            <a:gdLst/>
            <a:ahLst/>
            <a:cxnLst/>
            <a:rect l="l" t="t" r="r" b="b"/>
            <a:pathLst>
              <a:path w="17150715" h="8759825">
                <a:moveTo>
                  <a:pt x="17157700" y="8763000"/>
                </a:moveTo>
                <a:lnTo>
                  <a:pt x="0" y="8763000"/>
                </a:lnTo>
                <a:lnTo>
                  <a:pt x="0" y="0"/>
                </a:lnTo>
                <a:lnTo>
                  <a:pt x="17157700" y="0"/>
                </a:lnTo>
                <a:lnTo>
                  <a:pt x="17157700" y="876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48624" name="object 3"/>
          <p:cNvSpPr txBox="1"/>
          <p:nvPr/>
        </p:nvSpPr>
        <p:spPr>
          <a:xfrm>
            <a:off x="1623675" y="1211312"/>
            <a:ext cx="12270740" cy="766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latin typeface="Calibri Light" panose="020F0302020204030204"/>
                <a:cs typeface="Calibri Light" panose="020F0302020204030204"/>
              </a:rPr>
              <a:t>Temperament:</a:t>
            </a:r>
            <a:endParaRPr sz="5600">
              <a:latin typeface="Calibri Light" panose="020F0302020204030204"/>
              <a:cs typeface="Calibri Light" panose="020F0302020204030204"/>
            </a:endParaRPr>
          </a:p>
          <a:p>
            <a:pPr marL="12700" marR="5080">
              <a:lnSpc>
                <a:spcPts val="13350"/>
              </a:lnSpc>
              <a:spcBef>
                <a:spcPts val="1350"/>
              </a:spcBef>
            </a:pPr>
            <a:r>
              <a:rPr sz="5600" dirty="0">
                <a:latin typeface="Calibri Light" panose="020F0302020204030204"/>
                <a:cs typeface="Calibri Light" panose="020F0302020204030204"/>
              </a:rPr>
              <a:t>Irritable,</a:t>
            </a:r>
            <a:r>
              <a:rPr sz="5600" spc="-114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oversensitive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11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20" dirty="0">
                <a:latin typeface="Calibri Light" panose="020F0302020204030204"/>
                <a:cs typeface="Calibri Light" panose="020F0302020204030204"/>
              </a:rPr>
              <a:t>pain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Hypersensitive</a:t>
            </a:r>
            <a:r>
              <a:rPr sz="5600" spc="-10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to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smells,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noise,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stimuli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Relation</a:t>
            </a:r>
            <a:r>
              <a:rPr sz="5600" spc="-10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with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heat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and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cold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: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chilly</a:t>
            </a:r>
            <a:r>
              <a:rPr sz="5600" spc="-95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patient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Diathesis</a:t>
            </a:r>
            <a:r>
              <a:rPr sz="5600" spc="-1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:</a:t>
            </a:r>
            <a:r>
              <a:rPr sz="5600" spc="-1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dirty="0">
                <a:latin typeface="Calibri Light" panose="020F0302020204030204"/>
                <a:cs typeface="Calibri Light" panose="020F0302020204030204"/>
              </a:rPr>
              <a:t>haemorrhagic</a:t>
            </a:r>
            <a:r>
              <a:rPr sz="5600" spc="-140" dirty="0">
                <a:latin typeface="Calibri Light" panose="020F0302020204030204"/>
                <a:cs typeface="Calibri Light" panose="020F0302020204030204"/>
              </a:rPr>
              <a:t> </a:t>
            </a:r>
            <a:r>
              <a:rPr sz="5600" spc="-10" dirty="0">
                <a:latin typeface="Calibri Light" panose="020F0302020204030204"/>
                <a:cs typeface="Calibri Light" panose="020F0302020204030204"/>
              </a:rPr>
              <a:t>daithesis</a:t>
            </a:r>
            <a:endParaRPr sz="56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5679</Words>
  <Application>WPS Presentation</Application>
  <PresentationFormat/>
  <Paragraphs>169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SimSun</vt:lpstr>
      <vt:lpstr>Wingdings</vt:lpstr>
      <vt:lpstr>Arial Black</vt:lpstr>
      <vt:lpstr>Calibri</vt:lpstr>
      <vt:lpstr>Calibri Light</vt:lpstr>
      <vt:lpstr>Arial MT</vt:lpstr>
      <vt:lpstr>Microsoft YaHei</vt:lpstr>
      <vt:lpstr>Arial Unicode MS</vt:lpstr>
      <vt:lpstr>Times New Roman</vt:lpstr>
      <vt:lpstr>Georgia</vt:lpstr>
      <vt:lpstr>Lucida Sans Unicode</vt:lpstr>
      <vt:lpstr>Trebuchet MS</vt:lpstr>
      <vt:lpstr>Office Theme</vt:lpstr>
      <vt:lpstr>IPECACUANHA</vt:lpstr>
      <vt:lpstr>PowerPoint 演示文稿</vt:lpstr>
      <vt:lpstr>FAMILY : Rubiaceae</vt:lpstr>
      <vt:lpstr>PowerPoint 演示文稿</vt:lpstr>
      <vt:lpstr># CLINICAL :</vt:lpstr>
      <vt:lpstr>Acts on:</vt:lpstr>
      <vt:lpstr>Circulatory system – Hemorrhages with bright red blood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🧠Mind</vt:lpstr>
      <vt:lpstr>PowerPoint 演示文稿</vt:lpstr>
      <vt:lpstr>6. Anxiety with Nausea: Mental distress is linked with physical complaints, especially constant nausea and vomiting. The nausea is so overwhelming that it creates a feeling of hopelessness or despair. 7. Oversensitive to Noise and Smell: Becomes mentally disturbed by strong smells or noise, which worsen the physical symptoms (esp. nausea).</vt:lpstr>
      <vt:lpstr>PARTICULARS</vt:lpstr>
      <vt:lpstr>PowerPoint 演示文稿</vt:lpstr>
      <vt:lpstr>TONGUE: Clean tongue</vt:lpstr>
      <vt:lpstr>2. Respiratory System</vt:lpstr>
      <vt:lpstr>DYSPNEA / ASTHMA</vt:lpstr>
      <vt:lpstr>3.Fever</vt:lpstr>
      <vt:lpstr>Sweat : Generally less prominent than the heat or chill or absent.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IPECACUANHA</dc:title>
  <dc:creator>Sana Anjum</dc:creator>
  <cp:lastModifiedBy>hp</cp:lastModifiedBy>
  <cp:revision>1</cp:revision>
  <dcterms:created xsi:type="dcterms:W3CDTF">2025-07-27T19:30:18Z</dcterms:created>
  <dcterms:modified xsi:type="dcterms:W3CDTF">2025-07-27T19:30:18Z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2025-07-27T05:30:00Z</vt:filetime>
  </property>
  <property fmtid="{D5CDD505-2E9C-101B-9397-08002B2CF9AE}" pid="3" name="Creator">
    <vt:lpwstr>Canva</vt:lpwstr>
  </property>
  <property fmtid="{D5CDD505-2E9C-101B-9397-08002B2CF9AE}" pid="4" name="LastSaved">
    <vt:filetime>2025-07-27T05:30:00Z</vt:filetime>
  </property>
  <property fmtid="{D5CDD505-2E9C-101B-9397-08002B2CF9AE}" pid="5" name="Producer">
    <vt:lpwstr>Canva</vt:lpwstr>
  </property>
  <property fmtid="{D5CDD505-2E9C-101B-9397-08002B2CF9AE}" pid="6" name="ICV">
    <vt:lpwstr>70DC17786FAC4A28931F6802417C1E1D_13</vt:lpwstr>
  </property>
  <property fmtid="{D5CDD505-2E9C-101B-9397-08002B2CF9AE}" pid="7" name="KSOProductBuildVer">
    <vt:lpwstr>2057-12.2.0.21936</vt:lpwstr>
  </property>
</Properties>
</file>