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60" r:id="rId6"/>
    <p:sldId id="262" r:id="rId7"/>
    <p:sldId id="263" r:id="rId8"/>
    <p:sldId id="280" r:id="rId9"/>
    <p:sldId id="265" r:id="rId10"/>
    <p:sldId id="264" r:id="rId11"/>
    <p:sldId id="266" r:id="rId12"/>
    <p:sldId id="269" r:id="rId13"/>
    <p:sldId id="270" r:id="rId14"/>
    <p:sldId id="276" r:id="rId15"/>
    <p:sldId id="281"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JU CHATTERJEE" initials="RC" lastIdx="1" clrIdx="0">
    <p:extLst>
      <p:ext uri="{19B8F6BF-5375-455C-9EA6-DF929625EA0E}">
        <p15:presenceInfo xmlns:p15="http://schemas.microsoft.com/office/powerpoint/2012/main" userId="30e7e0879733ed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51BC9-A33E-4F8B-89B2-8FECE2D28D8C}" type="datetimeFigureOut">
              <a:rPr lang="en-IN" smtClean="0"/>
              <a:t>23-07-2021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766D2-FD30-41C3-B9C3-36FADAFFF21E}" type="slidenum">
              <a:rPr lang="en-IN" smtClean="0"/>
              <a:t>‹#›</a:t>
            </a:fld>
            <a:endParaRPr lang="en-IN"/>
          </a:p>
        </p:txBody>
      </p:sp>
    </p:spTree>
    <p:extLst>
      <p:ext uri="{BB962C8B-B14F-4D97-AF65-F5344CB8AC3E}">
        <p14:creationId xmlns:p14="http://schemas.microsoft.com/office/powerpoint/2010/main" val="351212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FAB64-3FA3-45A6-87FE-13142FDD79C2}"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420617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2AFA6-512A-438F-B555-9AD58C3EED05}"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92560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59C24-3BDB-4A69-9613-76C63C0950FC}"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94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F6397-5D74-4621-A09A-AA405AA9D3A1}"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257701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7E903-E7EE-4DAA-B979-AEDA5F5B16B4}"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4084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62E79-6518-452C-9641-C4661273E718}"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368684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DFCC5-63DE-4D27-8CCE-141A89E2DE81}"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284398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80066-A6D0-430F-ACB2-5CDE5EA67958}"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270587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CC6B-88A0-409C-9E87-2377CFEC85C7}"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56485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81AC3-2280-4C9F-B348-30B2C83A6D90}" type="datetime1">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55148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30775C-8DCD-47A2-8FBD-69001F629C2E}" type="datetime1">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53659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FCF3DF-C076-45D1-AB8F-ABCF71650D1F}" type="datetime1">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176130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09B080-0464-436F-847D-DB194532CA56}" type="datetime1">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336418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AC041-DB99-4610-8DA8-DC4DF85E085D}" type="datetime1">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233517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7F5DA-56C9-4BCD-B735-F5C32D1482ED}" type="datetime1">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2E4155-5A1D-4666-B343-A117804C5B3B}" type="slidenum">
              <a:rPr lang="en-IN" smtClean="0"/>
              <a:t>‹#›</a:t>
            </a:fld>
            <a:endParaRPr lang="en-IN"/>
          </a:p>
        </p:txBody>
      </p:sp>
    </p:spTree>
    <p:extLst>
      <p:ext uri="{BB962C8B-B14F-4D97-AF65-F5344CB8AC3E}">
        <p14:creationId xmlns:p14="http://schemas.microsoft.com/office/powerpoint/2010/main" val="176542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2E4155-5A1D-4666-B343-A117804C5B3B}" type="slidenum">
              <a:rPr lang="en-IN" smtClean="0"/>
              <a:t>‹#›</a:t>
            </a:fld>
            <a:endParaRPr lang="en-IN"/>
          </a:p>
        </p:txBody>
      </p:sp>
      <p:sp>
        <p:nvSpPr>
          <p:cNvPr id="5" name="Date Placeholder 4"/>
          <p:cNvSpPr>
            <a:spLocks noGrp="1"/>
          </p:cNvSpPr>
          <p:nvPr>
            <p:ph type="dt" sz="half" idx="10"/>
          </p:nvPr>
        </p:nvSpPr>
        <p:spPr/>
        <p:txBody>
          <a:bodyPr/>
          <a:lstStyle/>
          <a:p>
            <a:fld id="{3C33F98E-F96A-4F2F-8D08-D421EA73F191}" type="datetime1">
              <a:rPr lang="en-IN" smtClean="0"/>
              <a:t>23-07-2021</a:t>
            </a:fld>
            <a:endParaRPr lang="en-IN"/>
          </a:p>
        </p:txBody>
      </p:sp>
    </p:spTree>
    <p:extLst>
      <p:ext uri="{BB962C8B-B14F-4D97-AF65-F5344CB8AC3E}">
        <p14:creationId xmlns:p14="http://schemas.microsoft.com/office/powerpoint/2010/main" val="45708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102014-18CE-4421-9D05-649AD096DFFB}" type="datetime1">
              <a:rPr lang="en-IN" smtClean="0"/>
              <a:t>23-07-2021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2E4155-5A1D-4666-B343-A117804C5B3B}" type="slidenum">
              <a:rPr lang="en-IN" smtClean="0"/>
              <a:t>‹#›</a:t>
            </a:fld>
            <a:endParaRPr lang="en-IN"/>
          </a:p>
        </p:txBody>
      </p:sp>
    </p:spTree>
    <p:extLst>
      <p:ext uri="{BB962C8B-B14F-4D97-AF65-F5344CB8AC3E}">
        <p14:creationId xmlns:p14="http://schemas.microsoft.com/office/powerpoint/2010/main" val="24107364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owardsdatascience.com/model-or-do-you-mean-weight-of-evidence-woe-and-information-value-iv-331499f6fc2" TargetMode="External"/><Relationship Id="rId3" Type="http://schemas.openxmlformats.org/officeDocument/2006/relationships/hyperlink" Target="https://data-flair.training/blogs/machine-learning-project-ideas/" TargetMode="External"/><Relationship Id="rId7" Type="http://schemas.openxmlformats.org/officeDocument/2006/relationships/hyperlink" Target="https://scikit-learn.org/stable/modules/generated/sklearn.feature_selection.RFE.html"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numpy.org/" TargetMode="External"/><Relationship Id="rId5" Type="http://schemas.openxmlformats.org/officeDocument/2006/relationships/hyperlink" Target="https://pandas.pydata.org/" TargetMode="External"/><Relationship Id="rId4" Type="http://schemas.openxmlformats.org/officeDocument/2006/relationships/hyperlink" Target="https://scikit-learn.org/stable/" TargetMode="External"/><Relationship Id="rId9" Type="http://schemas.openxmlformats.org/officeDocument/2006/relationships/hyperlink" Target="https://serokell.io/blog/machine-learning-project-idea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awinsider.com/dictionary/claims-manage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4FDD-7730-41F7-9EFC-F9E3A3549431}"/>
              </a:ext>
            </a:extLst>
          </p:cNvPr>
          <p:cNvSpPr>
            <a:spLocks noGrp="1"/>
          </p:cNvSpPr>
          <p:nvPr>
            <p:ph type="ctrTitle"/>
          </p:nvPr>
        </p:nvSpPr>
        <p:spPr>
          <a:xfrm>
            <a:off x="0" y="569847"/>
            <a:ext cx="10111408" cy="1971260"/>
          </a:xfrm>
        </p:spPr>
        <p:txBody>
          <a:bodyPr>
            <a:normAutofit/>
          </a:bodyPr>
          <a:lstStyle/>
          <a:p>
            <a:pPr algn="ctr"/>
            <a:r>
              <a:rPr lang="en-IN" sz="5000" b="1" dirty="0">
                <a:effectLst/>
                <a:latin typeface="Calibri" panose="020F0502020204030204" pitchFamily="34" charset="0"/>
                <a:ea typeface="Calibri" panose="020F0502020204030204" pitchFamily="34" charset="0"/>
                <a:cs typeface="Times New Roman" panose="02020603050405020304" pitchFamily="18" charset="0"/>
              </a:rPr>
              <a:t>CLAIMS MANAGEMENT</a:t>
            </a:r>
            <a:br>
              <a:rPr lang="en-IN" sz="5000" dirty="0">
                <a:effectLst/>
                <a:latin typeface="Calibri" panose="020F0502020204030204" pitchFamily="34" charset="0"/>
                <a:ea typeface="Calibri" panose="020F0502020204030204" pitchFamily="34" charset="0"/>
                <a:cs typeface="Times New Roman" panose="02020603050405020304" pitchFamily="18" charset="0"/>
              </a:rPr>
            </a:br>
            <a:endParaRPr lang="en-IN" sz="5000" dirty="0"/>
          </a:p>
        </p:txBody>
      </p:sp>
      <p:sp>
        <p:nvSpPr>
          <p:cNvPr id="3" name="Subtitle 2">
            <a:extLst>
              <a:ext uri="{FF2B5EF4-FFF2-40B4-BE49-F238E27FC236}">
                <a16:creationId xmlns:a16="http://schemas.microsoft.com/office/drawing/2014/main" id="{937AB849-2C9A-4B61-9E6B-C43A620CCF88}"/>
              </a:ext>
            </a:extLst>
          </p:cNvPr>
          <p:cNvSpPr>
            <a:spLocks noGrp="1"/>
          </p:cNvSpPr>
          <p:nvPr>
            <p:ph type="subTitle" idx="1"/>
          </p:nvPr>
        </p:nvSpPr>
        <p:spPr>
          <a:xfrm>
            <a:off x="483704" y="2050772"/>
            <a:ext cx="9144000" cy="4065104"/>
          </a:xfrm>
        </p:spPr>
        <p:txBody>
          <a:bodyPr>
            <a:normAutofit lnSpcReduction="10000"/>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IN" sz="2200" b="1" dirty="0">
                <a:latin typeface="Calibri" panose="020F0502020204030204" pitchFamily="34" charset="0"/>
                <a:ea typeface="Calibri" panose="020F0502020204030204" pitchFamily="34" charset="0"/>
                <a:cs typeface="Times New Roman" panose="02020603050405020304" pitchFamily="18" charset="0"/>
              </a:rPr>
              <a:t>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Machine Learning Project by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Riju</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Chatterjee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Ayan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Ghorai</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Debjit</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Adhikary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Subhodip</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Ghosh</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Shreya Mallick</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6F76C7E1-9A8B-4AA2-BB1B-EB4129140145}"/>
              </a:ext>
            </a:extLst>
          </p:cNvPr>
          <p:cNvSpPr>
            <a:spLocks noGrp="1"/>
          </p:cNvSpPr>
          <p:nvPr>
            <p:ph type="sldNum" sz="quarter" idx="12"/>
          </p:nvPr>
        </p:nvSpPr>
        <p:spPr/>
        <p:txBody>
          <a:bodyPr/>
          <a:lstStyle/>
          <a:p>
            <a:pPr algn="ctr"/>
            <a:fld id="{F32E4155-5A1D-4666-B343-A117804C5B3B}" type="slidenum">
              <a:rPr lang="en-IN" sz="2800" smtClean="0">
                <a:latin typeface="Algerian" panose="04020705040A02060702" pitchFamily="82" charset="0"/>
              </a:rPr>
              <a:pPr algn="ctr"/>
              <a:t>1</a:t>
            </a:fld>
            <a:endParaRPr lang="en-IN" sz="2800" dirty="0">
              <a:latin typeface="Algerian" panose="04020705040A02060702" pitchFamily="82" charset="0"/>
            </a:endParaRPr>
          </a:p>
        </p:txBody>
      </p:sp>
    </p:spTree>
    <p:extLst>
      <p:ext uri="{BB962C8B-B14F-4D97-AF65-F5344CB8AC3E}">
        <p14:creationId xmlns:p14="http://schemas.microsoft.com/office/powerpoint/2010/main" val="53973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F474-B4F7-4FD6-9259-3850A7022291}"/>
              </a:ext>
            </a:extLst>
          </p:cNvPr>
          <p:cNvSpPr>
            <a:spLocks noGrp="1"/>
          </p:cNvSpPr>
          <p:nvPr>
            <p:ph type="title"/>
          </p:nvPr>
        </p:nvSpPr>
        <p:spPr>
          <a:xfrm>
            <a:off x="838200" y="0"/>
            <a:ext cx="10515600" cy="1325563"/>
          </a:xfrm>
        </p:spPr>
        <p:txBody>
          <a:bodyPr/>
          <a:lstStyle/>
          <a:p>
            <a:pPr algn="ctr"/>
            <a:r>
              <a:rPr lang="en-IN" b="1" dirty="0"/>
              <a:t>Data Cleaning</a:t>
            </a:r>
          </a:p>
        </p:txBody>
      </p:sp>
      <p:sp>
        <p:nvSpPr>
          <p:cNvPr id="3" name="Content Placeholder 2">
            <a:extLst>
              <a:ext uri="{FF2B5EF4-FFF2-40B4-BE49-F238E27FC236}">
                <a16:creationId xmlns:a16="http://schemas.microsoft.com/office/drawing/2014/main" id="{E7DCCC66-6500-4972-9A4E-CD145F256233}"/>
              </a:ext>
            </a:extLst>
          </p:cNvPr>
          <p:cNvSpPr>
            <a:spLocks noGrp="1"/>
          </p:cNvSpPr>
          <p:nvPr>
            <p:ph idx="1"/>
          </p:nvPr>
        </p:nvSpPr>
        <p:spPr>
          <a:xfrm>
            <a:off x="304799" y="793102"/>
            <a:ext cx="9324393" cy="5948200"/>
          </a:xfrm>
        </p:spPr>
        <p:txBody>
          <a:bodyPr>
            <a:noAutofit/>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At first we drop “ID” for obvious reason.</a:t>
            </a: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Column v3:</a:t>
            </a:r>
          </a:p>
          <a:p>
            <a:pPr marL="0" indent="0">
              <a:buNone/>
            </a:pPr>
            <a:r>
              <a:rPr lang="en-IN"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 and B value counts are negligible compare</a:t>
            </a:r>
          </a:p>
          <a:p>
            <a:pPr marL="0" indent="0">
              <a:buNone/>
            </a:pPr>
            <a:r>
              <a:rPr lang="en-US" sz="2000" dirty="0">
                <a:latin typeface="Calibri" panose="020F0502020204030204" pitchFamily="34" charset="0"/>
                <a:cs typeface="Calibri" panose="020F0502020204030204" pitchFamily="34" charset="0"/>
              </a:rPr>
              <a:t> to C in v3. So, we drop “v3” column from data set.</a:t>
            </a:r>
          </a:p>
          <a:p>
            <a:pPr marL="0" indent="0">
              <a:buNone/>
            </a:pPr>
            <a:endParaRPr lang="en-US"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Column v74:</a:t>
            </a:r>
          </a:p>
          <a:p>
            <a:pPr marL="0" indent="0">
              <a:buNone/>
            </a:pPr>
            <a:r>
              <a:rPr lang="en-IN"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 and C value counts are negligible compare</a:t>
            </a:r>
          </a:p>
          <a:p>
            <a:pPr marL="0" indent="0">
              <a:buNone/>
            </a:pPr>
            <a:r>
              <a:rPr lang="en-US" sz="2000" dirty="0">
                <a:latin typeface="Calibri" panose="020F0502020204030204" pitchFamily="34" charset="0"/>
                <a:cs typeface="Calibri" panose="020F0502020204030204" pitchFamily="34" charset="0"/>
              </a:rPr>
              <a:t> to B in v74. So, we drop “v74” column from data set.</a:t>
            </a:r>
          </a:p>
          <a:p>
            <a:pPr marL="0" indent="0">
              <a:buNone/>
            </a:pPr>
            <a:endParaRPr lang="en-US"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Column v38:</a:t>
            </a:r>
          </a:p>
          <a:p>
            <a:pPr marL="0" indent="0">
              <a:buNone/>
            </a:pPr>
            <a:r>
              <a:rPr lang="en-US" sz="2000" dirty="0">
                <a:latin typeface="Calibri" panose="020F0502020204030204" pitchFamily="34" charset="0"/>
                <a:cs typeface="Calibri" panose="020F0502020204030204" pitchFamily="34" charset="0"/>
              </a:rPr>
              <a:t>Other value counts are negligible compare to</a:t>
            </a:r>
          </a:p>
          <a:p>
            <a:pPr marL="0" indent="0">
              <a:buNone/>
            </a:pPr>
            <a:r>
              <a:rPr lang="en-US" sz="2000" dirty="0">
                <a:latin typeface="Calibri" panose="020F0502020204030204" pitchFamily="34" charset="0"/>
                <a:cs typeface="Calibri" panose="020F0502020204030204" pitchFamily="34" charset="0"/>
              </a:rPr>
              <a:t> 0 in v38. So, we drop “v38” column from data set.</a:t>
            </a:r>
          </a:p>
          <a:p>
            <a:pPr marL="0" indent="0">
              <a:buNone/>
            </a:pPr>
            <a:endParaRPr lang="en-US"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2AD93DD-DDD7-4A57-9D43-5ACFA36A3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800" y="979694"/>
            <a:ext cx="1724266" cy="1276528"/>
          </a:xfrm>
          <a:prstGeom prst="rect">
            <a:avLst/>
          </a:prstGeom>
        </p:spPr>
      </p:pic>
      <p:pic>
        <p:nvPicPr>
          <p:cNvPr id="7" name="Picture 6">
            <a:extLst>
              <a:ext uri="{FF2B5EF4-FFF2-40B4-BE49-F238E27FC236}">
                <a16:creationId xmlns:a16="http://schemas.microsoft.com/office/drawing/2014/main" id="{ECAF0345-77AC-406C-A6BD-83906F264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905" y="2425962"/>
            <a:ext cx="1648055" cy="1238423"/>
          </a:xfrm>
          <a:prstGeom prst="rect">
            <a:avLst/>
          </a:prstGeom>
        </p:spPr>
      </p:pic>
      <p:pic>
        <p:nvPicPr>
          <p:cNvPr id="9" name="Picture 8">
            <a:extLst>
              <a:ext uri="{FF2B5EF4-FFF2-40B4-BE49-F238E27FC236}">
                <a16:creationId xmlns:a16="http://schemas.microsoft.com/office/drawing/2014/main" id="{2195B7D0-294B-48C8-ABCD-22961E233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4905" y="3834125"/>
            <a:ext cx="1724266" cy="2907177"/>
          </a:xfrm>
          <a:prstGeom prst="rect">
            <a:avLst/>
          </a:prstGeom>
        </p:spPr>
      </p:pic>
      <p:sp>
        <p:nvSpPr>
          <p:cNvPr id="6" name="Slide Number Placeholder 5">
            <a:extLst>
              <a:ext uri="{FF2B5EF4-FFF2-40B4-BE49-F238E27FC236}">
                <a16:creationId xmlns:a16="http://schemas.microsoft.com/office/drawing/2014/main" id="{5E94DD8F-281E-4487-8518-7FC7D087C918}"/>
              </a:ext>
            </a:extLst>
          </p:cNvPr>
          <p:cNvSpPr>
            <a:spLocks noGrp="1"/>
          </p:cNvSpPr>
          <p:nvPr>
            <p:ph type="sldNum" sz="quarter" idx="12"/>
          </p:nvPr>
        </p:nvSpPr>
        <p:spPr>
          <a:xfrm>
            <a:off x="6718042" y="6272435"/>
            <a:ext cx="726864" cy="380292"/>
          </a:xfrm>
        </p:spPr>
        <p:txBody>
          <a:bodyPr/>
          <a:lstStyle/>
          <a:p>
            <a:fld id="{F32E4155-5A1D-4666-B343-A117804C5B3B}" type="slidenum">
              <a:rPr lang="en-IN" sz="2400" smtClean="0">
                <a:latin typeface="Algerian" panose="04020705040A02060702" pitchFamily="82" charset="0"/>
              </a:rPr>
              <a:t>10</a:t>
            </a:fld>
            <a:endParaRPr lang="en-IN" sz="2400" dirty="0">
              <a:latin typeface="Algerian" panose="04020705040A02060702" pitchFamily="82" charset="0"/>
            </a:endParaRPr>
          </a:p>
        </p:txBody>
      </p:sp>
    </p:spTree>
    <p:extLst>
      <p:ext uri="{BB962C8B-B14F-4D97-AF65-F5344CB8AC3E}">
        <p14:creationId xmlns:p14="http://schemas.microsoft.com/office/powerpoint/2010/main" val="18828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8462-B445-4733-96D7-E2A8D067352B}"/>
              </a:ext>
            </a:extLst>
          </p:cNvPr>
          <p:cNvSpPr>
            <a:spLocks noGrp="1"/>
          </p:cNvSpPr>
          <p:nvPr>
            <p:ph type="title"/>
          </p:nvPr>
        </p:nvSpPr>
        <p:spPr>
          <a:xfrm>
            <a:off x="838200" y="18255"/>
            <a:ext cx="10515600" cy="1325563"/>
          </a:xfrm>
        </p:spPr>
        <p:txBody>
          <a:bodyPr/>
          <a:lstStyle/>
          <a:p>
            <a:pPr algn="ctr"/>
            <a:r>
              <a:rPr lang="en-IN" b="1" dirty="0"/>
              <a:t>Data Cleaning</a:t>
            </a:r>
            <a:endParaRPr lang="en-IN" dirty="0"/>
          </a:p>
        </p:txBody>
      </p:sp>
      <p:sp>
        <p:nvSpPr>
          <p:cNvPr id="3" name="Content Placeholder 2">
            <a:extLst>
              <a:ext uri="{FF2B5EF4-FFF2-40B4-BE49-F238E27FC236}">
                <a16:creationId xmlns:a16="http://schemas.microsoft.com/office/drawing/2014/main" id="{8C5A2236-840F-43FC-8821-A376D4FE92EB}"/>
              </a:ext>
            </a:extLst>
          </p:cNvPr>
          <p:cNvSpPr>
            <a:spLocks noGrp="1"/>
          </p:cNvSpPr>
          <p:nvPr>
            <p:ph idx="1"/>
          </p:nvPr>
        </p:nvSpPr>
        <p:spPr>
          <a:xfrm>
            <a:off x="198780" y="1166191"/>
            <a:ext cx="10596738" cy="5240296"/>
          </a:xfrm>
        </p:spPr>
        <p:txBody>
          <a:bodyPr>
            <a:normAutofit fontScale="92500" lnSpcReduction="20000"/>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Our dataset had huge number of missing values. These missing values were null. So we have two options, either we can remove all the records or we replace them with values.</a:t>
            </a:r>
          </a:p>
          <a:p>
            <a:pPr>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But we can’t directly remove null values as it will effect our models, so we decided to replace them in two ways</a:t>
            </a:r>
            <a:r>
              <a:rPr lang="en-IN" sz="2000" dirty="0">
                <a:latin typeface="Calibri" panose="020F0502020204030204" pitchFamily="34" charset="0"/>
                <a:cs typeface="Calibri" panose="020F0502020204030204" pitchFamily="34" charset="0"/>
                <a:sym typeface="Wingdings" panose="05000000000000000000" pitchFamily="2" charset="2"/>
              </a:rPr>
              <a:t></a:t>
            </a:r>
          </a:p>
          <a:p>
            <a:pPr>
              <a:buFont typeface="Wingdings" panose="05000000000000000000" pitchFamily="2" charset="2"/>
              <a:buChar char="Ø"/>
            </a:pPr>
            <a:endParaRPr lang="en-IN" sz="2000" dirty="0">
              <a:latin typeface="Calibri" panose="020F0502020204030204" pitchFamily="34" charset="0"/>
              <a:cs typeface="Calibri" panose="020F0502020204030204" pitchFamily="34" charset="0"/>
              <a:sym typeface="Wingdings" panose="05000000000000000000" pitchFamily="2" charset="2"/>
            </a:endParaRPr>
          </a:p>
          <a:p>
            <a:pPr marL="0" indent="0">
              <a:buNone/>
            </a:pPr>
            <a:r>
              <a:rPr lang="en-IN" sz="2000" b="1" dirty="0">
                <a:latin typeface="Calibri" panose="020F0502020204030204" pitchFamily="34" charset="0"/>
                <a:cs typeface="Calibri" panose="020F0502020204030204" pitchFamily="34" charset="0"/>
                <a:sym typeface="Wingdings" panose="05000000000000000000" pitchFamily="2" charset="2"/>
              </a:rPr>
              <a:t>Float columns </a:t>
            </a:r>
          </a:p>
          <a:p>
            <a:pPr marL="514350" indent="-514350">
              <a:buFont typeface="+mj-lt"/>
              <a:buAutoNum type="arabicPeriod"/>
            </a:pPr>
            <a:r>
              <a:rPr lang="en-IN" sz="2000" dirty="0">
                <a:latin typeface="Calibri" panose="020F0502020204030204" pitchFamily="34" charset="0"/>
                <a:cs typeface="Calibri" panose="020F0502020204030204" pitchFamily="34" charset="0"/>
                <a:sym typeface="Wingdings" panose="05000000000000000000" pitchFamily="2" charset="2"/>
              </a:rPr>
              <a:t>we fill null values with mean.</a:t>
            </a:r>
            <a:endParaRPr lang="en-US" sz="2000" dirty="0">
              <a:latin typeface="Calibri" panose="020F0502020204030204" pitchFamily="34" charset="0"/>
              <a:cs typeface="Calibri" panose="020F0502020204030204" pitchFamily="34" charset="0"/>
              <a:sym typeface="Wingdings" panose="05000000000000000000" pitchFamily="2" charset="2"/>
            </a:endParaRPr>
          </a:p>
          <a:p>
            <a:pPr marL="514350" indent="-514350">
              <a:buFont typeface="+mj-lt"/>
              <a:buAutoNum type="arabicPeriod"/>
            </a:pPr>
            <a:r>
              <a:rPr lang="en-US" sz="2000" dirty="0">
                <a:latin typeface="Calibri" panose="020F0502020204030204" pitchFamily="34" charset="0"/>
                <a:cs typeface="Calibri" panose="020F0502020204030204" pitchFamily="34" charset="0"/>
                <a:sym typeface="Wingdings" panose="05000000000000000000" pitchFamily="2" charset="2"/>
              </a:rPr>
              <a:t>While filling null values with mean we fill the null values corresponding to target value=0 with the mean of the values corresponding to target value=0 </a:t>
            </a:r>
          </a:p>
          <a:p>
            <a:pPr marL="514350" indent="-514350">
              <a:buFont typeface="+mj-lt"/>
              <a:buAutoNum type="arabicPeriod"/>
            </a:pPr>
            <a:r>
              <a:rPr lang="en-US" sz="2000" dirty="0">
                <a:latin typeface="Calibri" panose="020F0502020204030204" pitchFamily="34" charset="0"/>
                <a:cs typeface="Calibri" panose="020F0502020204030204" pitchFamily="34" charset="0"/>
                <a:sym typeface="Wingdings" panose="05000000000000000000" pitchFamily="2" charset="2"/>
              </a:rPr>
              <a:t>The null values corresponding to target value=1 with the mean of the values corresponding to target value=1.</a:t>
            </a:r>
          </a:p>
          <a:p>
            <a:pPr marL="514350" indent="-514350">
              <a:buFont typeface="+mj-lt"/>
              <a:buAutoNum type="arabicPeriod"/>
            </a:pPr>
            <a:endParaRPr lang="en-US" sz="2000" dirty="0">
              <a:latin typeface="Calibri" panose="020F0502020204030204" pitchFamily="34" charset="0"/>
              <a:cs typeface="Calibri" panose="020F0502020204030204" pitchFamily="34" charset="0"/>
              <a:sym typeface="Wingdings" panose="05000000000000000000" pitchFamily="2" charset="2"/>
            </a:endParaRPr>
          </a:p>
          <a:p>
            <a:pPr marL="0" indent="0">
              <a:buNone/>
            </a:pPr>
            <a:r>
              <a:rPr lang="en-US" sz="2000" b="1" dirty="0">
                <a:latin typeface="Calibri" panose="020F0502020204030204" pitchFamily="34" charset="0"/>
                <a:cs typeface="Calibri" panose="020F0502020204030204" pitchFamily="34" charset="0"/>
                <a:sym typeface="Wingdings" panose="05000000000000000000" pitchFamily="2" charset="2"/>
              </a:rPr>
              <a:t>Object columns and Int columns </a:t>
            </a:r>
          </a:p>
          <a:p>
            <a:pPr marL="514350" indent="-514350">
              <a:buFont typeface="+mj-lt"/>
              <a:buAutoNum type="arabicPeriod"/>
            </a:pPr>
            <a:r>
              <a:rPr lang="en-US" sz="2000" dirty="0">
                <a:latin typeface="Calibri" panose="020F0502020204030204" pitchFamily="34" charset="0"/>
                <a:cs typeface="Calibri" panose="020F0502020204030204" pitchFamily="34" charset="0"/>
                <a:sym typeface="Wingdings" panose="05000000000000000000" pitchFamily="2" charset="2"/>
              </a:rPr>
              <a:t>We replace values with “Weight of Evidence” (woe) values and by filling the Null values with “missing” string for woe calculation.</a:t>
            </a:r>
            <a:endParaRPr lang="en-IN"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C71C54B-549C-4BE3-8770-C1FF9A55286C}"/>
              </a:ext>
            </a:extLst>
          </p:cNvPr>
          <p:cNvSpPr>
            <a:spLocks noGrp="1"/>
          </p:cNvSpPr>
          <p:nvPr>
            <p:ph type="sldNum" sz="quarter" idx="12"/>
          </p:nvPr>
        </p:nvSpPr>
        <p:spPr/>
        <p:txBody>
          <a:bodyPr/>
          <a:lstStyle/>
          <a:p>
            <a:fld id="{F32E4155-5A1D-4666-B343-A117804C5B3B}" type="slidenum">
              <a:rPr lang="en-IN" sz="2400" smtClean="0">
                <a:latin typeface="Algerian" panose="04020705040A02060702" pitchFamily="82" charset="0"/>
              </a:rPr>
              <a:t>11</a:t>
            </a:fld>
            <a:endParaRPr lang="en-IN" sz="2400" dirty="0">
              <a:latin typeface="Algerian" panose="04020705040A02060702" pitchFamily="82" charset="0"/>
            </a:endParaRPr>
          </a:p>
        </p:txBody>
      </p:sp>
    </p:spTree>
    <p:extLst>
      <p:ext uri="{BB962C8B-B14F-4D97-AF65-F5344CB8AC3E}">
        <p14:creationId xmlns:p14="http://schemas.microsoft.com/office/powerpoint/2010/main" val="50772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A247-D515-4BA0-B355-67F5DE384329}"/>
              </a:ext>
            </a:extLst>
          </p:cNvPr>
          <p:cNvSpPr>
            <a:spLocks noGrp="1"/>
          </p:cNvSpPr>
          <p:nvPr>
            <p:ph type="title"/>
          </p:nvPr>
        </p:nvSpPr>
        <p:spPr>
          <a:xfrm>
            <a:off x="838200" y="0"/>
            <a:ext cx="10515600" cy="1325563"/>
          </a:xfrm>
        </p:spPr>
        <p:txBody>
          <a:bodyPr/>
          <a:lstStyle/>
          <a:p>
            <a:pPr algn="ctr"/>
            <a:r>
              <a:rPr lang="en-IN" b="1" dirty="0"/>
              <a:t>Base Model Building</a:t>
            </a:r>
          </a:p>
        </p:txBody>
      </p:sp>
      <p:sp>
        <p:nvSpPr>
          <p:cNvPr id="3" name="Content Placeholder 2">
            <a:extLst>
              <a:ext uri="{FF2B5EF4-FFF2-40B4-BE49-F238E27FC236}">
                <a16:creationId xmlns:a16="http://schemas.microsoft.com/office/drawing/2014/main" id="{9B8B89D2-4813-4423-AD5C-70F80045FC78}"/>
              </a:ext>
            </a:extLst>
          </p:cNvPr>
          <p:cNvSpPr>
            <a:spLocks noGrp="1"/>
          </p:cNvSpPr>
          <p:nvPr>
            <p:ph idx="1"/>
          </p:nvPr>
        </p:nvSpPr>
        <p:spPr>
          <a:xfrm>
            <a:off x="626165" y="1046922"/>
            <a:ext cx="10515600" cy="5671930"/>
          </a:xfrm>
        </p:spPr>
        <p:txBody>
          <a:bodyPr>
            <a:noAutofit/>
          </a:bodyPr>
          <a:lstStyle/>
          <a:p>
            <a:pPr>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Base Model building is very important because based on this model</a:t>
            </a:r>
          </a:p>
          <a:p>
            <a:pPr marL="0" indent="0">
              <a:buNone/>
            </a:pPr>
            <a:r>
              <a:rPr lang="en-IN" sz="2000" dirty="0">
                <a:effectLst/>
                <a:latin typeface="Calibri" panose="020F0502020204030204" pitchFamily="34" charset="0"/>
                <a:ea typeface="Calibri" panose="020F0502020204030204" pitchFamily="34" charset="0"/>
                <a:cs typeface="Calibri" panose="020F0502020204030204" pitchFamily="34" charset="0"/>
              </a:rPr>
              <a:t> we will go for further feature reduction and try to improve scores of </a:t>
            </a:r>
          </a:p>
          <a:p>
            <a:pPr marL="0" indent="0">
              <a:buNone/>
            </a:pPr>
            <a:r>
              <a:rPr lang="en-IN" sz="2000" dirty="0">
                <a:effectLst/>
                <a:latin typeface="Calibri" panose="020F0502020204030204" pitchFamily="34" charset="0"/>
                <a:ea typeface="Calibri" panose="020F0502020204030204" pitchFamily="34" charset="0"/>
                <a:cs typeface="Calibri" panose="020F0502020204030204" pitchFamily="34" charset="0"/>
              </a:rPr>
              <a:t>our model.</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For an insurance company a person not eligible for claim(0), if he/she is </a:t>
            </a:r>
          </a:p>
          <a:p>
            <a:pPr marL="0" indent="0">
              <a:buNone/>
            </a:pPr>
            <a:r>
              <a:rPr lang="en-US" sz="2000" dirty="0">
                <a:latin typeface="Calibri" panose="020F0502020204030204" pitchFamily="34" charset="0"/>
                <a:cs typeface="Calibri" panose="020F0502020204030204" pitchFamily="34" charset="0"/>
              </a:rPr>
              <a:t>approved for claim(1), this scenario is not intended. So we have to reduce the</a:t>
            </a:r>
          </a:p>
          <a:p>
            <a:pPr marL="0" indent="0">
              <a:buNone/>
            </a:pPr>
            <a:r>
              <a:rPr lang="en-US" sz="2000" dirty="0">
                <a:latin typeface="Calibri" panose="020F0502020204030204" pitchFamily="34" charset="0"/>
                <a:cs typeface="Calibri" panose="020F0502020204030204" pitchFamily="34" charset="0"/>
              </a:rPr>
              <a:t> number of “False +</a:t>
            </a:r>
            <a:r>
              <a:rPr lang="en-US" sz="2000" dirty="0" err="1">
                <a:latin typeface="Calibri" panose="020F0502020204030204" pitchFamily="34" charset="0"/>
                <a:cs typeface="Calibri" panose="020F0502020204030204" pitchFamily="34" charset="0"/>
              </a:rPr>
              <a:t>ve</a:t>
            </a:r>
            <a:r>
              <a:rPr lang="en-US" sz="2000" dirty="0">
                <a:latin typeface="Calibri" panose="020F0502020204030204" pitchFamily="34" charset="0"/>
                <a:cs typeface="Calibri" panose="020F0502020204030204" pitchFamily="34" charset="0"/>
              </a:rPr>
              <a:t>” cases.</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So </a:t>
            </a:r>
            <a:r>
              <a:rPr lang="en-US" sz="2000" b="1" dirty="0">
                <a:latin typeface="Calibri" panose="020F0502020204030204" pitchFamily="34" charset="0"/>
                <a:cs typeface="Calibri" panose="020F0502020204030204" pitchFamily="34" charset="0"/>
              </a:rPr>
              <a:t>“Precision Score” </a:t>
            </a:r>
            <a:r>
              <a:rPr lang="en-US" sz="2000" dirty="0">
                <a:latin typeface="Calibri" panose="020F0502020204030204" pitchFamily="34" charset="0"/>
                <a:cs typeface="Calibri" panose="020F0502020204030204" pitchFamily="34" charset="0"/>
              </a:rPr>
              <a:t>is appropriate here and good accuracy should also be maintained.</a:t>
            </a:r>
          </a:p>
          <a:p>
            <a:pPr marL="0" indent="0">
              <a:buNone/>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C8FCF2B9-2CF0-4374-811B-FB5D40641FF3}"/>
              </a:ext>
            </a:extLst>
          </p:cNvPr>
          <p:cNvSpPr>
            <a:spLocks noGrp="1"/>
          </p:cNvSpPr>
          <p:nvPr>
            <p:ph type="sldNum" sz="quarter" idx="12"/>
          </p:nvPr>
        </p:nvSpPr>
        <p:spPr/>
        <p:txBody>
          <a:bodyPr/>
          <a:lstStyle/>
          <a:p>
            <a:fld id="{F32E4155-5A1D-4666-B343-A117804C5B3B}" type="slidenum">
              <a:rPr lang="en-IN" sz="2400" smtClean="0">
                <a:latin typeface="Algerian" panose="04020705040A02060702" pitchFamily="82" charset="0"/>
              </a:rPr>
              <a:t>12</a:t>
            </a:fld>
            <a:endParaRPr lang="en-IN" sz="2400" dirty="0">
              <a:latin typeface="Algerian" panose="04020705040A02060702" pitchFamily="82" charset="0"/>
            </a:endParaRPr>
          </a:p>
        </p:txBody>
      </p:sp>
    </p:spTree>
    <p:extLst>
      <p:ext uri="{BB962C8B-B14F-4D97-AF65-F5344CB8AC3E}">
        <p14:creationId xmlns:p14="http://schemas.microsoft.com/office/powerpoint/2010/main" val="97344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1F5F-FB82-4AA1-A0B6-E2E00AEEF4AF}"/>
              </a:ext>
            </a:extLst>
          </p:cNvPr>
          <p:cNvSpPr>
            <a:spLocks noGrp="1"/>
          </p:cNvSpPr>
          <p:nvPr>
            <p:ph type="title"/>
          </p:nvPr>
        </p:nvSpPr>
        <p:spPr>
          <a:xfrm>
            <a:off x="677334" y="609600"/>
            <a:ext cx="8596668" cy="817984"/>
          </a:xfrm>
        </p:spPr>
        <p:txBody>
          <a:bodyPr/>
          <a:lstStyle/>
          <a:p>
            <a:pPr algn="ctr"/>
            <a:r>
              <a:rPr lang="en-IN" b="1" dirty="0"/>
              <a:t>Feature Selection </a:t>
            </a:r>
          </a:p>
        </p:txBody>
      </p:sp>
      <p:sp>
        <p:nvSpPr>
          <p:cNvPr id="3" name="Content Placeholder 2">
            <a:extLst>
              <a:ext uri="{FF2B5EF4-FFF2-40B4-BE49-F238E27FC236}">
                <a16:creationId xmlns:a16="http://schemas.microsoft.com/office/drawing/2014/main" id="{9CB0CA84-F840-4077-B548-63E78AF4A9D6}"/>
              </a:ext>
            </a:extLst>
          </p:cNvPr>
          <p:cNvSpPr>
            <a:spLocks noGrp="1"/>
          </p:cNvSpPr>
          <p:nvPr>
            <p:ph idx="1"/>
          </p:nvPr>
        </p:nvSpPr>
        <p:spPr>
          <a:xfrm>
            <a:off x="149290" y="1427584"/>
            <a:ext cx="10976992" cy="5187819"/>
          </a:xfrm>
        </p:spPr>
        <p:txBody>
          <a:bodyPr>
            <a:noAutofit/>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We use this technique to reduce number of features in our model. As too many features make the model unnecessarily complex and can cause overfitting to our model.</a:t>
            </a:r>
          </a:p>
          <a:p>
            <a:pPr marL="0" indent="0">
              <a:buNone/>
            </a:pPr>
            <a:endParaRPr lang="en-IN" sz="2000" dirty="0">
              <a:latin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cs typeface="Calibri" panose="020F0502020204030204" pitchFamily="34" charset="0"/>
              </a:rPr>
              <a:t>      -&gt; </a:t>
            </a:r>
            <a:r>
              <a:rPr lang="en-US" sz="2000" b="1" dirty="0">
                <a:latin typeface="Calibri" panose="020F0502020204030204" pitchFamily="34" charset="0"/>
                <a:cs typeface="Calibri" panose="020F0502020204030204" pitchFamily="34" charset="0"/>
              </a:rPr>
              <a:t>By RFE we reduce number of features reduced by 50% approximately to 60 features.</a:t>
            </a:r>
          </a:p>
          <a:p>
            <a:pPr marL="0" indent="0">
              <a:buNone/>
            </a:pPr>
            <a:endParaRPr lang="en-US" sz="2000" b="1" dirty="0">
              <a:latin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cs typeface="Calibri" panose="020F0502020204030204" pitchFamily="34" charset="0"/>
              </a:rPr>
              <a:t>     -&gt; Now we find out </a:t>
            </a:r>
            <a:r>
              <a:rPr lang="en-US" sz="2000" b="1" dirty="0" err="1">
                <a:latin typeface="Calibri" panose="020F0502020204030204" pitchFamily="34" charset="0"/>
                <a:cs typeface="Calibri" panose="020F0502020204030204" pitchFamily="34" charset="0"/>
              </a:rPr>
              <a:t>vif</a:t>
            </a:r>
            <a:r>
              <a:rPr lang="en-US" sz="2000" b="1" dirty="0">
                <a:latin typeface="Calibri" panose="020F0502020204030204" pitchFamily="34" charset="0"/>
                <a:cs typeface="Calibri" panose="020F0502020204030204" pitchFamily="34" charset="0"/>
              </a:rPr>
              <a:t> and p&gt;</a:t>
            </a:r>
            <a:r>
              <a:rPr lang="en-US" sz="2000" b="1" dirty="0" err="1">
                <a:latin typeface="Calibri" panose="020F0502020204030204" pitchFamily="34" charset="0"/>
                <a:cs typeface="Calibri" panose="020F0502020204030204" pitchFamily="34" charset="0"/>
              </a:rPr>
              <a:t>IzI</a:t>
            </a:r>
            <a:r>
              <a:rPr lang="en-US" sz="2000" b="1" dirty="0">
                <a:latin typeface="Calibri" panose="020F0502020204030204" pitchFamily="34" charset="0"/>
                <a:cs typeface="Calibri" panose="020F0502020204030204" pitchFamily="34" charset="0"/>
              </a:rPr>
              <a:t> values and we observe them to select the useless columns and           again we remove them recursively to get all the </a:t>
            </a:r>
            <a:r>
              <a:rPr lang="en-US" sz="2000" b="1" dirty="0" err="1">
                <a:latin typeface="Calibri" panose="020F0502020204030204" pitchFamily="34" charset="0"/>
                <a:cs typeface="Calibri" panose="020F0502020204030204" pitchFamily="34" charset="0"/>
              </a:rPr>
              <a:t>vif</a:t>
            </a:r>
            <a:r>
              <a:rPr lang="en-US" sz="2000" b="1" dirty="0">
                <a:latin typeface="Calibri" panose="020F0502020204030204" pitchFamily="34" charset="0"/>
                <a:cs typeface="Calibri" panose="020F0502020204030204" pitchFamily="34" charset="0"/>
              </a:rPr>
              <a:t> values&lt;5 and p&gt;</a:t>
            </a:r>
            <a:r>
              <a:rPr lang="en-US" sz="2000" b="1" dirty="0" err="1">
                <a:latin typeface="Calibri" panose="020F0502020204030204" pitchFamily="34" charset="0"/>
                <a:cs typeface="Calibri" panose="020F0502020204030204" pitchFamily="34" charset="0"/>
              </a:rPr>
              <a:t>IzI</a:t>
            </a:r>
            <a:r>
              <a:rPr lang="en-US" sz="2000" b="1" dirty="0">
                <a:latin typeface="Calibri" panose="020F0502020204030204" pitchFamily="34" charset="0"/>
                <a:cs typeface="Calibri" panose="020F0502020204030204" pitchFamily="34" charset="0"/>
              </a:rPr>
              <a:t> values &lt;0.05.</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-&gt; </a:t>
            </a:r>
            <a:r>
              <a:rPr lang="en-US" sz="2000" b="1" dirty="0">
                <a:latin typeface="Calibri" panose="020F0502020204030204" pitchFamily="34" charset="0"/>
                <a:cs typeface="Calibri" panose="020F0502020204030204" pitchFamily="34" charset="0"/>
              </a:rPr>
              <a:t>Finally we selected 26 features for our final model.</a:t>
            </a:r>
          </a:p>
          <a:p>
            <a:pPr>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CA79C5B1-0309-4974-8955-A5BFC9CD8363}"/>
              </a:ext>
            </a:extLst>
          </p:cNvPr>
          <p:cNvSpPr>
            <a:spLocks noGrp="1"/>
          </p:cNvSpPr>
          <p:nvPr>
            <p:ph type="sldNum" sz="quarter" idx="12"/>
          </p:nvPr>
        </p:nvSpPr>
        <p:spPr/>
        <p:txBody>
          <a:bodyPr/>
          <a:lstStyle/>
          <a:p>
            <a:fld id="{F32E4155-5A1D-4666-B343-A117804C5B3B}" type="slidenum">
              <a:rPr lang="en-IN" sz="2400" smtClean="0">
                <a:latin typeface="Algerian" panose="04020705040A02060702" pitchFamily="82" charset="0"/>
              </a:rPr>
              <a:t>13</a:t>
            </a:fld>
            <a:endParaRPr lang="en-IN" sz="2400" dirty="0">
              <a:latin typeface="Algerian" panose="04020705040A02060702" pitchFamily="82" charset="0"/>
            </a:endParaRPr>
          </a:p>
        </p:txBody>
      </p:sp>
    </p:spTree>
    <p:extLst>
      <p:ext uri="{BB962C8B-B14F-4D97-AF65-F5344CB8AC3E}">
        <p14:creationId xmlns:p14="http://schemas.microsoft.com/office/powerpoint/2010/main" val="127784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FE1F-64D9-40BF-96EA-F4DE0C999C6C}"/>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432323AC-5ACC-4B15-958F-4A1605B3F185}"/>
              </a:ext>
            </a:extLst>
          </p:cNvPr>
          <p:cNvSpPr>
            <a:spLocks noGrp="1"/>
          </p:cNvSpPr>
          <p:nvPr>
            <p:ph idx="1"/>
          </p:nvPr>
        </p:nvSpPr>
        <p:spPr>
          <a:xfrm>
            <a:off x="212032" y="1930399"/>
            <a:ext cx="11861780" cy="4638351"/>
          </a:xfrm>
        </p:spPr>
        <p:txBody>
          <a:bodyPr>
            <a:no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Above table represents scores of various models used.</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Now by observing the scores we can see that</a:t>
            </a:r>
          </a:p>
          <a:p>
            <a:pPr marL="0" indent="0">
              <a:buNone/>
            </a:pPr>
            <a:r>
              <a:rPr lang="en-US" sz="2000" dirty="0">
                <a:latin typeface="Calibri" panose="020F0502020204030204" pitchFamily="34" charset="0"/>
                <a:cs typeface="Calibri" panose="020F0502020204030204" pitchFamily="34" charset="0"/>
              </a:rPr>
              <a:t>the Random Forest model is overfitted.</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Naïve Bayes Model gives the worse result.</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And Decision Tree model gives the best result.</a:t>
            </a:r>
          </a:p>
          <a:p>
            <a:pPr marL="0" indent="0">
              <a:buNone/>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2D16487-5CE3-42A6-AA6B-14E049B02853}"/>
              </a:ext>
            </a:extLst>
          </p:cNvPr>
          <p:cNvPicPr>
            <a:picLocks noChangeAspect="1"/>
          </p:cNvPicPr>
          <p:nvPr/>
        </p:nvPicPr>
        <p:blipFill>
          <a:blip r:embed="rId2"/>
          <a:stretch>
            <a:fillRect/>
          </a:stretch>
        </p:blipFill>
        <p:spPr>
          <a:xfrm>
            <a:off x="5378074" y="2370485"/>
            <a:ext cx="6601894" cy="3155673"/>
          </a:xfrm>
          <a:prstGeom prst="rect">
            <a:avLst/>
          </a:prstGeom>
        </p:spPr>
      </p:pic>
      <p:sp>
        <p:nvSpPr>
          <p:cNvPr id="6" name="Slide Number Placeholder 5">
            <a:extLst>
              <a:ext uri="{FF2B5EF4-FFF2-40B4-BE49-F238E27FC236}">
                <a16:creationId xmlns:a16="http://schemas.microsoft.com/office/drawing/2014/main" id="{366A7946-E5D0-4165-9515-CB0D3CDB7850}"/>
              </a:ext>
            </a:extLst>
          </p:cNvPr>
          <p:cNvSpPr>
            <a:spLocks noGrp="1"/>
          </p:cNvSpPr>
          <p:nvPr>
            <p:ph type="sldNum" sz="quarter" idx="12"/>
          </p:nvPr>
        </p:nvSpPr>
        <p:spPr>
          <a:xfrm>
            <a:off x="8724122" y="6065837"/>
            <a:ext cx="643813" cy="365125"/>
          </a:xfrm>
        </p:spPr>
        <p:txBody>
          <a:bodyPr/>
          <a:lstStyle/>
          <a:p>
            <a:fld id="{F32E4155-5A1D-4666-B343-A117804C5B3B}" type="slidenum">
              <a:rPr lang="en-IN" sz="2400" smtClean="0">
                <a:latin typeface="Algerian" panose="04020705040A02060702" pitchFamily="82" charset="0"/>
              </a:rPr>
              <a:t>14</a:t>
            </a:fld>
            <a:endParaRPr lang="en-IN" sz="2400" dirty="0">
              <a:latin typeface="Algerian" panose="04020705040A02060702" pitchFamily="82" charset="0"/>
            </a:endParaRPr>
          </a:p>
        </p:txBody>
      </p:sp>
    </p:spTree>
    <p:extLst>
      <p:ext uri="{BB962C8B-B14F-4D97-AF65-F5344CB8AC3E}">
        <p14:creationId xmlns:p14="http://schemas.microsoft.com/office/powerpoint/2010/main" val="20883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A84B-037C-4EE5-BB2B-C7E853A74899}"/>
              </a:ext>
            </a:extLst>
          </p:cNvPr>
          <p:cNvSpPr>
            <a:spLocks noGrp="1"/>
          </p:cNvSpPr>
          <p:nvPr>
            <p:ph type="title"/>
          </p:nvPr>
        </p:nvSpPr>
        <p:spPr/>
        <p:txBody>
          <a:bodyPr>
            <a:normAutofit/>
          </a:bodyPr>
          <a:lstStyle/>
          <a:p>
            <a:pPr algn="ctr"/>
            <a:r>
              <a:rPr lang="en-IN" sz="4400" dirty="0">
                <a:latin typeface="Calibri" panose="020F0502020204030204" pitchFamily="34" charset="0"/>
                <a:cs typeface="Calibri" panose="020F0502020204030204" pitchFamily="34" charset="0"/>
              </a:rPr>
              <a:t>Final Accepted Model</a:t>
            </a:r>
          </a:p>
        </p:txBody>
      </p:sp>
      <p:sp>
        <p:nvSpPr>
          <p:cNvPr id="3" name="Content Placeholder 2">
            <a:extLst>
              <a:ext uri="{FF2B5EF4-FFF2-40B4-BE49-F238E27FC236}">
                <a16:creationId xmlns:a16="http://schemas.microsoft.com/office/drawing/2014/main" id="{5EA3DCD4-D52C-4B09-A494-3926F2517FA3}"/>
              </a:ext>
            </a:extLst>
          </p:cNvPr>
          <p:cNvSpPr>
            <a:spLocks noGrp="1"/>
          </p:cNvSpPr>
          <p:nvPr>
            <p:ph idx="1"/>
          </p:nvPr>
        </p:nvSpPr>
        <p:spPr>
          <a:xfrm>
            <a:off x="677334" y="1530220"/>
            <a:ext cx="8596668" cy="5075853"/>
          </a:xfrm>
        </p:spPr>
        <p:txBody>
          <a:bodyPr>
            <a:normAutofit fontScale="62500" lnSpcReduction="20000"/>
          </a:bodyPr>
          <a:lstStyle/>
          <a:p>
            <a:pPr>
              <a:lnSpc>
                <a:spcPct val="107000"/>
              </a:lnSpc>
              <a:spcAft>
                <a:spcPts val="800"/>
              </a:spcAft>
            </a:pPr>
            <a:r>
              <a:rPr lang="en-IN" sz="3200" b="1" dirty="0">
                <a:latin typeface="Calibri" panose="020F0502020204030204" pitchFamily="34" charset="0"/>
                <a:ea typeface="Calibri" panose="020F0502020204030204" pitchFamily="34" charset="0"/>
                <a:cs typeface="Times New Roman" panose="02020603050405020304" pitchFamily="18" charset="0"/>
              </a:rPr>
              <a:t>T</a:t>
            </a:r>
            <a:r>
              <a:rPr lang="en-IN" sz="3200" b="1" dirty="0">
                <a:effectLst/>
                <a:latin typeface="Calibri" panose="020F0502020204030204" pitchFamily="34" charset="0"/>
                <a:ea typeface="Calibri" panose="020F0502020204030204" pitchFamily="34" charset="0"/>
                <a:cs typeface="Times New Roman" panose="02020603050405020304" pitchFamily="18" charset="0"/>
              </a:rPr>
              <a:t>he ML algorithm that performs the best was Decision Tree model with</a:t>
            </a:r>
          </a:p>
          <a:p>
            <a:pPr marL="0" indent="0">
              <a:lnSpc>
                <a:spcPct val="107000"/>
              </a:lnSpc>
              <a:spcAft>
                <a:spcPts val="800"/>
              </a:spcAft>
              <a:buNone/>
            </a:pPr>
            <a:r>
              <a:rPr lang="en-IN" sz="3200" b="1" dirty="0">
                <a:effectLst/>
                <a:latin typeface="Calibri" panose="020F0502020204030204" pitchFamily="34" charset="0"/>
                <a:ea typeface="Calibri" panose="020F0502020204030204" pitchFamily="34" charset="0"/>
                <a:cs typeface="Times New Roman" panose="02020603050405020304" pitchFamily="18" charset="0"/>
              </a:rPr>
              <a:t>accuracy score:0.814 </a:t>
            </a:r>
          </a:p>
          <a:p>
            <a:pPr marL="0" indent="0">
              <a:lnSpc>
                <a:spcPct val="107000"/>
              </a:lnSpc>
              <a:spcAft>
                <a:spcPts val="800"/>
              </a:spcAft>
              <a:buNone/>
            </a:pPr>
            <a:r>
              <a:rPr lang="en-IN" sz="3200" b="1" dirty="0">
                <a:effectLst/>
                <a:latin typeface="Calibri" panose="020F0502020204030204" pitchFamily="34" charset="0"/>
                <a:ea typeface="Calibri" panose="020F0502020204030204" pitchFamily="34" charset="0"/>
                <a:cs typeface="Times New Roman" panose="02020603050405020304" pitchFamily="18" charset="0"/>
              </a:rPr>
              <a:t>precision score 0.829</a:t>
            </a:r>
          </a:p>
          <a:p>
            <a:pPr marL="0" indent="0">
              <a:lnSpc>
                <a:spcPct val="107000"/>
              </a:lnSpc>
              <a:spcAft>
                <a:spcPts val="800"/>
              </a:spcAft>
              <a:buNone/>
            </a:pPr>
            <a:r>
              <a:rPr lang="en-IN" sz="3200" b="1" dirty="0">
                <a:effectLst/>
                <a:latin typeface="Calibri" panose="020F0502020204030204" pitchFamily="34" charset="0"/>
                <a:ea typeface="Calibri" panose="020F0502020204030204" pitchFamily="34" charset="0"/>
                <a:cs typeface="Times New Roman" panose="02020603050405020304" pitchFamily="18" charset="0"/>
              </a:rPr>
              <a:t>Recall score: 0.95</a:t>
            </a:r>
          </a:p>
          <a:p>
            <a:pPr marL="0" indent="0">
              <a:lnSpc>
                <a:spcPct val="107000"/>
              </a:lnSpc>
              <a:spcAft>
                <a:spcPts val="800"/>
              </a:spcAft>
              <a:buNone/>
            </a:pPr>
            <a:r>
              <a:rPr lang="en-IN" sz="3200" b="1" dirty="0">
                <a:effectLst/>
                <a:latin typeface="Calibri" panose="020F0502020204030204" pitchFamily="34" charset="0"/>
                <a:ea typeface="Calibri" panose="020F0502020204030204" pitchFamily="34" charset="0"/>
                <a:cs typeface="Times New Roman" panose="02020603050405020304" pitchFamily="18" charset="0"/>
              </a:rPr>
              <a:t>AUC score: 0.668</a:t>
            </a:r>
          </a:p>
          <a:p>
            <a:pPr marL="0" indent="0">
              <a:lnSpc>
                <a:spcPct val="107000"/>
              </a:lnSpc>
              <a:spcAft>
                <a:spcPts val="800"/>
              </a:spcAft>
              <a:buNone/>
            </a:pPr>
            <a:r>
              <a:rPr lang="en-IN" sz="3200" b="1" dirty="0">
                <a:effectLst/>
                <a:latin typeface="Calibri" panose="020F0502020204030204" pitchFamily="34" charset="0"/>
                <a:ea typeface="Calibri" panose="020F0502020204030204" pitchFamily="34" charset="0"/>
                <a:cs typeface="Times New Roman" panose="02020603050405020304" pitchFamily="18" charset="0"/>
              </a:rPr>
              <a:t>f1_score 0.885     with 26 selected features.</a:t>
            </a:r>
          </a:p>
          <a:p>
            <a:pPr marL="0" indent="0">
              <a:lnSpc>
                <a:spcPct val="107000"/>
              </a:lnSpc>
              <a:spcAft>
                <a:spcPts val="800"/>
              </a:spcAft>
              <a:buNone/>
            </a:pP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 The 26 selected columns that are the part of model are ‘v12’, ‘v16’, ‘v19’, ‘v21’, ‘v22’, ‘v24’, ‘v28’, ‘v30’, ‘v36’, ‘v40’, ‘v50’, ‘v52’, ‘v56’, ‘v62’, ‘v66’, ‘v70’, ‘v72’, ‘v75’, ‘v78’, ‘v79’, ‘v112’, ‘v113’, ‘v117’, ‘v123’, ‘v125’, ‘v129’.</a:t>
            </a:r>
          </a:p>
          <a:p>
            <a:pPr marL="0" indent="0">
              <a:buNone/>
            </a:pPr>
            <a:endParaRPr lang="en-IN" dirty="0"/>
          </a:p>
        </p:txBody>
      </p:sp>
      <p:sp>
        <p:nvSpPr>
          <p:cNvPr id="4" name="Slide Number Placeholder 3">
            <a:extLst>
              <a:ext uri="{FF2B5EF4-FFF2-40B4-BE49-F238E27FC236}">
                <a16:creationId xmlns:a16="http://schemas.microsoft.com/office/drawing/2014/main" id="{3103AFEB-305B-43F8-B720-85AA5530262F}"/>
              </a:ext>
            </a:extLst>
          </p:cNvPr>
          <p:cNvSpPr>
            <a:spLocks noGrp="1"/>
          </p:cNvSpPr>
          <p:nvPr>
            <p:ph type="sldNum" sz="quarter" idx="12"/>
          </p:nvPr>
        </p:nvSpPr>
        <p:spPr/>
        <p:txBody>
          <a:bodyPr/>
          <a:lstStyle/>
          <a:p>
            <a:fld id="{F32E4155-5A1D-4666-B343-A117804C5B3B}" type="slidenum">
              <a:rPr lang="en-IN" sz="2400" smtClean="0">
                <a:latin typeface="Algerian" panose="04020705040A02060702" pitchFamily="82" charset="0"/>
              </a:rPr>
              <a:t>15</a:t>
            </a:fld>
            <a:endParaRPr lang="en-IN" sz="2400" dirty="0">
              <a:latin typeface="Algerian" panose="04020705040A02060702" pitchFamily="82" charset="0"/>
            </a:endParaRPr>
          </a:p>
        </p:txBody>
      </p:sp>
    </p:spTree>
    <p:extLst>
      <p:ext uri="{BB962C8B-B14F-4D97-AF65-F5344CB8AC3E}">
        <p14:creationId xmlns:p14="http://schemas.microsoft.com/office/powerpoint/2010/main" val="107385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1630-9CF7-4CC4-9F04-72D7208B5BAD}"/>
              </a:ext>
            </a:extLst>
          </p:cNvPr>
          <p:cNvSpPr>
            <a:spLocks noGrp="1"/>
          </p:cNvSpPr>
          <p:nvPr>
            <p:ph type="title"/>
          </p:nvPr>
        </p:nvSpPr>
        <p:spPr/>
        <p:txBody>
          <a:bodyPr/>
          <a:lstStyle/>
          <a:p>
            <a:pPr algn="ctr"/>
            <a:r>
              <a:rPr lang="en-IN" b="1" dirty="0"/>
              <a:t>Future Scope of Improvements</a:t>
            </a:r>
          </a:p>
        </p:txBody>
      </p:sp>
      <p:sp>
        <p:nvSpPr>
          <p:cNvPr id="3" name="Content Placeholder 2">
            <a:extLst>
              <a:ext uri="{FF2B5EF4-FFF2-40B4-BE49-F238E27FC236}">
                <a16:creationId xmlns:a16="http://schemas.microsoft.com/office/drawing/2014/main" id="{4321A2D8-9DCB-47FF-A496-EC577FD1CACB}"/>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Our given data set contains very large amount pf null value in it. And the given values of columns are having very large number of outliers but as the values are normally distributed we can’t remove outliers for building model. If the given data set contains less null values then the output of our project would be better.</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So if we get some good data set with less outliers then there will be a huge difference in scores of our project.</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result could be better if we used Neural Network in our project.</a:t>
            </a:r>
          </a:p>
          <a:p>
            <a:pPr>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45121749-9794-4D3D-A32D-6D95E4B88976}"/>
              </a:ext>
            </a:extLst>
          </p:cNvPr>
          <p:cNvSpPr>
            <a:spLocks noGrp="1"/>
          </p:cNvSpPr>
          <p:nvPr>
            <p:ph type="sldNum" sz="quarter" idx="12"/>
          </p:nvPr>
        </p:nvSpPr>
        <p:spPr/>
        <p:txBody>
          <a:bodyPr/>
          <a:lstStyle/>
          <a:p>
            <a:fld id="{F32E4155-5A1D-4666-B343-A117804C5B3B}" type="slidenum">
              <a:rPr lang="en-IN" sz="2400" smtClean="0">
                <a:latin typeface="Algerian" panose="04020705040A02060702" pitchFamily="82" charset="0"/>
              </a:rPr>
              <a:t>16</a:t>
            </a:fld>
            <a:endParaRPr lang="en-IN" sz="2400" dirty="0">
              <a:latin typeface="Algerian" panose="04020705040A02060702" pitchFamily="82" charset="0"/>
            </a:endParaRPr>
          </a:p>
        </p:txBody>
      </p:sp>
    </p:spTree>
    <p:extLst>
      <p:ext uri="{BB962C8B-B14F-4D97-AF65-F5344CB8AC3E}">
        <p14:creationId xmlns:p14="http://schemas.microsoft.com/office/powerpoint/2010/main" val="74805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C2F5-9051-4D77-AB24-08CAF60DA5C1}"/>
              </a:ext>
            </a:extLst>
          </p:cNvPr>
          <p:cNvSpPr>
            <a:spLocks noGrp="1"/>
          </p:cNvSpPr>
          <p:nvPr>
            <p:ph type="title"/>
          </p:nvPr>
        </p:nvSpPr>
        <p:spPr/>
        <p:txBody>
          <a:bodyPr/>
          <a:lstStyle/>
          <a:p>
            <a:pPr algn="ctr"/>
            <a:r>
              <a:rPr lang="en-IN" b="1" dirty="0"/>
              <a:t>Reference</a:t>
            </a:r>
          </a:p>
        </p:txBody>
      </p:sp>
      <p:sp>
        <p:nvSpPr>
          <p:cNvPr id="3" name="Content Placeholder 2">
            <a:extLst>
              <a:ext uri="{FF2B5EF4-FFF2-40B4-BE49-F238E27FC236}">
                <a16:creationId xmlns:a16="http://schemas.microsoft.com/office/drawing/2014/main" id="{B8AA8F8F-24F6-4DB9-A269-A4DBACD16502}"/>
              </a:ext>
            </a:extLst>
          </p:cNvPr>
          <p:cNvSpPr>
            <a:spLocks noGrp="1"/>
          </p:cNvSpPr>
          <p:nvPr>
            <p:ph idx="1"/>
          </p:nvPr>
        </p:nvSpPr>
        <p:spPr>
          <a:xfrm>
            <a:off x="730343" y="1776276"/>
            <a:ext cx="8596668" cy="3880773"/>
          </a:xfrm>
        </p:spPr>
        <p:txBody>
          <a:bodyPr>
            <a:noAutofit/>
          </a:bodyPr>
          <a:lstStyle/>
          <a:p>
            <a:pPr marL="0" indent="0">
              <a:buNone/>
            </a:pPr>
            <a:r>
              <a:rPr lang="en-US" sz="1500" dirty="0"/>
              <a:t>We have taken reference from these website:</a:t>
            </a:r>
          </a:p>
          <a:p>
            <a:pPr marL="0" indent="0">
              <a:buNone/>
            </a:pPr>
            <a:r>
              <a:rPr lang="en-US" sz="1500" dirty="0">
                <a:hlinkClick r:id="rId2"/>
              </a:rPr>
              <a:t>https://www.kaggle.com/</a:t>
            </a:r>
            <a:endParaRPr lang="en-US" sz="1500" dirty="0"/>
          </a:p>
          <a:p>
            <a:pPr marL="0" indent="0">
              <a:buNone/>
            </a:pPr>
            <a:endParaRPr lang="en-US" sz="500" dirty="0"/>
          </a:p>
          <a:p>
            <a:pPr marL="0" indent="0">
              <a:buNone/>
            </a:pPr>
            <a:r>
              <a:rPr lang="en-US" sz="1500" dirty="0">
                <a:hlinkClick r:id="rId3"/>
              </a:rPr>
              <a:t>https://data-flair.training/blogs/machine-learning-project-ideas/</a:t>
            </a:r>
            <a:endParaRPr lang="en-US" sz="1500" dirty="0"/>
          </a:p>
          <a:p>
            <a:pPr marL="0" indent="0">
              <a:buNone/>
            </a:pPr>
            <a:endParaRPr lang="en-US" sz="500" dirty="0"/>
          </a:p>
          <a:p>
            <a:pPr marL="0" indent="0">
              <a:buNone/>
            </a:pPr>
            <a:r>
              <a:rPr lang="en-US" sz="1500" dirty="0">
                <a:hlinkClick r:id="rId4"/>
              </a:rPr>
              <a:t>https://scikit-learn.org/stable/</a:t>
            </a:r>
            <a:endParaRPr lang="en-US" sz="1500" dirty="0"/>
          </a:p>
          <a:p>
            <a:pPr marL="0" indent="0">
              <a:buNone/>
            </a:pPr>
            <a:endParaRPr lang="en-US" sz="500" dirty="0"/>
          </a:p>
          <a:p>
            <a:pPr marL="0" indent="0">
              <a:buNone/>
            </a:pPr>
            <a:r>
              <a:rPr lang="en-US" sz="1500" dirty="0">
                <a:hlinkClick r:id="rId5"/>
              </a:rPr>
              <a:t>https://pandas.pydata.org/</a:t>
            </a:r>
            <a:endParaRPr lang="en-US" sz="1500" dirty="0"/>
          </a:p>
          <a:p>
            <a:pPr marL="0" indent="0">
              <a:buNone/>
            </a:pPr>
            <a:endParaRPr lang="en-US" sz="500" dirty="0"/>
          </a:p>
          <a:p>
            <a:pPr marL="0" indent="0">
              <a:buNone/>
            </a:pPr>
            <a:r>
              <a:rPr lang="en-US" sz="1500" dirty="0">
                <a:hlinkClick r:id="rId6"/>
              </a:rPr>
              <a:t>https://numpy.org/</a:t>
            </a:r>
            <a:endParaRPr lang="en-US" sz="1500" dirty="0"/>
          </a:p>
          <a:p>
            <a:pPr marL="0" indent="0">
              <a:buNone/>
            </a:pPr>
            <a:endParaRPr lang="en-US" sz="500" dirty="0"/>
          </a:p>
          <a:p>
            <a:pPr marL="0" indent="0">
              <a:buNone/>
            </a:pPr>
            <a:r>
              <a:rPr lang="en-US" sz="1500" dirty="0">
                <a:hlinkClick r:id="rId7"/>
              </a:rPr>
              <a:t>https://scikit-learn.org/stable/modules/generated/sklearn.feature_selection.RFE.html</a:t>
            </a:r>
            <a:endParaRPr lang="en-US" sz="1500" dirty="0"/>
          </a:p>
          <a:p>
            <a:pPr marL="0" indent="0">
              <a:buNone/>
            </a:pPr>
            <a:endParaRPr lang="en-US" sz="500" dirty="0"/>
          </a:p>
          <a:p>
            <a:pPr marL="0" indent="0">
              <a:buNone/>
            </a:pPr>
            <a:r>
              <a:rPr lang="en-US" sz="1500" dirty="0">
                <a:hlinkClick r:id="rId8"/>
              </a:rPr>
              <a:t>https://towardsdatascience.com/model-or-do-you-mean-weight-of-evidence-woe-and-information-value-iv-331499f6fc2</a:t>
            </a:r>
            <a:endParaRPr lang="en-US" sz="1500" dirty="0"/>
          </a:p>
          <a:p>
            <a:pPr marL="0" indent="0">
              <a:buNone/>
            </a:pPr>
            <a:endParaRPr lang="en-US" sz="500" dirty="0"/>
          </a:p>
          <a:p>
            <a:pPr marL="0" indent="0">
              <a:buNone/>
            </a:pPr>
            <a:r>
              <a:rPr lang="en-US" sz="1500" dirty="0">
                <a:hlinkClick r:id="rId9"/>
              </a:rPr>
              <a:t>https://serokell.io/blog/machine-learning-project-ideas</a:t>
            </a:r>
            <a:endParaRPr lang="en-US" sz="1500" dirty="0"/>
          </a:p>
          <a:p>
            <a:pPr marL="0" indent="0">
              <a:buNone/>
            </a:pPr>
            <a:endParaRPr lang="en-US" sz="1500" dirty="0"/>
          </a:p>
          <a:p>
            <a:pPr marL="0" indent="0">
              <a:buNone/>
            </a:pPr>
            <a:endParaRPr lang="en-IN" sz="1500" dirty="0"/>
          </a:p>
        </p:txBody>
      </p:sp>
      <p:sp>
        <p:nvSpPr>
          <p:cNvPr id="5" name="Slide Number Placeholder 4">
            <a:extLst>
              <a:ext uri="{FF2B5EF4-FFF2-40B4-BE49-F238E27FC236}">
                <a16:creationId xmlns:a16="http://schemas.microsoft.com/office/drawing/2014/main" id="{DCDD642F-D96B-4D08-B487-9C936C7C723E}"/>
              </a:ext>
            </a:extLst>
          </p:cNvPr>
          <p:cNvSpPr>
            <a:spLocks noGrp="1"/>
          </p:cNvSpPr>
          <p:nvPr>
            <p:ph type="sldNum" sz="quarter" idx="12"/>
          </p:nvPr>
        </p:nvSpPr>
        <p:spPr>
          <a:xfrm>
            <a:off x="8590663" y="6065837"/>
            <a:ext cx="683339" cy="365125"/>
          </a:xfrm>
        </p:spPr>
        <p:txBody>
          <a:bodyPr/>
          <a:lstStyle/>
          <a:p>
            <a:fld id="{F32E4155-5A1D-4666-B343-A117804C5B3B}" type="slidenum">
              <a:rPr lang="en-IN" sz="2400" smtClean="0">
                <a:latin typeface="Algerian" panose="04020705040A02060702" pitchFamily="82" charset="0"/>
              </a:rPr>
              <a:t>17</a:t>
            </a:fld>
            <a:endParaRPr lang="en-IN" sz="2400" dirty="0">
              <a:latin typeface="Algerian" panose="04020705040A02060702" pitchFamily="82" charset="0"/>
            </a:endParaRPr>
          </a:p>
        </p:txBody>
      </p:sp>
    </p:spTree>
    <p:extLst>
      <p:ext uri="{BB962C8B-B14F-4D97-AF65-F5344CB8AC3E}">
        <p14:creationId xmlns:p14="http://schemas.microsoft.com/office/powerpoint/2010/main" val="421283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E168-C965-4A46-9766-1188A8C5D5A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12C7B30-F7E7-489E-B887-43DF4B61D614}"/>
              </a:ext>
            </a:extLst>
          </p:cNvPr>
          <p:cNvSpPr>
            <a:spLocks noGrp="1"/>
          </p:cNvSpPr>
          <p:nvPr>
            <p:ph idx="1"/>
          </p:nvPr>
        </p:nvSpPr>
        <p:spPr/>
        <p:txBody>
          <a:bodyPr>
            <a:normAutofit/>
          </a:bodyPr>
          <a:lstStyle/>
          <a:p>
            <a:pPr marL="0" indent="0" algn="ctr">
              <a:buNone/>
            </a:pPr>
            <a:r>
              <a:rPr lang="en-IN" sz="5400" b="1" dirty="0">
                <a:latin typeface="Calibri" panose="020F0502020204030204" pitchFamily="34" charset="0"/>
                <a:cs typeface="Calibri" panose="020F0502020204030204" pitchFamily="34" charset="0"/>
              </a:rPr>
              <a:t>Thank You</a:t>
            </a:r>
          </a:p>
        </p:txBody>
      </p:sp>
      <p:sp>
        <p:nvSpPr>
          <p:cNvPr id="5" name="Slide Number Placeholder 4">
            <a:extLst>
              <a:ext uri="{FF2B5EF4-FFF2-40B4-BE49-F238E27FC236}">
                <a16:creationId xmlns:a16="http://schemas.microsoft.com/office/drawing/2014/main" id="{E5FEB854-5515-4658-B895-90493C339EFB}"/>
              </a:ext>
            </a:extLst>
          </p:cNvPr>
          <p:cNvSpPr>
            <a:spLocks noGrp="1"/>
          </p:cNvSpPr>
          <p:nvPr>
            <p:ph type="sldNum" sz="quarter" idx="12"/>
          </p:nvPr>
        </p:nvSpPr>
        <p:spPr/>
        <p:txBody>
          <a:bodyPr/>
          <a:lstStyle/>
          <a:p>
            <a:fld id="{F32E4155-5A1D-4666-B343-A117804C5B3B}" type="slidenum">
              <a:rPr lang="en-IN" sz="2400" smtClean="0">
                <a:latin typeface="Algerian" panose="04020705040A02060702" pitchFamily="82" charset="0"/>
              </a:rPr>
              <a:t>18</a:t>
            </a:fld>
            <a:endParaRPr lang="en-IN" sz="2400" dirty="0">
              <a:latin typeface="Algerian" panose="04020705040A02060702" pitchFamily="82" charset="0"/>
            </a:endParaRPr>
          </a:p>
        </p:txBody>
      </p:sp>
    </p:spTree>
    <p:extLst>
      <p:ext uri="{BB962C8B-B14F-4D97-AF65-F5344CB8AC3E}">
        <p14:creationId xmlns:p14="http://schemas.microsoft.com/office/powerpoint/2010/main" val="71007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4901-9965-4D10-87F0-7BEE9FB7BFC8}"/>
              </a:ext>
            </a:extLst>
          </p:cNvPr>
          <p:cNvSpPr>
            <a:spLocks noGrp="1"/>
          </p:cNvSpPr>
          <p:nvPr>
            <p:ph type="title"/>
          </p:nvPr>
        </p:nvSpPr>
        <p:spPr>
          <a:xfrm>
            <a:off x="838198" y="0"/>
            <a:ext cx="10515600" cy="1325563"/>
          </a:xfrm>
        </p:spPr>
        <p:txBody>
          <a:bodyPr/>
          <a:lstStyle/>
          <a:p>
            <a:pPr algn="ctr"/>
            <a:r>
              <a:rPr lang="en-IN" b="1" dirty="0"/>
              <a:t>Overview of problem </a:t>
            </a:r>
          </a:p>
        </p:txBody>
      </p:sp>
      <p:sp>
        <p:nvSpPr>
          <p:cNvPr id="3" name="Content Placeholder 2">
            <a:extLst>
              <a:ext uri="{FF2B5EF4-FFF2-40B4-BE49-F238E27FC236}">
                <a16:creationId xmlns:a16="http://schemas.microsoft.com/office/drawing/2014/main" id="{A8F35049-02E6-4EB0-A27A-B34502A477A8}"/>
              </a:ext>
            </a:extLst>
          </p:cNvPr>
          <p:cNvSpPr>
            <a:spLocks noGrp="1"/>
          </p:cNvSpPr>
          <p:nvPr>
            <p:ph idx="1"/>
          </p:nvPr>
        </p:nvSpPr>
        <p:spPr>
          <a:xfrm>
            <a:off x="234545" y="550506"/>
            <a:ext cx="11111947" cy="6232849"/>
          </a:xfrm>
        </p:spPr>
        <p:txBody>
          <a:bodyPr>
            <a:noAutofit/>
          </a:bodyPr>
          <a:lstStyle/>
          <a:p>
            <a:pPr marL="0" indent="0">
              <a:buNone/>
            </a:pPr>
            <a:r>
              <a:rPr lang="en-US" sz="2400" b="1" dirty="0">
                <a:latin typeface="Calibri" panose="020F0502020204030204" pitchFamily="34" charset="0"/>
                <a:cs typeface="Calibri" panose="020F0502020204030204" pitchFamily="34" charset="0"/>
              </a:rPr>
              <a:t>What is claims Management and why to study it?</a:t>
            </a:r>
          </a:p>
          <a:p>
            <a:pPr marL="0" indent="0">
              <a:buNone/>
            </a:pPr>
            <a:r>
              <a:rPr lang="en-US" sz="2000" dirty="0">
                <a:solidFill>
                  <a:srgbClr val="202124"/>
                </a:solidFill>
                <a:latin typeface="Calibri" panose="020F0502020204030204" pitchFamily="34" charset="0"/>
                <a:cs typeface="Calibri" panose="020F0502020204030204" pitchFamily="34" charset="0"/>
              </a:rPr>
              <a:t>-&gt; </a:t>
            </a:r>
            <a:r>
              <a:rPr lang="en-US" sz="2000" b="1" i="0" u="none" strike="noStrike" dirty="0">
                <a:solidFill>
                  <a:srgbClr val="555555"/>
                </a:solidFill>
                <a:effectLst/>
                <a:latin typeface="-apple-system"/>
                <a:hlinkClick r:id="rId2"/>
              </a:rPr>
              <a:t>Claims Management</a:t>
            </a:r>
            <a:r>
              <a:rPr lang="en-US" sz="2000" b="0" i="0" dirty="0">
                <a:solidFill>
                  <a:srgbClr val="333333"/>
                </a:solidFill>
                <a:effectLst/>
                <a:latin typeface="-apple-system"/>
              </a:rPr>
              <a:t> means handling matters related to customers or third parties bringing a claim against a Party or claims by a Party against customers or third parties.</a:t>
            </a:r>
          </a:p>
          <a:p>
            <a:pPr marL="0" indent="0">
              <a:buNone/>
            </a:pPr>
            <a:endParaRPr lang="en-US" sz="2000" b="0" i="0" dirty="0">
              <a:solidFill>
                <a:srgbClr val="333333"/>
              </a:solidFill>
              <a:effectLst/>
              <a:latin typeface="-apple-system"/>
            </a:endParaRPr>
          </a:p>
          <a:p>
            <a:pPr marL="0" indent="0">
              <a:buNone/>
            </a:pPr>
            <a:r>
              <a:rPr lang="en-US" sz="2000" dirty="0">
                <a:solidFill>
                  <a:srgbClr val="333333"/>
                </a:solidFill>
                <a:latin typeface="-apple-system"/>
              </a:rPr>
              <a:t>-&gt; It mainly </a:t>
            </a:r>
            <a:r>
              <a:rPr lang="en-US" sz="2000" b="0" i="0" dirty="0">
                <a:solidFill>
                  <a:srgbClr val="333333"/>
                </a:solidFill>
                <a:effectLst/>
                <a:latin typeface="-apple-system"/>
              </a:rPr>
              <a:t>includes investigations, litigation support, and settlements.</a:t>
            </a:r>
          </a:p>
          <a:p>
            <a:pPr marL="0" indent="0">
              <a:buNone/>
            </a:pPr>
            <a:endParaRPr lang="en-US" sz="2000" i="0" dirty="0">
              <a:solidFill>
                <a:srgbClr val="202124"/>
              </a:solidFill>
              <a:effectLst/>
              <a:latin typeface="arial" panose="020B0604020202020204" pitchFamily="34" charset="0"/>
            </a:endParaRPr>
          </a:p>
          <a:p>
            <a:pPr marL="0" indent="0">
              <a:buNone/>
            </a:pPr>
            <a:r>
              <a:rPr lang="en-US" sz="2000" dirty="0">
                <a:solidFill>
                  <a:srgbClr val="202124"/>
                </a:solidFill>
                <a:latin typeface="arial" panose="020B0604020202020204" pitchFamily="34" charset="0"/>
              </a:rPr>
              <a:t>-&gt; </a:t>
            </a:r>
            <a:r>
              <a:rPr lang="en-US" sz="2000" dirty="0">
                <a:solidFill>
                  <a:srgbClr val="202124"/>
                </a:solidFill>
                <a:latin typeface="Calibri" panose="020F0502020204030204" pitchFamily="34" charset="0"/>
                <a:cs typeface="Calibri" panose="020F0502020204030204" pitchFamily="34" charset="0"/>
              </a:rPr>
              <a:t>Claim provision are crucial for the financial stability of insurance companies.</a:t>
            </a:r>
          </a:p>
          <a:p>
            <a:pPr marL="0" indent="0">
              <a:buNone/>
            </a:pPr>
            <a:endParaRPr lang="en-US" sz="2000" dirty="0">
              <a:solidFill>
                <a:srgbClr val="202124"/>
              </a:solidFill>
              <a:latin typeface="Calibri" panose="020F0502020204030204" pitchFamily="34" charset="0"/>
              <a:cs typeface="Calibri" panose="020F0502020204030204" pitchFamily="34" charset="0"/>
            </a:endParaRPr>
          </a:p>
          <a:p>
            <a:pPr marL="0" indent="0">
              <a:buNone/>
            </a:pPr>
            <a:r>
              <a:rPr lang="en-US" sz="2000" i="0" dirty="0">
                <a:solidFill>
                  <a:srgbClr val="202124"/>
                </a:solidFill>
                <a:effectLst/>
                <a:latin typeface="arial" panose="020B0604020202020204" pitchFamily="34" charset="0"/>
              </a:rPr>
              <a:t>-&gt; </a:t>
            </a:r>
            <a:r>
              <a:rPr lang="en-US" sz="2000" i="0" dirty="0">
                <a:solidFill>
                  <a:srgbClr val="202124"/>
                </a:solidFill>
                <a:effectLst/>
                <a:latin typeface="Calibri" panose="020F0502020204030204" pitchFamily="34" charset="0"/>
                <a:cs typeface="Calibri" panose="020F0502020204030204" pitchFamily="34" charset="0"/>
              </a:rPr>
              <a:t>Faster approval of customer’s claim is very crucial for a company to get more customers in future.</a:t>
            </a:r>
          </a:p>
          <a:p>
            <a:pPr marL="0" indent="0">
              <a:buNone/>
            </a:pPr>
            <a:endParaRPr lang="en-US" sz="2000" i="0" dirty="0">
              <a:solidFill>
                <a:srgbClr val="202124"/>
              </a:solidFill>
              <a:effectLst/>
              <a:latin typeface="Calibri" panose="020F0502020204030204" pitchFamily="34" charset="0"/>
              <a:cs typeface="Calibri" panose="020F0502020204030204" pitchFamily="34" charset="0"/>
            </a:endParaRPr>
          </a:p>
          <a:p>
            <a:pPr marL="0" indent="0">
              <a:buNone/>
            </a:pPr>
            <a:r>
              <a:rPr lang="en-US" sz="2000" dirty="0">
                <a:solidFill>
                  <a:srgbClr val="202124"/>
                </a:solidFill>
                <a:latin typeface="Calibri" panose="020F0502020204030204" pitchFamily="34" charset="0"/>
                <a:cs typeface="Calibri" panose="020F0502020204030204" pitchFamily="34" charset="0"/>
              </a:rPr>
              <a:t>-&gt; For a company future prediction of insurance claim will be very helpful to serve customers a better service.</a:t>
            </a:r>
          </a:p>
          <a:p>
            <a:pPr marL="0" indent="0">
              <a:buNone/>
            </a:pPr>
            <a:r>
              <a:rPr lang="en-US" sz="2000" dirty="0">
                <a:solidFill>
                  <a:srgbClr val="202124"/>
                </a:solidFill>
                <a:latin typeface="Calibri" panose="020F0502020204030204" pitchFamily="34" charset="0"/>
                <a:cs typeface="Calibri" panose="020F0502020204030204" pitchFamily="34" charset="0"/>
              </a:rPr>
              <a:t> </a:t>
            </a:r>
            <a:endParaRPr lang="en-US" sz="2000" i="0" dirty="0">
              <a:solidFill>
                <a:srgbClr val="202124"/>
              </a:solidFill>
              <a:effectLst/>
              <a:latin typeface="Calibri" panose="020F0502020204030204" pitchFamily="34" charset="0"/>
              <a:cs typeface="Calibri" panose="020F0502020204030204" pitchFamily="34" charset="0"/>
            </a:endParaRPr>
          </a:p>
          <a:p>
            <a:pPr marL="0" indent="0">
              <a:buNone/>
            </a:pPr>
            <a:r>
              <a:rPr lang="en-US" sz="2000" i="0" dirty="0">
                <a:solidFill>
                  <a:srgbClr val="202124"/>
                </a:solidFill>
                <a:effectLst/>
                <a:latin typeface="Calibri" panose="020F0502020204030204" pitchFamily="34" charset="0"/>
                <a:cs typeface="Calibri" panose="020F0502020204030204" pitchFamily="34" charset="0"/>
              </a:rPr>
              <a:t>-&gt; Insurance groups believes in Data Analytics to adopt the changing technologies to provide better facilities to their customers.</a:t>
            </a:r>
          </a:p>
          <a:p>
            <a:pPr marL="0" indent="0">
              <a:buNone/>
            </a:pPr>
            <a:endParaRPr lang="en-US" sz="2000" i="0" dirty="0">
              <a:solidFill>
                <a:srgbClr val="202124"/>
              </a:solidFill>
              <a:effectLst/>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BFD4D11B-FD5F-4950-B1CC-F53BA11AC293}"/>
              </a:ext>
            </a:extLst>
          </p:cNvPr>
          <p:cNvSpPr>
            <a:spLocks noGrp="1"/>
          </p:cNvSpPr>
          <p:nvPr>
            <p:ph type="sldNum" sz="quarter" idx="12"/>
          </p:nvPr>
        </p:nvSpPr>
        <p:spPr>
          <a:xfrm>
            <a:off x="7856376" y="6307494"/>
            <a:ext cx="998376" cy="475861"/>
          </a:xfrm>
        </p:spPr>
        <p:txBody>
          <a:bodyPr/>
          <a:lstStyle/>
          <a:p>
            <a:pPr algn="ctr"/>
            <a:r>
              <a:rPr lang="en-IN" sz="2400" b="1" dirty="0">
                <a:latin typeface="Algerian" panose="04020705040A02060702" pitchFamily="82" charset="0"/>
                <a:cs typeface="Calibri" panose="020F0502020204030204" pitchFamily="34" charset="0"/>
              </a:rPr>
              <a:t>2</a:t>
            </a:r>
          </a:p>
        </p:txBody>
      </p:sp>
    </p:spTree>
    <p:extLst>
      <p:ext uri="{BB962C8B-B14F-4D97-AF65-F5344CB8AC3E}">
        <p14:creationId xmlns:p14="http://schemas.microsoft.com/office/powerpoint/2010/main" val="138284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8A20-DD45-449F-821D-DB2DB79C6165}"/>
              </a:ext>
            </a:extLst>
          </p:cNvPr>
          <p:cNvSpPr>
            <a:spLocks noGrp="1"/>
          </p:cNvSpPr>
          <p:nvPr>
            <p:ph type="title"/>
          </p:nvPr>
        </p:nvSpPr>
        <p:spPr>
          <a:xfrm>
            <a:off x="838200" y="0"/>
            <a:ext cx="10515600" cy="1325563"/>
          </a:xfrm>
        </p:spPr>
        <p:txBody>
          <a:bodyPr/>
          <a:lstStyle/>
          <a:p>
            <a:pPr algn="ctr"/>
            <a:r>
              <a:rPr lang="en-IN" b="1" dirty="0"/>
              <a:t>Overview of problem(</a:t>
            </a:r>
            <a:r>
              <a:rPr lang="en-IN" b="1" dirty="0" err="1"/>
              <a:t>Contd</a:t>
            </a:r>
            <a:r>
              <a:rPr lang="en-IN" b="1" dirty="0"/>
              <a:t>…) </a:t>
            </a:r>
            <a:endParaRPr lang="en-IN" dirty="0"/>
          </a:p>
        </p:txBody>
      </p:sp>
      <p:sp>
        <p:nvSpPr>
          <p:cNvPr id="3" name="Content Placeholder 2">
            <a:extLst>
              <a:ext uri="{FF2B5EF4-FFF2-40B4-BE49-F238E27FC236}">
                <a16:creationId xmlns:a16="http://schemas.microsoft.com/office/drawing/2014/main" id="{3639BE5C-D3B3-434A-97FF-995E2C1D59BE}"/>
              </a:ext>
            </a:extLst>
          </p:cNvPr>
          <p:cNvSpPr>
            <a:spLocks noGrp="1"/>
          </p:cNvSpPr>
          <p:nvPr>
            <p:ph idx="1"/>
          </p:nvPr>
        </p:nvSpPr>
        <p:spPr>
          <a:xfrm>
            <a:off x="198780" y="865617"/>
            <a:ext cx="9868951" cy="5635691"/>
          </a:xfrm>
        </p:spPr>
        <p:txBody>
          <a:bodyPr>
            <a:normAutofit/>
          </a:bodyPr>
          <a:lstStyle/>
          <a:p>
            <a:pPr marL="0" indent="0">
              <a:buNone/>
            </a:pPr>
            <a:r>
              <a:rPr lang="en-US" sz="2400" b="1" dirty="0">
                <a:latin typeface="Calibri" panose="020F0502020204030204" pitchFamily="34" charset="0"/>
                <a:cs typeface="Calibri" panose="020F0502020204030204" pitchFamily="34" charset="0"/>
              </a:rPr>
              <a:t>About the Dataset used in the project…</a:t>
            </a:r>
          </a:p>
          <a:p>
            <a:pPr marL="0" indent="0">
              <a:buNone/>
            </a:pPr>
            <a:endParaRPr lang="en-US" sz="5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This dataset has been taken from www.Kaggle.com</a:t>
            </a:r>
          </a:p>
          <a:p>
            <a:pPr>
              <a:buFont typeface="Wingdings" panose="05000000000000000000" pitchFamily="2" charset="2"/>
              <a:buChar char="Ø"/>
            </a:pPr>
            <a:endParaRPr lang="en-US"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Provided an anonymized dataset containing both categorical and numeric variables with all string type variables are categorical. There are no ordinal variables.</a:t>
            </a:r>
          </a:p>
          <a:p>
            <a:pPr>
              <a:buFont typeface="Wingdings" panose="05000000000000000000" pitchFamily="2" charset="2"/>
              <a:buChar char="Ø"/>
            </a:pPr>
            <a:endParaRPr lang="en-US"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dataset has 131 features and there are about 1.1 lakh rows of customer.</a:t>
            </a:r>
          </a:p>
          <a:p>
            <a:pPr>
              <a:buFont typeface="Wingdings" panose="05000000000000000000" pitchFamily="2" charset="2"/>
              <a:buChar char="Ø"/>
            </a:pPr>
            <a:endParaRPr lang="en-US"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Column names and values in the dataset are masked because of customer confidentiality. </a:t>
            </a:r>
          </a:p>
          <a:p>
            <a:pPr>
              <a:buFont typeface="Wingdings" panose="05000000000000000000" pitchFamily="2" charset="2"/>
              <a:buChar char="Ø"/>
            </a:pPr>
            <a:endParaRPr lang="en-IN" sz="500"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"target" column in the train data is the variable to predict. It is divided in ones and zeroes.</a:t>
            </a:r>
          </a:p>
          <a:p>
            <a:pPr marL="0" indent="0">
              <a:buNone/>
            </a:pPr>
            <a:r>
              <a:rPr lang="en-US" sz="2000" dirty="0">
                <a:latin typeface="Calibri" panose="020F0502020204030204" pitchFamily="34" charset="0"/>
                <a:cs typeface="Calibri" panose="020F0502020204030204" pitchFamily="34" charset="0"/>
              </a:rPr>
              <a:t>  claims for which approval could be accelerated leading to faster payments </a:t>
            </a:r>
            <a:r>
              <a:rPr lang="en-US" sz="2000" dirty="0">
                <a:latin typeface="Calibri" panose="020F0502020204030204" pitchFamily="34" charset="0"/>
                <a:cs typeface="Calibri" panose="020F0502020204030204" pitchFamily="34" charset="0"/>
                <a:sym typeface="Wingdings" panose="05000000000000000000" pitchFamily="2" charset="2"/>
              </a:rPr>
              <a:t></a:t>
            </a:r>
            <a:r>
              <a:rPr lang="en-US" sz="2000" dirty="0">
                <a:latin typeface="Calibri" panose="020F0502020204030204" pitchFamily="34" charset="0"/>
                <a:cs typeface="Calibri" panose="020F0502020204030204" pitchFamily="34" charset="0"/>
              </a:rPr>
              <a:t> 1</a:t>
            </a:r>
          </a:p>
          <a:p>
            <a:pPr marL="0" indent="0">
              <a:buNone/>
            </a:pPr>
            <a:r>
              <a:rPr lang="en-US" sz="2000" dirty="0">
                <a:latin typeface="Calibri" panose="020F0502020204030204" pitchFamily="34" charset="0"/>
                <a:cs typeface="Calibri" panose="020F0502020204030204" pitchFamily="34" charset="0"/>
              </a:rPr>
              <a:t>  claims for which additional information is required before approval </a:t>
            </a:r>
            <a:r>
              <a:rPr lang="en-US" sz="2000" dirty="0">
                <a:latin typeface="Calibri" panose="020F0502020204030204" pitchFamily="34" charset="0"/>
                <a:cs typeface="Calibri" panose="020F0502020204030204" pitchFamily="34" charset="0"/>
                <a:sym typeface="Wingdings" panose="05000000000000000000" pitchFamily="2" charset="2"/>
              </a:rPr>
              <a:t></a:t>
            </a:r>
            <a:r>
              <a:rPr lang="en-US" sz="2000" dirty="0">
                <a:latin typeface="Calibri" panose="020F0502020204030204" pitchFamily="34" charset="0"/>
                <a:cs typeface="Calibri" panose="020F0502020204030204" pitchFamily="34" charset="0"/>
              </a:rPr>
              <a:t> 0</a:t>
            </a:r>
          </a:p>
          <a:p>
            <a:pPr marL="0" indent="0">
              <a:buNone/>
            </a:pPr>
            <a:endParaRPr lang="en-IN"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73A99A61-D579-467B-B6C8-B84FDD12B68C}"/>
              </a:ext>
            </a:extLst>
          </p:cNvPr>
          <p:cNvSpPr>
            <a:spLocks noGrp="1"/>
          </p:cNvSpPr>
          <p:nvPr>
            <p:ph type="sldNum" sz="quarter" idx="12"/>
          </p:nvPr>
        </p:nvSpPr>
        <p:spPr/>
        <p:txBody>
          <a:bodyPr/>
          <a:lstStyle/>
          <a:p>
            <a:pPr algn="ctr"/>
            <a:fld id="{F32E4155-5A1D-4666-B343-A117804C5B3B}" type="slidenum">
              <a:rPr lang="en-IN" sz="2400" smtClean="0">
                <a:latin typeface="Algerian" panose="04020705040A02060702" pitchFamily="82" charset="0"/>
              </a:rPr>
              <a:pPr algn="ctr"/>
              <a:t>3</a:t>
            </a:fld>
            <a:endParaRPr lang="en-IN" sz="2400" dirty="0">
              <a:latin typeface="Algerian" panose="04020705040A02060702" pitchFamily="82" charset="0"/>
            </a:endParaRPr>
          </a:p>
        </p:txBody>
      </p:sp>
    </p:spTree>
    <p:extLst>
      <p:ext uri="{BB962C8B-B14F-4D97-AF65-F5344CB8AC3E}">
        <p14:creationId xmlns:p14="http://schemas.microsoft.com/office/powerpoint/2010/main" val="13896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87CA-4DEF-4966-9884-9C389DA9787A}"/>
              </a:ext>
            </a:extLst>
          </p:cNvPr>
          <p:cNvSpPr>
            <a:spLocks noGrp="1"/>
          </p:cNvSpPr>
          <p:nvPr>
            <p:ph type="title"/>
          </p:nvPr>
        </p:nvSpPr>
        <p:spPr>
          <a:xfrm>
            <a:off x="838200" y="1"/>
            <a:ext cx="10515600" cy="914400"/>
          </a:xfrm>
        </p:spPr>
        <p:txBody>
          <a:bodyPr/>
          <a:lstStyle/>
          <a:p>
            <a:pPr algn="ctr"/>
            <a:r>
              <a:rPr lang="en-IN" b="1" dirty="0"/>
              <a:t>Overview of problem(</a:t>
            </a:r>
            <a:r>
              <a:rPr lang="en-IN" b="1" dirty="0" err="1"/>
              <a:t>Contd</a:t>
            </a:r>
            <a:r>
              <a:rPr lang="en-IN" b="1" dirty="0"/>
              <a:t>…)</a:t>
            </a:r>
            <a:endParaRPr lang="en-IN" dirty="0"/>
          </a:p>
        </p:txBody>
      </p:sp>
      <p:sp>
        <p:nvSpPr>
          <p:cNvPr id="3" name="Content Placeholder 2">
            <a:extLst>
              <a:ext uri="{FF2B5EF4-FFF2-40B4-BE49-F238E27FC236}">
                <a16:creationId xmlns:a16="http://schemas.microsoft.com/office/drawing/2014/main" id="{4DFB5893-3135-4E8F-9A64-CE0F85521300}"/>
              </a:ext>
            </a:extLst>
          </p:cNvPr>
          <p:cNvSpPr>
            <a:spLocks noGrp="1"/>
          </p:cNvSpPr>
          <p:nvPr>
            <p:ph idx="1"/>
          </p:nvPr>
        </p:nvSpPr>
        <p:spPr>
          <a:xfrm>
            <a:off x="212031" y="914401"/>
            <a:ext cx="10966042" cy="5492086"/>
          </a:xfrm>
        </p:spPr>
        <p:txBody>
          <a:bodyPr>
            <a:noAutofit/>
          </a:bodyPr>
          <a:lstStyle/>
          <a:p>
            <a:pPr marL="0" indent="0">
              <a:buNone/>
            </a:pPr>
            <a:r>
              <a:rPr lang="en-IN" sz="2400" b="1" dirty="0">
                <a:latin typeface="Calibri" panose="020F0502020204030204" pitchFamily="34" charset="0"/>
                <a:cs typeface="Calibri" panose="020F0502020204030204" pitchFamily="34" charset="0"/>
              </a:rPr>
              <a:t>Understanding the problem</a:t>
            </a:r>
            <a:r>
              <a:rPr lang="en-IN" sz="2000" b="1" dirty="0">
                <a:latin typeface="Calibri" panose="020F0502020204030204" pitchFamily="34" charset="0"/>
                <a:cs typeface="Calibri" panose="020F0502020204030204" pitchFamily="34" charset="0"/>
              </a:rPr>
              <a:t>:</a:t>
            </a:r>
          </a:p>
          <a:p>
            <a:pPr marL="0" indent="0">
              <a:buNone/>
            </a:pPr>
            <a:endParaRPr lang="en-IN" sz="500"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In the Problem Statement of the dataset, it is clearly said to predict the target variable that claim for which approval can accelerate leading to faster payments or more additional information is required before approval.</a:t>
            </a:r>
          </a:p>
          <a:p>
            <a:pPr marL="0" indent="0">
              <a:buNone/>
            </a:pPr>
            <a:endParaRPr lang="en-US"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For which we have to categorize the target into the certain group of ones or zeros.</a:t>
            </a:r>
          </a:p>
          <a:p>
            <a:pPr marL="0" indent="0">
              <a:buNone/>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So, it is undoubtedly a classification problem.</a:t>
            </a:r>
          </a:p>
          <a:p>
            <a:pPr marL="0" indent="0">
              <a:buNone/>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So, Here The classification problem is binomial type.</a:t>
            </a:r>
          </a:p>
          <a:p>
            <a:pPr marL="0" indent="0">
              <a:buNone/>
            </a:pPr>
            <a:endParaRPr lang="en-US" sz="500" dirty="0">
              <a:latin typeface="Calibri" panose="020F0502020204030204" pitchFamily="34" charset="0"/>
              <a:cs typeface="Calibri" panose="020F0502020204030204" pitchFamily="34" charset="0"/>
            </a:endParaRPr>
          </a:p>
          <a:p>
            <a:pPr marL="0" indent="0">
              <a:buNone/>
            </a:pPr>
            <a:endParaRPr lang="en-IN" sz="2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1E02218-F86A-4366-8E0D-1647FE891C51}"/>
              </a:ext>
            </a:extLst>
          </p:cNvPr>
          <p:cNvSpPr>
            <a:spLocks noGrp="1"/>
          </p:cNvSpPr>
          <p:nvPr>
            <p:ph type="sldNum" sz="quarter" idx="12"/>
          </p:nvPr>
        </p:nvSpPr>
        <p:spPr/>
        <p:txBody>
          <a:bodyPr/>
          <a:lstStyle/>
          <a:p>
            <a:fld id="{F32E4155-5A1D-4666-B343-A117804C5B3B}" type="slidenum">
              <a:rPr lang="en-IN" sz="2400" smtClean="0">
                <a:latin typeface="Algerian" panose="04020705040A02060702" pitchFamily="82" charset="0"/>
              </a:rPr>
              <a:t>4</a:t>
            </a:fld>
            <a:endParaRPr lang="en-IN" sz="2400" dirty="0">
              <a:latin typeface="Algerian" panose="04020705040A02060702" pitchFamily="82" charset="0"/>
            </a:endParaRPr>
          </a:p>
        </p:txBody>
      </p:sp>
    </p:spTree>
    <p:extLst>
      <p:ext uri="{BB962C8B-B14F-4D97-AF65-F5344CB8AC3E}">
        <p14:creationId xmlns:p14="http://schemas.microsoft.com/office/powerpoint/2010/main" val="343954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4C03-D205-4DD4-BB52-CE2A5F1D66E8}"/>
              </a:ext>
            </a:extLst>
          </p:cNvPr>
          <p:cNvSpPr>
            <a:spLocks noGrp="1"/>
          </p:cNvSpPr>
          <p:nvPr>
            <p:ph type="title"/>
          </p:nvPr>
        </p:nvSpPr>
        <p:spPr>
          <a:xfrm>
            <a:off x="1797666" y="158620"/>
            <a:ext cx="8596668" cy="1011941"/>
          </a:xfrm>
        </p:spPr>
        <p:txBody>
          <a:bodyPr/>
          <a:lstStyle/>
          <a:p>
            <a:pPr algn="ctr"/>
            <a:r>
              <a:rPr lang="en-IN" b="1" dirty="0"/>
              <a:t>Overview of problem </a:t>
            </a:r>
            <a:endParaRPr lang="en-IN" dirty="0"/>
          </a:p>
        </p:txBody>
      </p:sp>
      <p:sp>
        <p:nvSpPr>
          <p:cNvPr id="3" name="Content Placeholder 2">
            <a:extLst>
              <a:ext uri="{FF2B5EF4-FFF2-40B4-BE49-F238E27FC236}">
                <a16:creationId xmlns:a16="http://schemas.microsoft.com/office/drawing/2014/main" id="{4AD84634-348C-4F3E-B852-64CDE9A42FF4}"/>
              </a:ext>
            </a:extLst>
          </p:cNvPr>
          <p:cNvSpPr>
            <a:spLocks noGrp="1"/>
          </p:cNvSpPr>
          <p:nvPr>
            <p:ph idx="1"/>
          </p:nvPr>
        </p:nvSpPr>
        <p:spPr>
          <a:xfrm>
            <a:off x="225285" y="1170561"/>
            <a:ext cx="9207964" cy="5164925"/>
          </a:xfrm>
        </p:spPr>
        <p:txBody>
          <a:bodyPr>
            <a:noAutofit/>
          </a:bodyPr>
          <a:lstStyle/>
          <a:p>
            <a:pPr marL="0" indent="0">
              <a:buNone/>
            </a:pPr>
            <a:r>
              <a:rPr lang="en-IN" sz="2400" b="1" dirty="0">
                <a:latin typeface="Calibri" panose="020F0502020204030204" pitchFamily="34" charset="0"/>
                <a:cs typeface="Calibri" panose="020F0502020204030204" pitchFamily="34" charset="0"/>
              </a:rPr>
              <a:t>Planning:</a:t>
            </a:r>
          </a:p>
          <a:p>
            <a:pPr marL="0" indent="0">
              <a:buNone/>
            </a:pPr>
            <a:endParaRPr lang="en-IN" sz="2000" b="1" dirty="0"/>
          </a:p>
          <a:p>
            <a:pPr>
              <a:buFont typeface="Wingdings" panose="05000000000000000000" pitchFamily="2" charset="2"/>
              <a:buChar char="Ø"/>
            </a:pPr>
            <a:r>
              <a:rPr lang="en-IN" sz="2000" b="1" dirty="0">
                <a:effectLst/>
                <a:latin typeface="Calibri" panose="020F0502020204030204" pitchFamily="34" charset="0"/>
                <a:ea typeface="Calibri" panose="020F0502020204030204" pitchFamily="34" charset="0"/>
                <a:cs typeface="Calibri" panose="020F0502020204030204" pitchFamily="34" charset="0"/>
              </a:rPr>
              <a:t>Data Description – </a:t>
            </a:r>
            <a:r>
              <a:rPr lang="en-IN" sz="2000" dirty="0">
                <a:latin typeface="Calibri" panose="020F0502020204030204" pitchFamily="34" charset="0"/>
                <a:ea typeface="Calibri" panose="020F0502020204030204" pitchFamily="34" charset="0"/>
                <a:cs typeface="Calibri" panose="020F0502020204030204" pitchFamily="34" charset="0"/>
              </a:rPr>
              <a:t>Firstly </a:t>
            </a:r>
            <a:r>
              <a:rPr lang="en-IN" sz="2000" dirty="0">
                <a:effectLst/>
                <a:latin typeface="Calibri" panose="020F0502020204030204" pitchFamily="34" charset="0"/>
                <a:ea typeface="Calibri" panose="020F0502020204030204" pitchFamily="34" charset="0"/>
                <a:cs typeface="Calibri" panose="020F0502020204030204" pitchFamily="34" charset="0"/>
              </a:rPr>
              <a:t>we load the data to our code and displayed the columns, some data from data set, observe the null value counts.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Times New Roman" panose="02020603050405020304" pitchFamily="18" charset="0"/>
              </a:rPr>
              <a:t>EDA – </a:t>
            </a:r>
            <a:r>
              <a:rPr lang="en-IN" sz="2000" dirty="0">
                <a:latin typeface="Calibri" panose="020F0502020204030204" pitchFamily="34" charset="0"/>
                <a:ea typeface="Calibri" panose="020F0502020204030204" pitchFamily="34" charset="0"/>
                <a:cs typeface="Times New Roman" panose="02020603050405020304" pitchFamily="18" charset="0"/>
              </a:rPr>
              <a:t>Secondly, </a:t>
            </a:r>
            <a:r>
              <a:rPr lang="en-IN" sz="2000" dirty="0">
                <a:effectLst/>
                <a:latin typeface="Calibri" panose="020F0502020204030204" pitchFamily="34" charset="0"/>
                <a:ea typeface="Calibri" panose="020F0502020204030204" pitchFamily="34" charset="0"/>
                <a:cs typeface="Times New Roman" panose="02020603050405020304" pitchFamily="18" charset="0"/>
              </a:rPr>
              <a:t>plot graph of each column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w.r.t.</a:t>
            </a:r>
            <a:r>
              <a:rPr lang="en-IN" sz="2000" dirty="0">
                <a:effectLst/>
                <a:latin typeface="Calibri" panose="020F0502020204030204" pitchFamily="34" charset="0"/>
                <a:ea typeface="Calibri" panose="020F0502020204030204" pitchFamily="34" charset="0"/>
                <a:cs typeface="Times New Roman" panose="02020603050405020304" pitchFamily="18" charset="0"/>
              </a:rPr>
              <a:t> target to see how the columns are influencing our target.</a:t>
            </a:r>
          </a:p>
          <a:p>
            <a:pPr>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Times New Roman" panose="02020603050405020304" pitchFamily="18" charset="0"/>
              </a:rPr>
              <a:t>Data Cleaning – </a:t>
            </a:r>
            <a:r>
              <a:rPr lang="en-IN" sz="2000" dirty="0">
                <a:latin typeface="Calibri" panose="020F0502020204030204" pitchFamily="34" charset="0"/>
                <a:ea typeface="Calibri" panose="020F0502020204030204" pitchFamily="34" charset="0"/>
                <a:cs typeface="Times New Roman" panose="02020603050405020304" pitchFamily="18" charset="0"/>
              </a:rPr>
              <a:t>Thirdly, </a:t>
            </a:r>
            <a:r>
              <a:rPr lang="en-IN" sz="2000" dirty="0">
                <a:effectLst/>
                <a:latin typeface="Calibri" panose="020F0502020204030204" pitchFamily="34" charset="0"/>
                <a:ea typeface="Calibri" panose="020F0502020204030204" pitchFamily="34" charset="0"/>
                <a:cs typeface="Times New Roman" panose="02020603050405020304" pitchFamily="18" charset="0"/>
              </a:rPr>
              <a:t>drop some columns not effecting our target. And handle Null values.</a:t>
            </a:r>
          </a:p>
          <a:p>
            <a:pPr>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Times New Roman" panose="02020603050405020304" pitchFamily="18" charset="0"/>
              </a:rPr>
              <a:t>Data Pre-Processing – </a:t>
            </a:r>
            <a:r>
              <a:rPr lang="en-IN" sz="2000" dirty="0">
                <a:latin typeface="Calibri" panose="020F0502020204030204" pitchFamily="34" charset="0"/>
                <a:ea typeface="Calibri" panose="020F0502020204030204" pitchFamily="34" charset="0"/>
                <a:cs typeface="Times New Roman" panose="02020603050405020304" pitchFamily="18" charset="0"/>
              </a:rPr>
              <a:t>Lastly </a:t>
            </a:r>
            <a:r>
              <a:rPr lang="en-IN" sz="2000" dirty="0">
                <a:effectLst/>
                <a:latin typeface="Calibri" panose="020F0502020204030204" pitchFamily="34" charset="0"/>
                <a:ea typeface="Calibri" panose="020F0502020204030204" pitchFamily="34" charset="0"/>
                <a:cs typeface="Times New Roman" panose="02020603050405020304" pitchFamily="18" charset="0"/>
              </a:rPr>
              <a:t>apply pre-processing to normalize our data and by Recursive Feature Elimination and Variance Inflation Factor reduced number of columns for final model build.</a:t>
            </a:r>
          </a:p>
          <a:p>
            <a:pPr>
              <a:buFont typeface="Wingdings" panose="05000000000000000000" pitchFamily="2" charset="2"/>
              <a:buChar char="Ø"/>
            </a:pPr>
            <a:r>
              <a:rPr lang="en-IN" sz="2000" b="1" dirty="0"/>
              <a:t>Model Building - </a:t>
            </a:r>
            <a:r>
              <a:rPr lang="en-IN" sz="2000" dirty="0"/>
              <a:t>Model building </a:t>
            </a:r>
            <a:r>
              <a:rPr lang="en-IN" sz="2000" dirty="0">
                <a:effectLst/>
                <a:latin typeface="Calibri" panose="020F0502020204030204" pitchFamily="34" charset="0"/>
                <a:ea typeface="Calibri" panose="020F0502020204030204" pitchFamily="34" charset="0"/>
                <a:cs typeface="Times New Roman" panose="02020603050405020304" pitchFamily="18" charset="0"/>
              </a:rPr>
              <a:t>is the most important step in Machine Learning. We apply various models on our dataset and watch for best results. </a:t>
            </a:r>
            <a:endParaRPr lang="en-IN" sz="2000" dirty="0"/>
          </a:p>
        </p:txBody>
      </p:sp>
      <p:sp>
        <p:nvSpPr>
          <p:cNvPr id="5" name="Slide Number Placeholder 4">
            <a:extLst>
              <a:ext uri="{FF2B5EF4-FFF2-40B4-BE49-F238E27FC236}">
                <a16:creationId xmlns:a16="http://schemas.microsoft.com/office/drawing/2014/main" id="{D19C4EF4-6705-4F22-81F3-A9F56D042B43}"/>
              </a:ext>
            </a:extLst>
          </p:cNvPr>
          <p:cNvSpPr>
            <a:spLocks noGrp="1"/>
          </p:cNvSpPr>
          <p:nvPr>
            <p:ph type="sldNum" sz="quarter" idx="12"/>
          </p:nvPr>
        </p:nvSpPr>
        <p:spPr/>
        <p:txBody>
          <a:bodyPr/>
          <a:lstStyle/>
          <a:p>
            <a:pPr algn="ctr"/>
            <a:fld id="{F32E4155-5A1D-4666-B343-A117804C5B3B}" type="slidenum">
              <a:rPr lang="en-IN" sz="2400" smtClean="0">
                <a:latin typeface="Algerian" panose="04020705040A02060702" pitchFamily="82" charset="0"/>
              </a:rPr>
              <a:pPr algn="ctr"/>
              <a:t>5</a:t>
            </a:fld>
            <a:endParaRPr lang="en-IN" sz="2400" dirty="0">
              <a:latin typeface="Algerian" panose="04020705040A02060702" pitchFamily="82" charset="0"/>
            </a:endParaRPr>
          </a:p>
        </p:txBody>
      </p:sp>
    </p:spTree>
    <p:extLst>
      <p:ext uri="{BB962C8B-B14F-4D97-AF65-F5344CB8AC3E}">
        <p14:creationId xmlns:p14="http://schemas.microsoft.com/office/powerpoint/2010/main" val="350796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37B6-2314-4794-B07B-485F0A090F35}"/>
              </a:ext>
            </a:extLst>
          </p:cNvPr>
          <p:cNvSpPr>
            <a:spLocks noGrp="1"/>
          </p:cNvSpPr>
          <p:nvPr>
            <p:ph type="title"/>
          </p:nvPr>
        </p:nvSpPr>
        <p:spPr>
          <a:xfrm>
            <a:off x="1797666" y="365125"/>
            <a:ext cx="8596668" cy="810533"/>
          </a:xfrm>
        </p:spPr>
        <p:txBody>
          <a:bodyPr/>
          <a:lstStyle/>
          <a:p>
            <a:pPr algn="ctr"/>
            <a:r>
              <a:rPr lang="en-IN" b="1" dirty="0"/>
              <a:t>Overview of data </a:t>
            </a:r>
            <a:endParaRPr lang="en-IN" dirty="0"/>
          </a:p>
        </p:txBody>
      </p:sp>
      <p:sp>
        <p:nvSpPr>
          <p:cNvPr id="3" name="Content Placeholder 2">
            <a:extLst>
              <a:ext uri="{FF2B5EF4-FFF2-40B4-BE49-F238E27FC236}">
                <a16:creationId xmlns:a16="http://schemas.microsoft.com/office/drawing/2014/main" id="{DCD09704-AC36-435E-9B64-C44B5A0A1EAC}"/>
              </a:ext>
            </a:extLst>
          </p:cNvPr>
          <p:cNvSpPr>
            <a:spLocks noGrp="1"/>
          </p:cNvSpPr>
          <p:nvPr>
            <p:ph idx="1"/>
          </p:nvPr>
        </p:nvSpPr>
        <p:spPr>
          <a:xfrm>
            <a:off x="838200" y="1054359"/>
            <a:ext cx="9556134" cy="5438517"/>
          </a:xfrm>
        </p:spPr>
        <p:txBody>
          <a:bodyPr>
            <a:normAutofit fontScale="85000" lnSpcReduction="20000"/>
          </a:bodyPr>
          <a:lstStyle/>
          <a:p>
            <a:pPr marL="0" indent="0">
              <a:buNone/>
            </a:pPr>
            <a:r>
              <a:rPr lang="en-US" sz="2000" dirty="0">
                <a:latin typeface="Calibri" panose="020F0502020204030204" pitchFamily="34" charset="0"/>
                <a:cs typeface="Calibri" panose="020F0502020204030204" pitchFamily="34" charset="0"/>
              </a:rPr>
              <a:t>-&gt; There are 114 numeric columns and 19 Object column.</a:t>
            </a:r>
          </a:p>
          <a:p>
            <a:pPr marL="0" indent="0">
              <a:buNone/>
            </a:pPr>
            <a:r>
              <a:rPr lang="en-US" sz="2000" dirty="0">
                <a:latin typeface="Calibri" panose="020F0502020204030204" pitchFamily="34" charset="0"/>
                <a:cs typeface="Calibri" panose="020F0502020204030204" pitchFamily="34" charset="0"/>
              </a:rPr>
              <a:t>Total 133 columns.</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-&gt; From the 114 numeric columns, 108 are of float type and 6 are discrete</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-&gt; short view of dataset</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-&gt; T</a:t>
            </a:r>
            <a:r>
              <a:rPr lang="en-IN" sz="2000" dirty="0">
                <a:effectLst/>
                <a:latin typeface="Calibri" panose="020F0502020204030204" pitchFamily="34" charset="0"/>
                <a:ea typeface="Calibri" panose="020F0502020204030204" pitchFamily="34" charset="0"/>
                <a:cs typeface="Calibri" panose="020F0502020204030204" pitchFamily="34" charset="0"/>
              </a:rPr>
              <a:t>here are 102 columns having missing value percentage greater than 40.</a:t>
            </a:r>
          </a:p>
          <a:p>
            <a:pPr marL="0" indent="0">
              <a:buNone/>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-&gt; It implies 76.69% of whole dataset contains missing values which is quite high.</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effectLst/>
                <a:latin typeface="Calibri" panose="020F0502020204030204" pitchFamily="34" charset="0"/>
                <a:ea typeface="Calibri" panose="020F0502020204030204" pitchFamily="34" charset="0"/>
                <a:cs typeface="Calibri" panose="020F0502020204030204" pitchFamily="34" charset="0"/>
              </a:rPr>
              <a:t>-&gt; Rest 23.31% of dataset is free of missing value which is quite low.</a:t>
            </a:r>
          </a:p>
        </p:txBody>
      </p:sp>
      <p:sp>
        <p:nvSpPr>
          <p:cNvPr id="6" name="Slide Number Placeholder 5">
            <a:extLst>
              <a:ext uri="{FF2B5EF4-FFF2-40B4-BE49-F238E27FC236}">
                <a16:creationId xmlns:a16="http://schemas.microsoft.com/office/drawing/2014/main" id="{DAEA1179-AF78-4158-B539-4595B9C73ED2}"/>
              </a:ext>
            </a:extLst>
          </p:cNvPr>
          <p:cNvSpPr>
            <a:spLocks noGrp="1"/>
          </p:cNvSpPr>
          <p:nvPr>
            <p:ph type="sldNum" sz="quarter" idx="12"/>
          </p:nvPr>
        </p:nvSpPr>
        <p:spPr/>
        <p:txBody>
          <a:bodyPr/>
          <a:lstStyle/>
          <a:p>
            <a:pPr algn="ctr"/>
            <a:fld id="{F32E4155-5A1D-4666-B343-A117804C5B3B}" type="slidenum">
              <a:rPr lang="en-IN" sz="2400" smtClean="0">
                <a:latin typeface="Algerian" panose="04020705040A02060702" pitchFamily="82" charset="0"/>
              </a:rPr>
              <a:pPr algn="ctr"/>
              <a:t>6</a:t>
            </a:fld>
            <a:endParaRPr lang="en-IN" sz="2400" dirty="0">
              <a:latin typeface="Algerian" panose="04020705040A02060702" pitchFamily="82" charset="0"/>
            </a:endParaRPr>
          </a:p>
        </p:txBody>
      </p:sp>
      <p:pic>
        <p:nvPicPr>
          <p:cNvPr id="8" name="Picture 7">
            <a:extLst>
              <a:ext uri="{FF2B5EF4-FFF2-40B4-BE49-F238E27FC236}">
                <a16:creationId xmlns:a16="http://schemas.microsoft.com/office/drawing/2014/main" id="{3B64B0A5-6AE1-432E-AF7F-7A61D7A8B74D}"/>
              </a:ext>
            </a:extLst>
          </p:cNvPr>
          <p:cNvPicPr/>
          <p:nvPr/>
        </p:nvPicPr>
        <p:blipFill>
          <a:blip r:embed="rId2">
            <a:extLst>
              <a:ext uri="{28A0092B-C50C-407E-A947-70E740481C1C}">
                <a14:useLocalDpi xmlns:a14="http://schemas.microsoft.com/office/drawing/2010/main" val="0"/>
              </a:ext>
            </a:extLst>
          </a:blip>
          <a:stretch>
            <a:fillRect/>
          </a:stretch>
        </p:blipFill>
        <p:spPr>
          <a:xfrm>
            <a:off x="838200" y="3107094"/>
            <a:ext cx="7419392" cy="1511559"/>
          </a:xfrm>
          <a:prstGeom prst="rect">
            <a:avLst/>
          </a:prstGeom>
        </p:spPr>
      </p:pic>
    </p:spTree>
    <p:extLst>
      <p:ext uri="{BB962C8B-B14F-4D97-AF65-F5344CB8AC3E}">
        <p14:creationId xmlns:p14="http://schemas.microsoft.com/office/powerpoint/2010/main" val="390786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B7FD-CE42-4EC4-A778-BD77621F2BE5}"/>
              </a:ext>
            </a:extLst>
          </p:cNvPr>
          <p:cNvSpPr>
            <a:spLocks noGrp="1"/>
          </p:cNvSpPr>
          <p:nvPr>
            <p:ph type="title"/>
          </p:nvPr>
        </p:nvSpPr>
        <p:spPr>
          <a:xfrm>
            <a:off x="838200" y="0"/>
            <a:ext cx="10515600" cy="1325563"/>
          </a:xfrm>
        </p:spPr>
        <p:txBody>
          <a:bodyPr/>
          <a:lstStyle/>
          <a:p>
            <a:pPr algn="ctr"/>
            <a:r>
              <a:rPr lang="en-IN" b="1" dirty="0"/>
              <a:t>Exploratory Data Analysis</a:t>
            </a:r>
          </a:p>
        </p:txBody>
      </p:sp>
      <p:sp>
        <p:nvSpPr>
          <p:cNvPr id="3" name="Content Placeholder 2">
            <a:extLst>
              <a:ext uri="{FF2B5EF4-FFF2-40B4-BE49-F238E27FC236}">
                <a16:creationId xmlns:a16="http://schemas.microsoft.com/office/drawing/2014/main" id="{5B5C2CF9-1AE2-48FE-8FCF-C5404589E8B7}"/>
              </a:ext>
            </a:extLst>
          </p:cNvPr>
          <p:cNvSpPr>
            <a:spLocks noGrp="1"/>
          </p:cNvSpPr>
          <p:nvPr>
            <p:ph idx="1"/>
          </p:nvPr>
        </p:nvSpPr>
        <p:spPr>
          <a:xfrm>
            <a:off x="838200" y="662473"/>
            <a:ext cx="10515600" cy="6046236"/>
          </a:xfrm>
        </p:spPr>
        <p:txBody>
          <a:bodyPr>
            <a:normAutofit/>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In our dataset among all the rows 76.12% target values are 1 and 23.88% target values are 0.</a:t>
            </a:r>
          </a:p>
          <a:p>
            <a:pPr marL="0" indent="0">
              <a:buNone/>
            </a:pPr>
            <a:endParaRPr lang="en-IN"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We explored the dataset to observe the different feature values and understand the data better.</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For the float columns the values are normally distributed as well as contain a huge number of outliers. But as the values are normally distributed we can’t apply capping for them.</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Based on some discrete columns count plot we drop them from our dataset for obvious reason as they are not effecting our model.</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Images of different </a:t>
            </a:r>
            <a:r>
              <a:rPr lang="en-IN" sz="2000" dirty="0" err="1">
                <a:latin typeface="Calibri" panose="020F0502020204030204" pitchFamily="34" charset="0"/>
                <a:cs typeface="Calibri" panose="020F0502020204030204" pitchFamily="34" charset="0"/>
              </a:rPr>
              <a:t>pyplots</a:t>
            </a:r>
            <a:r>
              <a:rPr lang="en-IN" sz="2000" dirty="0">
                <a:latin typeface="Calibri" panose="020F0502020204030204" pitchFamily="34" charset="0"/>
                <a:cs typeface="Calibri" panose="020F0502020204030204" pitchFamily="34" charset="0"/>
              </a:rPr>
              <a:t> of float, int, object columns are shown in next slide. </a:t>
            </a:r>
          </a:p>
        </p:txBody>
      </p:sp>
      <p:pic>
        <p:nvPicPr>
          <p:cNvPr id="4" name="Picture 3">
            <a:extLst>
              <a:ext uri="{FF2B5EF4-FFF2-40B4-BE49-F238E27FC236}">
                <a16:creationId xmlns:a16="http://schemas.microsoft.com/office/drawing/2014/main" id="{485A8927-A3CA-4DC9-AB39-228CAD7213B0}"/>
              </a:ext>
            </a:extLst>
          </p:cNvPr>
          <p:cNvPicPr>
            <a:picLocks noChangeAspect="1"/>
          </p:cNvPicPr>
          <p:nvPr/>
        </p:nvPicPr>
        <p:blipFill>
          <a:blip r:embed="rId2"/>
          <a:stretch>
            <a:fillRect/>
          </a:stretch>
        </p:blipFill>
        <p:spPr>
          <a:xfrm>
            <a:off x="1086602" y="1178961"/>
            <a:ext cx="3943350" cy="2581275"/>
          </a:xfrm>
          <a:prstGeom prst="rect">
            <a:avLst/>
          </a:prstGeom>
        </p:spPr>
      </p:pic>
      <p:sp>
        <p:nvSpPr>
          <p:cNvPr id="6" name="Slide Number Placeholder 5">
            <a:extLst>
              <a:ext uri="{FF2B5EF4-FFF2-40B4-BE49-F238E27FC236}">
                <a16:creationId xmlns:a16="http://schemas.microsoft.com/office/drawing/2014/main" id="{313ECAE9-3217-49D2-B6AE-117339E750C9}"/>
              </a:ext>
            </a:extLst>
          </p:cNvPr>
          <p:cNvSpPr>
            <a:spLocks noGrp="1"/>
          </p:cNvSpPr>
          <p:nvPr>
            <p:ph type="sldNum" sz="quarter" idx="12"/>
          </p:nvPr>
        </p:nvSpPr>
        <p:spPr>
          <a:xfrm>
            <a:off x="7800392" y="6382138"/>
            <a:ext cx="1231641" cy="326571"/>
          </a:xfrm>
        </p:spPr>
        <p:txBody>
          <a:bodyPr/>
          <a:lstStyle/>
          <a:p>
            <a:pPr algn="ctr"/>
            <a:fld id="{F32E4155-5A1D-4666-B343-A117804C5B3B}" type="slidenum">
              <a:rPr lang="en-IN" sz="2400" smtClean="0">
                <a:latin typeface="Algerian" panose="04020705040A02060702" pitchFamily="82" charset="0"/>
              </a:rPr>
              <a:pPr algn="ctr"/>
              <a:t>7</a:t>
            </a:fld>
            <a:endParaRPr lang="en-IN" sz="2400" dirty="0">
              <a:latin typeface="Algerian" panose="04020705040A02060702" pitchFamily="82" charset="0"/>
            </a:endParaRPr>
          </a:p>
        </p:txBody>
      </p:sp>
    </p:spTree>
    <p:extLst>
      <p:ext uri="{BB962C8B-B14F-4D97-AF65-F5344CB8AC3E}">
        <p14:creationId xmlns:p14="http://schemas.microsoft.com/office/powerpoint/2010/main" val="50207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4518-F5FF-401B-8DE6-678CCEC28149}"/>
              </a:ext>
            </a:extLst>
          </p:cNvPr>
          <p:cNvSpPr>
            <a:spLocks noGrp="1"/>
          </p:cNvSpPr>
          <p:nvPr>
            <p:ph type="title"/>
          </p:nvPr>
        </p:nvSpPr>
        <p:spPr/>
        <p:txBody>
          <a:bodyPr/>
          <a:lstStyle/>
          <a:p>
            <a:pPr algn="ctr"/>
            <a:r>
              <a:rPr lang="en-IN" dirty="0"/>
              <a:t>Exploratory Data Analysis(</a:t>
            </a:r>
            <a:r>
              <a:rPr lang="en-IN" dirty="0" err="1"/>
              <a:t>Contd</a:t>
            </a:r>
            <a:r>
              <a:rPr lang="en-IN" dirty="0"/>
              <a:t>…)</a:t>
            </a:r>
          </a:p>
        </p:txBody>
      </p:sp>
      <p:sp>
        <p:nvSpPr>
          <p:cNvPr id="4" name="Slide Number Placeholder 3">
            <a:extLst>
              <a:ext uri="{FF2B5EF4-FFF2-40B4-BE49-F238E27FC236}">
                <a16:creationId xmlns:a16="http://schemas.microsoft.com/office/drawing/2014/main" id="{64ADC7D8-D9E8-41BB-BA3C-88E2C85EDECC}"/>
              </a:ext>
            </a:extLst>
          </p:cNvPr>
          <p:cNvSpPr>
            <a:spLocks noGrp="1"/>
          </p:cNvSpPr>
          <p:nvPr>
            <p:ph type="sldNum" sz="quarter" idx="12"/>
          </p:nvPr>
        </p:nvSpPr>
        <p:spPr/>
        <p:txBody>
          <a:bodyPr/>
          <a:lstStyle/>
          <a:p>
            <a:pPr algn="ctr"/>
            <a:fld id="{F32E4155-5A1D-4666-B343-A117804C5B3B}" type="slidenum">
              <a:rPr lang="en-IN" sz="2400" smtClean="0">
                <a:latin typeface="Algerian" panose="04020705040A02060702" pitchFamily="82" charset="0"/>
              </a:rPr>
              <a:pPr algn="ctr"/>
              <a:t>8</a:t>
            </a:fld>
            <a:endParaRPr lang="en-IN" sz="2400" dirty="0">
              <a:latin typeface="Algerian" panose="04020705040A02060702" pitchFamily="82" charset="0"/>
            </a:endParaRPr>
          </a:p>
        </p:txBody>
      </p:sp>
      <p:sp>
        <p:nvSpPr>
          <p:cNvPr id="7" name="Content Placeholder 6">
            <a:extLst>
              <a:ext uri="{FF2B5EF4-FFF2-40B4-BE49-F238E27FC236}">
                <a16:creationId xmlns:a16="http://schemas.microsoft.com/office/drawing/2014/main" id="{FBD1579C-2A23-49A8-AECA-74D639A58D8B}"/>
              </a:ext>
            </a:extLst>
          </p:cNvPr>
          <p:cNvSpPr>
            <a:spLocks noGrp="1"/>
          </p:cNvSpPr>
          <p:nvPr>
            <p:ph idx="1"/>
          </p:nvPr>
        </p:nvSpPr>
        <p:spPr>
          <a:xfrm>
            <a:off x="677333" y="1287624"/>
            <a:ext cx="8149426" cy="5439747"/>
          </a:xfrm>
        </p:spPr>
        <p:txBody>
          <a:bodyPr/>
          <a:lstStyle/>
          <a:p>
            <a:pPr marL="0" indent="0">
              <a:buNone/>
            </a:pPr>
            <a:endParaRPr lang="en-IN" dirty="0"/>
          </a:p>
          <a:p>
            <a:r>
              <a:rPr lang="en-IN" dirty="0"/>
              <a:t>Data Analysis on Float Columns:</a:t>
            </a:r>
          </a:p>
          <a:p>
            <a:pPr marL="0" indent="0">
              <a:buNone/>
            </a:pPr>
            <a:endParaRPr lang="en-IN" dirty="0"/>
          </a:p>
          <a:p>
            <a:endParaRPr lang="en-IN" dirty="0"/>
          </a:p>
          <a:p>
            <a:endParaRPr lang="en-IN" dirty="0"/>
          </a:p>
          <a:p>
            <a:r>
              <a:rPr lang="en-IN" dirty="0"/>
              <a:t>Data Analysis on Integer Columns:</a:t>
            </a:r>
          </a:p>
          <a:p>
            <a:pPr marL="0" indent="0">
              <a:buNone/>
            </a:pPr>
            <a:endParaRPr lang="en-IN" dirty="0"/>
          </a:p>
          <a:p>
            <a:pPr marL="0" indent="0">
              <a:buNone/>
            </a:pPr>
            <a:endParaRPr lang="en-IN" dirty="0"/>
          </a:p>
          <a:p>
            <a:endParaRPr lang="en-IN" dirty="0"/>
          </a:p>
          <a:p>
            <a:pPr marL="0" indent="0">
              <a:buNone/>
            </a:pPr>
            <a:endParaRPr lang="en-IN" dirty="0"/>
          </a:p>
          <a:p>
            <a:r>
              <a:rPr lang="en-IN" dirty="0"/>
              <a:t>Data Analysis on Object Columns:</a:t>
            </a:r>
          </a:p>
          <a:p>
            <a:pPr marL="0" indent="0">
              <a:buNone/>
            </a:pPr>
            <a:endParaRPr lang="en-IN" dirty="0"/>
          </a:p>
          <a:p>
            <a:pPr marL="0" indent="0">
              <a:buNone/>
            </a:pPr>
            <a:endParaRPr lang="en-IN" dirty="0"/>
          </a:p>
        </p:txBody>
      </p:sp>
      <p:pic>
        <p:nvPicPr>
          <p:cNvPr id="12" name="Picture 11">
            <a:extLst>
              <a:ext uri="{FF2B5EF4-FFF2-40B4-BE49-F238E27FC236}">
                <a16:creationId xmlns:a16="http://schemas.microsoft.com/office/drawing/2014/main" id="{06EB76F5-EA00-41C8-8849-44E851B095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425" y="2211355"/>
            <a:ext cx="6008914" cy="1147666"/>
          </a:xfrm>
          <a:prstGeom prst="rect">
            <a:avLst/>
          </a:prstGeom>
          <a:noFill/>
          <a:ln>
            <a:noFill/>
          </a:ln>
        </p:spPr>
      </p:pic>
      <p:pic>
        <p:nvPicPr>
          <p:cNvPr id="13" name="Picture 12">
            <a:extLst>
              <a:ext uri="{FF2B5EF4-FFF2-40B4-BE49-F238E27FC236}">
                <a16:creationId xmlns:a16="http://schemas.microsoft.com/office/drawing/2014/main" id="{2D51E83D-F2F4-4168-BA39-8057111484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6449" y="3834882"/>
            <a:ext cx="6092890" cy="1464906"/>
          </a:xfrm>
          <a:prstGeom prst="rect">
            <a:avLst/>
          </a:prstGeom>
          <a:noFill/>
          <a:ln>
            <a:noFill/>
          </a:ln>
        </p:spPr>
      </p:pic>
      <p:pic>
        <p:nvPicPr>
          <p:cNvPr id="14" name="Picture 13">
            <a:extLst>
              <a:ext uri="{FF2B5EF4-FFF2-40B4-BE49-F238E27FC236}">
                <a16:creationId xmlns:a16="http://schemas.microsoft.com/office/drawing/2014/main" id="{60BF574C-C5F8-47D5-8B63-97F0E79E3E7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0425" y="5775649"/>
            <a:ext cx="6008914" cy="951722"/>
          </a:xfrm>
          <a:prstGeom prst="rect">
            <a:avLst/>
          </a:prstGeom>
          <a:noFill/>
          <a:ln>
            <a:noFill/>
          </a:ln>
        </p:spPr>
      </p:pic>
    </p:spTree>
    <p:extLst>
      <p:ext uri="{BB962C8B-B14F-4D97-AF65-F5344CB8AC3E}">
        <p14:creationId xmlns:p14="http://schemas.microsoft.com/office/powerpoint/2010/main" val="61165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CBAA-A45A-45BE-B4F4-50E12498164E}"/>
              </a:ext>
            </a:extLst>
          </p:cNvPr>
          <p:cNvSpPr>
            <a:spLocks noGrp="1"/>
          </p:cNvSpPr>
          <p:nvPr>
            <p:ph type="title"/>
          </p:nvPr>
        </p:nvSpPr>
        <p:spPr>
          <a:xfrm>
            <a:off x="864704" y="18255"/>
            <a:ext cx="10515600" cy="1325563"/>
          </a:xfrm>
        </p:spPr>
        <p:txBody>
          <a:bodyPr/>
          <a:lstStyle/>
          <a:p>
            <a:pPr algn="ctr"/>
            <a:r>
              <a:rPr lang="en-IN" b="1" dirty="0"/>
              <a:t>Data Pre-Processing</a:t>
            </a:r>
          </a:p>
        </p:txBody>
      </p:sp>
      <p:sp>
        <p:nvSpPr>
          <p:cNvPr id="3" name="Content Placeholder 2">
            <a:extLst>
              <a:ext uri="{FF2B5EF4-FFF2-40B4-BE49-F238E27FC236}">
                <a16:creationId xmlns:a16="http://schemas.microsoft.com/office/drawing/2014/main" id="{78939225-9009-4CB8-88E3-9F557C485D34}"/>
              </a:ext>
            </a:extLst>
          </p:cNvPr>
          <p:cNvSpPr>
            <a:spLocks noGrp="1"/>
          </p:cNvSpPr>
          <p:nvPr>
            <p:ph idx="1"/>
          </p:nvPr>
        </p:nvSpPr>
        <p:spPr>
          <a:xfrm>
            <a:off x="198780" y="1343818"/>
            <a:ext cx="11184835" cy="5168949"/>
          </a:xfrm>
        </p:spPr>
        <p:txBody>
          <a:bodyPr>
            <a:noAutofit/>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There are different ways to do data pre-processing.</a:t>
            </a:r>
          </a:p>
          <a:p>
            <a:pPr>
              <a:buFont typeface="Wingdings" panose="05000000000000000000" pitchFamily="2" charset="2"/>
              <a:buChar char="Ø"/>
            </a:pPr>
            <a:endParaRPr lang="en-IN"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Data Cleaning: </a:t>
            </a:r>
            <a:r>
              <a:rPr lang="en-IN" sz="2000" dirty="0">
                <a:latin typeface="Calibri" panose="020F0502020204030204" pitchFamily="34" charset="0"/>
                <a:cs typeface="Calibri" panose="020F0502020204030204" pitchFamily="34" charset="0"/>
              </a:rPr>
              <a:t>Removing duplicates, noise, filling in missing values, removing in consistency.</a:t>
            </a:r>
          </a:p>
          <a:p>
            <a:pPr>
              <a:buFont typeface="Wingdings" panose="05000000000000000000" pitchFamily="2" charset="2"/>
              <a:buChar char="Ø"/>
            </a:pPr>
            <a:endParaRPr lang="en-IN"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Data Integration</a:t>
            </a:r>
            <a:r>
              <a:rPr lang="en-IN" sz="2000" dirty="0">
                <a:latin typeface="Calibri" panose="020F0502020204030204" pitchFamily="34" charset="0"/>
                <a:cs typeface="Calibri" panose="020F0502020204030204" pitchFamily="34" charset="0"/>
              </a:rPr>
              <a:t>: Merging data from different sources.</a:t>
            </a:r>
          </a:p>
          <a:p>
            <a:pPr>
              <a:buFont typeface="Wingdings" panose="05000000000000000000" pitchFamily="2" charset="2"/>
              <a:buChar char="Ø"/>
            </a:pPr>
            <a:endParaRPr lang="en-IN"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Data Transformation: </a:t>
            </a:r>
            <a:r>
              <a:rPr lang="en-IN" sz="2000" dirty="0">
                <a:latin typeface="Calibri" panose="020F0502020204030204" pitchFamily="34" charset="0"/>
                <a:cs typeface="Calibri" panose="020F0502020204030204" pitchFamily="34" charset="0"/>
              </a:rPr>
              <a:t>Normalizing the data and aggregation of the required data.</a:t>
            </a:r>
          </a:p>
          <a:p>
            <a:pPr>
              <a:buFont typeface="Wingdings" panose="05000000000000000000" pitchFamily="2" charset="2"/>
              <a:buChar char="Ø"/>
            </a:pPr>
            <a:endParaRPr lang="en-IN"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Data Reduction: </a:t>
            </a:r>
            <a:r>
              <a:rPr lang="en-IN" sz="2000" dirty="0">
                <a:latin typeface="Calibri" panose="020F0502020204030204" pitchFamily="34" charset="0"/>
                <a:cs typeface="Calibri" panose="020F0502020204030204" pitchFamily="34" charset="0"/>
              </a:rPr>
              <a:t>This technique is used when the data is expensive and time consuming.</a:t>
            </a:r>
          </a:p>
          <a:p>
            <a:pPr>
              <a:buFont typeface="Wingdings" panose="05000000000000000000" pitchFamily="2" charset="2"/>
              <a:buChar char="Ø"/>
            </a:pPr>
            <a:endParaRPr lang="en-IN"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Data Discretization: </a:t>
            </a:r>
            <a:r>
              <a:rPr lang="en-IN" sz="2000" dirty="0">
                <a:latin typeface="Calibri" panose="020F0502020204030204" pitchFamily="34" charset="0"/>
                <a:cs typeface="Calibri" panose="020F0502020204030204" pitchFamily="34" charset="0"/>
              </a:rPr>
              <a:t>This is used when we want to break a continuous data into chunks of processing.</a:t>
            </a:r>
          </a:p>
          <a:p>
            <a:pPr>
              <a:buFont typeface="Wingdings" panose="05000000000000000000" pitchFamily="2" charset="2"/>
              <a:buChar char="Ø"/>
            </a:pPr>
            <a:endParaRPr lang="en-IN" sz="5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Feature Engineering: </a:t>
            </a:r>
            <a:r>
              <a:rPr lang="en-IN" sz="2000" dirty="0">
                <a:latin typeface="Calibri" panose="020F0502020204030204" pitchFamily="34" charset="0"/>
                <a:cs typeface="Calibri" panose="020F0502020204030204" pitchFamily="34" charset="0"/>
              </a:rPr>
              <a:t>This technique is used to add new features based on correlation with the target variable.</a:t>
            </a:r>
          </a:p>
        </p:txBody>
      </p:sp>
      <p:sp>
        <p:nvSpPr>
          <p:cNvPr id="5" name="Slide Number Placeholder 4">
            <a:extLst>
              <a:ext uri="{FF2B5EF4-FFF2-40B4-BE49-F238E27FC236}">
                <a16:creationId xmlns:a16="http://schemas.microsoft.com/office/drawing/2014/main" id="{7FADD572-62D4-47A3-AA18-90A4438A5DE5}"/>
              </a:ext>
            </a:extLst>
          </p:cNvPr>
          <p:cNvSpPr>
            <a:spLocks noGrp="1"/>
          </p:cNvSpPr>
          <p:nvPr>
            <p:ph type="sldNum" sz="quarter" idx="12"/>
          </p:nvPr>
        </p:nvSpPr>
        <p:spPr/>
        <p:txBody>
          <a:bodyPr/>
          <a:lstStyle/>
          <a:p>
            <a:fld id="{F32E4155-5A1D-4666-B343-A117804C5B3B}" type="slidenum">
              <a:rPr lang="en-IN" sz="2400" smtClean="0">
                <a:latin typeface="Algerian" panose="04020705040A02060702" pitchFamily="82" charset="0"/>
              </a:rPr>
              <a:t>9</a:t>
            </a:fld>
            <a:endParaRPr lang="en-IN" sz="2400" dirty="0">
              <a:latin typeface="Algerian" panose="04020705040A02060702" pitchFamily="82" charset="0"/>
            </a:endParaRPr>
          </a:p>
        </p:txBody>
      </p:sp>
    </p:spTree>
    <p:extLst>
      <p:ext uri="{BB962C8B-B14F-4D97-AF65-F5344CB8AC3E}">
        <p14:creationId xmlns:p14="http://schemas.microsoft.com/office/powerpoint/2010/main" val="2279343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584</TotalTime>
  <Words>1660</Words>
  <Application>Microsoft Office PowerPoint</Application>
  <PresentationFormat>Widescreen</PresentationFormat>
  <Paragraphs>215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-apple-system</vt:lpstr>
      <vt:lpstr>arial</vt:lpstr>
      <vt:lpstr>arial</vt:lpstr>
      <vt:lpstr>Calibri</vt:lpstr>
      <vt:lpstr>Trebuchet MS</vt:lpstr>
      <vt:lpstr>Wingdings</vt:lpstr>
      <vt:lpstr>Wingdings 3</vt:lpstr>
      <vt:lpstr>Facet</vt:lpstr>
      <vt:lpstr>CLAIMS MANAGEMENT </vt:lpstr>
      <vt:lpstr>Overview of problem </vt:lpstr>
      <vt:lpstr>Overview of problem(Contd…) </vt:lpstr>
      <vt:lpstr>Overview of problem(Contd…)</vt:lpstr>
      <vt:lpstr>Overview of problem </vt:lpstr>
      <vt:lpstr>Overview of data </vt:lpstr>
      <vt:lpstr>Exploratory Data Analysis</vt:lpstr>
      <vt:lpstr>Exploratory Data Analysis(Contd…)</vt:lpstr>
      <vt:lpstr>Data Pre-Processing</vt:lpstr>
      <vt:lpstr>Data Cleaning</vt:lpstr>
      <vt:lpstr>Data Cleaning</vt:lpstr>
      <vt:lpstr>Base Model Building</vt:lpstr>
      <vt:lpstr>Feature Selection </vt:lpstr>
      <vt:lpstr>Conclusion</vt:lpstr>
      <vt:lpstr>Final Accepted Model</vt:lpstr>
      <vt:lpstr>Future Scope of Improvements</vt:lpstr>
      <vt:lpstr>Reference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CLAIMS MANAGEMENT</dc:title>
  <dc:creator>AYAN GHORAI</dc:creator>
  <cp:lastModifiedBy>RIJU CHATTERJEE</cp:lastModifiedBy>
  <cp:revision>22</cp:revision>
  <dcterms:created xsi:type="dcterms:W3CDTF">2021-07-16T17:47:41Z</dcterms:created>
  <dcterms:modified xsi:type="dcterms:W3CDTF">2021-07-23T13:51:24Z</dcterms:modified>
</cp:coreProperties>
</file>