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427" r:id="rId3"/>
    <p:sldId id="428" r:id="rId4"/>
    <p:sldId id="429" r:id="rId5"/>
    <p:sldId id="430" r:id="rId6"/>
    <p:sldId id="431" r:id="rId7"/>
    <p:sldId id="487" r:id="rId8"/>
    <p:sldId id="458" r:id="rId9"/>
    <p:sldId id="455" r:id="rId10"/>
    <p:sldId id="432" r:id="rId11"/>
    <p:sldId id="459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D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9687" autoAdjust="0"/>
  </p:normalViewPr>
  <p:slideViewPr>
    <p:cSldViewPr>
      <p:cViewPr varScale="1">
        <p:scale>
          <a:sx n="51" d="100"/>
          <a:sy n="51" d="100"/>
        </p:scale>
        <p:origin x="-4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4D612D-76D8-4D59-AB39-0D94235A1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9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493627-E9A7-4F9C-9067-200BC9F97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8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2FB4F-1D3D-4095-898D-6FFCA44059A7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fld id="{A9D354F5-2985-4DBA-92EF-A75A6638509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UNIT-III  Content Beyond Syllabus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Multiplier Control Unit:</a:t>
            </a:r>
          </a:p>
          <a:p>
            <a:r>
              <a:rPr lang="en-GB" dirty="0" smtClean="0"/>
              <a:t>By Using Delay Method &amp; Sequence Counter Method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838200"/>
          </a:xfrm>
        </p:spPr>
        <p:txBody>
          <a:bodyPr/>
          <a:lstStyle/>
          <a:p>
            <a:r>
              <a:rPr lang="en-US" dirty="0" smtClean="0"/>
              <a:t>Control Signals for the 2’s Complement Multiplier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6400800" cy="604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86868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820" y="3702107"/>
            <a:ext cx="6242180" cy="71749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724400"/>
            <a:ext cx="86868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409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181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195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hapters\chapter3\co mul images\co mul images\1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76601"/>
            <a:ext cx="6934200" cy="3581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172200" cy="297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64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F:\chapters\chapter3\co mul images\co mul images\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4" y="0"/>
            <a:ext cx="913760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8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F:\chapters\chapter3\co mul images\co mul images\2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685800"/>
            <a:ext cx="5334000" cy="6172200"/>
          </a:xfrm>
          <a:prstGeom prst="rect">
            <a:avLst/>
          </a:prstGeom>
          <a:noFill/>
        </p:spPr>
      </p:pic>
      <p:pic>
        <p:nvPicPr>
          <p:cNvPr id="5124" name="Picture 4" descr="F:\chapters\chapter3\co mul images\co mul images\1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38862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0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23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5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848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5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91440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48000"/>
            <a:ext cx="91440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181600"/>
            <a:ext cx="9144000" cy="1676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403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59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 for Hardwired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Sequence Counter Method:</a:t>
            </a:r>
          </a:p>
          <a:p>
            <a:pPr lvl="1"/>
            <a:r>
              <a:rPr lang="en-US" dirty="0" smtClean="0"/>
              <a:t>The most popular method conveniently employed for design of controllers with moderate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Delay Element Method</a:t>
            </a:r>
          </a:p>
          <a:p>
            <a:pPr lvl="1"/>
            <a:r>
              <a:rPr lang="en-US" dirty="0" smtClean="0"/>
              <a:t>It depends on the use of clocked delay elements for generating the control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Table Method</a:t>
            </a:r>
          </a:p>
          <a:p>
            <a:pPr lvl="1"/>
            <a:r>
              <a:rPr lang="en-US" dirty="0" smtClean="0"/>
              <a:t>It employs the traditional algorithmic approach to sequential circuit design using classical state table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chapters\chapter3\co mul images\co mul images\2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8486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1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9144000" cy="1905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662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chapters\chapter3\co mul images\co mul images\2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61722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3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745" y="304800"/>
            <a:ext cx="7924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00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001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58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18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 descr="F:\chapters\chapter3\co mul images\co mul images\2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685800"/>
            <a:ext cx="7543800" cy="601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7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68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4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49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5200"/>
            <a:ext cx="9144000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76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Sequence Counter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Identify the distinct phases in the flowchart. Employ </a:t>
            </a:r>
            <a:r>
              <a:rPr lang="en-US" dirty="0" smtClean="0">
                <a:solidFill>
                  <a:srgbClr val="0000FF"/>
                </a:solidFill>
              </a:rPr>
              <a:t>log p</a:t>
            </a:r>
            <a:r>
              <a:rPr lang="en-US" dirty="0" smtClean="0"/>
              <a:t> number of flip flops to handle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 number distinct phases.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maximum number of </a:t>
            </a:r>
            <a:r>
              <a:rPr lang="en-US" dirty="0" smtClean="0">
                <a:solidFill>
                  <a:srgbClr val="0000FF"/>
                </a:solidFill>
              </a:rPr>
              <a:t>distinct steps</a:t>
            </a:r>
            <a:r>
              <a:rPr lang="en-US" dirty="0">
                <a:solidFill>
                  <a:srgbClr val="0000FF"/>
                </a:solidFill>
              </a:rPr>
              <a:t>, k</a:t>
            </a:r>
            <a:r>
              <a:rPr lang="en-US" dirty="0"/>
              <a:t>, in each of the </a:t>
            </a:r>
            <a:r>
              <a:rPr lang="en-US" dirty="0" smtClean="0"/>
              <a:t>phases. Employ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mod k </a:t>
            </a:r>
            <a:r>
              <a:rPr lang="en-US" dirty="0" smtClean="0">
                <a:solidFill>
                  <a:srgbClr val="0000FF"/>
                </a:solidFill>
              </a:rPr>
              <a:t>counter</a:t>
            </a:r>
            <a:r>
              <a:rPr lang="en-US" dirty="0" smtClean="0"/>
              <a:t> </a:t>
            </a:r>
            <a:r>
              <a:rPr lang="en-US" dirty="0"/>
              <a:t>to generate control signals for each of </a:t>
            </a:r>
            <a:r>
              <a:rPr lang="en-US" dirty="0" smtClean="0"/>
              <a:t>the k steps.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a combinational logic circuit  to </a:t>
            </a:r>
            <a:r>
              <a:rPr lang="en-US" dirty="0" smtClean="0"/>
              <a:t>generate </a:t>
            </a:r>
            <a:r>
              <a:rPr lang="en-US" dirty="0"/>
              <a:t>the sequence of control signals to </a:t>
            </a:r>
            <a:r>
              <a:rPr lang="en-US" dirty="0" smtClean="0"/>
              <a:t>control </a:t>
            </a:r>
            <a:r>
              <a:rPr lang="en-US" dirty="0"/>
              <a:t>the micro operations of each </a:t>
            </a:r>
            <a:r>
              <a:rPr lang="en-US" dirty="0" smtClean="0"/>
              <a:t>phase; the signals for counter reset and phase control are also generated by the combinational logic.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20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 descr="F:\chapters\chapter3\co mul images\co mul images\2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3076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63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Sequence Counter </a:t>
            </a:r>
            <a:r>
              <a:rPr lang="en-US" dirty="0" smtClean="0"/>
              <a:t>Method (cont..)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1"/>
            <a:ext cx="8001000" cy="54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6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Delay </a:t>
            </a:r>
            <a:r>
              <a:rPr lang="en-US"/>
              <a:t>Element </a:t>
            </a:r>
            <a:r>
              <a:rPr lang="en-US" smtClean="0"/>
              <a:t>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unit based on delay element method for the fetch cycle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274304" cy="450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98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 State </a:t>
            </a:r>
            <a:r>
              <a:rPr lang="en-US" dirty="0" smtClean="0"/>
              <a:t>Table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6388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states  </a:t>
            </a:r>
            <a:r>
              <a:rPr lang="en-US" sz="2400" dirty="0"/>
              <a:t>S</a:t>
            </a:r>
            <a:r>
              <a:rPr lang="en-US" sz="2400" baseline="-25000" dirty="0"/>
              <a:t>i</a:t>
            </a:r>
            <a:r>
              <a:rPr lang="en-US" sz="2400" dirty="0"/>
              <a:t> (i=1,2</a:t>
            </a:r>
            <a:r>
              <a:rPr lang="en-US" sz="2400" dirty="0" smtClean="0"/>
              <a:t>…) of </a:t>
            </a:r>
            <a:r>
              <a:rPr lang="en-US" sz="2400" dirty="0"/>
              <a:t>the controller </a:t>
            </a:r>
            <a:r>
              <a:rPr lang="en-US" sz="2400" dirty="0" smtClean="0"/>
              <a:t>generate </a:t>
            </a:r>
            <a:r>
              <a:rPr lang="en-US" sz="2400" dirty="0"/>
              <a:t>the control signals to control the micro operations in the data </a:t>
            </a:r>
            <a:r>
              <a:rPr lang="en-US" sz="2400" dirty="0" smtClean="0"/>
              <a:t>path.</a:t>
            </a:r>
          </a:p>
          <a:p>
            <a:r>
              <a:rPr lang="en-US" sz="2400" dirty="0" smtClean="0"/>
              <a:t>A controller in state ,say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on receiving the primary input signals I</a:t>
            </a:r>
            <a:r>
              <a:rPr lang="en-US" sz="2400" baseline="-25000" dirty="0" smtClean="0"/>
              <a:t>j </a:t>
            </a:r>
            <a:r>
              <a:rPr lang="en-US" sz="2400" dirty="0" smtClean="0"/>
              <a:t>switches over to the state S</a:t>
            </a:r>
            <a:r>
              <a:rPr lang="en-US" sz="2400" baseline="-25000" dirty="0" smtClean="0"/>
              <a:t>i’</a:t>
            </a:r>
            <a:r>
              <a:rPr lang="en-US" sz="2400" dirty="0" smtClean="0"/>
              <a:t> while generating the output signals {</a:t>
            </a:r>
            <a:r>
              <a:rPr lang="en-US" sz="2400" dirty="0" err="1" smtClean="0"/>
              <a:t>C’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}.</a:t>
            </a:r>
          </a:p>
          <a:p>
            <a:r>
              <a:rPr lang="en-US" sz="2400" dirty="0" smtClean="0"/>
              <a:t>This set of output signals </a:t>
            </a:r>
            <a:r>
              <a:rPr lang="en-US" sz="2400" dirty="0"/>
              <a:t>{</a:t>
            </a:r>
            <a:r>
              <a:rPr lang="en-US" sz="2400" dirty="0" err="1"/>
              <a:t>C’</a:t>
            </a:r>
            <a:r>
              <a:rPr lang="en-US" sz="2400" baseline="-25000" dirty="0" err="1"/>
              <a:t>i</a:t>
            </a:r>
            <a:r>
              <a:rPr lang="en-US" sz="2400" dirty="0"/>
              <a:t>}</a:t>
            </a:r>
            <a:r>
              <a:rPr lang="en-US" sz="2400" dirty="0" smtClean="0"/>
              <a:t> execute the micro operations.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10025"/>
            <a:ext cx="424169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94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 Table </a:t>
            </a:r>
            <a:r>
              <a:rPr lang="en-US" dirty="0" smtClean="0"/>
              <a:t>Method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66800"/>
            <a:ext cx="8559800" cy="5638800"/>
          </a:xfrm>
        </p:spPr>
        <p:txBody>
          <a:bodyPr/>
          <a:lstStyle/>
          <a:p>
            <a:r>
              <a:rPr lang="en-US" dirty="0" smtClean="0"/>
              <a:t>It includes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State assignment: </a:t>
            </a:r>
            <a:r>
              <a:rPr lang="en-US" dirty="0" smtClean="0"/>
              <a:t>It specifies the particular state of the controller at the specific time stamp.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State Minimization: </a:t>
            </a:r>
            <a:r>
              <a:rPr lang="en-US" dirty="0" smtClean="0"/>
              <a:t>A set of states (S</a:t>
            </a:r>
            <a:r>
              <a:rPr lang="en-US" baseline="-25000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b</a:t>
            </a:r>
            <a:r>
              <a:rPr lang="en-US" dirty="0" smtClean="0"/>
              <a:t>, …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</a:t>
            </a:r>
            <a:r>
              <a:rPr lang="en-US" dirty="0" smtClean="0"/>
              <a:t> ) can be merged into a single state S’ if 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i≠j</a:t>
            </a:r>
            <a:r>
              <a:rPr lang="en-US" dirty="0" smtClean="0"/>
              <a:t>, </a:t>
            </a:r>
            <a:r>
              <a:rPr lang="en-US" dirty="0" err="1" smtClean="0"/>
              <a:t>i,j</a:t>
            </a:r>
            <a:r>
              <a:rPr lang="en-US" dirty="0" smtClean="0"/>
              <a:t>=</a:t>
            </a:r>
            <a:r>
              <a:rPr lang="en-US" dirty="0" err="1" smtClean="0"/>
              <a:t>a,b,c</a:t>
            </a:r>
            <a:r>
              <a:rPr lang="en-US" dirty="0" smtClean="0"/>
              <a:t>..) is pairwise compatible i.e. the output sequence {</a:t>
            </a:r>
            <a:r>
              <a:rPr lang="en-US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} and </a:t>
            </a:r>
            <a:r>
              <a:rPr lang="en-US" dirty="0"/>
              <a:t>{</a:t>
            </a:r>
            <a:r>
              <a:rPr lang="en-US" dirty="0" err="1" smtClean="0"/>
              <a:t>O</a:t>
            </a:r>
            <a:r>
              <a:rPr lang="en-US" baseline="-25000" dirty="0" err="1" smtClean="0"/>
              <a:t>j</a:t>
            </a:r>
            <a:r>
              <a:rPr lang="en-US" dirty="0" smtClean="0"/>
              <a:t>} (that result from any input sequence I to the control unit in state S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as initial states) are identical whenever they are specified.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State Encoding: </a:t>
            </a:r>
            <a:r>
              <a:rPr lang="en-US" dirty="0" smtClean="0"/>
              <a:t>State variables are defined and states are encoded in terms of state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32800" cy="838200"/>
          </a:xfrm>
        </p:spPr>
        <p:txBody>
          <a:bodyPr/>
          <a:lstStyle/>
          <a:p>
            <a:r>
              <a:rPr lang="en-US" dirty="0"/>
              <a:t>Multiplier </a:t>
            </a:r>
            <a:r>
              <a:rPr lang="en-US" dirty="0" smtClean="0"/>
              <a:t>Unit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400" dirty="0" smtClean="0"/>
              <a:t>Hardware </a:t>
            </a:r>
            <a:r>
              <a:rPr lang="en-US" sz="2400" dirty="0" smtClean="0"/>
              <a:t>Implementation of Booth’s </a:t>
            </a:r>
            <a:r>
              <a:rPr lang="en-US" sz="2400" dirty="0" smtClean="0"/>
              <a:t>Algorithm)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06" y="1143001"/>
            <a:ext cx="853729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84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 </a:t>
            </a:r>
            <a:r>
              <a:rPr lang="en-US" dirty="0" smtClean="0"/>
              <a:t>Control Unit with Control Signals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9937"/>
            <a:ext cx="7919206" cy="574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607332"/>
      </p:ext>
    </p:extLst>
  </p:cSld>
  <p:clrMapOvr>
    <a:masterClrMapping/>
  </p:clrMapOvr>
</p:sld>
</file>

<file path=ppt/theme/theme1.xml><?xml version="1.0" encoding="utf-8"?>
<a:theme xmlns:a="http://schemas.openxmlformats.org/drawingml/2006/main" name="stallings coa7e">
  <a:themeElements>
    <a:clrScheme name="stallings coa7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coa7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coa7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coa7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a7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a7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a7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coa7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coa7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Data\Microsoft\Templates\stallings coa7e.pot</Template>
  <TotalTime>5562211</TotalTime>
  <Words>409</Words>
  <Application>Microsoft Office PowerPoint</Application>
  <PresentationFormat>On-screen Show (4:3)</PresentationFormat>
  <Paragraphs>31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stallings coa7e</vt:lpstr>
      <vt:lpstr>UNIT-III  Content Beyond Syllabus</vt:lpstr>
      <vt:lpstr>Design Methods for Hardwired Control</vt:lpstr>
      <vt:lpstr>1. Sequence Counter Method</vt:lpstr>
      <vt:lpstr>1. Sequence Counter Method (cont..)</vt:lpstr>
      <vt:lpstr>2. Delay Element Method</vt:lpstr>
      <vt:lpstr>3. State Table Method</vt:lpstr>
      <vt:lpstr>3. State Table Method (cont..)</vt:lpstr>
      <vt:lpstr>Multiplier Unit (Hardware Implementation of Booth’s Algorithm)</vt:lpstr>
      <vt:lpstr>Multiplier Control Unit with Control Signals</vt:lpstr>
      <vt:lpstr>Control Signals for the 2’s Complement Multiplier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Unit</dc:title>
  <dc:creator>Adrian J Pullin</dc:creator>
  <cp:lastModifiedBy>Owner</cp:lastModifiedBy>
  <cp:revision>439</cp:revision>
  <dcterms:created xsi:type="dcterms:W3CDTF">1998-11-24T13:30:26Z</dcterms:created>
  <dcterms:modified xsi:type="dcterms:W3CDTF">2016-07-29T05:39:30Z</dcterms:modified>
</cp:coreProperties>
</file>