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107"/>
  </p:notesMasterIdLst>
  <p:handoutMasterIdLst>
    <p:handoutMasterId r:id="rId108"/>
  </p:handoutMasterIdLst>
  <p:sldIdLst>
    <p:sldId id="256" r:id="rId2"/>
    <p:sldId id="305" r:id="rId3"/>
    <p:sldId id="424" r:id="rId4"/>
    <p:sldId id="425" r:id="rId5"/>
    <p:sldId id="426" r:id="rId6"/>
    <p:sldId id="400" r:id="rId7"/>
    <p:sldId id="401" r:id="rId8"/>
    <p:sldId id="402" r:id="rId9"/>
    <p:sldId id="403" r:id="rId10"/>
    <p:sldId id="404" r:id="rId11"/>
    <p:sldId id="405" r:id="rId12"/>
    <p:sldId id="406" r:id="rId13"/>
    <p:sldId id="407" r:id="rId14"/>
    <p:sldId id="408" r:id="rId15"/>
    <p:sldId id="409" r:id="rId16"/>
    <p:sldId id="410" r:id="rId17"/>
    <p:sldId id="420" r:id="rId18"/>
    <p:sldId id="421" r:id="rId19"/>
    <p:sldId id="414" r:id="rId20"/>
    <p:sldId id="416" r:id="rId21"/>
    <p:sldId id="422" r:id="rId22"/>
    <p:sldId id="417" r:id="rId23"/>
    <p:sldId id="423" r:id="rId24"/>
    <p:sldId id="419" r:id="rId25"/>
    <p:sldId id="308" r:id="rId26"/>
    <p:sldId id="310" r:id="rId27"/>
    <p:sldId id="306" r:id="rId28"/>
    <p:sldId id="309" r:id="rId29"/>
    <p:sldId id="316" r:id="rId30"/>
    <p:sldId id="315" r:id="rId31"/>
    <p:sldId id="338" r:id="rId32"/>
    <p:sldId id="339" r:id="rId33"/>
    <p:sldId id="349" r:id="rId34"/>
    <p:sldId id="340" r:id="rId35"/>
    <p:sldId id="341" r:id="rId36"/>
    <p:sldId id="342" r:id="rId37"/>
    <p:sldId id="343" r:id="rId38"/>
    <p:sldId id="344" r:id="rId39"/>
    <p:sldId id="345" r:id="rId40"/>
    <p:sldId id="351" r:id="rId41"/>
    <p:sldId id="352" r:id="rId42"/>
    <p:sldId id="346" r:id="rId43"/>
    <p:sldId id="354" r:id="rId44"/>
    <p:sldId id="353" r:id="rId45"/>
    <p:sldId id="348" r:id="rId46"/>
    <p:sldId id="355" r:id="rId47"/>
    <p:sldId id="356" r:id="rId48"/>
    <p:sldId id="387" r:id="rId49"/>
    <p:sldId id="367" r:id="rId50"/>
    <p:sldId id="368" r:id="rId51"/>
    <p:sldId id="364" r:id="rId52"/>
    <p:sldId id="365" r:id="rId53"/>
    <p:sldId id="357" r:id="rId54"/>
    <p:sldId id="427" r:id="rId55"/>
    <p:sldId id="468" r:id="rId56"/>
    <p:sldId id="469" r:id="rId57"/>
    <p:sldId id="470" r:id="rId58"/>
    <p:sldId id="455" r:id="rId59"/>
    <p:sldId id="432" r:id="rId60"/>
    <p:sldId id="459" r:id="rId61"/>
    <p:sldId id="460" r:id="rId62"/>
    <p:sldId id="461" r:id="rId63"/>
    <p:sldId id="462" r:id="rId64"/>
    <p:sldId id="463" r:id="rId65"/>
    <p:sldId id="464" r:id="rId66"/>
    <p:sldId id="465" r:id="rId67"/>
    <p:sldId id="466" r:id="rId68"/>
    <p:sldId id="467" r:id="rId69"/>
    <p:sldId id="358" r:id="rId70"/>
    <p:sldId id="361" r:id="rId71"/>
    <p:sldId id="312" r:id="rId72"/>
    <p:sldId id="390" r:id="rId73"/>
    <p:sldId id="389" r:id="rId74"/>
    <p:sldId id="371" r:id="rId75"/>
    <p:sldId id="372" r:id="rId76"/>
    <p:sldId id="373" r:id="rId77"/>
    <p:sldId id="374" r:id="rId78"/>
    <p:sldId id="393" r:id="rId79"/>
    <p:sldId id="375" r:id="rId80"/>
    <p:sldId id="376" r:id="rId81"/>
    <p:sldId id="391" r:id="rId82"/>
    <p:sldId id="392" r:id="rId83"/>
    <p:sldId id="377" r:id="rId84"/>
    <p:sldId id="378" r:id="rId85"/>
    <p:sldId id="394" r:id="rId86"/>
    <p:sldId id="395" r:id="rId87"/>
    <p:sldId id="380" r:id="rId88"/>
    <p:sldId id="396" r:id="rId89"/>
    <p:sldId id="381" r:id="rId90"/>
    <p:sldId id="383" r:id="rId91"/>
    <p:sldId id="433" r:id="rId92"/>
    <p:sldId id="435" r:id="rId93"/>
    <p:sldId id="439" r:id="rId94"/>
    <p:sldId id="440" r:id="rId95"/>
    <p:sldId id="442" r:id="rId96"/>
    <p:sldId id="451" r:id="rId97"/>
    <p:sldId id="443" r:id="rId98"/>
    <p:sldId id="450" r:id="rId99"/>
    <p:sldId id="454" r:id="rId100"/>
    <p:sldId id="444" r:id="rId101"/>
    <p:sldId id="445" r:id="rId102"/>
    <p:sldId id="446" r:id="rId103"/>
    <p:sldId id="452" r:id="rId104"/>
    <p:sldId id="453" r:id="rId105"/>
    <p:sldId id="448" r:id="rId10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EDA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99687" autoAdjust="0"/>
  </p:normalViewPr>
  <p:slideViewPr>
    <p:cSldViewPr>
      <p:cViewPr varScale="1">
        <p:scale>
          <a:sx n="51" d="100"/>
          <a:sy n="51" d="100"/>
        </p:scale>
        <p:origin x="-462"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sorterViewPr>
    <p:cViewPr>
      <p:scale>
        <a:sx n="66" d="100"/>
        <a:sy n="66" d="100"/>
      </p:scale>
      <p:origin x="0" y="96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9.xml"/><Relationship Id="rId18" Type="http://schemas.openxmlformats.org/officeDocument/2006/relationships/slide" Target="slides/slide91.xml"/><Relationship Id="rId3" Type="http://schemas.openxmlformats.org/officeDocument/2006/relationships/slide" Target="slides/slide5.xml"/><Relationship Id="rId7" Type="http://schemas.openxmlformats.org/officeDocument/2006/relationships/slide" Target="slides/slide9.xml"/><Relationship Id="rId12" Type="http://schemas.openxmlformats.org/officeDocument/2006/relationships/slide" Target="slides/slide16.xml"/><Relationship Id="rId17" Type="http://schemas.openxmlformats.org/officeDocument/2006/relationships/slide" Target="slides/slide50.xml"/><Relationship Id="rId2" Type="http://schemas.openxmlformats.org/officeDocument/2006/relationships/slide" Target="slides/slide3.xml"/><Relationship Id="rId16" Type="http://schemas.openxmlformats.org/officeDocument/2006/relationships/slide" Target="slides/slide49.xml"/><Relationship Id="rId20" Type="http://schemas.openxmlformats.org/officeDocument/2006/relationships/slide" Target="slides/slide94.xml"/><Relationship Id="rId1" Type="http://schemas.openxmlformats.org/officeDocument/2006/relationships/slide" Target="slides/slide1.xml"/><Relationship Id="rId6" Type="http://schemas.openxmlformats.org/officeDocument/2006/relationships/slide" Target="slides/slide8.xml"/><Relationship Id="rId11" Type="http://schemas.openxmlformats.org/officeDocument/2006/relationships/slide" Target="slides/slide13.xml"/><Relationship Id="rId5" Type="http://schemas.openxmlformats.org/officeDocument/2006/relationships/slide" Target="slides/slide7.xml"/><Relationship Id="rId15" Type="http://schemas.openxmlformats.org/officeDocument/2006/relationships/slide" Target="slides/slide22.xml"/><Relationship Id="rId10" Type="http://schemas.openxmlformats.org/officeDocument/2006/relationships/slide" Target="slides/slide12.xml"/><Relationship Id="rId19" Type="http://schemas.openxmlformats.org/officeDocument/2006/relationships/slide" Target="slides/slide92.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2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vl1pPr>
          </a:lstStyle>
          <a:p>
            <a:endParaRPr lang="en-US"/>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vl1pPr>
          </a:lstStyle>
          <a:p>
            <a:endParaRPr lang="en-US"/>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vl1pPr>
          </a:lstStyle>
          <a:p>
            <a:endParaRPr lang="en-US"/>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vl1pPr>
          </a:lstStyle>
          <a:p>
            <a:fld id="{1C4D612D-76D8-4D59-AB39-0D94235A1733}" type="slidenum">
              <a:rPr lang="en-US"/>
              <a:pPr/>
              <a:t>‹#›</a:t>
            </a:fld>
            <a:endParaRPr lang="en-US"/>
          </a:p>
        </p:txBody>
      </p:sp>
    </p:spTree>
    <p:extLst>
      <p:ext uri="{BB962C8B-B14F-4D97-AF65-F5344CB8AC3E}">
        <p14:creationId xmlns:p14="http://schemas.microsoft.com/office/powerpoint/2010/main" val="3090469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vl1pPr>
          </a:lstStyle>
          <a:p>
            <a:endParaRPr lang="en-US"/>
          </a:p>
        </p:txBody>
      </p:sp>
      <p:sp>
        <p:nvSpPr>
          <p:cNvPr id="593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vl1pPr>
          </a:lstStyle>
          <a:p>
            <a:endParaRPr lang="en-US"/>
          </a:p>
        </p:txBody>
      </p:sp>
      <p:sp>
        <p:nvSpPr>
          <p:cNvPr id="593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93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93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vl1pPr>
          </a:lstStyle>
          <a:p>
            <a:endParaRPr lang="en-US"/>
          </a:p>
        </p:txBody>
      </p:sp>
      <p:sp>
        <p:nvSpPr>
          <p:cNvPr id="593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vl1pPr>
          </a:lstStyle>
          <a:p>
            <a:fld id="{95493627-E9A7-4F9C-9067-200BC9F9710D}" type="slidenum">
              <a:rPr lang="en-US"/>
              <a:pPr/>
              <a:t>‹#›</a:t>
            </a:fld>
            <a:endParaRPr lang="en-US"/>
          </a:p>
        </p:txBody>
      </p:sp>
    </p:spTree>
    <p:extLst>
      <p:ext uri="{BB962C8B-B14F-4D97-AF65-F5344CB8AC3E}">
        <p14:creationId xmlns:p14="http://schemas.microsoft.com/office/powerpoint/2010/main" val="6133480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42FB4F-1D3D-4095-898D-6FFCA44059A7}" type="slidenum">
              <a:rPr lang="en-US"/>
              <a:pPr/>
              <a:t>1</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206C10-1828-48C4-80FF-A23F927597B0}" type="slidenum">
              <a:rPr lang="en-US"/>
              <a:pPr/>
              <a:t>12</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80B162-1AC0-4196-8D0B-31C74BCC0756}" type="slidenum">
              <a:rPr lang="en-US"/>
              <a:pPr/>
              <a:t>13</a:t>
            </a:fld>
            <a:endParaRPr 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10DF1-3184-41AE-B824-798840A18CDC}" type="slidenum">
              <a:rPr lang="en-US"/>
              <a:pPr/>
              <a:t>14</a:t>
            </a:fld>
            <a:endParaRPr 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BF0934-D4C0-4E76-A164-F69A2AF74865}" type="slidenum">
              <a:rPr lang="en-US"/>
              <a:pPr/>
              <a:t>15</a:t>
            </a:fld>
            <a:endParaRPr 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D587E7-F03D-4F2F-8EB5-4B65C6D27F68}" type="slidenum">
              <a:rPr lang="en-US"/>
              <a:pPr/>
              <a:t>16</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EBF56C-0FBA-4312-9678-1760B417EA35}" type="slidenum">
              <a:rPr lang="en-US"/>
              <a:pPr/>
              <a:t>18</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921DC7-7B77-450D-A3D8-5D7CE3FB017B}" type="slidenum">
              <a:rPr lang="en-US"/>
              <a:pPr/>
              <a:t>19</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9CE012-78D1-40AE-B878-841E0E7CFF2D}" type="slidenum">
              <a:rPr lang="en-US"/>
              <a:pPr/>
              <a:t>20</a:t>
            </a:fld>
            <a:endParaRPr 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CDE350-4B9F-4959-8F91-8AB69040FE62}" type="slidenum">
              <a:rPr lang="en-US"/>
              <a:pPr/>
              <a:t>21</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A1B18A-30BB-4C0E-888B-810F7996A568}" type="slidenum">
              <a:rPr lang="en-US"/>
              <a:pPr/>
              <a:t>22</a:t>
            </a:fld>
            <a:endParaRPr 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9C8DC7-3A7A-45A9-AC5D-CDB794FC8971}" type="slidenum">
              <a:rPr lang="en-US"/>
              <a:pPr/>
              <a:t>3</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8B3075-BDEE-41A1-A13F-42174E9ECC4C}" type="slidenum">
              <a:rPr lang="en-US"/>
              <a:pPr/>
              <a:t>24</a:t>
            </a:fld>
            <a:endParaRPr 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2024A62D-1472-4D8A-BF49-2F336F3716C1}" type="slidenum">
              <a:rPr lang="en-US"/>
              <a:pPr/>
              <a:t>48</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B86C90-F29D-4034-A744-D4E168F7BFD6}" type="slidenum">
              <a:rPr lang="en-US"/>
              <a:pPr/>
              <a:t>49</a:t>
            </a:fld>
            <a:endParaRPr 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9BB0DE-917D-4691-B7E2-99355E8BE0D3}" type="slidenum">
              <a:rPr lang="en-US"/>
              <a:pPr/>
              <a:t>50</a:t>
            </a:fld>
            <a:endParaRPr 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2727709F-0A37-4810-BF9A-547D526C0B8A}" type="slidenum">
              <a:rPr lang="en-US"/>
              <a:pPr/>
              <a:t>51</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EEBFD09-3D69-4DC6-98F5-94B899AA3388}" type="slidenum">
              <a:rPr lang="en-US"/>
              <a:pPr/>
              <a:t>52</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67E213E8-CB40-4C9C-B06E-AF587DF3B48D}" type="slidenum">
              <a:rPr lang="en-US"/>
              <a:pPr/>
              <a:t>72</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48D987DE-5379-4634-A09C-401B46A58F09}" type="slidenum">
              <a:rPr lang="en-US"/>
              <a:pPr/>
              <a:t>74</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92377B59-C6D7-47C8-A40C-62ED94433D38}" type="slidenum">
              <a:rPr lang="en-US"/>
              <a:pPr/>
              <a:t>75</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E92AFDD4-3D4A-4417-B9D8-5B9D756FBD11}" type="slidenum">
              <a:rPr lang="en-US"/>
              <a:pPr/>
              <a:t>76</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6AE8C3-DD87-4CC8-8556-7124CFF5532E}" type="slidenum">
              <a:rPr lang="en-US"/>
              <a:pPr/>
              <a:t>5</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9890FF2B-8382-4526-9BBE-E2991AF27AC8}" type="slidenum">
              <a:rPr lang="en-US"/>
              <a:pPr/>
              <a:t>77</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9F19C1E9-6288-4D29-8FB1-D10487DBB017}" type="slidenum">
              <a:rPr lang="en-US"/>
              <a:pPr/>
              <a:t>79</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8ED9D367-547D-4C3F-A955-E09619B5D695}" type="slidenum">
              <a:rPr lang="en-US"/>
              <a:pPr/>
              <a:t>80</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073E5E1A-27A7-40EB-A81F-ED5CEF4F3223}" type="slidenum">
              <a:rPr lang="en-US"/>
              <a:pPr/>
              <a:t>81</a:t>
            </a:fld>
            <a:endParaRPr 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09C9538D-21B1-4877-AFB7-0807FB890036}" type="slidenum">
              <a:rPr lang="en-US"/>
              <a:pPr/>
              <a:t>83</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BC61BDB5-50EF-4B8C-89AE-E475455BD801}" type="slidenum">
              <a:rPr lang="en-US"/>
              <a:pPr/>
              <a:t>84</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C79D7EE0-2CA5-4C1E-93CE-17D707CC6866}" type="slidenum">
              <a:rPr lang="en-US"/>
              <a:pPr/>
              <a:t>87</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78A74DE5-45CB-4316-BF2C-DF1A1538B363}" type="slidenum">
              <a:rPr lang="en-US"/>
              <a:pPr/>
              <a:t>89</a:t>
            </a:fld>
            <a:endParaRPr 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A4EFCDF0-C397-4515-BA4F-4DD586038F7E}" type="slidenum">
              <a:rPr lang="en-US"/>
              <a:pPr/>
              <a:t>90</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54E3DF-4466-414D-9F71-3A2DE7EBAF4D}" type="slidenum">
              <a:rPr lang="en-US"/>
              <a:pPr/>
              <a:t>91</a:t>
            </a:fld>
            <a:endParaRPr 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EEA3A-C13D-4169-BCDA-A047EA775576}" type="slidenum">
              <a:rPr lang="en-US"/>
              <a:pPr/>
              <a:t>6</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EE1CD8-E0E4-41A4-8D12-F06BD027AE28}" type="slidenum">
              <a:rPr lang="en-US"/>
              <a:pPr/>
              <a:t>92</a:t>
            </a:fld>
            <a:endParaRPr 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ED61E9-EB37-4673-8F67-D2D741B24045}" type="slidenum">
              <a:rPr lang="en-US"/>
              <a:pPr/>
              <a:t>93</a:t>
            </a:fld>
            <a:endParaRPr 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70DD99-3F43-4CE3-884C-C0A14479BB4F}" type="slidenum">
              <a:rPr lang="en-US"/>
              <a:pPr/>
              <a:t>94</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67947D-FA5B-460C-A86D-B35403532639}" type="slidenum">
              <a:rPr lang="en-US"/>
              <a:pPr/>
              <a:t>95</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24D4B8-8E86-41B1-AD65-432615E95380}" type="slidenum">
              <a:rPr lang="en-US"/>
              <a:pPr/>
              <a:t>7</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4275B0-FA9E-44A4-B74C-E31AC332D100}" type="slidenum">
              <a:rPr lang="en-US"/>
              <a:pPr/>
              <a:t>8</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AFBA5C-B630-4AF6-8F9D-767C795850BF}" type="slidenum">
              <a:rPr lang="en-US"/>
              <a:pPr/>
              <a:t>9</a:t>
            </a:fld>
            <a:endParaRPr 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2D8CC3-2B40-4BB7-AF87-C5D5C14D413D}" type="slidenum">
              <a:rPr lang="en-US"/>
              <a:pPr/>
              <a:t>10</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136915-6390-469C-8043-0FD396F893C1}" type="slidenum">
              <a:rPr lang="en-US"/>
              <a:pPr/>
              <a:t>11</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8066" name="Rectangle 2"/>
          <p:cNvSpPr>
            <a:spLocks noGrp="1" noChangeArrowheads="1"/>
          </p:cNvSpPr>
          <p:nvPr>
            <p:ph type="ctrTitle"/>
          </p:nvPr>
        </p:nvSpPr>
        <p:spPr>
          <a:xfrm>
            <a:off x="914400" y="533400"/>
            <a:ext cx="7721600" cy="1905000"/>
          </a:xfrm>
        </p:spPr>
        <p:txBody>
          <a:bodyPr/>
          <a:lstStyle>
            <a:lvl1pPr>
              <a:defRPr/>
            </a:lvl1pPr>
          </a:lstStyle>
          <a:p>
            <a:r>
              <a:rPr lang="en-GB"/>
              <a:t>Click to edit Master title style</a:t>
            </a:r>
          </a:p>
        </p:txBody>
      </p:sp>
      <p:sp>
        <p:nvSpPr>
          <p:cNvPr id="88067" name="Rectangle 3"/>
          <p:cNvSpPr>
            <a:spLocks noGrp="1" noChangeArrowheads="1"/>
          </p:cNvSpPr>
          <p:nvPr>
            <p:ph type="subTitle" idx="1"/>
          </p:nvPr>
        </p:nvSpPr>
        <p:spPr>
          <a:xfrm>
            <a:off x="914400" y="3028950"/>
            <a:ext cx="6400800" cy="1771650"/>
          </a:xfrm>
        </p:spPr>
        <p:txBody>
          <a:bodyPr/>
          <a:lstStyle>
            <a:lvl1pPr marL="0" indent="0">
              <a:buFontTx/>
              <a:buNone/>
              <a:defRPr>
                <a:latin typeface="Arial Black" pitchFamily="34" charset="0"/>
              </a:defRPr>
            </a:lvl1pPr>
          </a:lstStyle>
          <a:p>
            <a:r>
              <a:rPr lang="en-GB"/>
              <a:t>Click to edit Master subtitle style</a:t>
            </a:r>
          </a:p>
        </p:txBody>
      </p:sp>
      <p:sp>
        <p:nvSpPr>
          <p:cNvPr id="88068" name="Rectangle 4"/>
          <p:cNvSpPr>
            <a:spLocks noGrp="1" noChangeArrowheads="1"/>
          </p:cNvSpPr>
          <p:nvPr>
            <p:ph type="dt" sz="half" idx="2"/>
          </p:nvPr>
        </p:nvSpPr>
        <p:spPr bwMode="auto">
          <a:xfrm>
            <a:off x="711200" y="6229350"/>
            <a:ext cx="1930400" cy="51435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solidFill>
                  <a:srgbClr val="5E574E"/>
                </a:solidFill>
                <a:latin typeface="Arial" charset="0"/>
              </a:defRPr>
            </a:lvl1pPr>
          </a:lstStyle>
          <a:p>
            <a:endParaRPr lang="en-GB"/>
          </a:p>
        </p:txBody>
      </p:sp>
      <p:sp>
        <p:nvSpPr>
          <p:cNvPr id="88069" name="Rectangle 5"/>
          <p:cNvSpPr>
            <a:spLocks noGrp="1" noChangeArrowheads="1"/>
          </p:cNvSpPr>
          <p:nvPr>
            <p:ph type="ftr" sz="quarter" idx="3"/>
          </p:nvPr>
        </p:nvSpPr>
        <p:spPr bwMode="auto">
          <a:xfrm>
            <a:off x="3149600" y="6229350"/>
            <a:ext cx="2844800" cy="51435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solidFill>
                  <a:srgbClr val="5E574E"/>
                </a:solidFill>
                <a:latin typeface="Arial" charset="0"/>
              </a:defRPr>
            </a:lvl1pPr>
          </a:lstStyle>
          <a:p>
            <a:endParaRPr lang="en-GB"/>
          </a:p>
        </p:txBody>
      </p:sp>
      <p:sp>
        <p:nvSpPr>
          <p:cNvPr id="88070" name="Rectangle 6"/>
          <p:cNvSpPr>
            <a:spLocks noGrp="1" noChangeArrowheads="1"/>
          </p:cNvSpPr>
          <p:nvPr>
            <p:ph type="sldNum" sz="quarter" idx="4"/>
          </p:nvPr>
        </p:nvSpPr>
        <p:spPr bwMode="auto">
          <a:xfrm>
            <a:off x="6604000" y="6229350"/>
            <a:ext cx="1828800" cy="51435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rgbClr val="5E574E"/>
                </a:solidFill>
                <a:latin typeface="Arial" charset="0"/>
              </a:defRPr>
            </a:lvl1pPr>
          </a:lstStyle>
          <a:p>
            <a:fld id="{A9D354F5-2985-4DBA-92EF-A75A66385094}" type="slidenum">
              <a:rPr lang="en-GB"/>
              <a:pPr/>
              <a:t>‹#›</a:t>
            </a:fld>
            <a:endParaRPr lang="en-GB"/>
          </a:p>
        </p:txBody>
      </p:sp>
      <p:sp>
        <p:nvSpPr>
          <p:cNvPr id="88071" name="Line 7"/>
          <p:cNvSpPr>
            <a:spLocks noChangeShapeType="1"/>
          </p:cNvSpPr>
          <p:nvPr/>
        </p:nvSpPr>
        <p:spPr bwMode="auto">
          <a:xfrm>
            <a:off x="457200" y="2514600"/>
            <a:ext cx="8153400" cy="0"/>
          </a:xfrm>
          <a:prstGeom prst="line">
            <a:avLst/>
          </a:prstGeom>
          <a:noFill/>
          <a:ln w="76200">
            <a:solidFill>
              <a:srgbClr val="FF0000"/>
            </a:solidFill>
            <a:round/>
            <a:headEnd/>
            <a:tailEnd/>
          </a:ln>
          <a:effectLst/>
        </p:spPr>
        <p:txBody>
          <a:bodyPr wrap="none" lIns="90000" tIns="46800" rIns="90000" bIns="46800" anchor="ct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152400"/>
            <a:ext cx="2057400" cy="6553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6400" y="152400"/>
            <a:ext cx="6019800" cy="6553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r>
              <a:rPr lang="en-US"/>
              <a:t>CS1104-P2-6</a:t>
            </a:r>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r>
              <a:rPr lang="en-US"/>
              <a:t>Processor: Datapath and Control</a:t>
            </a:r>
          </a:p>
        </p:txBody>
      </p:sp>
      <p:sp>
        <p:nvSpPr>
          <p:cNvPr id="7" name="Slide Number Placeholder 6"/>
          <p:cNvSpPr>
            <a:spLocks noGrp="1"/>
          </p:cNvSpPr>
          <p:nvPr>
            <p:ph type="sldNum" sz="quarter" idx="12"/>
          </p:nvPr>
        </p:nvSpPr>
        <p:spPr>
          <a:xfrm>
            <a:off x="6553200" y="6245225"/>
            <a:ext cx="2133600" cy="476250"/>
          </a:xfrm>
          <a:prstGeom prst="rect">
            <a:avLst/>
          </a:prstGeom>
        </p:spPr>
        <p:txBody>
          <a:bodyPr/>
          <a:lstStyle>
            <a:lvl1pPr>
              <a:defRPr/>
            </a:lvl1pPr>
          </a:lstStyle>
          <a:p>
            <a:fld id="{B4C05E6F-8BC2-4219-B746-A353608EF893}"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82042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66800"/>
            <a:ext cx="8178800" cy="5638800"/>
          </a:xfrm>
        </p:spPr>
        <p:txBody>
          <a:bodyPr/>
          <a:lstStyle/>
          <a:p>
            <a:endParaRPr lang="en-US"/>
          </a:p>
        </p:txBody>
      </p:sp>
    </p:spTree>
    <p:extLst>
      <p:ext uri="{BB962C8B-B14F-4D97-AF65-F5344CB8AC3E}">
        <p14:creationId xmlns:p14="http://schemas.microsoft.com/office/powerpoint/2010/main" val="114396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132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066800"/>
            <a:ext cx="40132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xfrm>
            <a:off x="406400" y="152400"/>
            <a:ext cx="8204200" cy="838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
        <p:nvSpPr>
          <p:cNvPr id="87043" name="Rectangle 3"/>
          <p:cNvSpPr>
            <a:spLocks noGrp="1" noChangeArrowheads="1"/>
          </p:cNvSpPr>
          <p:nvPr>
            <p:ph type="body" idx="1"/>
          </p:nvPr>
        </p:nvSpPr>
        <p:spPr bwMode="auto">
          <a:xfrm>
            <a:off x="457200" y="1066800"/>
            <a:ext cx="81788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87044" name="Line 4"/>
          <p:cNvSpPr>
            <a:spLocks noChangeShapeType="1"/>
          </p:cNvSpPr>
          <p:nvPr/>
        </p:nvSpPr>
        <p:spPr bwMode="auto">
          <a:xfrm>
            <a:off x="457200" y="990600"/>
            <a:ext cx="8153400" cy="0"/>
          </a:xfrm>
          <a:prstGeom prst="line">
            <a:avLst/>
          </a:prstGeom>
          <a:noFill/>
          <a:ln w="76200">
            <a:solidFill>
              <a:srgbClr val="FF0000"/>
            </a:solidFill>
            <a:round/>
            <a:headEnd/>
            <a:tailEnd/>
          </a:ln>
          <a:effectLst/>
        </p:spPr>
        <p:txBody>
          <a:bodyPr wrap="none" lIns="90000" tIns="46800" rIns="90000" bIns="46800" anchor="ctr"/>
          <a:lstStyle/>
          <a:p>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rtl="0" eaLnBrk="0" fontAlgn="base" hangingPunct="0">
        <a:spcBef>
          <a:spcPct val="0"/>
        </a:spcBef>
        <a:spcAft>
          <a:spcPct val="0"/>
        </a:spcAft>
        <a:defRPr kumimoji="1" sz="2800">
          <a:solidFill>
            <a:schemeClr val="tx2"/>
          </a:solidFill>
          <a:latin typeface="+mj-lt"/>
          <a:ea typeface="+mj-ea"/>
          <a:cs typeface="+mj-cs"/>
        </a:defRPr>
      </a:lvl1pPr>
      <a:lvl2pPr algn="l" rtl="0" eaLnBrk="0" fontAlgn="base" hangingPunct="0">
        <a:spcBef>
          <a:spcPct val="0"/>
        </a:spcBef>
        <a:spcAft>
          <a:spcPct val="0"/>
        </a:spcAft>
        <a:defRPr kumimoji="1" sz="2800">
          <a:solidFill>
            <a:schemeClr val="tx2"/>
          </a:solidFill>
          <a:latin typeface="Arial Black" pitchFamily="34" charset="0"/>
        </a:defRPr>
      </a:lvl2pPr>
      <a:lvl3pPr algn="l" rtl="0" eaLnBrk="0" fontAlgn="base" hangingPunct="0">
        <a:spcBef>
          <a:spcPct val="0"/>
        </a:spcBef>
        <a:spcAft>
          <a:spcPct val="0"/>
        </a:spcAft>
        <a:defRPr kumimoji="1" sz="2800">
          <a:solidFill>
            <a:schemeClr val="tx2"/>
          </a:solidFill>
          <a:latin typeface="Arial Black" pitchFamily="34" charset="0"/>
        </a:defRPr>
      </a:lvl3pPr>
      <a:lvl4pPr algn="l" rtl="0" eaLnBrk="0" fontAlgn="base" hangingPunct="0">
        <a:spcBef>
          <a:spcPct val="0"/>
        </a:spcBef>
        <a:spcAft>
          <a:spcPct val="0"/>
        </a:spcAft>
        <a:defRPr kumimoji="1" sz="2800">
          <a:solidFill>
            <a:schemeClr val="tx2"/>
          </a:solidFill>
          <a:latin typeface="Arial Black" pitchFamily="34" charset="0"/>
        </a:defRPr>
      </a:lvl4pPr>
      <a:lvl5pPr algn="l" rtl="0" eaLnBrk="0" fontAlgn="base" hangingPunct="0">
        <a:spcBef>
          <a:spcPct val="0"/>
        </a:spcBef>
        <a:spcAft>
          <a:spcPct val="0"/>
        </a:spcAft>
        <a:defRPr kumimoji="1" sz="2800">
          <a:solidFill>
            <a:schemeClr val="tx2"/>
          </a:solidFill>
          <a:latin typeface="Arial Black" pitchFamily="34" charset="0"/>
        </a:defRPr>
      </a:lvl5pPr>
      <a:lvl6pPr marL="457200" algn="l" rtl="0" eaLnBrk="0" fontAlgn="base" hangingPunct="0">
        <a:spcBef>
          <a:spcPct val="0"/>
        </a:spcBef>
        <a:spcAft>
          <a:spcPct val="0"/>
        </a:spcAft>
        <a:defRPr kumimoji="1" sz="2800">
          <a:solidFill>
            <a:schemeClr val="tx2"/>
          </a:solidFill>
          <a:latin typeface="Arial Black" pitchFamily="34" charset="0"/>
        </a:defRPr>
      </a:lvl6pPr>
      <a:lvl7pPr marL="914400" algn="l" rtl="0" eaLnBrk="0" fontAlgn="base" hangingPunct="0">
        <a:spcBef>
          <a:spcPct val="0"/>
        </a:spcBef>
        <a:spcAft>
          <a:spcPct val="0"/>
        </a:spcAft>
        <a:defRPr kumimoji="1" sz="2800">
          <a:solidFill>
            <a:schemeClr val="tx2"/>
          </a:solidFill>
          <a:latin typeface="Arial Black" pitchFamily="34" charset="0"/>
        </a:defRPr>
      </a:lvl7pPr>
      <a:lvl8pPr marL="1371600" algn="l" rtl="0" eaLnBrk="0" fontAlgn="base" hangingPunct="0">
        <a:spcBef>
          <a:spcPct val="0"/>
        </a:spcBef>
        <a:spcAft>
          <a:spcPct val="0"/>
        </a:spcAft>
        <a:defRPr kumimoji="1" sz="2800">
          <a:solidFill>
            <a:schemeClr val="tx2"/>
          </a:solidFill>
          <a:latin typeface="Arial Black" pitchFamily="34" charset="0"/>
        </a:defRPr>
      </a:lvl8pPr>
      <a:lvl9pPr marL="1828800" algn="l" rtl="0" eaLnBrk="0" fontAlgn="base" hangingPunct="0">
        <a:spcBef>
          <a:spcPct val="0"/>
        </a:spcBef>
        <a:spcAft>
          <a:spcPct val="0"/>
        </a:spcAft>
        <a:defRPr kumimoji="1" sz="28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rgbClr val="FF0000"/>
        </a:buClr>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Char char="—"/>
        <a:defRPr kumimoji="1" sz="2400">
          <a:solidFill>
            <a:schemeClr val="tx1"/>
          </a:solidFill>
          <a:latin typeface="+mn-lt"/>
        </a:defRPr>
      </a:lvl2pPr>
      <a:lvl3pPr marL="1143000" indent="-228600" algn="l" rtl="0" eaLnBrk="0" fontAlgn="base" hangingPunct="0">
        <a:spcBef>
          <a:spcPct val="20000"/>
        </a:spcBef>
        <a:spcAft>
          <a:spcPct val="0"/>
        </a:spcAft>
        <a:buClr>
          <a:srgbClr val="FF0000"/>
        </a:buClr>
        <a:buChar char="–"/>
        <a:defRPr kumimoji="1" sz="2000">
          <a:solidFill>
            <a:schemeClr val="tx1"/>
          </a:solidFill>
          <a:latin typeface="+mn-lt"/>
        </a:defRPr>
      </a:lvl3pPr>
      <a:lvl4pPr marL="1600200" indent="-228600" algn="l" rtl="0" eaLnBrk="0" fontAlgn="base" hangingPunct="0">
        <a:spcBef>
          <a:spcPct val="20000"/>
        </a:spcBef>
        <a:spcAft>
          <a:spcPct val="0"/>
        </a:spcAft>
        <a:buClr>
          <a:srgbClr val="FF0000"/>
        </a:buClr>
        <a:buChar char="+"/>
        <a:defRPr kumimoji="1">
          <a:solidFill>
            <a:schemeClr val="tx1"/>
          </a:solidFill>
          <a:latin typeface="+mn-lt"/>
        </a:defRPr>
      </a:lvl4pPr>
      <a:lvl5pPr marL="2057400" indent="-228600" algn="l" rtl="0" eaLnBrk="0" fontAlgn="base" hangingPunct="0">
        <a:spcBef>
          <a:spcPct val="20000"/>
        </a:spcBef>
        <a:spcAft>
          <a:spcPct val="0"/>
        </a:spcAft>
        <a:buClr>
          <a:srgbClr val="FF0000"/>
        </a:buClr>
        <a:buChar char="o"/>
        <a:defRPr kumimoji="1">
          <a:solidFill>
            <a:schemeClr val="tx1"/>
          </a:solidFill>
          <a:latin typeface="+mn-lt"/>
        </a:defRPr>
      </a:lvl5pPr>
      <a:lvl6pPr marL="2514600" indent="-228600" algn="l" rtl="0" eaLnBrk="0" fontAlgn="base" hangingPunct="0">
        <a:spcBef>
          <a:spcPct val="20000"/>
        </a:spcBef>
        <a:spcAft>
          <a:spcPct val="0"/>
        </a:spcAft>
        <a:buClr>
          <a:srgbClr val="FF0000"/>
        </a:buClr>
        <a:buChar char="o"/>
        <a:defRPr kumimoji="1">
          <a:solidFill>
            <a:schemeClr val="tx1"/>
          </a:solidFill>
          <a:latin typeface="+mn-lt"/>
        </a:defRPr>
      </a:lvl6pPr>
      <a:lvl7pPr marL="2971800" indent="-228600" algn="l" rtl="0" eaLnBrk="0" fontAlgn="base" hangingPunct="0">
        <a:spcBef>
          <a:spcPct val="20000"/>
        </a:spcBef>
        <a:spcAft>
          <a:spcPct val="0"/>
        </a:spcAft>
        <a:buClr>
          <a:srgbClr val="FF0000"/>
        </a:buClr>
        <a:buChar char="o"/>
        <a:defRPr kumimoji="1">
          <a:solidFill>
            <a:schemeClr val="tx1"/>
          </a:solidFill>
          <a:latin typeface="+mn-lt"/>
        </a:defRPr>
      </a:lvl7pPr>
      <a:lvl8pPr marL="3429000" indent="-228600" algn="l" rtl="0" eaLnBrk="0" fontAlgn="base" hangingPunct="0">
        <a:spcBef>
          <a:spcPct val="20000"/>
        </a:spcBef>
        <a:spcAft>
          <a:spcPct val="0"/>
        </a:spcAft>
        <a:buClr>
          <a:srgbClr val="FF0000"/>
        </a:buClr>
        <a:buChar char="o"/>
        <a:defRPr kumimoji="1">
          <a:solidFill>
            <a:schemeClr val="tx1"/>
          </a:solidFill>
          <a:latin typeface="+mn-lt"/>
        </a:defRPr>
      </a:lvl8pPr>
      <a:lvl9pPr marL="3886200" indent="-228600" algn="l" rtl="0" eaLnBrk="0" fontAlgn="base" hangingPunct="0">
        <a:spcBef>
          <a:spcPct val="20000"/>
        </a:spcBef>
        <a:spcAft>
          <a:spcPct val="0"/>
        </a:spcAft>
        <a:buClr>
          <a:srgbClr val="FF0000"/>
        </a:buClr>
        <a:buChar char="o"/>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GB" dirty="0" smtClean="0"/>
              <a:t>UNIT-III</a:t>
            </a:r>
            <a:endParaRPr lang="en-GB" dirty="0"/>
          </a:p>
        </p:txBody>
      </p:sp>
      <p:sp>
        <p:nvSpPr>
          <p:cNvPr id="4099" name="Rectangle 3"/>
          <p:cNvSpPr>
            <a:spLocks noGrp="1" noChangeArrowheads="1"/>
          </p:cNvSpPr>
          <p:nvPr>
            <p:ph type="subTitle" idx="1"/>
          </p:nvPr>
        </p:nvSpPr>
        <p:spPr/>
        <p:txBody>
          <a:bodyPr/>
          <a:lstStyle/>
          <a:p>
            <a:r>
              <a:rPr lang="en-GB" dirty="0" smtClean="0"/>
              <a:t>The Control Unit</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t>Interrupt Cycle</a:t>
            </a:r>
          </a:p>
        </p:txBody>
      </p:sp>
      <p:sp>
        <p:nvSpPr>
          <p:cNvPr id="13315" name="Rectangle 3"/>
          <p:cNvSpPr>
            <a:spLocks noGrp="1" noChangeArrowheads="1"/>
          </p:cNvSpPr>
          <p:nvPr>
            <p:ph type="body" idx="1"/>
          </p:nvPr>
        </p:nvSpPr>
        <p:spPr/>
        <p:txBody>
          <a:bodyPr/>
          <a:lstStyle/>
          <a:p>
            <a:r>
              <a:rPr lang="en-GB" dirty="0"/>
              <a:t>t1:	MBR &lt;-(PC)</a:t>
            </a:r>
          </a:p>
          <a:p>
            <a:r>
              <a:rPr lang="en-GB" dirty="0"/>
              <a:t>t2:	MAR &lt;- save-address</a:t>
            </a:r>
          </a:p>
          <a:p>
            <a:pPr marL="0" indent="0">
              <a:buNone/>
            </a:pPr>
            <a:r>
              <a:rPr lang="en-GB" dirty="0"/>
              <a:t> 	PC &lt;- routine-address</a:t>
            </a:r>
          </a:p>
          <a:p>
            <a:r>
              <a:rPr lang="en-GB" dirty="0"/>
              <a:t>t3:	memory &lt;- (MBR)</a:t>
            </a:r>
          </a:p>
          <a:p>
            <a:endParaRPr lang="en-GB" dirty="0" smtClean="0"/>
          </a:p>
          <a:p>
            <a:r>
              <a:rPr lang="en-GB" dirty="0" smtClean="0"/>
              <a:t>This </a:t>
            </a:r>
            <a:r>
              <a:rPr lang="en-GB" dirty="0"/>
              <a:t>is a minimum</a:t>
            </a:r>
          </a:p>
          <a:p>
            <a:pPr lvl="1"/>
            <a:r>
              <a:rPr lang="en-GB" dirty="0"/>
              <a:t>May be additional micro-ops to get addresses</a:t>
            </a:r>
          </a:p>
          <a:p>
            <a:pPr lvl="1"/>
            <a:r>
              <a:rPr lang="en-GB" dirty="0" smtClean="0"/>
              <a:t>Note: </a:t>
            </a:r>
            <a:r>
              <a:rPr lang="en-GB" dirty="0"/>
              <a:t>saving context is done by interrupt handler routine, not micro-ops</a:t>
            </a:r>
          </a:p>
        </p:txBody>
      </p:sp>
    </p:spTree>
    <p:extLst>
      <p:ext uri="{BB962C8B-B14F-4D97-AF65-F5344CB8AC3E}">
        <p14:creationId xmlns:p14="http://schemas.microsoft.com/office/powerpoint/2010/main" val="227972580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4"/>
          <p:cNvSpPr>
            <a:spLocks noGrp="1" noChangeArrowheads="1"/>
          </p:cNvSpPr>
          <p:nvPr>
            <p:ph type="title"/>
          </p:nvPr>
        </p:nvSpPr>
        <p:spPr/>
        <p:txBody>
          <a:bodyPr/>
          <a:lstStyle/>
          <a:p>
            <a:r>
              <a:rPr lang="en-GB" dirty="0" smtClean="0"/>
              <a:t>Encoding: Improvements </a:t>
            </a:r>
            <a:r>
              <a:rPr lang="en-GB" dirty="0"/>
              <a:t>over Wilkes</a:t>
            </a:r>
          </a:p>
        </p:txBody>
      </p:sp>
      <p:sp>
        <p:nvSpPr>
          <p:cNvPr id="102405" name="Rectangle 5"/>
          <p:cNvSpPr>
            <a:spLocks noGrp="1" noChangeArrowheads="1"/>
          </p:cNvSpPr>
          <p:nvPr>
            <p:ph type="body" idx="1"/>
          </p:nvPr>
        </p:nvSpPr>
        <p:spPr>
          <a:xfrm>
            <a:off x="152400" y="1066800"/>
            <a:ext cx="8763000" cy="5638800"/>
          </a:xfrm>
        </p:spPr>
        <p:txBody>
          <a:bodyPr/>
          <a:lstStyle/>
          <a:p>
            <a:r>
              <a:rPr lang="en-GB" dirty="0"/>
              <a:t>Wilkes had each bit directly produced a control signal or directly produced one bit of next address</a:t>
            </a:r>
          </a:p>
          <a:p>
            <a:r>
              <a:rPr lang="en-GB" dirty="0"/>
              <a:t>More complex address sequencing schemes,</a:t>
            </a:r>
          </a:p>
          <a:p>
            <a:r>
              <a:rPr lang="en-GB" dirty="0"/>
              <a:t>using fewer microinstruction bits, are possible</a:t>
            </a:r>
          </a:p>
          <a:p>
            <a:r>
              <a:rPr lang="en-GB" dirty="0"/>
              <a:t>Require more complex sequencing logic module</a:t>
            </a:r>
          </a:p>
          <a:p>
            <a:r>
              <a:rPr lang="en-GB" dirty="0"/>
              <a:t>Control word bits can be saved by encoding and subsequently decoding control information</a:t>
            </a:r>
          </a:p>
        </p:txBody>
      </p:sp>
    </p:spTree>
    <p:extLst>
      <p:ext uri="{BB962C8B-B14F-4D97-AF65-F5344CB8AC3E}">
        <p14:creationId xmlns:p14="http://schemas.microsoft.com/office/powerpoint/2010/main" val="1049027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30" name="Rectangle 6"/>
          <p:cNvSpPr>
            <a:spLocks noGrp="1" noChangeArrowheads="1"/>
          </p:cNvSpPr>
          <p:nvPr>
            <p:ph type="title"/>
          </p:nvPr>
        </p:nvSpPr>
        <p:spPr/>
        <p:txBody>
          <a:bodyPr/>
          <a:lstStyle/>
          <a:p>
            <a:r>
              <a:rPr lang="en-GB"/>
              <a:t>How to Encode</a:t>
            </a:r>
          </a:p>
        </p:txBody>
      </p:sp>
      <p:sp>
        <p:nvSpPr>
          <p:cNvPr id="103431" name="Rectangle 7"/>
          <p:cNvSpPr>
            <a:spLocks noGrp="1" noChangeArrowheads="1"/>
          </p:cNvSpPr>
          <p:nvPr>
            <p:ph type="body" idx="1"/>
          </p:nvPr>
        </p:nvSpPr>
        <p:spPr>
          <a:xfrm>
            <a:off x="457200" y="1066800"/>
            <a:ext cx="8458200" cy="5486400"/>
          </a:xfrm>
        </p:spPr>
        <p:txBody>
          <a:bodyPr/>
          <a:lstStyle/>
          <a:p>
            <a:pPr>
              <a:lnSpc>
                <a:spcPct val="90000"/>
              </a:lnSpc>
            </a:pPr>
            <a:r>
              <a:rPr lang="en-GB" sz="2000" dirty="0"/>
              <a:t>K different internal and external control signals </a:t>
            </a:r>
          </a:p>
          <a:p>
            <a:pPr>
              <a:lnSpc>
                <a:spcPct val="90000"/>
              </a:lnSpc>
            </a:pPr>
            <a:r>
              <a:rPr lang="en-GB" sz="2000" dirty="0"/>
              <a:t>Wilkes’s:</a:t>
            </a:r>
          </a:p>
          <a:p>
            <a:pPr lvl="1">
              <a:lnSpc>
                <a:spcPct val="90000"/>
              </a:lnSpc>
            </a:pPr>
            <a:r>
              <a:rPr lang="en-GB" sz="1800" dirty="0"/>
              <a:t>K bits dedicated </a:t>
            </a:r>
          </a:p>
          <a:p>
            <a:pPr lvl="1">
              <a:lnSpc>
                <a:spcPct val="90000"/>
              </a:lnSpc>
            </a:pPr>
            <a:r>
              <a:rPr lang="en-GB" sz="1800" dirty="0"/>
              <a:t>2</a:t>
            </a:r>
            <a:r>
              <a:rPr lang="en-GB" sz="1800" baseline="30000" dirty="0"/>
              <a:t>K </a:t>
            </a:r>
            <a:r>
              <a:rPr lang="en-GB" sz="1800" dirty="0"/>
              <a:t>control signals during any instruction cycle</a:t>
            </a:r>
          </a:p>
          <a:p>
            <a:pPr>
              <a:lnSpc>
                <a:spcPct val="90000"/>
              </a:lnSpc>
            </a:pPr>
            <a:r>
              <a:rPr lang="en-GB" sz="2000" dirty="0"/>
              <a:t>Not all </a:t>
            </a:r>
            <a:r>
              <a:rPr lang="en-GB" sz="2000" dirty="0" smtClean="0"/>
              <a:t>of these are used:</a:t>
            </a:r>
            <a:endParaRPr lang="en-GB" sz="2000" dirty="0"/>
          </a:p>
          <a:p>
            <a:pPr lvl="1">
              <a:lnSpc>
                <a:spcPct val="90000"/>
              </a:lnSpc>
            </a:pPr>
            <a:r>
              <a:rPr lang="en-GB" sz="1800" dirty="0"/>
              <a:t>Two sources cannot be gated to same destination</a:t>
            </a:r>
          </a:p>
          <a:p>
            <a:pPr lvl="1">
              <a:lnSpc>
                <a:spcPct val="90000"/>
              </a:lnSpc>
            </a:pPr>
            <a:r>
              <a:rPr lang="en-GB" sz="1800" dirty="0"/>
              <a:t>Register cannot be source and destination</a:t>
            </a:r>
          </a:p>
          <a:p>
            <a:pPr lvl="1">
              <a:lnSpc>
                <a:spcPct val="90000"/>
              </a:lnSpc>
            </a:pPr>
            <a:r>
              <a:rPr lang="en-GB" sz="1800" dirty="0"/>
              <a:t>Only one pattern presented to ALU at a time</a:t>
            </a:r>
          </a:p>
          <a:p>
            <a:pPr lvl="1">
              <a:lnSpc>
                <a:spcPct val="90000"/>
              </a:lnSpc>
            </a:pPr>
            <a:r>
              <a:rPr lang="en-GB" sz="1800" dirty="0"/>
              <a:t>Only one pattern presented to external control bus at a time</a:t>
            </a:r>
          </a:p>
          <a:p>
            <a:pPr>
              <a:lnSpc>
                <a:spcPct val="90000"/>
              </a:lnSpc>
            </a:pPr>
            <a:r>
              <a:rPr lang="en-GB" sz="2000" dirty="0"/>
              <a:t>Require Q &lt; </a:t>
            </a:r>
            <a:r>
              <a:rPr lang="en-GB" sz="2000" dirty="0" smtClean="0"/>
              <a:t>2</a:t>
            </a:r>
            <a:r>
              <a:rPr lang="en-GB" sz="2000" baseline="30000" dirty="0" smtClean="0"/>
              <a:t>K</a:t>
            </a:r>
            <a:r>
              <a:rPr lang="en-GB" sz="2000" dirty="0" smtClean="0"/>
              <a:t> </a:t>
            </a:r>
            <a:r>
              <a:rPr lang="en-GB" sz="2000" dirty="0"/>
              <a:t>which can be encoded with </a:t>
            </a:r>
            <a:r>
              <a:rPr lang="en-GB" sz="2000" dirty="0" smtClean="0"/>
              <a:t>(log</a:t>
            </a:r>
            <a:r>
              <a:rPr lang="en-GB" sz="2000" baseline="-25000" dirty="0" smtClean="0"/>
              <a:t>2</a:t>
            </a:r>
            <a:r>
              <a:rPr lang="en-GB" sz="2000" dirty="0" smtClean="0"/>
              <a:t>Q )&lt; </a:t>
            </a:r>
            <a:r>
              <a:rPr lang="en-GB" sz="2000" dirty="0"/>
              <a:t>K bits</a:t>
            </a:r>
          </a:p>
          <a:p>
            <a:pPr>
              <a:lnSpc>
                <a:spcPct val="90000"/>
              </a:lnSpc>
            </a:pPr>
            <a:r>
              <a:rPr lang="en-GB" sz="2000" dirty="0" smtClean="0"/>
              <a:t>Practically it is not done:</a:t>
            </a:r>
            <a:endParaRPr lang="en-GB" sz="2000" dirty="0"/>
          </a:p>
          <a:p>
            <a:pPr lvl="1">
              <a:lnSpc>
                <a:spcPct val="90000"/>
              </a:lnSpc>
            </a:pPr>
            <a:r>
              <a:rPr lang="en-GB" sz="1800" dirty="0"/>
              <a:t>As difficult to program as pure decoded (Wilkes) scheme</a:t>
            </a:r>
          </a:p>
          <a:p>
            <a:pPr lvl="1">
              <a:lnSpc>
                <a:spcPct val="90000"/>
              </a:lnSpc>
            </a:pPr>
            <a:r>
              <a:rPr lang="en-GB" sz="1800" dirty="0"/>
              <a:t>Requires complex slow control logic module</a:t>
            </a:r>
          </a:p>
          <a:p>
            <a:pPr>
              <a:lnSpc>
                <a:spcPct val="90000"/>
              </a:lnSpc>
            </a:pPr>
            <a:r>
              <a:rPr lang="en-GB" sz="2000" dirty="0"/>
              <a:t>Compromises</a:t>
            </a:r>
          </a:p>
          <a:p>
            <a:pPr lvl="1">
              <a:lnSpc>
                <a:spcPct val="90000"/>
              </a:lnSpc>
            </a:pPr>
            <a:r>
              <a:rPr lang="en-GB" sz="1800" dirty="0"/>
              <a:t>More bits than necessary used</a:t>
            </a:r>
          </a:p>
          <a:p>
            <a:pPr lvl="1">
              <a:lnSpc>
                <a:spcPct val="90000"/>
              </a:lnSpc>
            </a:pPr>
            <a:r>
              <a:rPr lang="en-GB" sz="1800" dirty="0"/>
              <a:t>Some combinations that are physically allowable are not possible to encode</a:t>
            </a:r>
          </a:p>
          <a:p>
            <a:pPr lvl="1">
              <a:lnSpc>
                <a:spcPct val="90000"/>
              </a:lnSpc>
            </a:pPr>
            <a:endParaRPr lang="en-GB" sz="1800" dirty="0"/>
          </a:p>
        </p:txBody>
      </p:sp>
    </p:spTree>
    <p:extLst>
      <p:ext uri="{BB962C8B-B14F-4D97-AF65-F5344CB8AC3E}">
        <p14:creationId xmlns:p14="http://schemas.microsoft.com/office/powerpoint/2010/main" val="299897634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4" name="Rectangle 6"/>
          <p:cNvSpPr>
            <a:spLocks noGrp="1" noChangeArrowheads="1"/>
          </p:cNvSpPr>
          <p:nvPr>
            <p:ph type="title"/>
          </p:nvPr>
        </p:nvSpPr>
        <p:spPr/>
        <p:txBody>
          <a:bodyPr/>
          <a:lstStyle/>
          <a:p>
            <a:r>
              <a:rPr lang="en-GB"/>
              <a:t>Specific Encoding Techniques</a:t>
            </a:r>
          </a:p>
        </p:txBody>
      </p:sp>
      <p:sp>
        <p:nvSpPr>
          <p:cNvPr id="104455" name="Rectangle 7"/>
          <p:cNvSpPr>
            <a:spLocks noGrp="1" noChangeArrowheads="1"/>
          </p:cNvSpPr>
          <p:nvPr>
            <p:ph type="body" idx="1"/>
          </p:nvPr>
        </p:nvSpPr>
        <p:spPr/>
        <p:txBody>
          <a:bodyPr/>
          <a:lstStyle/>
          <a:p>
            <a:r>
              <a:rPr lang="en-GB"/>
              <a:t>Microinstruction organized as set of fields</a:t>
            </a:r>
          </a:p>
          <a:p>
            <a:r>
              <a:rPr lang="en-GB"/>
              <a:t>Each field contains code</a:t>
            </a:r>
          </a:p>
          <a:p>
            <a:r>
              <a:rPr lang="en-GB"/>
              <a:t>Activates one or more control signals</a:t>
            </a:r>
          </a:p>
          <a:p>
            <a:r>
              <a:rPr lang="en-GB"/>
              <a:t>Organize format into independent fields</a:t>
            </a:r>
          </a:p>
          <a:p>
            <a:pPr lvl="1"/>
            <a:r>
              <a:rPr lang="en-GB"/>
              <a:t>Field depicts set of actions (pattern of control signals) </a:t>
            </a:r>
          </a:p>
          <a:p>
            <a:pPr lvl="1"/>
            <a:r>
              <a:rPr lang="en-GB"/>
              <a:t>Actions from different fields can occur simultaneously</a:t>
            </a:r>
          </a:p>
          <a:p>
            <a:r>
              <a:rPr lang="en-GB"/>
              <a:t>Alternative actions that can be specified by a field are mutually exclusive</a:t>
            </a:r>
          </a:p>
          <a:p>
            <a:pPr lvl="1"/>
            <a:r>
              <a:rPr lang="en-GB"/>
              <a:t>Only one action specified for field could occur at a time</a:t>
            </a:r>
          </a:p>
        </p:txBody>
      </p:sp>
    </p:spTree>
    <p:extLst>
      <p:ext uri="{BB962C8B-B14F-4D97-AF65-F5344CB8AC3E}">
        <p14:creationId xmlns:p14="http://schemas.microsoft.com/office/powerpoint/2010/main" val="126838451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Microinstruction Encoding: </a:t>
            </a:r>
            <a:br>
              <a:rPr lang="en-GB" dirty="0"/>
            </a:br>
            <a:r>
              <a:rPr lang="en-GB" dirty="0">
                <a:solidFill>
                  <a:srgbClr val="0000FF"/>
                </a:solidFill>
              </a:rPr>
              <a:t>Direct Encoding</a:t>
            </a:r>
            <a:endParaRPr lang="en-US" dirty="0">
              <a:solidFill>
                <a:srgbClr val="0000FF"/>
              </a:solidFill>
            </a:endParaRPr>
          </a:p>
        </p:txBody>
      </p:sp>
      <p:sp>
        <p:nvSpPr>
          <p:cNvPr id="3" name="Content Placeholder 2"/>
          <p:cNvSpPr>
            <a:spLocks noGrp="1"/>
          </p:cNvSpPr>
          <p:nvPr>
            <p:ph idx="1"/>
          </p:nvPr>
        </p:nvSpPr>
        <p:spPr>
          <a:xfrm>
            <a:off x="228600" y="1066800"/>
            <a:ext cx="8686800" cy="5638800"/>
          </a:xfrm>
        </p:spPr>
        <p:txBody>
          <a:bodyPr/>
          <a:lstStyle/>
          <a:p>
            <a:r>
              <a:rPr lang="en-US" sz="2400" dirty="0"/>
              <a:t>The </a:t>
            </a:r>
            <a:r>
              <a:rPr lang="en-US" sz="2400" dirty="0" smtClean="0"/>
              <a:t>microinstruction is </a:t>
            </a:r>
            <a:r>
              <a:rPr lang="en-US" sz="2400" dirty="0"/>
              <a:t>organized as a set of fields. </a:t>
            </a:r>
            <a:endParaRPr lang="en-US" sz="2400" dirty="0" smtClean="0"/>
          </a:p>
          <a:p>
            <a:r>
              <a:rPr lang="en-US" sz="2400" dirty="0" smtClean="0"/>
              <a:t>Each </a:t>
            </a:r>
            <a:r>
              <a:rPr lang="en-US" sz="2400" dirty="0"/>
              <a:t>field contains a code, which, upon decoding</a:t>
            </a:r>
            <a:r>
              <a:rPr lang="en-US" sz="2400" dirty="0" smtClean="0"/>
              <a:t>, activates </a:t>
            </a:r>
            <a:r>
              <a:rPr lang="en-US" sz="2400" dirty="0"/>
              <a:t>one or more control signals</a:t>
            </a:r>
            <a:r>
              <a:rPr lang="en-US" sz="2400" dirty="0" smtClean="0"/>
              <a:t>.</a:t>
            </a:r>
          </a:p>
          <a:p>
            <a:r>
              <a:rPr lang="en-US" sz="2400" dirty="0"/>
              <a:t>Thus, with N fields</a:t>
            </a:r>
            <a:r>
              <a:rPr lang="en-US" sz="2400" dirty="0" smtClean="0"/>
              <a:t>, N </a:t>
            </a:r>
            <a:r>
              <a:rPr lang="en-US" sz="2400" dirty="0"/>
              <a:t>simultaneous actions are specified. Each action results in the activation of </a:t>
            </a:r>
            <a:r>
              <a:rPr lang="en-US" sz="2400" dirty="0" smtClean="0"/>
              <a:t>one or </a:t>
            </a:r>
            <a:r>
              <a:rPr lang="en-US" sz="2400" dirty="0"/>
              <a:t>more control signals.</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505" y="3581400"/>
            <a:ext cx="5092295" cy="30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342178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Microinstruction </a:t>
            </a:r>
            <a:r>
              <a:rPr lang="en-GB" dirty="0" smtClean="0"/>
              <a:t>Encoding:</a:t>
            </a:r>
            <a:r>
              <a:rPr lang="en-GB" dirty="0"/>
              <a:t/>
            </a:r>
            <a:br>
              <a:rPr lang="en-GB" dirty="0"/>
            </a:br>
            <a:r>
              <a:rPr lang="en-GB" dirty="0">
                <a:solidFill>
                  <a:srgbClr val="0000FF"/>
                </a:solidFill>
              </a:rPr>
              <a:t>Indirect Encoding</a:t>
            </a:r>
            <a:endParaRPr lang="en-US" dirty="0">
              <a:solidFill>
                <a:srgbClr val="0000FF"/>
              </a:solidFill>
            </a:endParaRPr>
          </a:p>
        </p:txBody>
      </p:sp>
      <p:sp>
        <p:nvSpPr>
          <p:cNvPr id="3" name="Content Placeholder 2"/>
          <p:cNvSpPr>
            <a:spLocks noGrp="1"/>
          </p:cNvSpPr>
          <p:nvPr>
            <p:ph idx="1"/>
          </p:nvPr>
        </p:nvSpPr>
        <p:spPr>
          <a:xfrm>
            <a:off x="228600" y="1066800"/>
            <a:ext cx="8686800" cy="5638800"/>
          </a:xfrm>
        </p:spPr>
        <p:txBody>
          <a:bodyPr/>
          <a:lstStyle/>
          <a:p>
            <a:r>
              <a:rPr lang="en-US" sz="2400" dirty="0" smtClean="0"/>
              <a:t>One </a:t>
            </a:r>
            <a:r>
              <a:rPr lang="en-US" sz="2400" dirty="0"/>
              <a:t>field is used to determine the interpretation of </a:t>
            </a:r>
            <a:r>
              <a:rPr lang="en-US" sz="2400" dirty="0" smtClean="0"/>
              <a:t>another field</a:t>
            </a:r>
            <a:r>
              <a:rPr lang="en-US" sz="2400" dirty="0"/>
              <a:t>. </a:t>
            </a:r>
            <a:endParaRPr lang="en-US" sz="2400" dirty="0" smtClean="0"/>
          </a:p>
          <a:p>
            <a:r>
              <a:rPr lang="en-US" sz="2400" dirty="0" smtClean="0"/>
              <a:t>e.g. Consider </a:t>
            </a:r>
            <a:r>
              <a:rPr lang="en-US" sz="2400" dirty="0"/>
              <a:t>an ALU that is capable of performing eight </a:t>
            </a:r>
            <a:r>
              <a:rPr lang="en-US" sz="2400" dirty="0" smtClean="0"/>
              <a:t>different arithmetic </a:t>
            </a:r>
            <a:r>
              <a:rPr lang="en-US" sz="2400" dirty="0"/>
              <a:t>operations and eight different shift operations. A 1-bit field could be </a:t>
            </a:r>
            <a:r>
              <a:rPr lang="en-US" sz="2400" dirty="0" smtClean="0"/>
              <a:t>used to </a:t>
            </a:r>
            <a:r>
              <a:rPr lang="en-US" sz="2400" dirty="0"/>
              <a:t>indicate whether a shift or arithmetic operation is to be used; a 3-bit field </a:t>
            </a:r>
            <a:r>
              <a:rPr lang="en-US" sz="2400" dirty="0" smtClean="0"/>
              <a:t>would indicate </a:t>
            </a:r>
            <a:r>
              <a:rPr lang="en-US" sz="2400" dirty="0"/>
              <a:t>the operation. </a:t>
            </a:r>
            <a:endParaRPr lang="en-US" sz="2400" dirty="0" smtClean="0"/>
          </a:p>
          <a:p>
            <a:r>
              <a:rPr lang="en-US" sz="2400" dirty="0" smtClean="0"/>
              <a:t>This </a:t>
            </a:r>
            <a:r>
              <a:rPr lang="en-US" sz="2400" dirty="0"/>
              <a:t>technique generally implies two levels of decoding, </a:t>
            </a:r>
            <a:r>
              <a:rPr lang="en-US" sz="2400" dirty="0" smtClean="0"/>
              <a:t>increasing propagation </a:t>
            </a:r>
            <a:r>
              <a:rPr lang="en-US" sz="2400" dirty="0"/>
              <a:t>delays.</a:t>
            </a:r>
          </a:p>
        </p:txBody>
      </p:sp>
    </p:spTree>
    <p:extLst>
      <p:ext uri="{BB962C8B-B14F-4D97-AF65-F5344CB8AC3E}">
        <p14:creationId xmlns:p14="http://schemas.microsoft.com/office/powerpoint/2010/main" val="229176064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Microinstruction </a:t>
            </a:r>
            <a:r>
              <a:rPr lang="en-GB" dirty="0" smtClean="0"/>
              <a:t>Encoding:</a:t>
            </a:r>
            <a:r>
              <a:rPr lang="en-GB" dirty="0"/>
              <a:t/>
            </a:r>
            <a:br>
              <a:rPr lang="en-GB" dirty="0"/>
            </a:br>
            <a:r>
              <a:rPr lang="en-GB" dirty="0">
                <a:solidFill>
                  <a:srgbClr val="0000FF"/>
                </a:solidFill>
              </a:rPr>
              <a:t>Indirect </a:t>
            </a:r>
            <a:r>
              <a:rPr lang="en-GB" dirty="0" smtClean="0">
                <a:solidFill>
                  <a:srgbClr val="0000FF"/>
                </a:solidFill>
              </a:rPr>
              <a:t>Encoding </a:t>
            </a:r>
            <a:r>
              <a:rPr lang="en-GB" dirty="0" smtClean="0">
                <a:solidFill>
                  <a:schemeClr val="tx1"/>
                </a:solidFill>
              </a:rPr>
              <a:t>(cont..)</a:t>
            </a:r>
            <a:endParaRPr lang="en-GB" dirty="0">
              <a:solidFill>
                <a:schemeClr val="tx1"/>
              </a:solidFill>
            </a:endParaRPr>
          </a:p>
        </p:txBody>
      </p:sp>
      <p:pic>
        <p:nvPicPr>
          <p:cNvPr id="1075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47800"/>
            <a:ext cx="5984875" cy="497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7519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a:t>Execute Cycle (ADD)</a:t>
            </a:r>
          </a:p>
        </p:txBody>
      </p:sp>
      <p:sp>
        <p:nvSpPr>
          <p:cNvPr id="14339" name="Rectangle 3"/>
          <p:cNvSpPr>
            <a:spLocks noGrp="1" noChangeArrowheads="1"/>
          </p:cNvSpPr>
          <p:nvPr>
            <p:ph type="body" idx="1"/>
          </p:nvPr>
        </p:nvSpPr>
        <p:spPr/>
        <p:txBody>
          <a:bodyPr/>
          <a:lstStyle/>
          <a:p>
            <a:r>
              <a:rPr lang="en-GB" dirty="0"/>
              <a:t>Different for each instruction</a:t>
            </a:r>
          </a:p>
          <a:p>
            <a:r>
              <a:rPr lang="en-GB" dirty="0"/>
              <a:t>e.g. ADD R1,X - add the contents of location X to Register 1 , result in R1</a:t>
            </a:r>
          </a:p>
          <a:p>
            <a:pPr marL="857250" lvl="2" indent="0">
              <a:buNone/>
            </a:pPr>
            <a:r>
              <a:rPr lang="en-GB" sz="2400" dirty="0" smtClean="0"/>
              <a:t>t1</a:t>
            </a:r>
            <a:r>
              <a:rPr lang="en-GB" sz="2400" dirty="0"/>
              <a:t>:	MAR &lt;- (</a:t>
            </a:r>
            <a:r>
              <a:rPr lang="en-GB" sz="2400" dirty="0" err="1"/>
              <a:t>IR</a:t>
            </a:r>
            <a:r>
              <a:rPr lang="en-GB" sz="2400" baseline="-25000" dirty="0" err="1"/>
              <a:t>address</a:t>
            </a:r>
            <a:r>
              <a:rPr lang="en-GB" sz="2400" dirty="0"/>
              <a:t>)</a:t>
            </a:r>
          </a:p>
          <a:p>
            <a:pPr marL="857250" lvl="2" indent="0">
              <a:buNone/>
            </a:pPr>
            <a:r>
              <a:rPr lang="en-GB" sz="2400" dirty="0"/>
              <a:t>t2:	MBR &lt;- (memory)</a:t>
            </a:r>
          </a:p>
          <a:p>
            <a:pPr marL="857250" lvl="2" indent="0">
              <a:buNone/>
            </a:pPr>
            <a:r>
              <a:rPr lang="en-GB" sz="2400" dirty="0"/>
              <a:t>t3:	R1 &lt;- R1 + (MBR)</a:t>
            </a:r>
          </a:p>
          <a:p>
            <a:r>
              <a:rPr lang="en-GB" dirty="0" smtClean="0"/>
              <a:t>Note: </a:t>
            </a:r>
            <a:r>
              <a:rPr lang="en-GB" dirty="0"/>
              <a:t>no overlap of micro-operations</a:t>
            </a:r>
          </a:p>
        </p:txBody>
      </p:sp>
    </p:spTree>
    <p:extLst>
      <p:ext uri="{BB962C8B-B14F-4D97-AF65-F5344CB8AC3E}">
        <p14:creationId xmlns:p14="http://schemas.microsoft.com/office/powerpoint/2010/main" val="561161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t>Execute Cycle (ISZ)</a:t>
            </a:r>
          </a:p>
        </p:txBody>
      </p:sp>
      <p:sp>
        <p:nvSpPr>
          <p:cNvPr id="15363" name="Rectangle 3"/>
          <p:cNvSpPr>
            <a:spLocks noGrp="1" noChangeArrowheads="1"/>
          </p:cNvSpPr>
          <p:nvPr>
            <p:ph type="body" idx="1"/>
          </p:nvPr>
        </p:nvSpPr>
        <p:spPr/>
        <p:txBody>
          <a:bodyPr/>
          <a:lstStyle/>
          <a:p>
            <a:r>
              <a:rPr lang="en-GB" dirty="0"/>
              <a:t>ISZ X - increment and skip if zero</a:t>
            </a:r>
          </a:p>
          <a:p>
            <a:pPr marL="857250" lvl="2" indent="0">
              <a:buNone/>
            </a:pPr>
            <a:r>
              <a:rPr lang="en-GB" sz="2400" dirty="0"/>
              <a:t>t1:	MAR &lt;- (</a:t>
            </a:r>
            <a:r>
              <a:rPr lang="en-GB" sz="2400" dirty="0" err="1"/>
              <a:t>IR</a:t>
            </a:r>
            <a:r>
              <a:rPr lang="en-GB" sz="2400" baseline="-25000" dirty="0" err="1"/>
              <a:t>address</a:t>
            </a:r>
            <a:r>
              <a:rPr lang="en-GB" sz="2400" dirty="0"/>
              <a:t>)</a:t>
            </a:r>
          </a:p>
          <a:p>
            <a:pPr marL="857250" lvl="2" indent="0">
              <a:buNone/>
            </a:pPr>
            <a:r>
              <a:rPr lang="en-GB" sz="2400" dirty="0"/>
              <a:t>t2:	MBR &lt;- (memory)</a:t>
            </a:r>
          </a:p>
          <a:p>
            <a:pPr marL="857250" lvl="2" indent="0">
              <a:buNone/>
            </a:pPr>
            <a:r>
              <a:rPr lang="en-GB" sz="2400" dirty="0"/>
              <a:t>t3:	MBR &lt;- (MBR) + 1</a:t>
            </a:r>
          </a:p>
          <a:p>
            <a:pPr marL="857250" lvl="2" indent="0">
              <a:buNone/>
            </a:pPr>
            <a:r>
              <a:rPr lang="en-GB" sz="2400" dirty="0"/>
              <a:t>t4:	memory &lt;- (MBR)</a:t>
            </a:r>
          </a:p>
          <a:p>
            <a:pPr marL="457200" lvl="1" indent="0">
              <a:buNone/>
            </a:pPr>
            <a:r>
              <a:rPr lang="en-GB" dirty="0"/>
              <a:t>		if (MBR) == 0 then PC &lt;- (PC) + 1</a:t>
            </a:r>
          </a:p>
          <a:p>
            <a:r>
              <a:rPr lang="en-GB" dirty="0"/>
              <a:t>Notes:</a:t>
            </a:r>
          </a:p>
          <a:p>
            <a:pPr lvl="1"/>
            <a:r>
              <a:rPr lang="en-GB" b="1" dirty="0" smtClean="0"/>
              <a:t>IF</a:t>
            </a:r>
            <a:r>
              <a:rPr lang="en-GB" dirty="0" smtClean="0"/>
              <a:t> </a:t>
            </a:r>
            <a:r>
              <a:rPr lang="en-GB" dirty="0"/>
              <a:t>is a single micro-operation</a:t>
            </a:r>
          </a:p>
          <a:p>
            <a:pPr lvl="1"/>
            <a:r>
              <a:rPr lang="en-GB" dirty="0"/>
              <a:t>Micro-operations done during t4</a:t>
            </a:r>
          </a:p>
        </p:txBody>
      </p:sp>
    </p:spTree>
    <p:extLst>
      <p:ext uri="{BB962C8B-B14F-4D97-AF65-F5344CB8AC3E}">
        <p14:creationId xmlns:p14="http://schemas.microsoft.com/office/powerpoint/2010/main" val="3109002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t>Execute Cycle (BSA)</a:t>
            </a:r>
          </a:p>
        </p:txBody>
      </p:sp>
      <p:sp>
        <p:nvSpPr>
          <p:cNvPr id="17411" name="Rectangle 3"/>
          <p:cNvSpPr>
            <a:spLocks noGrp="1" noChangeArrowheads="1"/>
          </p:cNvSpPr>
          <p:nvPr>
            <p:ph type="body" idx="1"/>
          </p:nvPr>
        </p:nvSpPr>
        <p:spPr/>
        <p:txBody>
          <a:bodyPr/>
          <a:lstStyle/>
          <a:p>
            <a:r>
              <a:rPr lang="en-GB" dirty="0"/>
              <a:t>BSA X - Branch and save address</a:t>
            </a:r>
          </a:p>
          <a:p>
            <a:pPr lvl="1"/>
            <a:r>
              <a:rPr lang="en-GB" dirty="0"/>
              <a:t>Address of instruction following BSA is saved in X</a:t>
            </a:r>
          </a:p>
          <a:p>
            <a:pPr lvl="1"/>
            <a:r>
              <a:rPr lang="en-GB" dirty="0"/>
              <a:t>Execution continues from X+1</a:t>
            </a:r>
          </a:p>
          <a:p>
            <a:pPr marL="857250" lvl="2" indent="0">
              <a:buNone/>
            </a:pPr>
            <a:endParaRPr lang="en-GB" sz="2400" dirty="0" smtClean="0"/>
          </a:p>
          <a:p>
            <a:pPr marL="857250" lvl="2" indent="0">
              <a:buNone/>
            </a:pPr>
            <a:r>
              <a:rPr lang="en-GB" sz="2400" dirty="0" smtClean="0"/>
              <a:t>t1</a:t>
            </a:r>
            <a:r>
              <a:rPr lang="en-GB" sz="2400" dirty="0"/>
              <a:t>:	MAR &lt;- (</a:t>
            </a:r>
            <a:r>
              <a:rPr lang="en-GB" sz="2400" dirty="0" err="1"/>
              <a:t>IR</a:t>
            </a:r>
            <a:r>
              <a:rPr lang="en-GB" sz="2400" baseline="-25000" dirty="0" err="1"/>
              <a:t>address</a:t>
            </a:r>
            <a:r>
              <a:rPr lang="en-GB" sz="2400" dirty="0"/>
              <a:t>)</a:t>
            </a:r>
          </a:p>
          <a:p>
            <a:pPr marL="857250" lvl="2" indent="0">
              <a:buNone/>
            </a:pPr>
            <a:r>
              <a:rPr lang="en-GB" sz="2400" dirty="0"/>
              <a:t> 	</a:t>
            </a:r>
            <a:r>
              <a:rPr lang="en-GB" sz="2400" dirty="0" smtClean="0"/>
              <a:t>MBR </a:t>
            </a:r>
            <a:r>
              <a:rPr lang="en-GB" sz="2400" dirty="0"/>
              <a:t>&lt;- (PC</a:t>
            </a:r>
            <a:r>
              <a:rPr lang="en-GB" sz="2400" dirty="0" smtClean="0"/>
              <a:t>)</a:t>
            </a:r>
          </a:p>
          <a:p>
            <a:pPr marL="857250" lvl="2" indent="0">
              <a:buNone/>
            </a:pPr>
            <a:endParaRPr lang="en-GB" sz="2400" dirty="0"/>
          </a:p>
          <a:p>
            <a:pPr marL="857250" lvl="2" indent="0">
              <a:buNone/>
            </a:pPr>
            <a:r>
              <a:rPr lang="en-GB" sz="2400" dirty="0"/>
              <a:t>t2:	PC &lt;- (</a:t>
            </a:r>
            <a:r>
              <a:rPr lang="en-GB" sz="2400" dirty="0" err="1"/>
              <a:t>IR</a:t>
            </a:r>
            <a:r>
              <a:rPr lang="en-GB" sz="2400" baseline="-25000" dirty="0" err="1"/>
              <a:t>address</a:t>
            </a:r>
            <a:r>
              <a:rPr lang="en-GB" sz="2400" dirty="0"/>
              <a:t>)</a:t>
            </a:r>
          </a:p>
          <a:p>
            <a:pPr marL="857250" lvl="2" indent="0">
              <a:buNone/>
            </a:pPr>
            <a:r>
              <a:rPr lang="en-GB" sz="2400" dirty="0"/>
              <a:t> 	</a:t>
            </a:r>
            <a:r>
              <a:rPr lang="en-GB" sz="2400" dirty="0" smtClean="0"/>
              <a:t>memory </a:t>
            </a:r>
            <a:r>
              <a:rPr lang="en-GB" sz="2400" dirty="0"/>
              <a:t>&lt;- (MBR</a:t>
            </a:r>
            <a:r>
              <a:rPr lang="en-GB" sz="2400" dirty="0" smtClean="0"/>
              <a:t>)</a:t>
            </a:r>
          </a:p>
          <a:p>
            <a:pPr marL="857250" lvl="2" indent="0">
              <a:buNone/>
            </a:pPr>
            <a:endParaRPr lang="en-GB" sz="2400" dirty="0"/>
          </a:p>
          <a:p>
            <a:pPr marL="857250" lvl="2" indent="0">
              <a:buNone/>
            </a:pPr>
            <a:r>
              <a:rPr lang="en-GB" sz="2400" dirty="0"/>
              <a:t>t3:	PC &lt;- (PC) + 1</a:t>
            </a:r>
          </a:p>
        </p:txBody>
      </p:sp>
    </p:spTree>
    <p:extLst>
      <p:ext uri="{BB962C8B-B14F-4D97-AF65-F5344CB8AC3E}">
        <p14:creationId xmlns:p14="http://schemas.microsoft.com/office/powerpoint/2010/main" val="1016352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4"/>
          <p:cNvSpPr>
            <a:spLocks noGrp="1" noChangeArrowheads="1"/>
          </p:cNvSpPr>
          <p:nvPr>
            <p:ph type="title"/>
          </p:nvPr>
        </p:nvSpPr>
        <p:spPr/>
        <p:txBody>
          <a:bodyPr/>
          <a:lstStyle/>
          <a:p>
            <a:r>
              <a:rPr lang="en-GB"/>
              <a:t>Instruction Cycle</a:t>
            </a:r>
          </a:p>
        </p:txBody>
      </p:sp>
      <p:sp>
        <p:nvSpPr>
          <p:cNvPr id="104453" name="Rectangle 5"/>
          <p:cNvSpPr>
            <a:spLocks noGrp="1" noChangeArrowheads="1"/>
          </p:cNvSpPr>
          <p:nvPr>
            <p:ph type="body" idx="1"/>
          </p:nvPr>
        </p:nvSpPr>
        <p:spPr>
          <a:xfrm>
            <a:off x="228600" y="1066800"/>
            <a:ext cx="8686800" cy="5638800"/>
          </a:xfrm>
        </p:spPr>
        <p:txBody>
          <a:bodyPr/>
          <a:lstStyle/>
          <a:p>
            <a:pPr>
              <a:lnSpc>
                <a:spcPct val="90000"/>
              </a:lnSpc>
            </a:pPr>
            <a:r>
              <a:rPr lang="en-GB" dirty="0"/>
              <a:t>Each phase decomposed into sequence of elementary micro-operations</a:t>
            </a:r>
          </a:p>
          <a:p>
            <a:pPr>
              <a:lnSpc>
                <a:spcPct val="90000"/>
              </a:lnSpc>
            </a:pPr>
            <a:r>
              <a:rPr lang="en-GB" dirty="0"/>
              <a:t>E.g. fetch, indirect, and interrupt cycles</a:t>
            </a:r>
          </a:p>
          <a:p>
            <a:pPr>
              <a:lnSpc>
                <a:spcPct val="90000"/>
              </a:lnSpc>
            </a:pPr>
            <a:r>
              <a:rPr lang="en-GB" dirty="0"/>
              <a:t>Execute cycle</a:t>
            </a:r>
          </a:p>
          <a:p>
            <a:pPr lvl="1">
              <a:lnSpc>
                <a:spcPct val="90000"/>
              </a:lnSpc>
            </a:pPr>
            <a:r>
              <a:rPr lang="en-GB" dirty="0"/>
              <a:t>One sequence of micro-operations for each </a:t>
            </a:r>
            <a:r>
              <a:rPr lang="en-GB" dirty="0" err="1"/>
              <a:t>opcode</a:t>
            </a:r>
            <a:endParaRPr lang="en-GB" dirty="0"/>
          </a:p>
          <a:p>
            <a:pPr>
              <a:lnSpc>
                <a:spcPct val="90000"/>
              </a:lnSpc>
            </a:pPr>
            <a:r>
              <a:rPr lang="en-GB" dirty="0"/>
              <a:t>Need to tie sequences together</a:t>
            </a:r>
          </a:p>
          <a:p>
            <a:pPr>
              <a:lnSpc>
                <a:spcPct val="90000"/>
              </a:lnSpc>
            </a:pPr>
            <a:r>
              <a:rPr lang="en-GB" dirty="0"/>
              <a:t>Assume new 2-bit register</a:t>
            </a:r>
          </a:p>
          <a:p>
            <a:pPr lvl="1">
              <a:lnSpc>
                <a:spcPct val="90000"/>
              </a:lnSpc>
            </a:pPr>
            <a:r>
              <a:rPr lang="en-GB" dirty="0"/>
              <a:t>Instruction cycle code (ICC) designates which part of cycle processor is in</a:t>
            </a:r>
          </a:p>
          <a:p>
            <a:pPr lvl="2">
              <a:lnSpc>
                <a:spcPct val="90000"/>
              </a:lnSpc>
            </a:pPr>
            <a:r>
              <a:rPr lang="en-GB" dirty="0"/>
              <a:t>00: Fetch</a:t>
            </a:r>
          </a:p>
          <a:p>
            <a:pPr lvl="2">
              <a:lnSpc>
                <a:spcPct val="90000"/>
              </a:lnSpc>
            </a:pPr>
            <a:r>
              <a:rPr lang="en-GB" dirty="0"/>
              <a:t>01: Indirect</a:t>
            </a:r>
          </a:p>
          <a:p>
            <a:pPr lvl="2">
              <a:lnSpc>
                <a:spcPct val="90000"/>
              </a:lnSpc>
            </a:pPr>
            <a:r>
              <a:rPr lang="en-GB" dirty="0"/>
              <a:t>10: Execute</a:t>
            </a:r>
          </a:p>
          <a:p>
            <a:pPr lvl="2">
              <a:lnSpc>
                <a:spcPct val="90000"/>
              </a:lnSpc>
            </a:pPr>
            <a:r>
              <a:rPr lang="en-GB" dirty="0"/>
              <a:t>11: Interrupt</a:t>
            </a:r>
          </a:p>
        </p:txBody>
      </p:sp>
    </p:spTree>
    <p:extLst>
      <p:ext uri="{BB962C8B-B14F-4D97-AF65-F5344CB8AC3E}">
        <p14:creationId xmlns:p14="http://schemas.microsoft.com/office/powerpoint/2010/main" val="3910657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GB"/>
              <a:t>Flowchart for Instruction Cycle</a:t>
            </a:r>
          </a:p>
        </p:txBody>
      </p:sp>
      <p:pic>
        <p:nvPicPr>
          <p:cNvPr id="105476" name="Picture 4"/>
          <p:cNvPicPr>
            <a:picLocks noChangeAspect="1" noChangeArrowheads="1"/>
          </p:cNvPicPr>
          <p:nvPr/>
        </p:nvPicPr>
        <p:blipFill>
          <a:blip r:embed="rId3">
            <a:extLst>
              <a:ext uri="{28A0092B-C50C-407E-A947-70E740481C1C}">
                <a14:useLocalDpi xmlns:a14="http://schemas.microsoft.com/office/drawing/2010/main" val="0"/>
              </a:ext>
            </a:extLst>
          </a:blip>
          <a:srcRect b="15596"/>
          <a:stretch>
            <a:fillRect/>
          </a:stretch>
        </p:blipFill>
        <p:spPr bwMode="auto">
          <a:xfrm>
            <a:off x="274638" y="1284288"/>
            <a:ext cx="8594725" cy="542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7020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GB" dirty="0"/>
              <a:t>Functional Requirements</a:t>
            </a:r>
          </a:p>
        </p:txBody>
      </p:sp>
      <p:sp>
        <p:nvSpPr>
          <p:cNvPr id="52227" name="Rectangle 3"/>
          <p:cNvSpPr>
            <a:spLocks noGrp="1" noChangeArrowheads="1"/>
          </p:cNvSpPr>
          <p:nvPr>
            <p:ph type="body" idx="1"/>
          </p:nvPr>
        </p:nvSpPr>
        <p:spPr>
          <a:xfrm>
            <a:off x="152400" y="1066800"/>
            <a:ext cx="8763000" cy="5638800"/>
          </a:xfrm>
        </p:spPr>
        <p:txBody>
          <a:bodyPr/>
          <a:lstStyle/>
          <a:p>
            <a:r>
              <a:rPr lang="en-GB" dirty="0">
                <a:solidFill>
                  <a:srgbClr val="0000FF"/>
                </a:solidFill>
              </a:rPr>
              <a:t>Define basic elements of </a:t>
            </a:r>
            <a:r>
              <a:rPr lang="en-GB" dirty="0" smtClean="0">
                <a:solidFill>
                  <a:srgbClr val="0000FF"/>
                </a:solidFill>
              </a:rPr>
              <a:t>processor</a:t>
            </a:r>
          </a:p>
          <a:p>
            <a:pPr lvl="1"/>
            <a:r>
              <a:rPr lang="en-GB" dirty="0"/>
              <a:t>ALU</a:t>
            </a:r>
          </a:p>
          <a:p>
            <a:pPr lvl="1"/>
            <a:r>
              <a:rPr lang="en-GB" dirty="0"/>
              <a:t>Registers</a:t>
            </a:r>
          </a:p>
          <a:p>
            <a:pPr lvl="1"/>
            <a:r>
              <a:rPr lang="en-GB" dirty="0"/>
              <a:t>Internal data </a:t>
            </a:r>
            <a:r>
              <a:rPr lang="en-GB" dirty="0" err="1"/>
              <a:t>pahs</a:t>
            </a:r>
            <a:endParaRPr lang="en-GB" dirty="0"/>
          </a:p>
          <a:p>
            <a:pPr lvl="1"/>
            <a:r>
              <a:rPr lang="en-GB" dirty="0"/>
              <a:t>External data paths</a:t>
            </a:r>
          </a:p>
          <a:p>
            <a:pPr lvl="1"/>
            <a:r>
              <a:rPr lang="en-GB" dirty="0"/>
              <a:t>Control Unit</a:t>
            </a:r>
          </a:p>
          <a:p>
            <a:r>
              <a:rPr lang="en-GB" dirty="0" smtClean="0">
                <a:solidFill>
                  <a:srgbClr val="0000FF"/>
                </a:solidFill>
              </a:rPr>
              <a:t>Describe types of micro-operations </a:t>
            </a:r>
            <a:r>
              <a:rPr lang="en-GB" dirty="0" smtClean="0"/>
              <a:t>that processor performs</a:t>
            </a:r>
          </a:p>
          <a:p>
            <a:pPr lvl="1"/>
            <a:r>
              <a:rPr lang="en-GB" dirty="0"/>
              <a:t>Transfer data between registers</a:t>
            </a:r>
          </a:p>
          <a:p>
            <a:pPr lvl="1"/>
            <a:r>
              <a:rPr lang="en-GB" dirty="0"/>
              <a:t>Transfer data from register to external</a:t>
            </a:r>
          </a:p>
          <a:p>
            <a:pPr lvl="1"/>
            <a:r>
              <a:rPr lang="en-GB" dirty="0"/>
              <a:t>Transfer data from external to register</a:t>
            </a:r>
          </a:p>
          <a:p>
            <a:pPr lvl="1"/>
            <a:r>
              <a:rPr lang="en-GB" dirty="0"/>
              <a:t>Perform arithmetic or logical ops</a:t>
            </a:r>
          </a:p>
          <a:p>
            <a:endParaRPr lang="en-GB" dirty="0"/>
          </a:p>
        </p:txBody>
      </p:sp>
    </p:spTree>
    <p:extLst>
      <p:ext uri="{BB962C8B-B14F-4D97-AF65-F5344CB8AC3E}">
        <p14:creationId xmlns:p14="http://schemas.microsoft.com/office/powerpoint/2010/main" val="2594976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Functional </a:t>
            </a:r>
            <a:r>
              <a:rPr lang="en-GB" dirty="0" smtClean="0"/>
              <a:t>Requirements (cont..)</a:t>
            </a:r>
            <a:endParaRPr lang="en-US" dirty="0"/>
          </a:p>
        </p:txBody>
      </p:sp>
      <p:sp>
        <p:nvSpPr>
          <p:cNvPr id="3" name="Content Placeholder 2"/>
          <p:cNvSpPr>
            <a:spLocks noGrp="1"/>
          </p:cNvSpPr>
          <p:nvPr>
            <p:ph idx="1"/>
          </p:nvPr>
        </p:nvSpPr>
        <p:spPr/>
        <p:txBody>
          <a:bodyPr/>
          <a:lstStyle/>
          <a:p>
            <a:r>
              <a:rPr lang="en-GB" dirty="0">
                <a:solidFill>
                  <a:srgbClr val="0000FF"/>
                </a:solidFill>
              </a:rPr>
              <a:t>Determine </a:t>
            </a:r>
            <a:r>
              <a:rPr lang="en-GB" dirty="0" smtClean="0">
                <a:solidFill>
                  <a:srgbClr val="0000FF"/>
                </a:solidFill>
              </a:rPr>
              <a:t>functions/operations </a:t>
            </a:r>
            <a:r>
              <a:rPr lang="en-GB" dirty="0">
                <a:solidFill>
                  <a:srgbClr val="0000FF"/>
                </a:solidFill>
              </a:rPr>
              <a:t>control unit </a:t>
            </a:r>
            <a:r>
              <a:rPr lang="en-GB" dirty="0"/>
              <a:t>must </a:t>
            </a:r>
            <a:r>
              <a:rPr lang="en-GB" dirty="0" smtClean="0"/>
              <a:t>perform</a:t>
            </a:r>
          </a:p>
          <a:p>
            <a:pPr lvl="1"/>
            <a:r>
              <a:rPr lang="en-GB" b="1" dirty="0">
                <a:solidFill>
                  <a:srgbClr val="C00000"/>
                </a:solidFill>
              </a:rPr>
              <a:t>Sequencing</a:t>
            </a:r>
          </a:p>
          <a:p>
            <a:pPr lvl="2"/>
            <a:r>
              <a:rPr lang="en-GB" dirty="0"/>
              <a:t>Causing the CPU to step through a series of micro-operations</a:t>
            </a:r>
          </a:p>
          <a:p>
            <a:pPr lvl="1"/>
            <a:r>
              <a:rPr lang="en-GB" b="1" dirty="0">
                <a:solidFill>
                  <a:srgbClr val="C00000"/>
                </a:solidFill>
              </a:rPr>
              <a:t>Execution</a:t>
            </a:r>
          </a:p>
          <a:p>
            <a:pPr lvl="2"/>
            <a:r>
              <a:rPr lang="en-GB" dirty="0"/>
              <a:t>Causing the performance of each micro-op</a:t>
            </a:r>
          </a:p>
          <a:p>
            <a:pPr lvl="1"/>
            <a:r>
              <a:rPr lang="en-GB" dirty="0"/>
              <a:t>This is done using Control Signals</a:t>
            </a:r>
          </a:p>
          <a:p>
            <a:endParaRPr lang="en-GB" dirty="0"/>
          </a:p>
          <a:p>
            <a:endParaRPr lang="en-US" dirty="0"/>
          </a:p>
        </p:txBody>
      </p:sp>
    </p:spTree>
    <p:extLst>
      <p:ext uri="{BB962C8B-B14F-4D97-AF65-F5344CB8AC3E}">
        <p14:creationId xmlns:p14="http://schemas.microsoft.com/office/powerpoint/2010/main" val="156302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GB" dirty="0" smtClean="0"/>
              <a:t>Block Schematic Diagram </a:t>
            </a:r>
            <a:r>
              <a:rPr lang="en-GB" dirty="0"/>
              <a:t>of Control Unit</a:t>
            </a:r>
          </a:p>
        </p:txBody>
      </p:sp>
      <p:pic>
        <p:nvPicPr>
          <p:cNvPr id="106500" name="Picture 4"/>
          <p:cNvPicPr>
            <a:picLocks noChangeAspect="1" noChangeArrowheads="1"/>
          </p:cNvPicPr>
          <p:nvPr/>
        </p:nvPicPr>
        <p:blipFill>
          <a:blip r:embed="rId3">
            <a:extLst>
              <a:ext uri="{28A0092B-C50C-407E-A947-70E740481C1C}">
                <a14:useLocalDpi xmlns:a14="http://schemas.microsoft.com/office/drawing/2010/main" val="0"/>
              </a:ext>
            </a:extLst>
          </a:blip>
          <a:srcRect b="19016"/>
          <a:stretch>
            <a:fillRect/>
          </a:stretch>
        </p:blipFill>
        <p:spPr bwMode="auto">
          <a:xfrm>
            <a:off x="76200" y="1446213"/>
            <a:ext cx="9015413" cy="464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346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r>
              <a:rPr lang="en-GB"/>
              <a:t>Control Signals</a:t>
            </a:r>
          </a:p>
        </p:txBody>
      </p:sp>
      <p:sp>
        <p:nvSpPr>
          <p:cNvPr id="20485" name="Rectangle 5"/>
          <p:cNvSpPr>
            <a:spLocks noGrp="1" noChangeArrowheads="1"/>
          </p:cNvSpPr>
          <p:nvPr>
            <p:ph type="body" idx="1"/>
          </p:nvPr>
        </p:nvSpPr>
        <p:spPr/>
        <p:txBody>
          <a:bodyPr/>
          <a:lstStyle/>
          <a:p>
            <a:pPr>
              <a:lnSpc>
                <a:spcPct val="90000"/>
              </a:lnSpc>
            </a:pPr>
            <a:r>
              <a:rPr lang="en-GB"/>
              <a:t>Clock</a:t>
            </a:r>
          </a:p>
          <a:p>
            <a:pPr lvl="1">
              <a:lnSpc>
                <a:spcPct val="90000"/>
              </a:lnSpc>
            </a:pPr>
            <a:r>
              <a:rPr lang="en-GB"/>
              <a:t>One micro-instruction (or set of parallel micro-instructions) per clock cycle</a:t>
            </a:r>
          </a:p>
          <a:p>
            <a:pPr>
              <a:lnSpc>
                <a:spcPct val="90000"/>
              </a:lnSpc>
            </a:pPr>
            <a:r>
              <a:rPr lang="en-GB"/>
              <a:t>Instruction register</a:t>
            </a:r>
          </a:p>
          <a:p>
            <a:pPr lvl="1">
              <a:lnSpc>
                <a:spcPct val="90000"/>
              </a:lnSpc>
            </a:pPr>
            <a:r>
              <a:rPr lang="en-GB"/>
              <a:t>Op-code for current instruction</a:t>
            </a:r>
          </a:p>
          <a:p>
            <a:pPr lvl="1">
              <a:lnSpc>
                <a:spcPct val="90000"/>
              </a:lnSpc>
            </a:pPr>
            <a:r>
              <a:rPr lang="en-GB"/>
              <a:t>Determines which micro-instructions are performed</a:t>
            </a:r>
          </a:p>
          <a:p>
            <a:pPr>
              <a:lnSpc>
                <a:spcPct val="90000"/>
              </a:lnSpc>
            </a:pPr>
            <a:r>
              <a:rPr lang="en-GB"/>
              <a:t>Flags</a:t>
            </a:r>
          </a:p>
          <a:p>
            <a:pPr lvl="1">
              <a:lnSpc>
                <a:spcPct val="90000"/>
              </a:lnSpc>
            </a:pPr>
            <a:r>
              <a:rPr lang="en-GB"/>
              <a:t>State of CPU</a:t>
            </a:r>
          </a:p>
          <a:p>
            <a:pPr lvl="1">
              <a:lnSpc>
                <a:spcPct val="90000"/>
              </a:lnSpc>
            </a:pPr>
            <a:r>
              <a:rPr lang="en-GB"/>
              <a:t>Results of previous operations</a:t>
            </a:r>
          </a:p>
          <a:p>
            <a:pPr>
              <a:lnSpc>
                <a:spcPct val="90000"/>
              </a:lnSpc>
            </a:pPr>
            <a:r>
              <a:rPr lang="en-GB"/>
              <a:t>From control bus</a:t>
            </a:r>
          </a:p>
          <a:p>
            <a:pPr lvl="1">
              <a:lnSpc>
                <a:spcPct val="90000"/>
              </a:lnSpc>
            </a:pPr>
            <a:r>
              <a:rPr lang="en-GB"/>
              <a:t>Interrupts</a:t>
            </a:r>
          </a:p>
          <a:p>
            <a:pPr lvl="1">
              <a:lnSpc>
                <a:spcPct val="90000"/>
              </a:lnSpc>
            </a:pPr>
            <a:r>
              <a:rPr lang="en-GB"/>
              <a:t>Acknowledgements</a:t>
            </a:r>
          </a:p>
        </p:txBody>
      </p:sp>
    </p:spTree>
    <p:extLst>
      <p:ext uri="{BB962C8B-B14F-4D97-AF65-F5344CB8AC3E}">
        <p14:creationId xmlns:p14="http://schemas.microsoft.com/office/powerpoint/2010/main" val="776909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 Contents</a:t>
            </a:r>
            <a:endParaRPr lang="en-US" dirty="0"/>
          </a:p>
        </p:txBody>
      </p:sp>
      <p:sp>
        <p:nvSpPr>
          <p:cNvPr id="3" name="Content Placeholder 2"/>
          <p:cNvSpPr>
            <a:spLocks noGrp="1"/>
          </p:cNvSpPr>
          <p:nvPr>
            <p:ph idx="1"/>
          </p:nvPr>
        </p:nvSpPr>
        <p:spPr>
          <a:xfrm>
            <a:off x="152400" y="914400"/>
            <a:ext cx="8991600" cy="5791200"/>
          </a:xfrm>
        </p:spPr>
        <p:txBody>
          <a:bodyPr/>
          <a:lstStyle/>
          <a:p>
            <a:r>
              <a:rPr lang="en-US" sz="2400" dirty="0"/>
              <a:t>Instruction Cycle &amp; Micro Operations, Functional Requirements &amp; Operations of the Control Unit, </a:t>
            </a:r>
            <a:r>
              <a:rPr lang="en-US" sz="2400" dirty="0" smtClean="0"/>
              <a:t>Block Schematic </a:t>
            </a:r>
            <a:r>
              <a:rPr lang="en-US" sz="2400" dirty="0"/>
              <a:t>&amp; Control </a:t>
            </a:r>
            <a:r>
              <a:rPr lang="en-US" sz="2400" dirty="0" smtClean="0"/>
              <a:t>Signals, Single </a:t>
            </a:r>
            <a:r>
              <a:rPr lang="en-US" sz="2400" dirty="0"/>
              <a:t>Bus Processor </a:t>
            </a:r>
            <a:r>
              <a:rPr lang="en-US" sz="2400" dirty="0" smtClean="0"/>
              <a:t>Organization</a:t>
            </a:r>
          </a:p>
          <a:p>
            <a:r>
              <a:rPr lang="en-US" sz="2400" dirty="0" smtClean="0"/>
              <a:t>Control </a:t>
            </a:r>
            <a:r>
              <a:rPr lang="en-US" sz="2400" dirty="0"/>
              <a:t>Signal example with </a:t>
            </a:r>
            <a:r>
              <a:rPr lang="en-US" sz="2400" dirty="0" smtClean="0"/>
              <a:t>Micro Operations </a:t>
            </a:r>
            <a:r>
              <a:rPr lang="en-US" sz="2400" dirty="0"/>
              <a:t>and Register Transfer.</a:t>
            </a:r>
          </a:p>
          <a:p>
            <a:r>
              <a:rPr lang="en-US" sz="2400" dirty="0"/>
              <a:t>Control Unit Design Methods - Hardwired Control – State Table Method, Design example </a:t>
            </a:r>
            <a:r>
              <a:rPr lang="en-US" sz="2400" dirty="0" smtClean="0"/>
              <a:t>– Multiplier CU</a:t>
            </a:r>
            <a:r>
              <a:rPr lang="en-US" sz="2400" dirty="0"/>
              <a:t>.</a:t>
            </a:r>
          </a:p>
          <a:p>
            <a:r>
              <a:rPr lang="en-US" sz="2400" dirty="0"/>
              <a:t>Micro-Programmed Control - Basic Concepts, Microinstructions &amp; Formats, Control Memory, </a:t>
            </a:r>
            <a:r>
              <a:rPr lang="en-US" sz="2400" dirty="0" smtClean="0"/>
              <a:t>Micro-</a:t>
            </a:r>
            <a:r>
              <a:rPr lang="en-US" sz="2400" dirty="0"/>
              <a:t>Programmed Control Unit Schematic, Microinstruction Sequencing - Design Considerations,</a:t>
            </a:r>
          </a:p>
          <a:p>
            <a:r>
              <a:rPr lang="en-US" sz="2400" dirty="0"/>
              <a:t>Sequencing Techniques, Address Generation, Microinstruction Execution - A Taxonomy </a:t>
            </a:r>
            <a:r>
              <a:rPr lang="en-US" sz="2400" dirty="0" smtClean="0"/>
              <a:t>of Microinstructions</a:t>
            </a:r>
            <a:r>
              <a:rPr lang="en-US" sz="2400" dirty="0"/>
              <a:t>, Microinstruction Encoding.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a:t>Control Signals - output</a:t>
            </a:r>
          </a:p>
        </p:txBody>
      </p:sp>
      <p:sp>
        <p:nvSpPr>
          <p:cNvPr id="22531" name="Rectangle 3"/>
          <p:cNvSpPr>
            <a:spLocks noGrp="1" noChangeArrowheads="1"/>
          </p:cNvSpPr>
          <p:nvPr>
            <p:ph type="body" idx="1"/>
          </p:nvPr>
        </p:nvSpPr>
        <p:spPr/>
        <p:txBody>
          <a:bodyPr/>
          <a:lstStyle/>
          <a:p>
            <a:r>
              <a:rPr lang="en-GB"/>
              <a:t>Within CPU</a:t>
            </a:r>
          </a:p>
          <a:p>
            <a:pPr lvl="1"/>
            <a:r>
              <a:rPr lang="en-GB"/>
              <a:t>Cause data movement</a:t>
            </a:r>
          </a:p>
          <a:p>
            <a:pPr lvl="1"/>
            <a:r>
              <a:rPr lang="en-GB"/>
              <a:t>Activate specific functions</a:t>
            </a:r>
          </a:p>
          <a:p>
            <a:r>
              <a:rPr lang="en-GB"/>
              <a:t>Via control bus</a:t>
            </a:r>
          </a:p>
          <a:p>
            <a:pPr lvl="1"/>
            <a:r>
              <a:rPr lang="en-GB"/>
              <a:t>To memory</a:t>
            </a:r>
          </a:p>
          <a:p>
            <a:pPr lvl="1"/>
            <a:r>
              <a:rPr lang="en-GB"/>
              <a:t>To I/O modules</a:t>
            </a:r>
          </a:p>
          <a:p>
            <a:pPr lvl="1"/>
            <a:endParaRPr lang="en-GB"/>
          </a:p>
        </p:txBody>
      </p:sp>
    </p:spTree>
    <p:extLst>
      <p:ext uri="{BB962C8B-B14F-4D97-AF65-F5344CB8AC3E}">
        <p14:creationId xmlns:p14="http://schemas.microsoft.com/office/powerpoint/2010/main" val="2642749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a:t>Data Paths and Control Signals</a:t>
            </a:r>
          </a:p>
        </p:txBody>
      </p:sp>
      <p:pic>
        <p:nvPicPr>
          <p:cNvPr id="1075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73150"/>
            <a:ext cx="8534400" cy="578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9082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a:t>Example Control Signal Sequence - Fetch</a:t>
            </a:r>
          </a:p>
        </p:txBody>
      </p:sp>
      <p:sp>
        <p:nvSpPr>
          <p:cNvPr id="23555" name="Rectangle 3"/>
          <p:cNvSpPr>
            <a:spLocks noGrp="1" noChangeArrowheads="1"/>
          </p:cNvSpPr>
          <p:nvPr>
            <p:ph type="body" idx="1"/>
          </p:nvPr>
        </p:nvSpPr>
        <p:spPr/>
        <p:txBody>
          <a:bodyPr/>
          <a:lstStyle/>
          <a:p>
            <a:r>
              <a:rPr lang="en-GB"/>
              <a:t>MAR &lt;- (PC)</a:t>
            </a:r>
          </a:p>
          <a:p>
            <a:pPr lvl="1"/>
            <a:r>
              <a:rPr lang="en-GB"/>
              <a:t>Control unit activates signal to open gates between PC and MAR</a:t>
            </a:r>
          </a:p>
          <a:p>
            <a:r>
              <a:rPr lang="en-GB"/>
              <a:t>MBR &lt;- (memory)</a:t>
            </a:r>
          </a:p>
          <a:p>
            <a:pPr lvl="1"/>
            <a:r>
              <a:rPr lang="en-GB"/>
              <a:t>Open gates between MAR and address bus</a:t>
            </a:r>
          </a:p>
          <a:p>
            <a:pPr lvl="1"/>
            <a:r>
              <a:rPr lang="en-GB"/>
              <a:t>Memory read control signal</a:t>
            </a:r>
          </a:p>
          <a:p>
            <a:pPr lvl="1"/>
            <a:r>
              <a:rPr lang="en-GB"/>
              <a:t>Open gates between data bus and MBR</a:t>
            </a:r>
          </a:p>
          <a:p>
            <a:endParaRPr lang="en-GB"/>
          </a:p>
        </p:txBody>
      </p:sp>
    </p:spTree>
    <p:extLst>
      <p:ext uri="{BB962C8B-B14F-4D97-AF65-F5344CB8AC3E}">
        <p14:creationId xmlns:p14="http://schemas.microsoft.com/office/powerpoint/2010/main" val="1277075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Micro-operations and Control Signals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1143000"/>
            <a:ext cx="8755307"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1967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GB"/>
              <a:t>Internal Organization</a:t>
            </a:r>
          </a:p>
        </p:txBody>
      </p:sp>
      <p:sp>
        <p:nvSpPr>
          <p:cNvPr id="54275" name="Rectangle 3"/>
          <p:cNvSpPr>
            <a:spLocks noGrp="1" noChangeArrowheads="1"/>
          </p:cNvSpPr>
          <p:nvPr>
            <p:ph type="body" idx="1"/>
          </p:nvPr>
        </p:nvSpPr>
        <p:spPr/>
        <p:txBody>
          <a:bodyPr/>
          <a:lstStyle/>
          <a:p>
            <a:r>
              <a:rPr lang="en-GB"/>
              <a:t>Usually a single internal bus</a:t>
            </a:r>
          </a:p>
          <a:p>
            <a:r>
              <a:rPr lang="en-GB"/>
              <a:t>Gates control movement of data onto and off the bus</a:t>
            </a:r>
          </a:p>
          <a:p>
            <a:r>
              <a:rPr lang="en-GB"/>
              <a:t>Control signals control data transfer to and from external systems bus</a:t>
            </a:r>
          </a:p>
          <a:p>
            <a:r>
              <a:rPr lang="en-GB"/>
              <a:t>Temporary registers needed for proper operation of ALU</a:t>
            </a:r>
          </a:p>
          <a:p>
            <a:endParaRPr lang="en-GB"/>
          </a:p>
        </p:txBody>
      </p:sp>
    </p:spTree>
    <p:extLst>
      <p:ext uri="{BB962C8B-B14F-4D97-AF65-F5344CB8AC3E}">
        <p14:creationId xmlns:p14="http://schemas.microsoft.com/office/powerpoint/2010/main" val="2679561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Fundamental Concepts</a:t>
            </a:r>
            <a:endParaRPr lang="en-US" dirty="0"/>
          </a:p>
        </p:txBody>
      </p:sp>
      <p:sp>
        <p:nvSpPr>
          <p:cNvPr id="3" name="Content Placeholder 2"/>
          <p:cNvSpPr>
            <a:spLocks noGrp="1"/>
          </p:cNvSpPr>
          <p:nvPr>
            <p:ph idx="1"/>
          </p:nvPr>
        </p:nvSpPr>
        <p:spPr>
          <a:xfrm>
            <a:off x="228600" y="1066800"/>
            <a:ext cx="8763000" cy="5638800"/>
          </a:xfrm>
        </p:spPr>
        <p:txBody>
          <a:bodyPr/>
          <a:lstStyle/>
          <a:p>
            <a:pPr>
              <a:buSzPct val="120000"/>
            </a:pPr>
            <a:r>
              <a:rPr lang="en-US" dirty="0" smtClean="0">
                <a:solidFill>
                  <a:srgbClr val="0000FF"/>
                </a:solidFill>
              </a:rPr>
              <a:t>Processor</a:t>
            </a:r>
            <a:r>
              <a:rPr lang="en-US" dirty="0" smtClean="0"/>
              <a:t> (CPU): the active part of the computer, which does all the work (data manipulation and decision-making).</a:t>
            </a:r>
          </a:p>
          <a:p>
            <a:pPr>
              <a:buSzPct val="120000"/>
            </a:pPr>
            <a:endParaRPr lang="en-US" sz="1800" dirty="0" smtClean="0"/>
          </a:p>
          <a:p>
            <a:pPr>
              <a:buSzPct val="120000"/>
            </a:pPr>
            <a:r>
              <a:rPr lang="en-US" dirty="0" smtClean="0">
                <a:solidFill>
                  <a:srgbClr val="0000FF"/>
                </a:solidFill>
              </a:rPr>
              <a:t>Datapath:</a:t>
            </a:r>
            <a:r>
              <a:rPr lang="en-US" dirty="0" smtClean="0"/>
              <a:t> portion of the processor which contains hardware necessary to perform all operations required by the computer (the brawn).</a:t>
            </a:r>
          </a:p>
          <a:p>
            <a:pPr>
              <a:buSzPct val="120000"/>
            </a:pPr>
            <a:endParaRPr lang="en-US" sz="1800" dirty="0" smtClean="0"/>
          </a:p>
          <a:p>
            <a:pPr>
              <a:buSzPct val="120000"/>
            </a:pPr>
            <a:r>
              <a:rPr lang="en-US" dirty="0" smtClean="0">
                <a:solidFill>
                  <a:srgbClr val="0000FF"/>
                </a:solidFill>
              </a:rPr>
              <a:t>Control:</a:t>
            </a:r>
            <a:r>
              <a:rPr lang="en-US" dirty="0" smtClean="0"/>
              <a:t> portion of the processor (also in hardware) which tells the datapath what needs to be done (the brain)</a:t>
            </a:r>
            <a:r>
              <a:rPr lang="en-GB" dirty="0" smtClean="0"/>
              <a: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Datapath</a:t>
            </a:r>
            <a:endParaRPr lang="en-US" dirty="0"/>
          </a:p>
        </p:txBody>
      </p:sp>
      <p:sp>
        <p:nvSpPr>
          <p:cNvPr id="3" name="Content Placeholder 2"/>
          <p:cNvSpPr>
            <a:spLocks noGrp="1"/>
          </p:cNvSpPr>
          <p:nvPr>
            <p:ph idx="1"/>
          </p:nvPr>
        </p:nvSpPr>
        <p:spPr>
          <a:xfrm>
            <a:off x="0" y="990600"/>
            <a:ext cx="8991600" cy="5715000"/>
          </a:xfrm>
        </p:spPr>
        <p:txBody>
          <a:bodyPr/>
          <a:lstStyle/>
          <a:p>
            <a:pPr>
              <a:buSzPct val="120000"/>
            </a:pPr>
            <a:r>
              <a:rPr lang="en-US" sz="2600" dirty="0" smtClean="0"/>
              <a:t>Datapath needs:</a:t>
            </a:r>
          </a:p>
          <a:p>
            <a:pPr marL="808038" lvl="1" indent="-350838">
              <a:buSzPct val="120000"/>
            </a:pPr>
            <a:r>
              <a:rPr lang="en-US" dirty="0" smtClean="0"/>
              <a:t>access to storage (general purpose registers and memory)</a:t>
            </a:r>
          </a:p>
          <a:p>
            <a:pPr marL="808038" lvl="1" indent="-350838">
              <a:buSzPct val="120000"/>
            </a:pPr>
            <a:r>
              <a:rPr lang="en-US" dirty="0" smtClean="0"/>
              <a:t>computational ability (ALU)</a:t>
            </a:r>
          </a:p>
          <a:p>
            <a:pPr marL="808038" lvl="1" indent="-350838">
              <a:buSzPct val="120000"/>
            </a:pPr>
            <a:r>
              <a:rPr lang="en-US" dirty="0" smtClean="0"/>
              <a:t>helper hardware (local registers and PC)</a:t>
            </a:r>
          </a:p>
          <a:p>
            <a:pPr>
              <a:buSzPct val="120000"/>
            </a:pPr>
            <a:r>
              <a:rPr lang="en-US" sz="2600" dirty="0" smtClean="0"/>
              <a:t>Five stages of datapath (executing an instruction):</a:t>
            </a:r>
          </a:p>
          <a:p>
            <a:pPr marL="914400" lvl="1" indent="-457200">
              <a:buSzPct val="120000"/>
              <a:buFont typeface="+mj-lt"/>
              <a:buAutoNum type="arabicPeriod"/>
            </a:pPr>
            <a:r>
              <a:rPr lang="en-US" dirty="0" smtClean="0"/>
              <a:t>Instruction Fetch (Increment PC)</a:t>
            </a:r>
            <a:endParaRPr lang="en-US" sz="2000" dirty="0" smtClean="0"/>
          </a:p>
          <a:p>
            <a:pPr marL="914400" lvl="1" indent="-457200">
              <a:buSzPct val="120000"/>
              <a:buFont typeface="+mj-lt"/>
              <a:buAutoNum type="arabicPeriod"/>
            </a:pPr>
            <a:r>
              <a:rPr lang="en-US" dirty="0" smtClean="0"/>
              <a:t>Instruction Decode (Read Registers)</a:t>
            </a:r>
          </a:p>
          <a:p>
            <a:pPr marL="914400" lvl="1" indent="-457200">
              <a:buSzPct val="120000"/>
              <a:buFont typeface="+mj-lt"/>
              <a:buAutoNum type="arabicPeriod"/>
            </a:pPr>
            <a:r>
              <a:rPr lang="en-US" dirty="0" smtClean="0"/>
              <a:t>ALU (Computation)</a:t>
            </a:r>
          </a:p>
          <a:p>
            <a:pPr marL="914400" lvl="1" indent="-457200">
              <a:buSzPct val="120000"/>
              <a:buFont typeface="+mj-lt"/>
              <a:buAutoNum type="arabicPeriod"/>
            </a:pPr>
            <a:r>
              <a:rPr lang="en-US" dirty="0" smtClean="0"/>
              <a:t>Memory Access</a:t>
            </a:r>
          </a:p>
          <a:p>
            <a:pPr marL="914400" lvl="1" indent="-457200">
              <a:buSzPct val="120000"/>
              <a:buFont typeface="+mj-lt"/>
              <a:buAutoNum type="arabicPeriod"/>
            </a:pPr>
            <a:r>
              <a:rPr lang="en-US" dirty="0" smtClean="0"/>
              <a:t>Write to Registers</a:t>
            </a:r>
            <a:endParaRPr lang="en-US" sz="2000" dirty="0" smtClean="0"/>
          </a:p>
          <a:p>
            <a:pPr>
              <a:buSzPct val="120000"/>
            </a:pPr>
            <a:r>
              <a:rPr lang="en-US" sz="2600" dirty="0" smtClean="0"/>
              <a:t>ALL instructions must go through ALL five stages.</a:t>
            </a:r>
          </a:p>
          <a:p>
            <a:pPr>
              <a:buSzPct val="120000"/>
            </a:pPr>
            <a:r>
              <a:rPr lang="en-US" sz="2600" dirty="0" smtClean="0"/>
              <a:t>Datapath is designed in hardware.</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Bus Organization</a:t>
            </a:r>
            <a:endParaRPr lang="en-US" dirty="0"/>
          </a:p>
        </p:txBody>
      </p:sp>
      <p:grpSp>
        <p:nvGrpSpPr>
          <p:cNvPr id="4" name="Group 103"/>
          <p:cNvGrpSpPr>
            <a:grpSpLocks noGrp="1"/>
          </p:cNvGrpSpPr>
          <p:nvPr/>
        </p:nvGrpSpPr>
        <p:grpSpPr bwMode="auto">
          <a:xfrm>
            <a:off x="457200" y="1066800"/>
            <a:ext cx="8178800" cy="5638800"/>
            <a:chOff x="553" y="740"/>
            <a:chExt cx="3546" cy="3184"/>
          </a:xfrm>
        </p:grpSpPr>
        <p:sp>
          <p:nvSpPr>
            <p:cNvPr id="5" name="Text Box 30"/>
            <p:cNvSpPr txBox="1">
              <a:spLocks noChangeArrowheads="1"/>
            </p:cNvSpPr>
            <p:nvPr/>
          </p:nvSpPr>
          <p:spPr bwMode="auto">
            <a:xfrm rot="16200000">
              <a:off x="1433" y="1658"/>
              <a:ext cx="119" cy="609"/>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b="0"/>
                <a:t>Data line</a:t>
              </a:r>
            </a:p>
          </p:txBody>
        </p:sp>
        <p:sp>
          <p:nvSpPr>
            <p:cNvPr id="6" name="Text Box 29"/>
            <p:cNvSpPr txBox="1">
              <a:spLocks noChangeArrowheads="1"/>
            </p:cNvSpPr>
            <p:nvPr/>
          </p:nvSpPr>
          <p:spPr bwMode="auto">
            <a:xfrm rot="16200000">
              <a:off x="1400" y="1119"/>
              <a:ext cx="119" cy="755"/>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b="0"/>
                <a:t>Address line</a:t>
              </a:r>
            </a:p>
          </p:txBody>
        </p:sp>
        <p:sp>
          <p:nvSpPr>
            <p:cNvPr id="7" name="AutoShape 14"/>
            <p:cNvSpPr>
              <a:spLocks noChangeArrowheads="1"/>
            </p:cNvSpPr>
            <p:nvPr/>
          </p:nvSpPr>
          <p:spPr bwMode="auto">
            <a:xfrm>
              <a:off x="2838" y="990"/>
              <a:ext cx="187" cy="2934"/>
            </a:xfrm>
            <a:prstGeom prst="upDownArrow">
              <a:avLst>
                <a:gd name="adj1" fmla="val 50565"/>
                <a:gd name="adj2" fmla="val 74454"/>
              </a:avLst>
            </a:prstGeom>
            <a:solidFill>
              <a:srgbClr val="FFFFCC"/>
            </a:solidFill>
            <a:ln w="12700" cap="sq" algn="ctr">
              <a:solidFill>
                <a:schemeClr val="tx1"/>
              </a:solidFill>
              <a:miter lim="800000"/>
              <a:headEnd/>
              <a:tailEnd/>
            </a:ln>
            <a:effectLst/>
          </p:spPr>
          <p:txBody>
            <a:bodyPr vert="eaVert" wrap="none" anchor="ctr"/>
            <a:lstStyle/>
            <a:p>
              <a:endParaRPr lang="en-US"/>
            </a:p>
          </p:txBody>
        </p:sp>
        <p:sp>
          <p:nvSpPr>
            <p:cNvPr id="8" name="Text Box 17"/>
            <p:cNvSpPr txBox="1">
              <a:spLocks noChangeArrowheads="1"/>
            </p:cNvSpPr>
            <p:nvPr/>
          </p:nvSpPr>
          <p:spPr bwMode="auto">
            <a:xfrm>
              <a:off x="1815" y="1130"/>
              <a:ext cx="685" cy="184"/>
            </a:xfrm>
            <a:prstGeom prst="rect">
              <a:avLst/>
            </a:prstGeom>
            <a:solidFill>
              <a:srgbClr val="CCFFFF"/>
            </a:solidFill>
            <a:ln w="25400" cap="sq" algn="ctr">
              <a:solidFill>
                <a:schemeClr val="tx1"/>
              </a:solidFill>
              <a:miter lim="800000"/>
              <a:headEnd/>
              <a:tailEnd/>
            </a:ln>
            <a:effectLst/>
          </p:spPr>
          <p:txBody>
            <a:bodyPr tIns="27432" bIns="27432">
              <a:spAutoFit/>
            </a:bodyPr>
            <a:lstStyle/>
            <a:p>
              <a:r>
                <a:rPr lang="en-US" sz="1400"/>
                <a:t>PC</a:t>
              </a:r>
            </a:p>
          </p:txBody>
        </p:sp>
        <p:sp>
          <p:nvSpPr>
            <p:cNvPr id="9" name="Text Box 18"/>
            <p:cNvSpPr txBox="1">
              <a:spLocks noChangeArrowheads="1"/>
            </p:cNvSpPr>
            <p:nvPr/>
          </p:nvSpPr>
          <p:spPr bwMode="auto">
            <a:xfrm>
              <a:off x="1815" y="1492"/>
              <a:ext cx="685" cy="184"/>
            </a:xfrm>
            <a:prstGeom prst="rect">
              <a:avLst/>
            </a:prstGeom>
            <a:solidFill>
              <a:srgbClr val="CCFFFF"/>
            </a:solidFill>
            <a:ln w="25400" cap="sq" algn="ctr">
              <a:solidFill>
                <a:schemeClr val="tx1"/>
              </a:solidFill>
              <a:miter lim="800000"/>
              <a:headEnd/>
              <a:tailEnd/>
            </a:ln>
            <a:effectLst/>
          </p:spPr>
          <p:txBody>
            <a:bodyPr tIns="27432" bIns="27432">
              <a:spAutoFit/>
            </a:bodyPr>
            <a:lstStyle/>
            <a:p>
              <a:r>
                <a:rPr lang="en-US" sz="1400"/>
                <a:t>MAR</a:t>
              </a:r>
            </a:p>
          </p:txBody>
        </p:sp>
        <p:sp>
          <p:nvSpPr>
            <p:cNvPr id="10" name="Text Box 19"/>
            <p:cNvSpPr txBox="1">
              <a:spLocks noChangeArrowheads="1"/>
            </p:cNvSpPr>
            <p:nvPr/>
          </p:nvSpPr>
          <p:spPr bwMode="auto">
            <a:xfrm>
              <a:off x="1815" y="1786"/>
              <a:ext cx="685" cy="184"/>
            </a:xfrm>
            <a:prstGeom prst="rect">
              <a:avLst/>
            </a:prstGeom>
            <a:solidFill>
              <a:srgbClr val="CCFFFF"/>
            </a:solidFill>
            <a:ln w="25400" cap="sq" algn="ctr">
              <a:solidFill>
                <a:schemeClr val="tx1"/>
              </a:solidFill>
              <a:miter lim="800000"/>
              <a:headEnd/>
              <a:tailEnd/>
            </a:ln>
            <a:effectLst/>
          </p:spPr>
          <p:txBody>
            <a:bodyPr tIns="27432" bIns="27432">
              <a:spAutoFit/>
            </a:bodyPr>
            <a:lstStyle/>
            <a:p>
              <a:r>
                <a:rPr lang="en-US" sz="1400"/>
                <a:t>MDR</a:t>
              </a:r>
            </a:p>
          </p:txBody>
        </p:sp>
        <p:sp>
          <p:nvSpPr>
            <p:cNvPr id="11" name="Text Box 20"/>
            <p:cNvSpPr txBox="1">
              <a:spLocks noChangeArrowheads="1"/>
            </p:cNvSpPr>
            <p:nvPr/>
          </p:nvSpPr>
          <p:spPr bwMode="auto">
            <a:xfrm>
              <a:off x="1815" y="2182"/>
              <a:ext cx="685" cy="184"/>
            </a:xfrm>
            <a:prstGeom prst="rect">
              <a:avLst/>
            </a:prstGeom>
            <a:solidFill>
              <a:srgbClr val="FFFFFF"/>
            </a:solidFill>
            <a:ln w="25400" cap="sq" algn="ctr">
              <a:solidFill>
                <a:schemeClr val="tx1"/>
              </a:solidFill>
              <a:miter lim="800000"/>
              <a:headEnd/>
              <a:tailEnd/>
            </a:ln>
            <a:effectLst/>
          </p:spPr>
          <p:txBody>
            <a:bodyPr tIns="27432" bIns="27432">
              <a:spAutoFit/>
            </a:bodyPr>
            <a:lstStyle/>
            <a:p>
              <a:r>
                <a:rPr lang="en-US" sz="1400"/>
                <a:t>Y</a:t>
              </a:r>
            </a:p>
          </p:txBody>
        </p:sp>
        <p:sp>
          <p:nvSpPr>
            <p:cNvPr id="12" name="Text Box 22"/>
            <p:cNvSpPr txBox="1">
              <a:spLocks noChangeArrowheads="1"/>
            </p:cNvSpPr>
            <p:nvPr/>
          </p:nvSpPr>
          <p:spPr bwMode="auto">
            <a:xfrm rot="16200000">
              <a:off x="2824" y="475"/>
              <a:ext cx="226" cy="755"/>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b="0"/>
                <a:t>Internal processor bus</a:t>
              </a:r>
            </a:p>
          </p:txBody>
        </p:sp>
        <p:sp>
          <p:nvSpPr>
            <p:cNvPr id="13" name="Line 23"/>
            <p:cNvSpPr>
              <a:spLocks noChangeShapeType="1"/>
            </p:cNvSpPr>
            <p:nvPr/>
          </p:nvSpPr>
          <p:spPr bwMode="auto">
            <a:xfrm>
              <a:off x="2503" y="1221"/>
              <a:ext cx="378" cy="0"/>
            </a:xfrm>
            <a:prstGeom prst="line">
              <a:avLst/>
            </a:prstGeom>
            <a:noFill/>
            <a:ln w="19050" cap="sq">
              <a:solidFill>
                <a:schemeClr val="tx1"/>
              </a:solidFill>
              <a:round/>
              <a:headEnd type="triangle" w="med" len="med"/>
              <a:tailEnd type="triangle" w="med" len="med"/>
            </a:ln>
            <a:effectLst/>
          </p:spPr>
          <p:txBody>
            <a:bodyPr vert="eaVert">
              <a:spAutoFit/>
            </a:bodyPr>
            <a:lstStyle/>
            <a:p>
              <a:endParaRPr lang="en-US"/>
            </a:p>
          </p:txBody>
        </p:sp>
        <p:sp>
          <p:nvSpPr>
            <p:cNvPr id="14" name="Line 24"/>
            <p:cNvSpPr>
              <a:spLocks noChangeShapeType="1"/>
            </p:cNvSpPr>
            <p:nvPr/>
          </p:nvSpPr>
          <p:spPr bwMode="auto">
            <a:xfrm>
              <a:off x="2503" y="1583"/>
              <a:ext cx="378" cy="0"/>
            </a:xfrm>
            <a:prstGeom prst="line">
              <a:avLst/>
            </a:prstGeom>
            <a:noFill/>
            <a:ln w="19050" cap="sq">
              <a:solidFill>
                <a:schemeClr val="tx1"/>
              </a:solidFill>
              <a:round/>
              <a:headEnd type="triangle" w="med" len="med"/>
              <a:tailEnd/>
            </a:ln>
            <a:effectLst/>
          </p:spPr>
          <p:txBody>
            <a:bodyPr vert="eaVert">
              <a:spAutoFit/>
            </a:bodyPr>
            <a:lstStyle/>
            <a:p>
              <a:endParaRPr lang="en-US"/>
            </a:p>
          </p:txBody>
        </p:sp>
        <p:sp>
          <p:nvSpPr>
            <p:cNvPr id="15" name="Line 25"/>
            <p:cNvSpPr>
              <a:spLocks noChangeShapeType="1"/>
            </p:cNvSpPr>
            <p:nvPr/>
          </p:nvSpPr>
          <p:spPr bwMode="auto">
            <a:xfrm>
              <a:off x="2503" y="1877"/>
              <a:ext cx="378" cy="0"/>
            </a:xfrm>
            <a:prstGeom prst="line">
              <a:avLst/>
            </a:prstGeom>
            <a:noFill/>
            <a:ln w="19050" cap="sq">
              <a:solidFill>
                <a:schemeClr val="tx1"/>
              </a:solidFill>
              <a:round/>
              <a:headEnd type="triangle" w="med" len="med"/>
              <a:tailEnd type="triangle" w="med" len="med"/>
            </a:ln>
            <a:effectLst/>
          </p:spPr>
          <p:txBody>
            <a:bodyPr vert="eaVert">
              <a:spAutoFit/>
            </a:bodyPr>
            <a:lstStyle/>
            <a:p>
              <a:endParaRPr lang="en-US"/>
            </a:p>
          </p:txBody>
        </p:sp>
        <p:sp>
          <p:nvSpPr>
            <p:cNvPr id="16" name="Line 26"/>
            <p:cNvSpPr>
              <a:spLocks noChangeShapeType="1"/>
            </p:cNvSpPr>
            <p:nvPr/>
          </p:nvSpPr>
          <p:spPr bwMode="auto">
            <a:xfrm>
              <a:off x="2503" y="2279"/>
              <a:ext cx="378" cy="0"/>
            </a:xfrm>
            <a:prstGeom prst="line">
              <a:avLst/>
            </a:prstGeom>
            <a:noFill/>
            <a:ln w="19050" cap="sq">
              <a:solidFill>
                <a:schemeClr val="tx1"/>
              </a:solidFill>
              <a:round/>
              <a:headEnd type="triangle" w="med" len="med"/>
              <a:tailEnd/>
            </a:ln>
            <a:effectLst/>
          </p:spPr>
          <p:txBody>
            <a:bodyPr vert="eaVert">
              <a:spAutoFit/>
            </a:bodyPr>
            <a:lstStyle/>
            <a:p>
              <a:endParaRPr lang="en-US"/>
            </a:p>
          </p:txBody>
        </p:sp>
        <p:sp>
          <p:nvSpPr>
            <p:cNvPr id="17" name="Line 27"/>
            <p:cNvSpPr>
              <a:spLocks noChangeShapeType="1"/>
            </p:cNvSpPr>
            <p:nvPr/>
          </p:nvSpPr>
          <p:spPr bwMode="auto">
            <a:xfrm>
              <a:off x="1205" y="1584"/>
              <a:ext cx="602" cy="0"/>
            </a:xfrm>
            <a:prstGeom prst="line">
              <a:avLst/>
            </a:prstGeom>
            <a:noFill/>
            <a:ln w="19050" cap="sq">
              <a:solidFill>
                <a:schemeClr val="tx1"/>
              </a:solidFill>
              <a:round/>
              <a:headEnd type="triangle" w="med" len="med"/>
              <a:tailEnd/>
            </a:ln>
            <a:effectLst/>
          </p:spPr>
          <p:txBody>
            <a:bodyPr vert="eaVert">
              <a:spAutoFit/>
            </a:bodyPr>
            <a:lstStyle/>
            <a:p>
              <a:endParaRPr lang="en-US"/>
            </a:p>
          </p:txBody>
        </p:sp>
        <p:sp>
          <p:nvSpPr>
            <p:cNvPr id="18" name="Line 28"/>
            <p:cNvSpPr>
              <a:spLocks noChangeShapeType="1"/>
            </p:cNvSpPr>
            <p:nvPr/>
          </p:nvSpPr>
          <p:spPr bwMode="auto">
            <a:xfrm>
              <a:off x="1206" y="1877"/>
              <a:ext cx="601" cy="0"/>
            </a:xfrm>
            <a:prstGeom prst="line">
              <a:avLst/>
            </a:prstGeom>
            <a:noFill/>
            <a:ln w="19050" cap="sq">
              <a:solidFill>
                <a:schemeClr val="tx1"/>
              </a:solidFill>
              <a:round/>
              <a:headEnd type="triangle" w="med" len="med"/>
              <a:tailEnd type="triangle" w="med" len="med"/>
            </a:ln>
            <a:effectLst/>
          </p:spPr>
          <p:txBody>
            <a:bodyPr vert="eaVert">
              <a:spAutoFit/>
            </a:bodyPr>
            <a:lstStyle/>
            <a:p>
              <a:endParaRPr lang="en-US"/>
            </a:p>
          </p:txBody>
        </p:sp>
        <p:sp>
          <p:nvSpPr>
            <p:cNvPr id="19" name="AutoShape 31"/>
            <p:cNvSpPr>
              <a:spLocks/>
            </p:cNvSpPr>
            <p:nvPr/>
          </p:nvSpPr>
          <p:spPr bwMode="auto">
            <a:xfrm>
              <a:off x="1061" y="1393"/>
              <a:ext cx="56" cy="696"/>
            </a:xfrm>
            <a:prstGeom prst="leftBrace">
              <a:avLst>
                <a:gd name="adj1" fmla="val 103571"/>
                <a:gd name="adj2" fmla="val 50000"/>
              </a:avLst>
            </a:prstGeom>
            <a:noFill/>
            <a:ln w="19050" cap="sq">
              <a:solidFill>
                <a:schemeClr val="tx1"/>
              </a:solidFill>
              <a:round/>
              <a:headEnd/>
              <a:tailEnd/>
            </a:ln>
            <a:effectLst/>
          </p:spPr>
          <p:txBody>
            <a:bodyPr vert="eaVert" wrap="none" anchor="ctr">
              <a:spAutoFit/>
            </a:bodyPr>
            <a:lstStyle/>
            <a:p>
              <a:endParaRPr lang="en-US"/>
            </a:p>
          </p:txBody>
        </p:sp>
        <p:sp>
          <p:nvSpPr>
            <p:cNvPr id="20" name="Text Box 32"/>
            <p:cNvSpPr txBox="1">
              <a:spLocks noChangeArrowheads="1"/>
            </p:cNvSpPr>
            <p:nvPr/>
          </p:nvSpPr>
          <p:spPr bwMode="auto">
            <a:xfrm rot="16200000">
              <a:off x="706" y="1484"/>
              <a:ext cx="226" cy="531"/>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b="0"/>
                <a:t>Memory bus</a:t>
              </a:r>
            </a:p>
          </p:txBody>
        </p:sp>
        <p:sp>
          <p:nvSpPr>
            <p:cNvPr id="21" name="Line 36"/>
            <p:cNvSpPr>
              <a:spLocks noChangeShapeType="1"/>
            </p:cNvSpPr>
            <p:nvPr/>
          </p:nvSpPr>
          <p:spPr bwMode="auto">
            <a:xfrm>
              <a:off x="2503" y="3717"/>
              <a:ext cx="378" cy="0"/>
            </a:xfrm>
            <a:prstGeom prst="line">
              <a:avLst/>
            </a:prstGeom>
            <a:noFill/>
            <a:ln w="19050" cap="sq">
              <a:solidFill>
                <a:schemeClr val="tx1"/>
              </a:solidFill>
              <a:round/>
              <a:headEnd/>
              <a:tailEnd type="triangle" w="med" len="med"/>
            </a:ln>
            <a:effectLst/>
          </p:spPr>
          <p:txBody>
            <a:bodyPr vert="eaVert">
              <a:spAutoFit/>
            </a:bodyPr>
            <a:lstStyle/>
            <a:p>
              <a:endParaRPr lang="en-US"/>
            </a:p>
          </p:txBody>
        </p:sp>
        <p:sp>
          <p:nvSpPr>
            <p:cNvPr id="22" name="Text Box 37"/>
            <p:cNvSpPr txBox="1">
              <a:spLocks noChangeArrowheads="1"/>
            </p:cNvSpPr>
            <p:nvPr/>
          </p:nvSpPr>
          <p:spPr bwMode="auto">
            <a:xfrm>
              <a:off x="1815" y="3619"/>
              <a:ext cx="685" cy="184"/>
            </a:xfrm>
            <a:prstGeom prst="rect">
              <a:avLst/>
            </a:prstGeom>
            <a:solidFill>
              <a:srgbClr val="FFFFFF"/>
            </a:solidFill>
            <a:ln w="25400" cap="sq" algn="ctr">
              <a:solidFill>
                <a:schemeClr val="tx1"/>
              </a:solidFill>
              <a:miter lim="800000"/>
              <a:headEnd/>
              <a:tailEnd/>
            </a:ln>
            <a:effectLst/>
          </p:spPr>
          <p:txBody>
            <a:bodyPr tIns="27432" bIns="27432">
              <a:spAutoFit/>
            </a:bodyPr>
            <a:lstStyle/>
            <a:p>
              <a:r>
                <a:rPr lang="en-US" sz="1400"/>
                <a:t>Z</a:t>
              </a:r>
            </a:p>
          </p:txBody>
        </p:sp>
        <p:grpSp>
          <p:nvGrpSpPr>
            <p:cNvPr id="23" name="Group 39"/>
            <p:cNvGrpSpPr>
              <a:grpSpLocks/>
            </p:cNvGrpSpPr>
            <p:nvPr/>
          </p:nvGrpSpPr>
          <p:grpSpPr bwMode="auto">
            <a:xfrm>
              <a:off x="1220" y="2631"/>
              <a:ext cx="860" cy="172"/>
              <a:chOff x="1048" y="2579"/>
              <a:chExt cx="860" cy="172"/>
            </a:xfrm>
          </p:grpSpPr>
          <p:sp>
            <p:nvSpPr>
              <p:cNvPr id="70" name="AutoShape 33"/>
              <p:cNvSpPr>
                <a:spLocks noChangeArrowheads="1"/>
              </p:cNvSpPr>
              <p:nvPr/>
            </p:nvSpPr>
            <p:spPr bwMode="auto">
              <a:xfrm>
                <a:off x="1048" y="2579"/>
                <a:ext cx="860" cy="172"/>
              </a:xfrm>
              <a:prstGeom prst="flowChartManualOperation">
                <a:avLst/>
              </a:prstGeom>
              <a:solidFill>
                <a:srgbClr val="FFCC99"/>
              </a:solidFill>
              <a:ln w="25400" cap="sq" algn="ctr">
                <a:solidFill>
                  <a:schemeClr val="tx1"/>
                </a:solidFill>
                <a:miter lim="800000"/>
                <a:headEnd/>
                <a:tailEnd/>
              </a:ln>
              <a:effectLst/>
            </p:spPr>
            <p:txBody>
              <a:bodyPr vert="eaVert" wrap="none" anchor="ctr">
                <a:spAutoFit/>
              </a:bodyPr>
              <a:lstStyle/>
              <a:p>
                <a:endParaRPr lang="en-US"/>
              </a:p>
            </p:txBody>
          </p:sp>
          <p:sp>
            <p:nvSpPr>
              <p:cNvPr id="71" name="Text Box 38"/>
              <p:cNvSpPr txBox="1">
                <a:spLocks noChangeArrowheads="1"/>
              </p:cNvSpPr>
              <p:nvPr/>
            </p:nvSpPr>
            <p:spPr bwMode="auto">
              <a:xfrm>
                <a:off x="1269" y="2580"/>
                <a:ext cx="418" cy="168"/>
              </a:xfrm>
              <a:prstGeom prst="rect">
                <a:avLst/>
              </a:prstGeom>
              <a:noFill/>
              <a:ln w="25400" cap="sq" algn="ctr">
                <a:noFill/>
                <a:miter lim="800000"/>
                <a:headEnd/>
                <a:tailEnd/>
              </a:ln>
              <a:effectLst/>
            </p:spPr>
            <p:txBody>
              <a:bodyPr tIns="27432" bIns="27432">
                <a:spAutoFit/>
              </a:bodyPr>
              <a:lstStyle/>
              <a:p>
                <a:r>
                  <a:rPr lang="en-US" sz="1400"/>
                  <a:t>MUX</a:t>
                </a:r>
              </a:p>
            </p:txBody>
          </p:sp>
        </p:grpSp>
        <p:grpSp>
          <p:nvGrpSpPr>
            <p:cNvPr id="24" name="Group 60"/>
            <p:cNvGrpSpPr>
              <a:grpSpLocks/>
            </p:cNvGrpSpPr>
            <p:nvPr/>
          </p:nvGrpSpPr>
          <p:grpSpPr bwMode="auto">
            <a:xfrm>
              <a:off x="1436" y="2970"/>
              <a:ext cx="951" cy="413"/>
              <a:chOff x="1204" y="2987"/>
              <a:chExt cx="951" cy="344"/>
            </a:xfrm>
          </p:grpSpPr>
          <p:sp>
            <p:nvSpPr>
              <p:cNvPr id="66" name="Freeform 45"/>
              <p:cNvSpPr>
                <a:spLocks/>
              </p:cNvSpPr>
              <p:nvPr/>
            </p:nvSpPr>
            <p:spPr bwMode="auto">
              <a:xfrm rot="5400000">
                <a:off x="1508" y="2683"/>
                <a:ext cx="344" cy="951"/>
              </a:xfrm>
              <a:custGeom>
                <a:avLst/>
                <a:gdLst/>
                <a:ahLst/>
                <a:cxnLst>
                  <a:cxn ang="0">
                    <a:pos x="0" y="0"/>
                  </a:cxn>
                  <a:cxn ang="0">
                    <a:pos x="528" y="192"/>
                  </a:cxn>
                  <a:cxn ang="0">
                    <a:pos x="528" y="672"/>
                  </a:cxn>
                  <a:cxn ang="0">
                    <a:pos x="0" y="960"/>
                  </a:cxn>
                  <a:cxn ang="0">
                    <a:pos x="0" y="528"/>
                  </a:cxn>
                  <a:cxn ang="0">
                    <a:pos x="48" y="480"/>
                  </a:cxn>
                  <a:cxn ang="0">
                    <a:pos x="0" y="432"/>
                  </a:cxn>
                  <a:cxn ang="0">
                    <a:pos x="0" y="0"/>
                  </a:cxn>
                </a:cxnLst>
                <a:rect l="0" t="0" r="r" b="b"/>
                <a:pathLst>
                  <a:path w="528" h="960">
                    <a:moveTo>
                      <a:pt x="0" y="0"/>
                    </a:moveTo>
                    <a:lnTo>
                      <a:pt x="528" y="192"/>
                    </a:lnTo>
                    <a:lnTo>
                      <a:pt x="528" y="672"/>
                    </a:lnTo>
                    <a:lnTo>
                      <a:pt x="0" y="960"/>
                    </a:lnTo>
                    <a:lnTo>
                      <a:pt x="0" y="528"/>
                    </a:lnTo>
                    <a:lnTo>
                      <a:pt x="48" y="480"/>
                    </a:lnTo>
                    <a:lnTo>
                      <a:pt x="0" y="432"/>
                    </a:lnTo>
                    <a:lnTo>
                      <a:pt x="0" y="0"/>
                    </a:lnTo>
                    <a:close/>
                  </a:path>
                </a:pathLst>
              </a:custGeom>
              <a:solidFill>
                <a:srgbClr val="CCFFCC"/>
              </a:solidFill>
              <a:ln w="25400" cap="flat" cmpd="sng">
                <a:solidFill>
                  <a:schemeClr val="tx1"/>
                </a:solidFill>
                <a:prstDash val="solid"/>
                <a:round/>
                <a:headEnd/>
                <a:tailEnd/>
              </a:ln>
              <a:effectLst/>
            </p:spPr>
            <p:txBody>
              <a:bodyPr wrap="none" anchor="ctr"/>
              <a:lstStyle/>
              <a:p>
                <a:endParaRPr lang="en-US"/>
              </a:p>
            </p:txBody>
          </p:sp>
          <p:sp>
            <p:nvSpPr>
              <p:cNvPr id="67" name="Text Box 51"/>
              <p:cNvSpPr txBox="1">
                <a:spLocks noChangeArrowheads="1"/>
              </p:cNvSpPr>
              <p:nvPr/>
            </p:nvSpPr>
            <p:spPr bwMode="auto">
              <a:xfrm>
                <a:off x="1390" y="2987"/>
                <a:ext cx="143" cy="106"/>
              </a:xfrm>
              <a:prstGeom prst="rect">
                <a:avLst/>
              </a:prstGeom>
              <a:noFill/>
              <a:ln w="25400" cap="sq" algn="ctr">
                <a:noFill/>
                <a:miter lim="800000"/>
                <a:headEnd/>
                <a:tailEnd/>
              </a:ln>
              <a:effectLst/>
            </p:spPr>
            <p:txBody>
              <a:bodyPr lIns="9144" tIns="9144" rIns="9144" bIns="9144">
                <a:spAutoFit/>
              </a:bodyPr>
              <a:lstStyle/>
              <a:p>
                <a:r>
                  <a:rPr lang="en-US" sz="1200"/>
                  <a:t>A</a:t>
                </a:r>
              </a:p>
            </p:txBody>
          </p:sp>
          <p:sp>
            <p:nvSpPr>
              <p:cNvPr id="68" name="Text Box 54"/>
              <p:cNvSpPr txBox="1">
                <a:spLocks noChangeArrowheads="1"/>
              </p:cNvSpPr>
              <p:nvPr/>
            </p:nvSpPr>
            <p:spPr bwMode="auto">
              <a:xfrm>
                <a:off x="1511" y="3106"/>
                <a:ext cx="418" cy="140"/>
              </a:xfrm>
              <a:prstGeom prst="rect">
                <a:avLst/>
              </a:prstGeom>
              <a:noFill/>
              <a:ln w="25400" cap="sq" algn="ctr">
                <a:noFill/>
                <a:miter lim="800000"/>
                <a:headEnd/>
                <a:tailEnd/>
              </a:ln>
              <a:effectLst/>
            </p:spPr>
            <p:txBody>
              <a:bodyPr tIns="27432" bIns="27432">
                <a:spAutoFit/>
              </a:bodyPr>
              <a:lstStyle/>
              <a:p>
                <a:r>
                  <a:rPr lang="en-US" sz="1400"/>
                  <a:t>ALU</a:t>
                </a:r>
              </a:p>
            </p:txBody>
          </p:sp>
          <p:sp>
            <p:nvSpPr>
              <p:cNvPr id="69" name="Text Box 55"/>
              <p:cNvSpPr txBox="1">
                <a:spLocks noChangeArrowheads="1"/>
              </p:cNvSpPr>
              <p:nvPr/>
            </p:nvSpPr>
            <p:spPr bwMode="auto">
              <a:xfrm>
                <a:off x="1873" y="2987"/>
                <a:ext cx="143" cy="106"/>
              </a:xfrm>
              <a:prstGeom prst="rect">
                <a:avLst/>
              </a:prstGeom>
              <a:noFill/>
              <a:ln w="25400" cap="sq" algn="ctr">
                <a:noFill/>
                <a:miter lim="800000"/>
                <a:headEnd/>
                <a:tailEnd/>
              </a:ln>
              <a:effectLst/>
            </p:spPr>
            <p:txBody>
              <a:bodyPr lIns="9144" tIns="9144" rIns="9144" bIns="9144">
                <a:spAutoFit/>
              </a:bodyPr>
              <a:lstStyle/>
              <a:p>
                <a:r>
                  <a:rPr lang="en-US" sz="1200"/>
                  <a:t>B</a:t>
                </a:r>
              </a:p>
            </p:txBody>
          </p:sp>
        </p:grpSp>
        <p:sp>
          <p:nvSpPr>
            <p:cNvPr id="25" name="Line 58"/>
            <p:cNvSpPr>
              <a:spLocks noChangeShapeType="1"/>
            </p:cNvSpPr>
            <p:nvPr/>
          </p:nvSpPr>
          <p:spPr bwMode="auto">
            <a:xfrm>
              <a:off x="2168" y="2744"/>
              <a:ext cx="0" cy="215"/>
            </a:xfrm>
            <a:prstGeom prst="line">
              <a:avLst/>
            </a:prstGeom>
            <a:noFill/>
            <a:ln w="19050" cap="sq">
              <a:solidFill>
                <a:schemeClr val="tx1"/>
              </a:solidFill>
              <a:round/>
              <a:headEnd/>
              <a:tailEnd type="triangle" w="med" len="med"/>
            </a:ln>
            <a:effectLst/>
          </p:spPr>
          <p:txBody>
            <a:bodyPr vert="eaVert" wrap="none" anchor="ctr">
              <a:spAutoFit/>
            </a:bodyPr>
            <a:lstStyle/>
            <a:p>
              <a:endParaRPr lang="en-US"/>
            </a:p>
          </p:txBody>
        </p:sp>
        <p:sp>
          <p:nvSpPr>
            <p:cNvPr id="26" name="Line 59"/>
            <p:cNvSpPr>
              <a:spLocks noChangeShapeType="1"/>
            </p:cNvSpPr>
            <p:nvPr/>
          </p:nvSpPr>
          <p:spPr bwMode="auto">
            <a:xfrm>
              <a:off x="2168" y="2744"/>
              <a:ext cx="696" cy="0"/>
            </a:xfrm>
            <a:prstGeom prst="line">
              <a:avLst/>
            </a:prstGeom>
            <a:noFill/>
            <a:ln w="19050" cap="sq">
              <a:solidFill>
                <a:schemeClr val="tx1"/>
              </a:solidFill>
              <a:round/>
              <a:headEnd/>
              <a:tailEnd/>
            </a:ln>
            <a:effectLst/>
          </p:spPr>
          <p:txBody>
            <a:bodyPr vert="eaVert">
              <a:spAutoFit/>
            </a:bodyPr>
            <a:lstStyle/>
            <a:p>
              <a:endParaRPr lang="en-US"/>
            </a:p>
          </p:txBody>
        </p:sp>
        <p:sp>
          <p:nvSpPr>
            <p:cNvPr id="27" name="Line 61"/>
            <p:cNvSpPr>
              <a:spLocks noChangeShapeType="1"/>
            </p:cNvSpPr>
            <p:nvPr/>
          </p:nvSpPr>
          <p:spPr bwMode="auto">
            <a:xfrm>
              <a:off x="2151" y="3476"/>
              <a:ext cx="0" cy="138"/>
            </a:xfrm>
            <a:prstGeom prst="line">
              <a:avLst/>
            </a:prstGeom>
            <a:noFill/>
            <a:ln w="19050" cap="sq">
              <a:solidFill>
                <a:schemeClr val="tx1"/>
              </a:solidFill>
              <a:round/>
              <a:headEnd/>
              <a:tailEnd type="triangle" w="med" len="med"/>
            </a:ln>
            <a:effectLst/>
          </p:spPr>
          <p:txBody>
            <a:bodyPr vert="eaVert" anchor="ctr">
              <a:spAutoFit/>
            </a:bodyPr>
            <a:lstStyle/>
            <a:p>
              <a:endParaRPr lang="en-US"/>
            </a:p>
          </p:txBody>
        </p:sp>
        <p:sp>
          <p:nvSpPr>
            <p:cNvPr id="28" name="Line 62"/>
            <p:cNvSpPr>
              <a:spLocks noChangeShapeType="1"/>
            </p:cNvSpPr>
            <p:nvPr/>
          </p:nvSpPr>
          <p:spPr bwMode="auto">
            <a:xfrm>
              <a:off x="1954" y="3476"/>
              <a:ext cx="198" cy="0"/>
            </a:xfrm>
            <a:prstGeom prst="line">
              <a:avLst/>
            </a:prstGeom>
            <a:noFill/>
            <a:ln w="19050" cap="sq">
              <a:solidFill>
                <a:schemeClr val="tx1"/>
              </a:solidFill>
              <a:round/>
              <a:headEnd/>
              <a:tailEnd/>
            </a:ln>
            <a:effectLst/>
          </p:spPr>
          <p:txBody>
            <a:bodyPr vert="eaVert">
              <a:spAutoFit/>
            </a:bodyPr>
            <a:lstStyle/>
            <a:p>
              <a:endParaRPr lang="en-US"/>
            </a:p>
          </p:txBody>
        </p:sp>
        <p:sp>
          <p:nvSpPr>
            <p:cNvPr id="29" name="Line 63"/>
            <p:cNvSpPr>
              <a:spLocks noChangeShapeType="1"/>
            </p:cNvSpPr>
            <p:nvPr/>
          </p:nvSpPr>
          <p:spPr bwMode="auto">
            <a:xfrm>
              <a:off x="1954" y="3381"/>
              <a:ext cx="0" cy="94"/>
            </a:xfrm>
            <a:prstGeom prst="line">
              <a:avLst/>
            </a:prstGeom>
            <a:noFill/>
            <a:ln w="19050" cap="sq">
              <a:solidFill>
                <a:schemeClr val="tx1"/>
              </a:solidFill>
              <a:round/>
              <a:headEnd/>
              <a:tailEnd/>
            </a:ln>
            <a:effectLst/>
          </p:spPr>
          <p:txBody>
            <a:bodyPr vert="eaVert" anchor="ctr">
              <a:spAutoFit/>
            </a:bodyPr>
            <a:lstStyle/>
            <a:p>
              <a:endParaRPr lang="en-US"/>
            </a:p>
          </p:txBody>
        </p:sp>
        <p:sp>
          <p:nvSpPr>
            <p:cNvPr id="30" name="Line 64"/>
            <p:cNvSpPr>
              <a:spLocks noChangeShapeType="1"/>
            </p:cNvSpPr>
            <p:nvPr/>
          </p:nvSpPr>
          <p:spPr bwMode="auto">
            <a:xfrm>
              <a:off x="1445" y="2468"/>
              <a:ext cx="0" cy="146"/>
            </a:xfrm>
            <a:prstGeom prst="line">
              <a:avLst/>
            </a:prstGeom>
            <a:noFill/>
            <a:ln w="19050" cap="sq">
              <a:solidFill>
                <a:schemeClr val="tx1"/>
              </a:solidFill>
              <a:round/>
              <a:headEnd/>
              <a:tailEnd type="triangle" w="med" len="med"/>
            </a:ln>
            <a:effectLst/>
          </p:spPr>
          <p:txBody>
            <a:bodyPr vert="eaVert" anchor="ctr">
              <a:spAutoFit/>
            </a:bodyPr>
            <a:lstStyle/>
            <a:p>
              <a:endParaRPr lang="en-US"/>
            </a:p>
          </p:txBody>
        </p:sp>
        <p:sp>
          <p:nvSpPr>
            <p:cNvPr id="31" name="Line 65"/>
            <p:cNvSpPr>
              <a:spLocks noChangeShapeType="1"/>
            </p:cNvSpPr>
            <p:nvPr/>
          </p:nvSpPr>
          <p:spPr bwMode="auto">
            <a:xfrm>
              <a:off x="1876" y="2468"/>
              <a:ext cx="0" cy="146"/>
            </a:xfrm>
            <a:prstGeom prst="line">
              <a:avLst/>
            </a:prstGeom>
            <a:noFill/>
            <a:ln w="19050" cap="sq">
              <a:solidFill>
                <a:schemeClr val="tx1"/>
              </a:solidFill>
              <a:round/>
              <a:headEnd/>
              <a:tailEnd type="triangle" w="med" len="med"/>
            </a:ln>
            <a:effectLst/>
          </p:spPr>
          <p:txBody>
            <a:bodyPr vert="eaVert" anchor="ctr">
              <a:spAutoFit/>
            </a:bodyPr>
            <a:lstStyle/>
            <a:p>
              <a:endParaRPr lang="en-US"/>
            </a:p>
          </p:txBody>
        </p:sp>
        <p:sp>
          <p:nvSpPr>
            <p:cNvPr id="32" name="Line 66"/>
            <p:cNvSpPr>
              <a:spLocks noChangeShapeType="1"/>
            </p:cNvSpPr>
            <p:nvPr/>
          </p:nvSpPr>
          <p:spPr bwMode="auto">
            <a:xfrm>
              <a:off x="1645" y="2813"/>
              <a:ext cx="0" cy="146"/>
            </a:xfrm>
            <a:prstGeom prst="line">
              <a:avLst/>
            </a:prstGeom>
            <a:noFill/>
            <a:ln w="19050" cap="sq">
              <a:solidFill>
                <a:schemeClr val="tx1"/>
              </a:solidFill>
              <a:round/>
              <a:headEnd/>
              <a:tailEnd type="triangle" w="med" len="med"/>
            </a:ln>
            <a:effectLst/>
          </p:spPr>
          <p:txBody>
            <a:bodyPr vert="eaVert" anchor="ctr">
              <a:spAutoFit/>
            </a:bodyPr>
            <a:lstStyle/>
            <a:p>
              <a:endParaRPr lang="en-US"/>
            </a:p>
          </p:txBody>
        </p:sp>
        <p:sp>
          <p:nvSpPr>
            <p:cNvPr id="33" name="Line 67"/>
            <p:cNvSpPr>
              <a:spLocks noChangeShapeType="1"/>
            </p:cNvSpPr>
            <p:nvPr/>
          </p:nvSpPr>
          <p:spPr bwMode="auto">
            <a:xfrm>
              <a:off x="2153" y="2377"/>
              <a:ext cx="0" cy="86"/>
            </a:xfrm>
            <a:prstGeom prst="line">
              <a:avLst/>
            </a:prstGeom>
            <a:noFill/>
            <a:ln w="19050" cap="sq">
              <a:solidFill>
                <a:schemeClr val="tx1"/>
              </a:solidFill>
              <a:round/>
              <a:headEnd/>
              <a:tailEnd/>
            </a:ln>
            <a:effectLst/>
          </p:spPr>
          <p:txBody>
            <a:bodyPr vert="eaVert" anchor="ctr">
              <a:spAutoFit/>
            </a:bodyPr>
            <a:lstStyle/>
            <a:p>
              <a:endParaRPr lang="en-US"/>
            </a:p>
          </p:txBody>
        </p:sp>
        <p:sp>
          <p:nvSpPr>
            <p:cNvPr id="34" name="Line 68"/>
            <p:cNvSpPr>
              <a:spLocks noChangeShapeType="1"/>
            </p:cNvSpPr>
            <p:nvPr/>
          </p:nvSpPr>
          <p:spPr bwMode="auto">
            <a:xfrm>
              <a:off x="1878" y="2464"/>
              <a:ext cx="267" cy="0"/>
            </a:xfrm>
            <a:prstGeom prst="line">
              <a:avLst/>
            </a:prstGeom>
            <a:noFill/>
            <a:ln w="19050" cap="sq">
              <a:solidFill>
                <a:schemeClr val="tx1"/>
              </a:solidFill>
              <a:round/>
              <a:headEnd/>
              <a:tailEnd/>
            </a:ln>
            <a:effectLst/>
          </p:spPr>
          <p:txBody>
            <a:bodyPr vert="eaVert">
              <a:spAutoFit/>
            </a:bodyPr>
            <a:lstStyle/>
            <a:p>
              <a:endParaRPr lang="en-US"/>
            </a:p>
          </p:txBody>
        </p:sp>
        <p:sp>
          <p:nvSpPr>
            <p:cNvPr id="35" name="Text Box 69"/>
            <p:cNvSpPr txBox="1">
              <a:spLocks noChangeArrowheads="1"/>
            </p:cNvSpPr>
            <p:nvPr/>
          </p:nvSpPr>
          <p:spPr bwMode="auto">
            <a:xfrm rot="16200000">
              <a:off x="1357" y="2080"/>
              <a:ext cx="119" cy="609"/>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b="0"/>
                <a:t>Constant 4</a:t>
              </a:r>
            </a:p>
          </p:txBody>
        </p:sp>
        <p:sp>
          <p:nvSpPr>
            <p:cNvPr id="36" name="Line 70"/>
            <p:cNvSpPr>
              <a:spLocks noChangeShapeType="1"/>
            </p:cNvSpPr>
            <p:nvPr/>
          </p:nvSpPr>
          <p:spPr bwMode="auto">
            <a:xfrm>
              <a:off x="1068" y="2729"/>
              <a:ext cx="232" cy="0"/>
            </a:xfrm>
            <a:prstGeom prst="line">
              <a:avLst/>
            </a:prstGeom>
            <a:noFill/>
            <a:ln w="19050" cap="sq">
              <a:solidFill>
                <a:srgbClr val="0000FF"/>
              </a:solidFill>
              <a:round/>
              <a:headEnd/>
              <a:tailEnd type="triangle" w="med" len="med"/>
            </a:ln>
            <a:effectLst/>
          </p:spPr>
          <p:txBody>
            <a:bodyPr vert="eaVert">
              <a:spAutoFit/>
            </a:bodyPr>
            <a:lstStyle/>
            <a:p>
              <a:endParaRPr lang="en-US"/>
            </a:p>
          </p:txBody>
        </p:sp>
        <p:sp>
          <p:nvSpPr>
            <p:cNvPr id="37" name="Text Box 71"/>
            <p:cNvSpPr txBox="1">
              <a:spLocks noChangeArrowheads="1"/>
            </p:cNvSpPr>
            <p:nvPr/>
          </p:nvSpPr>
          <p:spPr bwMode="auto">
            <a:xfrm rot="16200000">
              <a:off x="820" y="2498"/>
              <a:ext cx="119" cy="463"/>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b="0">
                  <a:solidFill>
                    <a:srgbClr val="0000FF"/>
                  </a:solidFill>
                </a:rPr>
                <a:t>Select</a:t>
              </a:r>
            </a:p>
          </p:txBody>
        </p:sp>
        <p:sp>
          <p:nvSpPr>
            <p:cNvPr id="38" name="Line 72"/>
            <p:cNvSpPr>
              <a:spLocks noChangeShapeType="1"/>
            </p:cNvSpPr>
            <p:nvPr/>
          </p:nvSpPr>
          <p:spPr bwMode="auto">
            <a:xfrm>
              <a:off x="1233" y="3031"/>
              <a:ext cx="232" cy="0"/>
            </a:xfrm>
            <a:prstGeom prst="line">
              <a:avLst/>
            </a:prstGeom>
            <a:noFill/>
            <a:ln w="19050" cap="sq">
              <a:solidFill>
                <a:srgbClr val="0000FF"/>
              </a:solidFill>
              <a:round/>
              <a:headEnd/>
              <a:tailEnd type="triangle" w="med" len="med"/>
            </a:ln>
            <a:effectLst/>
          </p:spPr>
          <p:txBody>
            <a:bodyPr vert="eaVert">
              <a:spAutoFit/>
            </a:bodyPr>
            <a:lstStyle/>
            <a:p>
              <a:endParaRPr lang="en-US"/>
            </a:p>
          </p:txBody>
        </p:sp>
        <p:sp>
          <p:nvSpPr>
            <p:cNvPr id="39" name="Line 73"/>
            <p:cNvSpPr>
              <a:spLocks noChangeShapeType="1"/>
            </p:cNvSpPr>
            <p:nvPr/>
          </p:nvSpPr>
          <p:spPr bwMode="auto">
            <a:xfrm>
              <a:off x="1232" y="3151"/>
              <a:ext cx="335" cy="0"/>
            </a:xfrm>
            <a:prstGeom prst="line">
              <a:avLst/>
            </a:prstGeom>
            <a:noFill/>
            <a:ln w="19050" cap="sq">
              <a:solidFill>
                <a:srgbClr val="0000FF"/>
              </a:solidFill>
              <a:round/>
              <a:headEnd/>
              <a:tailEnd type="triangle" w="med" len="med"/>
            </a:ln>
            <a:effectLst/>
          </p:spPr>
          <p:txBody>
            <a:bodyPr vert="eaVert">
              <a:spAutoFit/>
            </a:bodyPr>
            <a:lstStyle/>
            <a:p>
              <a:endParaRPr lang="en-US"/>
            </a:p>
          </p:txBody>
        </p:sp>
        <p:sp>
          <p:nvSpPr>
            <p:cNvPr id="40" name="Line 74"/>
            <p:cNvSpPr>
              <a:spLocks noChangeShapeType="1"/>
            </p:cNvSpPr>
            <p:nvPr/>
          </p:nvSpPr>
          <p:spPr bwMode="auto">
            <a:xfrm>
              <a:off x="1233" y="3341"/>
              <a:ext cx="439" cy="0"/>
            </a:xfrm>
            <a:prstGeom prst="line">
              <a:avLst/>
            </a:prstGeom>
            <a:noFill/>
            <a:ln w="19050" cap="sq">
              <a:solidFill>
                <a:srgbClr val="0000FF"/>
              </a:solidFill>
              <a:round/>
              <a:headEnd/>
              <a:tailEnd type="triangle" w="med" len="med"/>
            </a:ln>
            <a:effectLst/>
          </p:spPr>
          <p:txBody>
            <a:bodyPr vert="eaVert">
              <a:spAutoFit/>
            </a:bodyPr>
            <a:lstStyle/>
            <a:p>
              <a:endParaRPr lang="en-US"/>
            </a:p>
          </p:txBody>
        </p:sp>
        <p:sp>
          <p:nvSpPr>
            <p:cNvPr id="41" name="AutoShape 75"/>
            <p:cNvSpPr>
              <a:spLocks/>
            </p:cNvSpPr>
            <p:nvPr/>
          </p:nvSpPr>
          <p:spPr bwMode="auto">
            <a:xfrm>
              <a:off x="1053" y="2925"/>
              <a:ext cx="82" cy="506"/>
            </a:xfrm>
            <a:prstGeom prst="leftBrace">
              <a:avLst>
                <a:gd name="adj1" fmla="val 51423"/>
                <a:gd name="adj2" fmla="val 50000"/>
              </a:avLst>
            </a:prstGeom>
            <a:noFill/>
            <a:ln w="19050" cap="sq">
              <a:solidFill>
                <a:srgbClr val="0000FF"/>
              </a:solidFill>
              <a:round/>
              <a:headEnd/>
              <a:tailEnd/>
            </a:ln>
            <a:effectLst/>
          </p:spPr>
          <p:txBody>
            <a:bodyPr vert="eaVert" anchor="ctr">
              <a:spAutoFit/>
            </a:bodyPr>
            <a:lstStyle/>
            <a:p>
              <a:endParaRPr lang="en-US"/>
            </a:p>
          </p:txBody>
        </p:sp>
        <p:sp>
          <p:nvSpPr>
            <p:cNvPr id="42" name="Text Box 76"/>
            <p:cNvSpPr txBox="1">
              <a:spLocks noChangeArrowheads="1"/>
            </p:cNvSpPr>
            <p:nvPr/>
          </p:nvSpPr>
          <p:spPr bwMode="auto">
            <a:xfrm rot="16200000">
              <a:off x="1213" y="2874"/>
              <a:ext cx="104" cy="213"/>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200" b="0">
                  <a:solidFill>
                    <a:srgbClr val="0000FF"/>
                  </a:solidFill>
                </a:rPr>
                <a:t>Add</a:t>
              </a:r>
            </a:p>
          </p:txBody>
        </p:sp>
        <p:sp>
          <p:nvSpPr>
            <p:cNvPr id="43" name="Text Box 77"/>
            <p:cNvSpPr txBox="1">
              <a:spLocks noChangeArrowheads="1"/>
            </p:cNvSpPr>
            <p:nvPr/>
          </p:nvSpPr>
          <p:spPr bwMode="auto">
            <a:xfrm rot="16200000">
              <a:off x="1214" y="2986"/>
              <a:ext cx="104" cy="213"/>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200" b="0">
                  <a:solidFill>
                    <a:srgbClr val="0000FF"/>
                  </a:solidFill>
                </a:rPr>
                <a:t>Sub</a:t>
              </a:r>
            </a:p>
          </p:txBody>
        </p:sp>
        <p:sp>
          <p:nvSpPr>
            <p:cNvPr id="44" name="Text Box 78"/>
            <p:cNvSpPr txBox="1">
              <a:spLocks noChangeArrowheads="1"/>
            </p:cNvSpPr>
            <p:nvPr/>
          </p:nvSpPr>
          <p:spPr bwMode="auto">
            <a:xfrm rot="16200000">
              <a:off x="1248" y="3284"/>
              <a:ext cx="104" cy="239"/>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200" b="0">
                  <a:solidFill>
                    <a:srgbClr val="0000FF"/>
                  </a:solidFill>
                </a:rPr>
                <a:t>XOR</a:t>
              </a:r>
            </a:p>
          </p:txBody>
        </p:sp>
        <p:sp>
          <p:nvSpPr>
            <p:cNvPr id="45" name="Text Box 79"/>
            <p:cNvSpPr txBox="1">
              <a:spLocks noChangeArrowheads="1"/>
            </p:cNvSpPr>
            <p:nvPr/>
          </p:nvSpPr>
          <p:spPr bwMode="auto">
            <a:xfrm rot="16200000">
              <a:off x="1328" y="3116"/>
              <a:ext cx="119" cy="213"/>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a:solidFill>
                    <a:srgbClr val="0000FF"/>
                  </a:solidFill>
                </a:rPr>
                <a:t>:</a:t>
              </a:r>
            </a:p>
          </p:txBody>
        </p:sp>
        <p:sp>
          <p:nvSpPr>
            <p:cNvPr id="46" name="Text Box 80"/>
            <p:cNvSpPr txBox="1">
              <a:spLocks noChangeArrowheads="1"/>
            </p:cNvSpPr>
            <p:nvPr/>
          </p:nvSpPr>
          <p:spPr bwMode="auto">
            <a:xfrm rot="16200000">
              <a:off x="654" y="2942"/>
              <a:ext cx="333" cy="463"/>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b="0">
                  <a:solidFill>
                    <a:srgbClr val="0000FF"/>
                  </a:solidFill>
                </a:rPr>
                <a:t>ALU control lines</a:t>
              </a:r>
            </a:p>
          </p:txBody>
        </p:sp>
        <p:sp>
          <p:nvSpPr>
            <p:cNvPr id="47" name="Line 81"/>
            <p:cNvSpPr>
              <a:spLocks noChangeShapeType="1"/>
            </p:cNvSpPr>
            <p:nvPr/>
          </p:nvSpPr>
          <p:spPr bwMode="auto">
            <a:xfrm flipH="1">
              <a:off x="2309" y="3144"/>
              <a:ext cx="172" cy="0"/>
            </a:xfrm>
            <a:prstGeom prst="line">
              <a:avLst/>
            </a:prstGeom>
            <a:noFill/>
            <a:ln w="19050" cap="sq">
              <a:solidFill>
                <a:srgbClr val="0000FF"/>
              </a:solidFill>
              <a:round/>
              <a:headEnd/>
              <a:tailEnd type="triangle" w="med" len="med"/>
            </a:ln>
            <a:effectLst/>
          </p:spPr>
          <p:txBody>
            <a:bodyPr vert="eaVert">
              <a:spAutoFit/>
            </a:bodyPr>
            <a:lstStyle/>
            <a:p>
              <a:endParaRPr lang="en-US"/>
            </a:p>
          </p:txBody>
        </p:sp>
        <p:sp>
          <p:nvSpPr>
            <p:cNvPr id="48" name="Line 84"/>
            <p:cNvSpPr>
              <a:spLocks noChangeShapeType="1"/>
            </p:cNvSpPr>
            <p:nvPr/>
          </p:nvSpPr>
          <p:spPr bwMode="auto">
            <a:xfrm>
              <a:off x="2481" y="3149"/>
              <a:ext cx="0" cy="103"/>
            </a:xfrm>
            <a:prstGeom prst="line">
              <a:avLst/>
            </a:prstGeom>
            <a:noFill/>
            <a:ln w="19050" cap="sq">
              <a:solidFill>
                <a:srgbClr val="0000FF"/>
              </a:solidFill>
              <a:round/>
              <a:headEnd/>
              <a:tailEnd/>
            </a:ln>
            <a:effectLst/>
          </p:spPr>
          <p:txBody>
            <a:bodyPr vert="eaVert" anchor="ctr">
              <a:spAutoFit/>
            </a:bodyPr>
            <a:lstStyle/>
            <a:p>
              <a:endParaRPr lang="en-US"/>
            </a:p>
          </p:txBody>
        </p:sp>
        <p:sp>
          <p:nvSpPr>
            <p:cNvPr id="49" name="Text Box 85"/>
            <p:cNvSpPr txBox="1">
              <a:spLocks noChangeArrowheads="1"/>
            </p:cNvSpPr>
            <p:nvPr/>
          </p:nvSpPr>
          <p:spPr bwMode="auto">
            <a:xfrm rot="16200000">
              <a:off x="2424" y="3105"/>
              <a:ext cx="104" cy="410"/>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200" b="0">
                  <a:solidFill>
                    <a:srgbClr val="0000FF"/>
                  </a:solidFill>
                </a:rPr>
                <a:t>Carry-in</a:t>
              </a:r>
            </a:p>
          </p:txBody>
        </p:sp>
        <p:sp>
          <p:nvSpPr>
            <p:cNvPr id="50" name="Text Box 86"/>
            <p:cNvSpPr txBox="1">
              <a:spLocks noChangeArrowheads="1"/>
            </p:cNvSpPr>
            <p:nvPr/>
          </p:nvSpPr>
          <p:spPr bwMode="auto">
            <a:xfrm>
              <a:off x="3357" y="2062"/>
              <a:ext cx="685" cy="184"/>
            </a:xfrm>
            <a:prstGeom prst="rect">
              <a:avLst/>
            </a:prstGeom>
            <a:solidFill>
              <a:srgbClr val="CCFFFF"/>
            </a:solidFill>
            <a:ln w="25400" cap="sq" algn="ctr">
              <a:solidFill>
                <a:schemeClr val="tx1"/>
              </a:solidFill>
              <a:miter lim="800000"/>
              <a:headEnd/>
              <a:tailEnd/>
            </a:ln>
            <a:effectLst/>
          </p:spPr>
          <p:txBody>
            <a:bodyPr tIns="27432" bIns="27432">
              <a:spAutoFit/>
            </a:bodyPr>
            <a:lstStyle/>
            <a:p>
              <a:r>
                <a:rPr lang="en-US" sz="1400"/>
                <a:t>IR</a:t>
              </a:r>
            </a:p>
          </p:txBody>
        </p:sp>
        <p:sp>
          <p:nvSpPr>
            <p:cNvPr id="51" name="Line 87"/>
            <p:cNvSpPr>
              <a:spLocks noChangeShapeType="1"/>
            </p:cNvSpPr>
            <p:nvPr/>
          </p:nvSpPr>
          <p:spPr bwMode="auto">
            <a:xfrm>
              <a:off x="2977" y="2153"/>
              <a:ext cx="378" cy="0"/>
            </a:xfrm>
            <a:prstGeom prst="line">
              <a:avLst/>
            </a:prstGeom>
            <a:noFill/>
            <a:ln w="19050" cap="sq">
              <a:solidFill>
                <a:schemeClr val="tx1"/>
              </a:solidFill>
              <a:round/>
              <a:headEnd/>
              <a:tailEnd type="triangle" w="med" len="med"/>
            </a:ln>
            <a:effectLst/>
          </p:spPr>
          <p:txBody>
            <a:bodyPr vert="eaVert">
              <a:spAutoFit/>
            </a:bodyPr>
            <a:lstStyle/>
            <a:p>
              <a:endParaRPr lang="en-US"/>
            </a:p>
          </p:txBody>
        </p:sp>
        <p:sp>
          <p:nvSpPr>
            <p:cNvPr id="52" name="Line 88"/>
            <p:cNvSpPr>
              <a:spLocks noChangeShapeType="1"/>
            </p:cNvSpPr>
            <p:nvPr/>
          </p:nvSpPr>
          <p:spPr bwMode="auto">
            <a:xfrm>
              <a:off x="2977" y="2574"/>
              <a:ext cx="378" cy="0"/>
            </a:xfrm>
            <a:prstGeom prst="line">
              <a:avLst/>
            </a:prstGeom>
            <a:noFill/>
            <a:ln w="19050" cap="sq">
              <a:solidFill>
                <a:schemeClr val="tx1"/>
              </a:solidFill>
              <a:round/>
              <a:headEnd type="triangle" w="med" len="med"/>
              <a:tailEnd type="triangle" w="med" len="med"/>
            </a:ln>
            <a:effectLst/>
          </p:spPr>
          <p:txBody>
            <a:bodyPr vert="eaVert">
              <a:spAutoFit/>
            </a:bodyPr>
            <a:lstStyle/>
            <a:p>
              <a:endParaRPr lang="en-US"/>
            </a:p>
          </p:txBody>
        </p:sp>
        <p:sp>
          <p:nvSpPr>
            <p:cNvPr id="53" name="Text Box 89"/>
            <p:cNvSpPr txBox="1">
              <a:spLocks noChangeArrowheads="1"/>
            </p:cNvSpPr>
            <p:nvPr/>
          </p:nvSpPr>
          <p:spPr bwMode="auto">
            <a:xfrm>
              <a:off x="3357" y="2484"/>
              <a:ext cx="685" cy="184"/>
            </a:xfrm>
            <a:prstGeom prst="rect">
              <a:avLst/>
            </a:prstGeom>
            <a:solidFill>
              <a:srgbClr val="CCFFFF"/>
            </a:solidFill>
            <a:ln w="25400" cap="sq" algn="ctr">
              <a:solidFill>
                <a:schemeClr val="tx1"/>
              </a:solidFill>
              <a:miter lim="800000"/>
              <a:headEnd/>
              <a:tailEnd/>
            </a:ln>
            <a:effectLst/>
          </p:spPr>
          <p:txBody>
            <a:bodyPr tIns="27432" bIns="27432">
              <a:spAutoFit/>
            </a:bodyPr>
            <a:lstStyle/>
            <a:p>
              <a:r>
                <a:rPr lang="en-US" sz="1400"/>
                <a:t>RO</a:t>
              </a:r>
            </a:p>
          </p:txBody>
        </p:sp>
        <p:sp>
          <p:nvSpPr>
            <p:cNvPr id="54" name="Line 90"/>
            <p:cNvSpPr>
              <a:spLocks noChangeShapeType="1"/>
            </p:cNvSpPr>
            <p:nvPr/>
          </p:nvSpPr>
          <p:spPr bwMode="auto">
            <a:xfrm>
              <a:off x="2977" y="3083"/>
              <a:ext cx="378" cy="0"/>
            </a:xfrm>
            <a:prstGeom prst="line">
              <a:avLst/>
            </a:prstGeom>
            <a:noFill/>
            <a:ln w="19050" cap="sq">
              <a:solidFill>
                <a:schemeClr val="tx1"/>
              </a:solidFill>
              <a:round/>
              <a:headEnd type="triangle" w="med" len="med"/>
              <a:tailEnd type="triangle" w="med" len="med"/>
            </a:ln>
            <a:effectLst/>
          </p:spPr>
          <p:txBody>
            <a:bodyPr vert="eaVert">
              <a:spAutoFit/>
            </a:bodyPr>
            <a:lstStyle/>
            <a:p>
              <a:endParaRPr lang="en-US"/>
            </a:p>
          </p:txBody>
        </p:sp>
        <p:sp>
          <p:nvSpPr>
            <p:cNvPr id="55" name="Text Box 91"/>
            <p:cNvSpPr txBox="1">
              <a:spLocks noChangeArrowheads="1"/>
            </p:cNvSpPr>
            <p:nvPr/>
          </p:nvSpPr>
          <p:spPr bwMode="auto">
            <a:xfrm>
              <a:off x="3357" y="2984"/>
              <a:ext cx="685" cy="184"/>
            </a:xfrm>
            <a:prstGeom prst="rect">
              <a:avLst/>
            </a:prstGeom>
            <a:solidFill>
              <a:srgbClr val="CCFFFF"/>
            </a:solidFill>
            <a:ln w="25400" cap="sq" algn="ctr">
              <a:solidFill>
                <a:schemeClr val="tx1"/>
              </a:solidFill>
              <a:miter lim="800000"/>
              <a:headEnd/>
              <a:tailEnd/>
            </a:ln>
            <a:effectLst/>
          </p:spPr>
          <p:txBody>
            <a:bodyPr tIns="27432" bIns="27432">
              <a:spAutoFit/>
            </a:bodyPr>
            <a:lstStyle/>
            <a:p>
              <a:r>
                <a:rPr lang="en-US" sz="1400"/>
                <a:t>R(</a:t>
              </a:r>
              <a:r>
                <a:rPr lang="en-US" sz="1400" i="1"/>
                <a:t>n</a:t>
              </a:r>
              <a:r>
                <a:rPr lang="en-US" sz="1400"/>
                <a:t>–1)</a:t>
              </a:r>
            </a:p>
          </p:txBody>
        </p:sp>
        <p:sp>
          <p:nvSpPr>
            <p:cNvPr id="56" name="Text Box 92"/>
            <p:cNvSpPr txBox="1">
              <a:spLocks noChangeArrowheads="1"/>
            </p:cNvSpPr>
            <p:nvPr/>
          </p:nvSpPr>
          <p:spPr bwMode="auto">
            <a:xfrm rot="16200000">
              <a:off x="3572" y="2732"/>
              <a:ext cx="226" cy="213"/>
            </a:xfrm>
            <a:prstGeom prst="rect">
              <a:avLst/>
            </a:prstGeom>
            <a:noFill/>
            <a:ln w="12700" cap="sq" algn="ctr">
              <a:noFill/>
              <a:miter lim="800000"/>
              <a:headEnd/>
              <a:tailEnd/>
            </a:ln>
            <a:effectLst/>
          </p:spPr>
          <p:txBody>
            <a:bodyPr vert="eaVert" lIns="9144" tIns="9144" rIns="9144" bIns="9144">
              <a:spAutoFit/>
            </a:bodyPr>
            <a:lstStyle/>
            <a:p>
              <a:pPr>
                <a:lnSpc>
                  <a:spcPct val="80000"/>
                </a:lnSpc>
                <a:spcBef>
                  <a:spcPct val="0"/>
                </a:spcBef>
              </a:pPr>
              <a:r>
                <a:rPr lang="en-US" sz="1400"/>
                <a:t>:</a:t>
              </a:r>
            </a:p>
            <a:p>
              <a:pPr>
                <a:lnSpc>
                  <a:spcPct val="80000"/>
                </a:lnSpc>
                <a:spcBef>
                  <a:spcPct val="0"/>
                </a:spcBef>
              </a:pPr>
              <a:r>
                <a:rPr lang="en-US" sz="1400"/>
                <a:t>:</a:t>
              </a:r>
            </a:p>
          </p:txBody>
        </p:sp>
        <p:sp>
          <p:nvSpPr>
            <p:cNvPr id="57" name="Text Box 93"/>
            <p:cNvSpPr txBox="1">
              <a:spLocks noChangeArrowheads="1"/>
            </p:cNvSpPr>
            <p:nvPr/>
          </p:nvSpPr>
          <p:spPr bwMode="auto">
            <a:xfrm>
              <a:off x="3357" y="3388"/>
              <a:ext cx="685" cy="184"/>
            </a:xfrm>
            <a:prstGeom prst="rect">
              <a:avLst/>
            </a:prstGeom>
            <a:solidFill>
              <a:srgbClr val="FFFFFF"/>
            </a:solidFill>
            <a:ln w="25400" cap="sq" algn="ctr">
              <a:solidFill>
                <a:schemeClr val="tx1"/>
              </a:solidFill>
              <a:miter lim="800000"/>
              <a:headEnd/>
              <a:tailEnd/>
            </a:ln>
            <a:effectLst/>
          </p:spPr>
          <p:txBody>
            <a:bodyPr tIns="27432" bIns="27432">
              <a:spAutoFit/>
            </a:bodyPr>
            <a:lstStyle/>
            <a:p>
              <a:r>
                <a:rPr lang="en-US" sz="1400"/>
                <a:t>TEMP</a:t>
              </a:r>
            </a:p>
          </p:txBody>
        </p:sp>
        <p:sp>
          <p:nvSpPr>
            <p:cNvPr id="58" name="Line 94"/>
            <p:cNvSpPr>
              <a:spLocks noChangeShapeType="1"/>
            </p:cNvSpPr>
            <p:nvPr/>
          </p:nvSpPr>
          <p:spPr bwMode="auto">
            <a:xfrm>
              <a:off x="2977" y="3479"/>
              <a:ext cx="378" cy="0"/>
            </a:xfrm>
            <a:prstGeom prst="line">
              <a:avLst/>
            </a:prstGeom>
            <a:noFill/>
            <a:ln w="19050" cap="sq">
              <a:solidFill>
                <a:schemeClr val="tx1"/>
              </a:solidFill>
              <a:round/>
              <a:headEnd type="triangle" w="med" len="med"/>
              <a:tailEnd type="triangle" w="med" len="med"/>
            </a:ln>
            <a:effectLst/>
          </p:spPr>
          <p:txBody>
            <a:bodyPr vert="eaVert">
              <a:spAutoFit/>
            </a:bodyPr>
            <a:lstStyle/>
            <a:p>
              <a:endParaRPr lang="en-US"/>
            </a:p>
          </p:txBody>
        </p:sp>
        <p:sp>
          <p:nvSpPr>
            <p:cNvPr id="59" name="Text Box 95"/>
            <p:cNvSpPr txBox="1">
              <a:spLocks noChangeArrowheads="1"/>
            </p:cNvSpPr>
            <p:nvPr/>
          </p:nvSpPr>
          <p:spPr bwMode="auto">
            <a:xfrm>
              <a:off x="3357" y="1375"/>
              <a:ext cx="685" cy="510"/>
            </a:xfrm>
            <a:prstGeom prst="rect">
              <a:avLst/>
            </a:prstGeom>
            <a:solidFill>
              <a:srgbClr val="CCECFF"/>
            </a:solidFill>
            <a:ln w="25400" cap="sq" algn="ctr">
              <a:solidFill>
                <a:schemeClr val="tx1"/>
              </a:solidFill>
              <a:miter lim="800000"/>
              <a:headEnd/>
              <a:tailEnd/>
            </a:ln>
            <a:effectLst/>
          </p:spPr>
          <p:txBody>
            <a:bodyPr tIns="27432" bIns="27432">
              <a:spAutoFit/>
            </a:bodyPr>
            <a:lstStyle/>
            <a:p>
              <a:r>
                <a:rPr lang="en-US" sz="1200"/>
                <a:t>Instruction decoder and control logic</a:t>
              </a:r>
            </a:p>
          </p:txBody>
        </p:sp>
        <p:sp>
          <p:nvSpPr>
            <p:cNvPr id="60" name="Line 96"/>
            <p:cNvSpPr>
              <a:spLocks noChangeShapeType="1"/>
            </p:cNvSpPr>
            <p:nvPr/>
          </p:nvSpPr>
          <p:spPr bwMode="auto">
            <a:xfrm>
              <a:off x="2977" y="1621"/>
              <a:ext cx="378" cy="0"/>
            </a:xfrm>
            <a:prstGeom prst="line">
              <a:avLst/>
            </a:prstGeom>
            <a:noFill/>
            <a:ln w="19050" cap="sq">
              <a:solidFill>
                <a:schemeClr val="tx1"/>
              </a:solidFill>
              <a:round/>
              <a:headEnd type="triangle" w="med" len="med"/>
              <a:tailEnd/>
            </a:ln>
            <a:effectLst/>
          </p:spPr>
          <p:txBody>
            <a:bodyPr vert="eaVert">
              <a:spAutoFit/>
            </a:bodyPr>
            <a:lstStyle/>
            <a:p>
              <a:endParaRPr lang="en-US"/>
            </a:p>
          </p:txBody>
        </p:sp>
        <p:sp>
          <p:nvSpPr>
            <p:cNvPr id="61" name="Line 98"/>
            <p:cNvSpPr>
              <a:spLocks noChangeShapeType="1"/>
            </p:cNvSpPr>
            <p:nvPr/>
          </p:nvSpPr>
          <p:spPr bwMode="auto">
            <a:xfrm>
              <a:off x="3699" y="1882"/>
              <a:ext cx="0" cy="165"/>
            </a:xfrm>
            <a:prstGeom prst="line">
              <a:avLst/>
            </a:prstGeom>
            <a:noFill/>
            <a:ln w="19050" cap="sq">
              <a:solidFill>
                <a:schemeClr val="tx1"/>
              </a:solidFill>
              <a:round/>
              <a:headEnd type="triangle" w="med" len="med"/>
              <a:tailEnd/>
            </a:ln>
            <a:effectLst/>
          </p:spPr>
          <p:txBody>
            <a:bodyPr vert="eaVert" anchor="ctr">
              <a:spAutoFit/>
            </a:bodyPr>
            <a:lstStyle/>
            <a:p>
              <a:endParaRPr lang="en-US"/>
            </a:p>
          </p:txBody>
        </p:sp>
        <p:sp>
          <p:nvSpPr>
            <p:cNvPr id="62" name="Line 99"/>
            <p:cNvSpPr>
              <a:spLocks noChangeShapeType="1"/>
            </p:cNvSpPr>
            <p:nvPr/>
          </p:nvSpPr>
          <p:spPr bwMode="auto">
            <a:xfrm>
              <a:off x="3521" y="1197"/>
              <a:ext cx="0" cy="165"/>
            </a:xfrm>
            <a:prstGeom prst="line">
              <a:avLst/>
            </a:prstGeom>
            <a:noFill/>
            <a:ln w="19050" cap="sq">
              <a:solidFill>
                <a:srgbClr val="0000FF"/>
              </a:solidFill>
              <a:round/>
              <a:headEnd type="triangle" w="med" len="med"/>
              <a:tailEnd/>
            </a:ln>
            <a:effectLst/>
          </p:spPr>
          <p:txBody>
            <a:bodyPr vert="eaVert" anchor="ctr">
              <a:spAutoFit/>
            </a:bodyPr>
            <a:lstStyle/>
            <a:p>
              <a:endParaRPr lang="en-US"/>
            </a:p>
          </p:txBody>
        </p:sp>
        <p:sp>
          <p:nvSpPr>
            <p:cNvPr id="63" name="Line 100"/>
            <p:cNvSpPr>
              <a:spLocks noChangeShapeType="1"/>
            </p:cNvSpPr>
            <p:nvPr/>
          </p:nvSpPr>
          <p:spPr bwMode="auto">
            <a:xfrm>
              <a:off x="3892" y="1197"/>
              <a:ext cx="0" cy="165"/>
            </a:xfrm>
            <a:prstGeom prst="line">
              <a:avLst/>
            </a:prstGeom>
            <a:noFill/>
            <a:ln w="19050" cap="sq">
              <a:solidFill>
                <a:srgbClr val="0000FF"/>
              </a:solidFill>
              <a:round/>
              <a:headEnd type="triangle" w="med" len="med"/>
              <a:tailEnd/>
            </a:ln>
            <a:effectLst/>
          </p:spPr>
          <p:txBody>
            <a:bodyPr vert="eaVert" anchor="ctr">
              <a:spAutoFit/>
            </a:bodyPr>
            <a:lstStyle/>
            <a:p>
              <a:endParaRPr lang="en-US"/>
            </a:p>
          </p:txBody>
        </p:sp>
        <p:sp>
          <p:nvSpPr>
            <p:cNvPr id="64" name="Text Box 101"/>
            <p:cNvSpPr txBox="1">
              <a:spLocks noChangeArrowheads="1"/>
            </p:cNvSpPr>
            <p:nvPr/>
          </p:nvSpPr>
          <p:spPr bwMode="auto">
            <a:xfrm rot="16200000">
              <a:off x="3643" y="1149"/>
              <a:ext cx="119" cy="281"/>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a:solidFill>
                    <a:srgbClr val="0000FF"/>
                  </a:solidFill>
                </a:rPr>
                <a:t>. . .</a:t>
              </a:r>
            </a:p>
          </p:txBody>
        </p:sp>
        <p:sp>
          <p:nvSpPr>
            <p:cNvPr id="65" name="Text Box 102"/>
            <p:cNvSpPr txBox="1">
              <a:spLocks noChangeArrowheads="1"/>
            </p:cNvSpPr>
            <p:nvPr/>
          </p:nvSpPr>
          <p:spPr bwMode="auto">
            <a:xfrm rot="16200000">
              <a:off x="3640" y="722"/>
              <a:ext cx="119" cy="799"/>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b="0">
                  <a:solidFill>
                    <a:srgbClr val="0000FF"/>
                  </a:solidFill>
                </a:rPr>
                <a:t>Control signals</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Bus Organization (cont..)</a:t>
            </a:r>
            <a:endParaRPr lang="en-US" dirty="0"/>
          </a:p>
        </p:txBody>
      </p:sp>
      <p:sp>
        <p:nvSpPr>
          <p:cNvPr id="3" name="Content Placeholder 2"/>
          <p:cNvSpPr>
            <a:spLocks noGrp="1"/>
          </p:cNvSpPr>
          <p:nvPr>
            <p:ph idx="1"/>
          </p:nvPr>
        </p:nvSpPr>
        <p:spPr>
          <a:xfrm>
            <a:off x="0" y="990600"/>
            <a:ext cx="9144000" cy="5715000"/>
          </a:xfrm>
        </p:spPr>
        <p:txBody>
          <a:bodyPr/>
          <a:lstStyle/>
          <a:p>
            <a:r>
              <a:rPr lang="en-US" dirty="0" smtClean="0"/>
              <a:t>A single internal bus connects the ALU and all processor registers.</a:t>
            </a:r>
          </a:p>
          <a:p>
            <a:endParaRPr lang="en-US" sz="1200" dirty="0" smtClean="0"/>
          </a:p>
          <a:p>
            <a:r>
              <a:rPr lang="en-GB" dirty="0" smtClean="0"/>
              <a:t>Gates and control movement of data onto and off the bus </a:t>
            </a:r>
            <a:r>
              <a:rPr lang="en-US" dirty="0" smtClean="0"/>
              <a:t>from each register.</a:t>
            </a:r>
          </a:p>
          <a:p>
            <a:endParaRPr lang="en-US" sz="1200" dirty="0" smtClean="0"/>
          </a:p>
          <a:p>
            <a:r>
              <a:rPr lang="en-US" dirty="0" smtClean="0"/>
              <a:t>Additional control signals control data transfer to and from the system (external) bus and the operation of the ALU.</a:t>
            </a:r>
          </a:p>
          <a:p>
            <a:endParaRPr lang="en-GB" sz="1200" dirty="0" smtClean="0"/>
          </a:p>
          <a:p>
            <a:r>
              <a:rPr lang="en-GB" dirty="0" smtClean="0"/>
              <a:t>Two temporary registers are needed for proper operation of ALU (Y: temporary input storage, Z: temporary output storage)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Bus Organization (cont..)</a:t>
            </a:r>
            <a:endParaRPr lang="en-US" dirty="0"/>
          </a:p>
        </p:txBody>
      </p:sp>
      <p:sp>
        <p:nvSpPr>
          <p:cNvPr id="3" name="Content Placeholder 2"/>
          <p:cNvSpPr>
            <a:spLocks noGrp="1"/>
          </p:cNvSpPr>
          <p:nvPr>
            <p:ph idx="1"/>
          </p:nvPr>
        </p:nvSpPr>
        <p:spPr>
          <a:xfrm>
            <a:off x="152400" y="1066800"/>
            <a:ext cx="8763000" cy="5638800"/>
          </a:xfrm>
        </p:spPr>
        <p:txBody>
          <a:bodyPr/>
          <a:lstStyle/>
          <a:p>
            <a:r>
              <a:rPr lang="en-US" dirty="0" smtClean="0"/>
              <a:t>Advantages:</a:t>
            </a:r>
          </a:p>
          <a:p>
            <a:pPr lvl="1"/>
            <a:r>
              <a:rPr lang="en-US" dirty="0" smtClean="0"/>
              <a:t>The use of common data paths simplifies the interconnection layout and the control of the processor. </a:t>
            </a:r>
          </a:p>
          <a:p>
            <a:pPr lvl="1"/>
            <a:r>
              <a:rPr lang="en-US" dirty="0" smtClean="0"/>
              <a:t>It saves space.</a:t>
            </a:r>
          </a:p>
          <a:p>
            <a:r>
              <a:rPr lang="en-US" dirty="0" smtClean="0"/>
              <a:t>Disadvantage:</a:t>
            </a:r>
          </a:p>
          <a:p>
            <a:pPr lvl="1"/>
            <a:r>
              <a:rPr lang="en-US" dirty="0" smtClean="0"/>
              <a:t>Its control sequences are long as only one data item can be transferred over the bus in a clock cycle.</a:t>
            </a:r>
            <a:endParaRPr lang="en-US" dirty="0" smtClean="0">
              <a:sym typeface="Wingdings" pitchFamily="2" charset="2"/>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dirty="0"/>
              <a:t>Micro-Operations</a:t>
            </a:r>
          </a:p>
        </p:txBody>
      </p:sp>
      <p:sp>
        <p:nvSpPr>
          <p:cNvPr id="7171" name="Rectangle 3"/>
          <p:cNvSpPr>
            <a:spLocks noGrp="1" noChangeArrowheads="1"/>
          </p:cNvSpPr>
          <p:nvPr>
            <p:ph type="body" idx="1"/>
          </p:nvPr>
        </p:nvSpPr>
        <p:spPr>
          <a:xfrm>
            <a:off x="0" y="1066800"/>
            <a:ext cx="9144000" cy="5638800"/>
          </a:xfrm>
        </p:spPr>
        <p:txBody>
          <a:bodyPr/>
          <a:lstStyle/>
          <a:p>
            <a:r>
              <a:rPr lang="en-GB" sz="2600" dirty="0"/>
              <a:t>A computer executes a </a:t>
            </a:r>
            <a:r>
              <a:rPr lang="en-GB" sz="2600" dirty="0" smtClean="0"/>
              <a:t>program-Fetch/execute cycle.</a:t>
            </a:r>
            <a:endParaRPr lang="en-GB" sz="2600" dirty="0"/>
          </a:p>
          <a:p>
            <a:r>
              <a:rPr lang="en-US" sz="2600" dirty="0" smtClean="0"/>
              <a:t>Each instruction is executed during an instruction cycle made up of shorter </a:t>
            </a:r>
            <a:r>
              <a:rPr lang="en-US" sz="2600" dirty="0" err="1" smtClean="0"/>
              <a:t>subcycles</a:t>
            </a:r>
            <a:r>
              <a:rPr lang="en-US" sz="2600" dirty="0" smtClean="0"/>
              <a:t> (e.g., fetch, indirect, execute, interrupt). </a:t>
            </a:r>
          </a:p>
          <a:p>
            <a:r>
              <a:rPr lang="en-US" sz="2600" dirty="0" smtClean="0"/>
              <a:t>The execution of each </a:t>
            </a:r>
            <a:r>
              <a:rPr lang="en-US" sz="2600" dirty="0" err="1" smtClean="0"/>
              <a:t>subcycle</a:t>
            </a:r>
            <a:r>
              <a:rPr lang="en-US" sz="2600" dirty="0" smtClean="0"/>
              <a:t> involves one or more shorter operations(or steps),that is, </a:t>
            </a:r>
            <a:r>
              <a:rPr lang="en-US" sz="2600" dirty="0" smtClean="0">
                <a:solidFill>
                  <a:srgbClr val="0000FF"/>
                </a:solidFill>
              </a:rPr>
              <a:t>micro-operations</a:t>
            </a:r>
            <a:r>
              <a:rPr lang="en-US" sz="2600" dirty="0" smtClean="0"/>
              <a:t>.</a:t>
            </a:r>
          </a:p>
          <a:p>
            <a:r>
              <a:rPr lang="en-GB" sz="2600" dirty="0" smtClean="0"/>
              <a:t>Each </a:t>
            </a:r>
            <a:r>
              <a:rPr lang="en-GB" sz="2600" dirty="0"/>
              <a:t>step does very </a:t>
            </a:r>
            <a:r>
              <a:rPr lang="en-GB" sz="2600" dirty="0" smtClean="0"/>
              <a:t>little atomic operation </a:t>
            </a:r>
            <a:r>
              <a:rPr lang="en-GB" sz="2600" dirty="0"/>
              <a:t>of </a:t>
            </a:r>
            <a:r>
              <a:rPr lang="en-GB" sz="2600" dirty="0" smtClean="0"/>
              <a:t>CPU.</a:t>
            </a:r>
          </a:p>
          <a:p>
            <a:r>
              <a:rPr lang="en-US" sz="2600" dirty="0" smtClean="0">
                <a:solidFill>
                  <a:srgbClr val="0000FF"/>
                </a:solidFill>
              </a:rPr>
              <a:t>Micro-operations are the functional, or atomic, operations of a processor.</a:t>
            </a:r>
          </a:p>
          <a:p>
            <a:r>
              <a:rPr lang="en-US" sz="2600" dirty="0" smtClean="0"/>
              <a:t>It helps in designing of control unit.</a:t>
            </a:r>
            <a:endParaRPr lang="en-GB" sz="2600" dirty="0"/>
          </a:p>
        </p:txBody>
      </p:sp>
    </p:spTree>
    <p:extLst>
      <p:ext uri="{BB962C8B-B14F-4D97-AF65-F5344CB8AC3E}">
        <p14:creationId xmlns:p14="http://schemas.microsoft.com/office/powerpoint/2010/main" val="2855849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486400" cy="990600"/>
          </a:xfrm>
        </p:spPr>
        <p:txBody>
          <a:bodyPr/>
          <a:lstStyle/>
          <a:p>
            <a:r>
              <a:rPr lang="en-US" dirty="0" smtClean="0"/>
              <a:t>Single Bus Organization (cont..)</a:t>
            </a:r>
            <a:endParaRPr lang="en-US" dirty="0"/>
          </a:p>
        </p:txBody>
      </p:sp>
      <p:pic>
        <p:nvPicPr>
          <p:cNvPr id="4" name="Picture 4"/>
          <p:cNvPicPr>
            <a:picLocks noGrp="1" noChangeAspect="1" noChangeArrowheads="1"/>
          </p:cNvPicPr>
          <p:nvPr>
            <p:ph idx="1"/>
          </p:nvPr>
        </p:nvPicPr>
        <p:blipFill>
          <a:blip r:embed="rId2"/>
          <a:srcRect/>
          <a:stretch>
            <a:fillRect/>
          </a:stretch>
        </p:blipFill>
        <p:spPr bwMode="auto">
          <a:xfrm>
            <a:off x="5486400" y="75743"/>
            <a:ext cx="2430657" cy="6629857"/>
          </a:xfrm>
          <a:prstGeom prst="rect">
            <a:avLst/>
          </a:prstGeom>
          <a:noFill/>
          <a:ln w="9525">
            <a:noFill/>
            <a:miter lim="800000"/>
            <a:headEnd/>
            <a:tailEnd/>
          </a:ln>
          <a:effectLst/>
        </p:spPr>
      </p:pic>
      <p:sp>
        <p:nvSpPr>
          <p:cNvPr id="5" name="Rectangle 4"/>
          <p:cNvSpPr/>
          <p:nvPr/>
        </p:nvSpPr>
        <p:spPr>
          <a:xfrm>
            <a:off x="152400" y="2133600"/>
            <a:ext cx="5105400" cy="3046988"/>
          </a:xfrm>
          <a:prstGeom prst="rect">
            <a:avLst/>
          </a:prstGeom>
        </p:spPr>
        <p:txBody>
          <a:bodyPr wrap="square">
            <a:spAutoFit/>
          </a:bodyPr>
          <a:lstStyle/>
          <a:p>
            <a:r>
              <a:rPr lang="en-US" dirty="0" smtClean="0">
                <a:latin typeface="+mn-lt"/>
              </a:rPr>
              <a:t>e.g.  Usage of temporary registers</a:t>
            </a:r>
          </a:p>
          <a:p>
            <a:endParaRPr lang="en-US" dirty="0" smtClean="0">
              <a:latin typeface="+mn-lt"/>
            </a:endParaRPr>
          </a:p>
          <a:p>
            <a:pPr lvl="1"/>
            <a:r>
              <a:rPr lang="en-US" dirty="0" smtClean="0">
                <a:latin typeface="+mn-lt"/>
              </a:rPr>
              <a:t>t1: MAR ← (IR(address))</a:t>
            </a:r>
          </a:p>
          <a:p>
            <a:pPr lvl="1"/>
            <a:r>
              <a:rPr lang="en-US" dirty="0" smtClean="0">
                <a:latin typeface="+mn-lt"/>
              </a:rPr>
              <a:t>t2: MBR ← Memory</a:t>
            </a:r>
          </a:p>
          <a:p>
            <a:pPr lvl="1"/>
            <a:r>
              <a:rPr lang="en-US" dirty="0" smtClean="0">
                <a:latin typeface="+mn-lt"/>
              </a:rPr>
              <a:t>t3: Y ← (MBR)</a:t>
            </a:r>
          </a:p>
          <a:p>
            <a:pPr lvl="1"/>
            <a:r>
              <a:rPr lang="en-US" dirty="0" smtClean="0">
                <a:latin typeface="+mn-lt"/>
              </a:rPr>
              <a:t>t4: Z ← (AC) + (Y)</a:t>
            </a:r>
          </a:p>
          <a:p>
            <a:pPr lvl="1"/>
            <a:r>
              <a:rPr lang="en-US" dirty="0" smtClean="0">
                <a:latin typeface="+mn-lt"/>
              </a:rPr>
              <a:t>t5: AC ← (Z)</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685800" y="457200"/>
            <a:ext cx="8229600" cy="457200"/>
          </a:xfrm>
        </p:spPr>
        <p:txBody>
          <a:bodyPr/>
          <a:lstStyle/>
          <a:p>
            <a:r>
              <a:rPr lang="en-GB" sz="3200" dirty="0"/>
              <a:t>Register Transfer</a:t>
            </a:r>
          </a:p>
        </p:txBody>
      </p:sp>
      <p:sp>
        <p:nvSpPr>
          <p:cNvPr id="328707" name="Rectangle 3"/>
          <p:cNvSpPr>
            <a:spLocks noGrp="1" noChangeArrowheads="1"/>
          </p:cNvSpPr>
          <p:nvPr>
            <p:ph type="body" idx="1"/>
          </p:nvPr>
        </p:nvSpPr>
        <p:spPr>
          <a:xfrm>
            <a:off x="228600" y="1066800"/>
            <a:ext cx="8610600" cy="5257800"/>
          </a:xfrm>
        </p:spPr>
        <p:txBody>
          <a:bodyPr/>
          <a:lstStyle/>
          <a:p>
            <a:pPr>
              <a:buSzPct val="110000"/>
            </a:pPr>
            <a:r>
              <a:rPr lang="en-US" sz="2800" dirty="0"/>
              <a:t>Register to register transfer:</a:t>
            </a:r>
          </a:p>
          <a:p>
            <a:pPr lvl="1">
              <a:buSzPct val="110000"/>
            </a:pPr>
            <a:r>
              <a:rPr lang="en-US" sz="2400" dirty="0"/>
              <a:t>For each register </a:t>
            </a:r>
            <a:r>
              <a:rPr lang="en-US" sz="2400" dirty="0" smtClean="0"/>
              <a:t>Ri, </a:t>
            </a:r>
            <a:r>
              <a:rPr lang="en-US" sz="2400" dirty="0"/>
              <a:t>two control signals:</a:t>
            </a:r>
          </a:p>
          <a:p>
            <a:pPr lvl="2">
              <a:buSzPct val="110000"/>
            </a:pPr>
            <a:r>
              <a:rPr lang="en-US" sz="2000" dirty="0" err="1">
                <a:solidFill>
                  <a:srgbClr val="0000FF"/>
                </a:solidFill>
              </a:rPr>
              <a:t>Ri</a:t>
            </a:r>
            <a:r>
              <a:rPr lang="en-US" sz="2000" baseline="-25000" dirty="0" err="1">
                <a:solidFill>
                  <a:srgbClr val="0000FF"/>
                </a:solidFill>
              </a:rPr>
              <a:t>in</a:t>
            </a:r>
            <a:r>
              <a:rPr lang="en-US" sz="2000" dirty="0"/>
              <a:t> used to load the data on the bus into the register</a:t>
            </a:r>
            <a:r>
              <a:rPr lang="en-US" sz="2000" dirty="0" smtClean="0"/>
              <a:t>.</a:t>
            </a:r>
          </a:p>
          <a:p>
            <a:pPr lvl="2">
              <a:buSzPct val="110000"/>
            </a:pPr>
            <a:r>
              <a:rPr lang="en-US" dirty="0" smtClean="0"/>
              <a:t>Set </a:t>
            </a:r>
            <a:r>
              <a:rPr lang="en-US" dirty="0" err="1" smtClean="0"/>
              <a:t>Ri</a:t>
            </a:r>
            <a:r>
              <a:rPr lang="en-US" baseline="-25000" dirty="0" err="1" smtClean="0"/>
              <a:t>in</a:t>
            </a:r>
            <a:r>
              <a:rPr lang="en-US" dirty="0" smtClean="0"/>
              <a:t> to 1 to load data from the processor bus into Ri.</a:t>
            </a:r>
          </a:p>
          <a:p>
            <a:pPr lvl="2">
              <a:buSzPct val="110000"/>
            </a:pPr>
            <a:endParaRPr lang="en-US" dirty="0" smtClean="0"/>
          </a:p>
          <a:p>
            <a:pPr lvl="2">
              <a:buSzPct val="110000"/>
            </a:pPr>
            <a:r>
              <a:rPr lang="en-US" sz="2000" dirty="0" err="1" smtClean="0">
                <a:solidFill>
                  <a:srgbClr val="0000FF"/>
                </a:solidFill>
              </a:rPr>
              <a:t>Ri</a:t>
            </a:r>
            <a:r>
              <a:rPr lang="en-US" sz="2000" baseline="-25000" dirty="0" err="1" smtClean="0">
                <a:solidFill>
                  <a:srgbClr val="0000FF"/>
                </a:solidFill>
              </a:rPr>
              <a:t>out</a:t>
            </a:r>
            <a:r>
              <a:rPr lang="en-US" sz="2000" dirty="0" smtClean="0"/>
              <a:t> </a:t>
            </a:r>
            <a:r>
              <a:rPr lang="en-US" sz="2000" dirty="0"/>
              <a:t>to place the register’s contents on the bus</a:t>
            </a:r>
            <a:r>
              <a:rPr lang="en-US" sz="2000" dirty="0" smtClean="0"/>
              <a:t>.</a:t>
            </a:r>
          </a:p>
          <a:p>
            <a:pPr lvl="2">
              <a:buSzPct val="110000"/>
            </a:pPr>
            <a:r>
              <a:rPr lang="en-US" dirty="0" smtClean="0"/>
              <a:t>Set </a:t>
            </a:r>
            <a:r>
              <a:rPr lang="en-US" dirty="0" err="1" smtClean="0"/>
              <a:t>Ri</a:t>
            </a:r>
            <a:r>
              <a:rPr lang="en-US" baseline="-25000" dirty="0" err="1" smtClean="0"/>
              <a:t>out</a:t>
            </a:r>
            <a:r>
              <a:rPr lang="en-US" dirty="0" smtClean="0"/>
              <a:t> to 1 to load contents of Ri on the bus.</a:t>
            </a:r>
          </a:p>
          <a:p>
            <a:pPr lvl="2">
              <a:buSzPct val="110000"/>
            </a:pPr>
            <a:r>
              <a:rPr lang="en-US" dirty="0" err="1" smtClean="0"/>
              <a:t>Ri</a:t>
            </a:r>
            <a:r>
              <a:rPr lang="en-US" baseline="-25000" dirty="0" err="1" smtClean="0"/>
              <a:t>out</a:t>
            </a:r>
            <a:r>
              <a:rPr lang="en-US" dirty="0" smtClean="0"/>
              <a:t>=0Bus can be used for transferring data from other registers</a:t>
            </a:r>
          </a:p>
          <a:p>
            <a:pPr lvl="2">
              <a:buSzPct val="110000"/>
              <a:buNone/>
            </a:pPr>
            <a:endParaRPr lang="en-US" sz="2000" dirty="0"/>
          </a:p>
          <a:p>
            <a:pPr lvl="1">
              <a:buSzPct val="110000"/>
            </a:pPr>
            <a:r>
              <a:rPr lang="en-US" sz="2400" dirty="0"/>
              <a:t>Example: To transfer contents of R1 to R4:</a:t>
            </a:r>
          </a:p>
          <a:p>
            <a:pPr lvl="2">
              <a:buSzPct val="110000"/>
            </a:pPr>
            <a:r>
              <a:rPr lang="en-US" sz="2000" dirty="0"/>
              <a:t>Set R1</a:t>
            </a:r>
            <a:r>
              <a:rPr lang="en-US" sz="2000" baseline="-25000" dirty="0"/>
              <a:t>out</a:t>
            </a:r>
            <a:r>
              <a:rPr lang="en-US" sz="2000" dirty="0"/>
              <a:t> to 1. This places contents of R1 on the bus.</a:t>
            </a:r>
          </a:p>
          <a:p>
            <a:pPr lvl="2">
              <a:buSzPct val="110000"/>
            </a:pPr>
            <a:r>
              <a:rPr lang="en-US" sz="2000" dirty="0"/>
              <a:t>Set R4</a:t>
            </a:r>
            <a:r>
              <a:rPr lang="en-US" sz="2000" baseline="-25000" dirty="0"/>
              <a:t>in</a:t>
            </a:r>
            <a:r>
              <a:rPr lang="en-US" sz="2000" dirty="0"/>
              <a:t> to 1. This loads data from the processor bus into R4.</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533400" y="152400"/>
            <a:ext cx="8229600" cy="762000"/>
          </a:xfrm>
        </p:spPr>
        <p:txBody>
          <a:bodyPr/>
          <a:lstStyle/>
          <a:p>
            <a:r>
              <a:rPr lang="en-GB" sz="3200" dirty="0"/>
              <a:t>Register Transfer </a:t>
            </a:r>
            <a:r>
              <a:rPr lang="en-GB" sz="3200" dirty="0" smtClean="0"/>
              <a:t>(cont..)</a:t>
            </a:r>
            <a:endParaRPr lang="en-GB" sz="3200" dirty="0"/>
          </a:p>
        </p:txBody>
      </p:sp>
      <p:grpSp>
        <p:nvGrpSpPr>
          <p:cNvPr id="2" name="Group 105"/>
          <p:cNvGrpSpPr>
            <a:grpSpLocks/>
          </p:cNvGrpSpPr>
          <p:nvPr/>
        </p:nvGrpSpPr>
        <p:grpSpPr bwMode="auto">
          <a:xfrm>
            <a:off x="1411288" y="1174750"/>
            <a:ext cx="5387975" cy="5054600"/>
            <a:chOff x="889" y="740"/>
            <a:chExt cx="3394" cy="3184"/>
          </a:xfrm>
        </p:grpSpPr>
        <p:sp>
          <p:nvSpPr>
            <p:cNvPr id="329740" name="AutoShape 12"/>
            <p:cNvSpPr>
              <a:spLocks noChangeArrowheads="1"/>
            </p:cNvSpPr>
            <p:nvPr/>
          </p:nvSpPr>
          <p:spPr bwMode="auto">
            <a:xfrm>
              <a:off x="3079" y="990"/>
              <a:ext cx="187" cy="2934"/>
            </a:xfrm>
            <a:prstGeom prst="upDownArrow">
              <a:avLst>
                <a:gd name="adj1" fmla="val 50565"/>
                <a:gd name="adj2" fmla="val 74454"/>
              </a:avLst>
            </a:prstGeom>
            <a:solidFill>
              <a:srgbClr val="FFFFCC"/>
            </a:solidFill>
            <a:ln w="12700" cap="sq" algn="ctr">
              <a:solidFill>
                <a:schemeClr val="tx1"/>
              </a:solidFill>
              <a:miter lim="800000"/>
              <a:headEnd/>
              <a:tailEnd/>
            </a:ln>
            <a:effectLst/>
          </p:spPr>
          <p:txBody>
            <a:bodyPr vert="eaVert" wrap="none" anchor="ctr"/>
            <a:lstStyle/>
            <a:p>
              <a:endParaRPr lang="en-US"/>
            </a:p>
          </p:txBody>
        </p:sp>
        <p:sp>
          <p:nvSpPr>
            <p:cNvPr id="329744" name="Text Box 16"/>
            <p:cNvSpPr txBox="1">
              <a:spLocks noChangeArrowheads="1"/>
            </p:cNvSpPr>
            <p:nvPr/>
          </p:nvSpPr>
          <p:spPr bwMode="auto">
            <a:xfrm>
              <a:off x="2056" y="1589"/>
              <a:ext cx="685" cy="184"/>
            </a:xfrm>
            <a:prstGeom prst="rect">
              <a:avLst/>
            </a:prstGeom>
            <a:solidFill>
              <a:srgbClr val="FFFFFF"/>
            </a:solidFill>
            <a:ln w="25400" cap="sq" algn="ctr">
              <a:solidFill>
                <a:schemeClr val="tx1"/>
              </a:solidFill>
              <a:miter lim="800000"/>
              <a:headEnd/>
              <a:tailEnd/>
            </a:ln>
            <a:effectLst/>
          </p:spPr>
          <p:txBody>
            <a:bodyPr tIns="27432" bIns="27432">
              <a:spAutoFit/>
            </a:bodyPr>
            <a:lstStyle/>
            <a:p>
              <a:r>
                <a:rPr lang="en-US" sz="1400"/>
                <a:t>Y</a:t>
              </a:r>
            </a:p>
          </p:txBody>
        </p:sp>
        <p:sp>
          <p:nvSpPr>
            <p:cNvPr id="329745" name="Text Box 17"/>
            <p:cNvSpPr txBox="1">
              <a:spLocks noChangeArrowheads="1"/>
            </p:cNvSpPr>
            <p:nvPr/>
          </p:nvSpPr>
          <p:spPr bwMode="auto">
            <a:xfrm rot="16200000">
              <a:off x="3065" y="475"/>
              <a:ext cx="226" cy="755"/>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b="0"/>
                <a:t>Internal processor bus</a:t>
              </a:r>
            </a:p>
          </p:txBody>
        </p:sp>
        <p:sp>
          <p:nvSpPr>
            <p:cNvPr id="329746" name="Line 18"/>
            <p:cNvSpPr>
              <a:spLocks noChangeShapeType="1"/>
            </p:cNvSpPr>
            <p:nvPr/>
          </p:nvSpPr>
          <p:spPr bwMode="auto">
            <a:xfrm>
              <a:off x="3225" y="1367"/>
              <a:ext cx="714" cy="0"/>
            </a:xfrm>
            <a:prstGeom prst="line">
              <a:avLst/>
            </a:prstGeom>
            <a:noFill/>
            <a:ln w="19050" cap="sq">
              <a:solidFill>
                <a:schemeClr val="tx1"/>
              </a:solidFill>
              <a:round/>
              <a:headEnd/>
              <a:tailEnd/>
            </a:ln>
            <a:effectLst/>
          </p:spPr>
          <p:txBody>
            <a:bodyPr vert="eaVert">
              <a:spAutoFit/>
            </a:bodyPr>
            <a:lstStyle/>
            <a:p>
              <a:endParaRPr lang="en-US"/>
            </a:p>
          </p:txBody>
        </p:sp>
        <p:sp>
          <p:nvSpPr>
            <p:cNvPr id="329754" name="Line 26"/>
            <p:cNvSpPr>
              <a:spLocks noChangeShapeType="1"/>
            </p:cNvSpPr>
            <p:nvPr/>
          </p:nvSpPr>
          <p:spPr bwMode="auto">
            <a:xfrm>
              <a:off x="2383" y="3589"/>
              <a:ext cx="739" cy="0"/>
            </a:xfrm>
            <a:prstGeom prst="line">
              <a:avLst/>
            </a:prstGeom>
            <a:noFill/>
            <a:ln w="19050" cap="sq">
              <a:solidFill>
                <a:schemeClr val="tx1"/>
              </a:solidFill>
              <a:round/>
              <a:headEnd/>
              <a:tailEnd type="triangle" w="med" len="med"/>
            </a:ln>
            <a:effectLst/>
          </p:spPr>
          <p:txBody>
            <a:bodyPr vert="eaVert">
              <a:spAutoFit/>
            </a:bodyPr>
            <a:lstStyle/>
            <a:p>
              <a:endParaRPr lang="en-US"/>
            </a:p>
          </p:txBody>
        </p:sp>
        <p:sp>
          <p:nvSpPr>
            <p:cNvPr id="329755" name="Text Box 27"/>
            <p:cNvSpPr txBox="1">
              <a:spLocks noChangeArrowheads="1"/>
            </p:cNvSpPr>
            <p:nvPr/>
          </p:nvSpPr>
          <p:spPr bwMode="auto">
            <a:xfrm>
              <a:off x="2056" y="3284"/>
              <a:ext cx="685" cy="184"/>
            </a:xfrm>
            <a:prstGeom prst="rect">
              <a:avLst/>
            </a:prstGeom>
            <a:solidFill>
              <a:srgbClr val="FFFFFF"/>
            </a:solidFill>
            <a:ln w="25400" cap="sq" algn="ctr">
              <a:solidFill>
                <a:schemeClr val="tx1"/>
              </a:solidFill>
              <a:miter lim="800000"/>
              <a:headEnd/>
              <a:tailEnd/>
            </a:ln>
            <a:effectLst/>
          </p:spPr>
          <p:txBody>
            <a:bodyPr tIns="27432" bIns="27432">
              <a:spAutoFit/>
            </a:bodyPr>
            <a:lstStyle/>
            <a:p>
              <a:r>
                <a:rPr lang="en-US" sz="1400"/>
                <a:t>Z</a:t>
              </a:r>
            </a:p>
          </p:txBody>
        </p:sp>
        <p:grpSp>
          <p:nvGrpSpPr>
            <p:cNvPr id="3" name="Group 28"/>
            <p:cNvGrpSpPr>
              <a:grpSpLocks/>
            </p:cNvGrpSpPr>
            <p:nvPr/>
          </p:nvGrpSpPr>
          <p:grpSpPr bwMode="auto">
            <a:xfrm>
              <a:off x="1461" y="2038"/>
              <a:ext cx="860" cy="172"/>
              <a:chOff x="1048" y="2579"/>
              <a:chExt cx="860" cy="172"/>
            </a:xfrm>
          </p:grpSpPr>
          <p:sp>
            <p:nvSpPr>
              <p:cNvPr id="329757" name="AutoShape 29"/>
              <p:cNvSpPr>
                <a:spLocks noChangeArrowheads="1"/>
              </p:cNvSpPr>
              <p:nvPr/>
            </p:nvSpPr>
            <p:spPr bwMode="auto">
              <a:xfrm>
                <a:off x="1048" y="2579"/>
                <a:ext cx="860" cy="172"/>
              </a:xfrm>
              <a:prstGeom prst="flowChartManualOperation">
                <a:avLst/>
              </a:prstGeom>
              <a:solidFill>
                <a:srgbClr val="FFCC99"/>
              </a:solidFill>
              <a:ln w="25400" cap="sq" algn="ctr">
                <a:solidFill>
                  <a:schemeClr val="tx1"/>
                </a:solidFill>
                <a:miter lim="800000"/>
                <a:headEnd/>
                <a:tailEnd/>
              </a:ln>
              <a:effectLst/>
            </p:spPr>
            <p:txBody>
              <a:bodyPr vert="eaVert" wrap="none" anchor="ctr">
                <a:spAutoFit/>
              </a:bodyPr>
              <a:lstStyle/>
              <a:p>
                <a:endParaRPr lang="en-US"/>
              </a:p>
            </p:txBody>
          </p:sp>
          <p:sp>
            <p:nvSpPr>
              <p:cNvPr id="329758" name="Text Box 30"/>
              <p:cNvSpPr txBox="1">
                <a:spLocks noChangeArrowheads="1"/>
              </p:cNvSpPr>
              <p:nvPr/>
            </p:nvSpPr>
            <p:spPr bwMode="auto">
              <a:xfrm>
                <a:off x="1269" y="2580"/>
                <a:ext cx="418" cy="168"/>
              </a:xfrm>
              <a:prstGeom prst="rect">
                <a:avLst/>
              </a:prstGeom>
              <a:noFill/>
              <a:ln w="25400" cap="sq" algn="ctr">
                <a:noFill/>
                <a:miter lim="800000"/>
                <a:headEnd/>
                <a:tailEnd/>
              </a:ln>
              <a:effectLst/>
            </p:spPr>
            <p:txBody>
              <a:bodyPr tIns="27432" bIns="27432">
                <a:spAutoFit/>
              </a:bodyPr>
              <a:lstStyle/>
              <a:p>
                <a:r>
                  <a:rPr lang="en-US" sz="1400"/>
                  <a:t>MUX</a:t>
                </a:r>
              </a:p>
            </p:txBody>
          </p:sp>
        </p:grpSp>
        <p:grpSp>
          <p:nvGrpSpPr>
            <p:cNvPr id="4" name="Group 31"/>
            <p:cNvGrpSpPr>
              <a:grpSpLocks/>
            </p:cNvGrpSpPr>
            <p:nvPr/>
          </p:nvGrpSpPr>
          <p:grpSpPr bwMode="auto">
            <a:xfrm>
              <a:off x="1677" y="2377"/>
              <a:ext cx="951" cy="413"/>
              <a:chOff x="1204" y="2987"/>
              <a:chExt cx="951" cy="344"/>
            </a:xfrm>
          </p:grpSpPr>
          <p:sp>
            <p:nvSpPr>
              <p:cNvPr id="329760" name="Freeform 32"/>
              <p:cNvSpPr>
                <a:spLocks/>
              </p:cNvSpPr>
              <p:nvPr/>
            </p:nvSpPr>
            <p:spPr bwMode="auto">
              <a:xfrm rot="5400000">
                <a:off x="1508" y="2683"/>
                <a:ext cx="344" cy="951"/>
              </a:xfrm>
              <a:custGeom>
                <a:avLst/>
                <a:gdLst/>
                <a:ahLst/>
                <a:cxnLst>
                  <a:cxn ang="0">
                    <a:pos x="0" y="0"/>
                  </a:cxn>
                  <a:cxn ang="0">
                    <a:pos x="528" y="192"/>
                  </a:cxn>
                  <a:cxn ang="0">
                    <a:pos x="528" y="672"/>
                  </a:cxn>
                  <a:cxn ang="0">
                    <a:pos x="0" y="960"/>
                  </a:cxn>
                  <a:cxn ang="0">
                    <a:pos x="0" y="528"/>
                  </a:cxn>
                  <a:cxn ang="0">
                    <a:pos x="48" y="480"/>
                  </a:cxn>
                  <a:cxn ang="0">
                    <a:pos x="0" y="432"/>
                  </a:cxn>
                  <a:cxn ang="0">
                    <a:pos x="0" y="0"/>
                  </a:cxn>
                </a:cxnLst>
                <a:rect l="0" t="0" r="r" b="b"/>
                <a:pathLst>
                  <a:path w="528" h="960">
                    <a:moveTo>
                      <a:pt x="0" y="0"/>
                    </a:moveTo>
                    <a:lnTo>
                      <a:pt x="528" y="192"/>
                    </a:lnTo>
                    <a:lnTo>
                      <a:pt x="528" y="672"/>
                    </a:lnTo>
                    <a:lnTo>
                      <a:pt x="0" y="960"/>
                    </a:lnTo>
                    <a:lnTo>
                      <a:pt x="0" y="528"/>
                    </a:lnTo>
                    <a:lnTo>
                      <a:pt x="48" y="480"/>
                    </a:lnTo>
                    <a:lnTo>
                      <a:pt x="0" y="432"/>
                    </a:lnTo>
                    <a:lnTo>
                      <a:pt x="0" y="0"/>
                    </a:lnTo>
                    <a:close/>
                  </a:path>
                </a:pathLst>
              </a:custGeom>
              <a:solidFill>
                <a:srgbClr val="CCFFCC"/>
              </a:solidFill>
              <a:ln w="25400" cap="flat" cmpd="sng">
                <a:solidFill>
                  <a:schemeClr val="tx1"/>
                </a:solidFill>
                <a:prstDash val="solid"/>
                <a:round/>
                <a:headEnd/>
                <a:tailEnd/>
              </a:ln>
              <a:effectLst/>
            </p:spPr>
            <p:txBody>
              <a:bodyPr wrap="none" anchor="ctr"/>
              <a:lstStyle/>
              <a:p>
                <a:endParaRPr lang="en-US"/>
              </a:p>
            </p:txBody>
          </p:sp>
          <p:sp>
            <p:nvSpPr>
              <p:cNvPr id="329761" name="Text Box 33"/>
              <p:cNvSpPr txBox="1">
                <a:spLocks noChangeArrowheads="1"/>
              </p:cNvSpPr>
              <p:nvPr/>
            </p:nvSpPr>
            <p:spPr bwMode="auto">
              <a:xfrm>
                <a:off x="1390" y="2987"/>
                <a:ext cx="143" cy="106"/>
              </a:xfrm>
              <a:prstGeom prst="rect">
                <a:avLst/>
              </a:prstGeom>
              <a:noFill/>
              <a:ln w="25400" cap="sq" algn="ctr">
                <a:noFill/>
                <a:miter lim="800000"/>
                <a:headEnd/>
                <a:tailEnd/>
              </a:ln>
              <a:effectLst/>
            </p:spPr>
            <p:txBody>
              <a:bodyPr lIns="9144" tIns="9144" rIns="9144" bIns="9144">
                <a:spAutoFit/>
              </a:bodyPr>
              <a:lstStyle/>
              <a:p>
                <a:r>
                  <a:rPr lang="en-US" sz="1200"/>
                  <a:t>A</a:t>
                </a:r>
              </a:p>
            </p:txBody>
          </p:sp>
          <p:sp>
            <p:nvSpPr>
              <p:cNvPr id="329762" name="Text Box 34"/>
              <p:cNvSpPr txBox="1">
                <a:spLocks noChangeArrowheads="1"/>
              </p:cNvSpPr>
              <p:nvPr/>
            </p:nvSpPr>
            <p:spPr bwMode="auto">
              <a:xfrm>
                <a:off x="1511" y="3106"/>
                <a:ext cx="418" cy="140"/>
              </a:xfrm>
              <a:prstGeom prst="rect">
                <a:avLst/>
              </a:prstGeom>
              <a:noFill/>
              <a:ln w="25400" cap="sq" algn="ctr">
                <a:noFill/>
                <a:miter lim="800000"/>
                <a:headEnd/>
                <a:tailEnd/>
              </a:ln>
              <a:effectLst/>
            </p:spPr>
            <p:txBody>
              <a:bodyPr tIns="27432" bIns="27432">
                <a:spAutoFit/>
              </a:bodyPr>
              <a:lstStyle/>
              <a:p>
                <a:r>
                  <a:rPr lang="en-US" sz="1400"/>
                  <a:t>ALU</a:t>
                </a:r>
              </a:p>
            </p:txBody>
          </p:sp>
          <p:sp>
            <p:nvSpPr>
              <p:cNvPr id="329763" name="Text Box 35"/>
              <p:cNvSpPr txBox="1">
                <a:spLocks noChangeArrowheads="1"/>
              </p:cNvSpPr>
              <p:nvPr/>
            </p:nvSpPr>
            <p:spPr bwMode="auto">
              <a:xfrm>
                <a:off x="1873" y="2987"/>
                <a:ext cx="143" cy="106"/>
              </a:xfrm>
              <a:prstGeom prst="rect">
                <a:avLst/>
              </a:prstGeom>
              <a:noFill/>
              <a:ln w="25400" cap="sq" algn="ctr">
                <a:noFill/>
                <a:miter lim="800000"/>
                <a:headEnd/>
                <a:tailEnd/>
              </a:ln>
              <a:effectLst/>
            </p:spPr>
            <p:txBody>
              <a:bodyPr lIns="9144" tIns="9144" rIns="9144" bIns="9144">
                <a:spAutoFit/>
              </a:bodyPr>
              <a:lstStyle/>
              <a:p>
                <a:r>
                  <a:rPr lang="en-US" sz="1200"/>
                  <a:t>B</a:t>
                </a:r>
              </a:p>
            </p:txBody>
          </p:sp>
        </p:grpSp>
        <p:sp>
          <p:nvSpPr>
            <p:cNvPr id="329764" name="Line 36"/>
            <p:cNvSpPr>
              <a:spLocks noChangeShapeType="1"/>
            </p:cNvSpPr>
            <p:nvPr/>
          </p:nvSpPr>
          <p:spPr bwMode="auto">
            <a:xfrm>
              <a:off x="2409" y="2151"/>
              <a:ext cx="0" cy="215"/>
            </a:xfrm>
            <a:prstGeom prst="line">
              <a:avLst/>
            </a:prstGeom>
            <a:noFill/>
            <a:ln w="19050" cap="sq">
              <a:solidFill>
                <a:schemeClr val="tx1"/>
              </a:solidFill>
              <a:round/>
              <a:headEnd/>
              <a:tailEnd type="triangle" w="med" len="med"/>
            </a:ln>
            <a:effectLst/>
          </p:spPr>
          <p:txBody>
            <a:bodyPr vert="eaVert" wrap="none" anchor="ctr">
              <a:spAutoFit/>
            </a:bodyPr>
            <a:lstStyle/>
            <a:p>
              <a:endParaRPr lang="en-US"/>
            </a:p>
          </p:txBody>
        </p:sp>
        <p:sp>
          <p:nvSpPr>
            <p:cNvPr id="329765" name="Line 37"/>
            <p:cNvSpPr>
              <a:spLocks noChangeShapeType="1"/>
            </p:cNvSpPr>
            <p:nvPr/>
          </p:nvSpPr>
          <p:spPr bwMode="auto">
            <a:xfrm>
              <a:off x="2409" y="2151"/>
              <a:ext cx="696" cy="0"/>
            </a:xfrm>
            <a:prstGeom prst="line">
              <a:avLst/>
            </a:prstGeom>
            <a:noFill/>
            <a:ln w="19050" cap="sq">
              <a:solidFill>
                <a:schemeClr val="tx1"/>
              </a:solidFill>
              <a:round/>
              <a:headEnd/>
              <a:tailEnd/>
            </a:ln>
            <a:effectLst/>
          </p:spPr>
          <p:txBody>
            <a:bodyPr vert="eaVert">
              <a:spAutoFit/>
            </a:bodyPr>
            <a:lstStyle/>
            <a:p>
              <a:endParaRPr lang="en-US"/>
            </a:p>
          </p:txBody>
        </p:sp>
        <p:sp>
          <p:nvSpPr>
            <p:cNvPr id="329766" name="Line 38"/>
            <p:cNvSpPr>
              <a:spLocks noChangeShapeType="1"/>
            </p:cNvSpPr>
            <p:nvPr/>
          </p:nvSpPr>
          <p:spPr bwMode="auto">
            <a:xfrm>
              <a:off x="2392" y="3141"/>
              <a:ext cx="0" cy="138"/>
            </a:xfrm>
            <a:prstGeom prst="line">
              <a:avLst/>
            </a:prstGeom>
            <a:noFill/>
            <a:ln w="19050" cap="sq">
              <a:solidFill>
                <a:schemeClr val="tx1"/>
              </a:solidFill>
              <a:round/>
              <a:headEnd/>
              <a:tailEnd type="triangle" w="med" len="med"/>
            </a:ln>
            <a:effectLst/>
          </p:spPr>
          <p:txBody>
            <a:bodyPr vert="eaVert" anchor="ctr">
              <a:spAutoFit/>
            </a:bodyPr>
            <a:lstStyle/>
            <a:p>
              <a:endParaRPr lang="en-US"/>
            </a:p>
          </p:txBody>
        </p:sp>
        <p:sp>
          <p:nvSpPr>
            <p:cNvPr id="329767" name="Line 39"/>
            <p:cNvSpPr>
              <a:spLocks noChangeShapeType="1"/>
            </p:cNvSpPr>
            <p:nvPr/>
          </p:nvSpPr>
          <p:spPr bwMode="auto">
            <a:xfrm>
              <a:off x="2195" y="3141"/>
              <a:ext cx="198" cy="0"/>
            </a:xfrm>
            <a:prstGeom prst="line">
              <a:avLst/>
            </a:prstGeom>
            <a:noFill/>
            <a:ln w="19050" cap="sq">
              <a:solidFill>
                <a:schemeClr val="tx1"/>
              </a:solidFill>
              <a:round/>
              <a:headEnd/>
              <a:tailEnd/>
            </a:ln>
            <a:effectLst/>
          </p:spPr>
          <p:txBody>
            <a:bodyPr vert="eaVert">
              <a:spAutoFit/>
            </a:bodyPr>
            <a:lstStyle/>
            <a:p>
              <a:endParaRPr lang="en-US"/>
            </a:p>
          </p:txBody>
        </p:sp>
        <p:sp>
          <p:nvSpPr>
            <p:cNvPr id="329768" name="Line 40"/>
            <p:cNvSpPr>
              <a:spLocks noChangeShapeType="1"/>
            </p:cNvSpPr>
            <p:nvPr/>
          </p:nvSpPr>
          <p:spPr bwMode="auto">
            <a:xfrm>
              <a:off x="2195" y="2805"/>
              <a:ext cx="0" cy="335"/>
            </a:xfrm>
            <a:prstGeom prst="line">
              <a:avLst/>
            </a:prstGeom>
            <a:noFill/>
            <a:ln w="19050" cap="sq">
              <a:solidFill>
                <a:schemeClr val="tx1"/>
              </a:solidFill>
              <a:round/>
              <a:headEnd/>
              <a:tailEnd/>
            </a:ln>
            <a:effectLst/>
          </p:spPr>
          <p:txBody>
            <a:bodyPr vert="eaVert" anchor="ctr">
              <a:spAutoFit/>
            </a:bodyPr>
            <a:lstStyle/>
            <a:p>
              <a:endParaRPr lang="en-US"/>
            </a:p>
          </p:txBody>
        </p:sp>
        <p:sp>
          <p:nvSpPr>
            <p:cNvPr id="329769" name="Line 41"/>
            <p:cNvSpPr>
              <a:spLocks noChangeShapeType="1"/>
            </p:cNvSpPr>
            <p:nvPr/>
          </p:nvSpPr>
          <p:spPr bwMode="auto">
            <a:xfrm>
              <a:off x="1686" y="1875"/>
              <a:ext cx="0" cy="146"/>
            </a:xfrm>
            <a:prstGeom prst="line">
              <a:avLst/>
            </a:prstGeom>
            <a:noFill/>
            <a:ln w="19050" cap="sq">
              <a:solidFill>
                <a:schemeClr val="tx1"/>
              </a:solidFill>
              <a:round/>
              <a:headEnd/>
              <a:tailEnd type="triangle" w="med" len="med"/>
            </a:ln>
            <a:effectLst/>
          </p:spPr>
          <p:txBody>
            <a:bodyPr vert="eaVert" anchor="ctr">
              <a:spAutoFit/>
            </a:bodyPr>
            <a:lstStyle/>
            <a:p>
              <a:endParaRPr lang="en-US"/>
            </a:p>
          </p:txBody>
        </p:sp>
        <p:sp>
          <p:nvSpPr>
            <p:cNvPr id="329770" name="Line 42"/>
            <p:cNvSpPr>
              <a:spLocks noChangeShapeType="1"/>
            </p:cNvSpPr>
            <p:nvPr/>
          </p:nvSpPr>
          <p:spPr bwMode="auto">
            <a:xfrm>
              <a:off x="2117" y="1875"/>
              <a:ext cx="0" cy="146"/>
            </a:xfrm>
            <a:prstGeom prst="line">
              <a:avLst/>
            </a:prstGeom>
            <a:noFill/>
            <a:ln w="19050" cap="sq">
              <a:solidFill>
                <a:schemeClr val="tx1"/>
              </a:solidFill>
              <a:round/>
              <a:headEnd/>
              <a:tailEnd type="triangle" w="med" len="med"/>
            </a:ln>
            <a:effectLst/>
          </p:spPr>
          <p:txBody>
            <a:bodyPr vert="eaVert" anchor="ctr">
              <a:spAutoFit/>
            </a:bodyPr>
            <a:lstStyle/>
            <a:p>
              <a:endParaRPr lang="en-US"/>
            </a:p>
          </p:txBody>
        </p:sp>
        <p:sp>
          <p:nvSpPr>
            <p:cNvPr id="329771" name="Line 43"/>
            <p:cNvSpPr>
              <a:spLocks noChangeShapeType="1"/>
            </p:cNvSpPr>
            <p:nvPr/>
          </p:nvSpPr>
          <p:spPr bwMode="auto">
            <a:xfrm>
              <a:off x="1886" y="2220"/>
              <a:ext cx="0" cy="146"/>
            </a:xfrm>
            <a:prstGeom prst="line">
              <a:avLst/>
            </a:prstGeom>
            <a:noFill/>
            <a:ln w="19050" cap="sq">
              <a:solidFill>
                <a:schemeClr val="tx1"/>
              </a:solidFill>
              <a:round/>
              <a:headEnd/>
              <a:tailEnd type="triangle" w="med" len="med"/>
            </a:ln>
            <a:effectLst/>
          </p:spPr>
          <p:txBody>
            <a:bodyPr vert="eaVert" anchor="ctr">
              <a:spAutoFit/>
            </a:bodyPr>
            <a:lstStyle/>
            <a:p>
              <a:endParaRPr lang="en-US"/>
            </a:p>
          </p:txBody>
        </p:sp>
        <p:sp>
          <p:nvSpPr>
            <p:cNvPr id="329772" name="Line 44"/>
            <p:cNvSpPr>
              <a:spLocks noChangeShapeType="1"/>
            </p:cNvSpPr>
            <p:nvPr/>
          </p:nvSpPr>
          <p:spPr bwMode="auto">
            <a:xfrm>
              <a:off x="2394" y="1784"/>
              <a:ext cx="0" cy="86"/>
            </a:xfrm>
            <a:prstGeom prst="line">
              <a:avLst/>
            </a:prstGeom>
            <a:noFill/>
            <a:ln w="19050" cap="sq">
              <a:solidFill>
                <a:schemeClr val="tx1"/>
              </a:solidFill>
              <a:round/>
              <a:headEnd/>
              <a:tailEnd/>
            </a:ln>
            <a:effectLst/>
          </p:spPr>
          <p:txBody>
            <a:bodyPr vert="eaVert" anchor="ctr">
              <a:spAutoFit/>
            </a:bodyPr>
            <a:lstStyle/>
            <a:p>
              <a:endParaRPr lang="en-US"/>
            </a:p>
          </p:txBody>
        </p:sp>
        <p:sp>
          <p:nvSpPr>
            <p:cNvPr id="329773" name="Line 45"/>
            <p:cNvSpPr>
              <a:spLocks noChangeShapeType="1"/>
            </p:cNvSpPr>
            <p:nvPr/>
          </p:nvSpPr>
          <p:spPr bwMode="auto">
            <a:xfrm>
              <a:off x="2119" y="1871"/>
              <a:ext cx="267" cy="0"/>
            </a:xfrm>
            <a:prstGeom prst="line">
              <a:avLst/>
            </a:prstGeom>
            <a:noFill/>
            <a:ln w="19050" cap="sq">
              <a:solidFill>
                <a:schemeClr val="tx1"/>
              </a:solidFill>
              <a:round/>
              <a:headEnd/>
              <a:tailEnd/>
            </a:ln>
            <a:effectLst/>
          </p:spPr>
          <p:txBody>
            <a:bodyPr vert="eaVert">
              <a:spAutoFit/>
            </a:bodyPr>
            <a:lstStyle/>
            <a:p>
              <a:endParaRPr lang="en-US"/>
            </a:p>
          </p:txBody>
        </p:sp>
        <p:sp>
          <p:nvSpPr>
            <p:cNvPr id="329774" name="Text Box 46"/>
            <p:cNvSpPr txBox="1">
              <a:spLocks noChangeArrowheads="1"/>
            </p:cNvSpPr>
            <p:nvPr/>
          </p:nvSpPr>
          <p:spPr bwMode="auto">
            <a:xfrm rot="16200000">
              <a:off x="1598" y="1487"/>
              <a:ext cx="119" cy="609"/>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b="0"/>
                <a:t>Constant 4</a:t>
              </a:r>
            </a:p>
          </p:txBody>
        </p:sp>
        <p:sp>
          <p:nvSpPr>
            <p:cNvPr id="329775" name="Line 47"/>
            <p:cNvSpPr>
              <a:spLocks noChangeShapeType="1"/>
            </p:cNvSpPr>
            <p:nvPr/>
          </p:nvSpPr>
          <p:spPr bwMode="auto">
            <a:xfrm>
              <a:off x="1309" y="2136"/>
              <a:ext cx="232" cy="0"/>
            </a:xfrm>
            <a:prstGeom prst="line">
              <a:avLst/>
            </a:prstGeom>
            <a:noFill/>
            <a:ln w="19050" cap="sq">
              <a:solidFill>
                <a:srgbClr val="0000FF"/>
              </a:solidFill>
              <a:round/>
              <a:headEnd/>
              <a:tailEnd/>
            </a:ln>
            <a:effectLst/>
          </p:spPr>
          <p:txBody>
            <a:bodyPr vert="eaVert">
              <a:spAutoFit/>
            </a:bodyPr>
            <a:lstStyle/>
            <a:p>
              <a:endParaRPr lang="en-US"/>
            </a:p>
          </p:txBody>
        </p:sp>
        <p:sp>
          <p:nvSpPr>
            <p:cNvPr id="329776" name="Text Box 48"/>
            <p:cNvSpPr txBox="1">
              <a:spLocks noChangeArrowheads="1"/>
            </p:cNvSpPr>
            <p:nvPr/>
          </p:nvSpPr>
          <p:spPr bwMode="auto">
            <a:xfrm rot="16200000">
              <a:off x="1061" y="1905"/>
              <a:ext cx="119" cy="463"/>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b="0">
                  <a:solidFill>
                    <a:srgbClr val="0000FF"/>
                  </a:solidFill>
                </a:rPr>
                <a:t>Select</a:t>
              </a:r>
            </a:p>
          </p:txBody>
        </p:sp>
        <p:sp>
          <p:nvSpPr>
            <p:cNvPr id="329792" name="Text Box 64"/>
            <p:cNvSpPr txBox="1">
              <a:spLocks noChangeArrowheads="1"/>
            </p:cNvSpPr>
            <p:nvPr/>
          </p:nvSpPr>
          <p:spPr bwMode="auto">
            <a:xfrm>
              <a:off x="3598" y="1529"/>
              <a:ext cx="685" cy="184"/>
            </a:xfrm>
            <a:prstGeom prst="rect">
              <a:avLst/>
            </a:prstGeom>
            <a:solidFill>
              <a:srgbClr val="CCFFFF"/>
            </a:solidFill>
            <a:ln w="25400" cap="sq" algn="ctr">
              <a:solidFill>
                <a:schemeClr val="tx1"/>
              </a:solidFill>
              <a:miter lim="800000"/>
              <a:headEnd/>
              <a:tailEnd/>
            </a:ln>
            <a:effectLst/>
          </p:spPr>
          <p:txBody>
            <a:bodyPr tIns="27432" bIns="27432">
              <a:spAutoFit/>
            </a:bodyPr>
            <a:lstStyle/>
            <a:p>
              <a:r>
                <a:rPr lang="en-US" sz="1400" dirty="0"/>
                <a:t>Ri</a:t>
              </a:r>
            </a:p>
          </p:txBody>
        </p:sp>
        <p:sp>
          <p:nvSpPr>
            <p:cNvPr id="329799" name="Line 71"/>
            <p:cNvSpPr>
              <a:spLocks noChangeShapeType="1"/>
            </p:cNvSpPr>
            <p:nvPr/>
          </p:nvSpPr>
          <p:spPr bwMode="auto">
            <a:xfrm>
              <a:off x="3218" y="1875"/>
              <a:ext cx="722" cy="0"/>
            </a:xfrm>
            <a:prstGeom prst="line">
              <a:avLst/>
            </a:prstGeom>
            <a:noFill/>
            <a:ln w="19050" cap="sq">
              <a:solidFill>
                <a:schemeClr val="tx1"/>
              </a:solidFill>
              <a:round/>
              <a:headEnd type="triangle" w="med" len="med"/>
              <a:tailEnd/>
            </a:ln>
            <a:effectLst/>
          </p:spPr>
          <p:txBody>
            <a:bodyPr vert="eaVert">
              <a:spAutoFit/>
            </a:bodyPr>
            <a:lstStyle/>
            <a:p>
              <a:endParaRPr lang="en-US"/>
            </a:p>
          </p:txBody>
        </p:sp>
        <p:sp>
          <p:nvSpPr>
            <p:cNvPr id="329800" name="Line 72"/>
            <p:cNvSpPr>
              <a:spLocks noChangeShapeType="1"/>
            </p:cNvSpPr>
            <p:nvPr/>
          </p:nvSpPr>
          <p:spPr bwMode="auto">
            <a:xfrm flipV="1">
              <a:off x="3940" y="1367"/>
              <a:ext cx="0" cy="148"/>
            </a:xfrm>
            <a:prstGeom prst="line">
              <a:avLst/>
            </a:prstGeom>
            <a:noFill/>
            <a:ln w="19050" cap="sq">
              <a:solidFill>
                <a:schemeClr val="tx1"/>
              </a:solidFill>
              <a:round/>
              <a:headEnd type="triangle" w="med" len="med"/>
              <a:tailEnd/>
            </a:ln>
            <a:effectLst/>
          </p:spPr>
          <p:txBody>
            <a:bodyPr vert="eaVert" anchor="ctr">
              <a:spAutoFit/>
            </a:bodyPr>
            <a:lstStyle/>
            <a:p>
              <a:endParaRPr lang="en-US"/>
            </a:p>
          </p:txBody>
        </p:sp>
        <p:sp>
          <p:nvSpPr>
            <p:cNvPr id="329805" name="Text Box 77"/>
            <p:cNvSpPr txBox="1">
              <a:spLocks noChangeArrowheads="1"/>
            </p:cNvSpPr>
            <p:nvPr/>
          </p:nvSpPr>
          <p:spPr bwMode="auto">
            <a:xfrm>
              <a:off x="3476" y="1272"/>
              <a:ext cx="213" cy="184"/>
            </a:xfrm>
            <a:prstGeom prst="rect">
              <a:avLst/>
            </a:prstGeom>
            <a:solidFill>
              <a:srgbClr val="DDDDDD"/>
            </a:solidFill>
            <a:ln w="25400" cap="sq" algn="ctr">
              <a:solidFill>
                <a:schemeClr val="tx1"/>
              </a:solidFill>
              <a:miter lim="800000"/>
              <a:headEnd/>
              <a:tailEnd/>
            </a:ln>
            <a:effectLst/>
          </p:spPr>
          <p:txBody>
            <a:bodyPr tIns="27432" bIns="27432">
              <a:spAutoFit/>
            </a:bodyPr>
            <a:lstStyle/>
            <a:p>
              <a:r>
                <a:rPr lang="en-US" sz="1400"/>
                <a:t>X</a:t>
              </a:r>
            </a:p>
          </p:txBody>
        </p:sp>
        <p:sp>
          <p:nvSpPr>
            <p:cNvPr id="329806" name="Line 78"/>
            <p:cNvSpPr>
              <a:spLocks noChangeShapeType="1"/>
            </p:cNvSpPr>
            <p:nvPr/>
          </p:nvSpPr>
          <p:spPr bwMode="auto">
            <a:xfrm>
              <a:off x="3588" y="1144"/>
              <a:ext cx="206" cy="0"/>
            </a:xfrm>
            <a:prstGeom prst="line">
              <a:avLst/>
            </a:prstGeom>
            <a:noFill/>
            <a:ln w="19050" cap="sq">
              <a:solidFill>
                <a:srgbClr val="0000FF"/>
              </a:solidFill>
              <a:round/>
              <a:headEnd/>
              <a:tailEnd/>
            </a:ln>
            <a:effectLst/>
          </p:spPr>
          <p:txBody>
            <a:bodyPr vert="eaVert">
              <a:spAutoFit/>
            </a:bodyPr>
            <a:lstStyle/>
            <a:p>
              <a:endParaRPr lang="en-US"/>
            </a:p>
          </p:txBody>
        </p:sp>
        <p:sp>
          <p:nvSpPr>
            <p:cNvPr id="329807" name="Line 79"/>
            <p:cNvSpPr>
              <a:spLocks noChangeShapeType="1"/>
            </p:cNvSpPr>
            <p:nvPr/>
          </p:nvSpPr>
          <p:spPr bwMode="auto">
            <a:xfrm>
              <a:off x="3586" y="1144"/>
              <a:ext cx="0" cy="129"/>
            </a:xfrm>
            <a:prstGeom prst="line">
              <a:avLst/>
            </a:prstGeom>
            <a:noFill/>
            <a:ln w="19050" cap="sq">
              <a:solidFill>
                <a:srgbClr val="0000FF"/>
              </a:solidFill>
              <a:round/>
              <a:headEnd/>
              <a:tailEnd/>
            </a:ln>
            <a:effectLst/>
          </p:spPr>
          <p:txBody>
            <a:bodyPr vert="eaVert" anchor="ctr">
              <a:spAutoFit/>
            </a:bodyPr>
            <a:lstStyle/>
            <a:p>
              <a:endParaRPr lang="en-US"/>
            </a:p>
          </p:txBody>
        </p:sp>
        <p:sp>
          <p:nvSpPr>
            <p:cNvPr id="329808" name="Text Box 80"/>
            <p:cNvSpPr txBox="1">
              <a:spLocks noChangeArrowheads="1"/>
            </p:cNvSpPr>
            <p:nvPr/>
          </p:nvSpPr>
          <p:spPr bwMode="auto">
            <a:xfrm rot="16200000">
              <a:off x="3875" y="1011"/>
              <a:ext cx="119" cy="274"/>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b="0">
                  <a:solidFill>
                    <a:srgbClr val="0000FF"/>
                  </a:solidFill>
                </a:rPr>
                <a:t>Ri</a:t>
              </a:r>
              <a:r>
                <a:rPr lang="en-US" sz="1400" b="0" baseline="-25000">
                  <a:solidFill>
                    <a:srgbClr val="0000FF"/>
                  </a:solidFill>
                </a:rPr>
                <a:t>in</a:t>
              </a:r>
            </a:p>
          </p:txBody>
        </p:sp>
        <p:sp>
          <p:nvSpPr>
            <p:cNvPr id="329810" name="Text Box 82"/>
            <p:cNvSpPr txBox="1">
              <a:spLocks noChangeArrowheads="1"/>
            </p:cNvSpPr>
            <p:nvPr/>
          </p:nvSpPr>
          <p:spPr bwMode="auto">
            <a:xfrm>
              <a:off x="3476" y="1789"/>
              <a:ext cx="213" cy="184"/>
            </a:xfrm>
            <a:prstGeom prst="rect">
              <a:avLst/>
            </a:prstGeom>
            <a:solidFill>
              <a:srgbClr val="DDDDDD"/>
            </a:solidFill>
            <a:ln w="25400" cap="sq" algn="ctr">
              <a:solidFill>
                <a:schemeClr val="tx1"/>
              </a:solidFill>
              <a:miter lim="800000"/>
              <a:headEnd/>
              <a:tailEnd/>
            </a:ln>
            <a:effectLst/>
          </p:spPr>
          <p:txBody>
            <a:bodyPr tIns="27432" bIns="27432">
              <a:spAutoFit/>
            </a:bodyPr>
            <a:lstStyle/>
            <a:p>
              <a:r>
                <a:rPr lang="en-US" sz="1400"/>
                <a:t>X</a:t>
              </a:r>
            </a:p>
          </p:txBody>
        </p:sp>
        <p:sp>
          <p:nvSpPr>
            <p:cNvPr id="329811" name="Line 83"/>
            <p:cNvSpPr>
              <a:spLocks noChangeShapeType="1"/>
            </p:cNvSpPr>
            <p:nvPr/>
          </p:nvSpPr>
          <p:spPr bwMode="auto">
            <a:xfrm>
              <a:off x="3586" y="2099"/>
              <a:ext cx="206" cy="0"/>
            </a:xfrm>
            <a:prstGeom prst="line">
              <a:avLst/>
            </a:prstGeom>
            <a:noFill/>
            <a:ln w="19050" cap="sq">
              <a:solidFill>
                <a:srgbClr val="0000FF"/>
              </a:solidFill>
              <a:round/>
              <a:headEnd/>
              <a:tailEnd/>
            </a:ln>
            <a:effectLst/>
          </p:spPr>
          <p:txBody>
            <a:bodyPr vert="eaVert">
              <a:spAutoFit/>
            </a:bodyPr>
            <a:lstStyle/>
            <a:p>
              <a:endParaRPr lang="en-US"/>
            </a:p>
          </p:txBody>
        </p:sp>
        <p:sp>
          <p:nvSpPr>
            <p:cNvPr id="329812" name="Line 84"/>
            <p:cNvSpPr>
              <a:spLocks noChangeShapeType="1"/>
            </p:cNvSpPr>
            <p:nvPr/>
          </p:nvSpPr>
          <p:spPr bwMode="auto">
            <a:xfrm>
              <a:off x="3586" y="1971"/>
              <a:ext cx="0" cy="129"/>
            </a:xfrm>
            <a:prstGeom prst="line">
              <a:avLst/>
            </a:prstGeom>
            <a:noFill/>
            <a:ln w="19050" cap="sq">
              <a:solidFill>
                <a:srgbClr val="0000FF"/>
              </a:solidFill>
              <a:round/>
              <a:headEnd/>
              <a:tailEnd/>
            </a:ln>
            <a:effectLst/>
          </p:spPr>
          <p:txBody>
            <a:bodyPr vert="eaVert" anchor="ctr">
              <a:spAutoFit/>
            </a:bodyPr>
            <a:lstStyle/>
            <a:p>
              <a:endParaRPr lang="en-US"/>
            </a:p>
          </p:txBody>
        </p:sp>
        <p:sp>
          <p:nvSpPr>
            <p:cNvPr id="329813" name="Text Box 85"/>
            <p:cNvSpPr txBox="1">
              <a:spLocks noChangeArrowheads="1"/>
            </p:cNvSpPr>
            <p:nvPr/>
          </p:nvSpPr>
          <p:spPr bwMode="auto">
            <a:xfrm rot="16200000">
              <a:off x="3877" y="1966"/>
              <a:ext cx="119" cy="274"/>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b="0">
                  <a:solidFill>
                    <a:srgbClr val="0000FF"/>
                  </a:solidFill>
                </a:rPr>
                <a:t>Ri</a:t>
              </a:r>
              <a:r>
                <a:rPr lang="en-US" sz="1400" b="0" baseline="-25000">
                  <a:solidFill>
                    <a:srgbClr val="0000FF"/>
                  </a:solidFill>
                </a:rPr>
                <a:t>out</a:t>
              </a:r>
            </a:p>
          </p:txBody>
        </p:sp>
        <p:sp>
          <p:nvSpPr>
            <p:cNvPr id="329816" name="Line 88"/>
            <p:cNvSpPr>
              <a:spLocks noChangeShapeType="1"/>
            </p:cNvSpPr>
            <p:nvPr/>
          </p:nvSpPr>
          <p:spPr bwMode="auto">
            <a:xfrm flipV="1">
              <a:off x="3940" y="1719"/>
              <a:ext cx="0" cy="157"/>
            </a:xfrm>
            <a:prstGeom prst="line">
              <a:avLst/>
            </a:prstGeom>
            <a:noFill/>
            <a:ln w="19050" cap="sq">
              <a:solidFill>
                <a:schemeClr val="tx1"/>
              </a:solidFill>
              <a:round/>
              <a:headEnd/>
              <a:tailEnd/>
            </a:ln>
            <a:effectLst/>
          </p:spPr>
          <p:txBody>
            <a:bodyPr vert="eaVert" anchor="ctr">
              <a:spAutoFit/>
            </a:bodyPr>
            <a:lstStyle/>
            <a:p>
              <a:endParaRPr lang="en-US"/>
            </a:p>
          </p:txBody>
        </p:sp>
        <p:sp>
          <p:nvSpPr>
            <p:cNvPr id="329819" name="Line 91"/>
            <p:cNvSpPr>
              <a:spLocks noChangeShapeType="1"/>
            </p:cNvSpPr>
            <p:nvPr/>
          </p:nvSpPr>
          <p:spPr bwMode="auto">
            <a:xfrm>
              <a:off x="2402" y="1437"/>
              <a:ext cx="722" cy="0"/>
            </a:xfrm>
            <a:prstGeom prst="line">
              <a:avLst/>
            </a:prstGeom>
            <a:noFill/>
            <a:ln w="19050" cap="sq">
              <a:solidFill>
                <a:schemeClr val="tx1"/>
              </a:solidFill>
              <a:round/>
              <a:headEnd/>
              <a:tailEnd/>
            </a:ln>
            <a:effectLst/>
          </p:spPr>
          <p:txBody>
            <a:bodyPr vert="eaVert">
              <a:spAutoFit/>
            </a:bodyPr>
            <a:lstStyle/>
            <a:p>
              <a:endParaRPr lang="en-US"/>
            </a:p>
          </p:txBody>
        </p:sp>
        <p:sp>
          <p:nvSpPr>
            <p:cNvPr id="329821" name="Line 93"/>
            <p:cNvSpPr>
              <a:spLocks noChangeShapeType="1"/>
            </p:cNvSpPr>
            <p:nvPr/>
          </p:nvSpPr>
          <p:spPr bwMode="auto">
            <a:xfrm flipV="1">
              <a:off x="2403" y="1437"/>
              <a:ext cx="0" cy="148"/>
            </a:xfrm>
            <a:prstGeom prst="line">
              <a:avLst/>
            </a:prstGeom>
            <a:noFill/>
            <a:ln w="19050" cap="sq">
              <a:solidFill>
                <a:schemeClr val="tx1"/>
              </a:solidFill>
              <a:round/>
              <a:headEnd type="triangle" w="med" len="med"/>
              <a:tailEnd/>
            </a:ln>
            <a:effectLst/>
          </p:spPr>
          <p:txBody>
            <a:bodyPr vert="eaVert" anchor="ctr">
              <a:spAutoFit/>
            </a:bodyPr>
            <a:lstStyle/>
            <a:p>
              <a:endParaRPr lang="en-US"/>
            </a:p>
          </p:txBody>
        </p:sp>
        <p:sp>
          <p:nvSpPr>
            <p:cNvPr id="329822" name="Line 94"/>
            <p:cNvSpPr>
              <a:spLocks noChangeShapeType="1"/>
            </p:cNvSpPr>
            <p:nvPr/>
          </p:nvSpPr>
          <p:spPr bwMode="auto">
            <a:xfrm>
              <a:off x="2564" y="1214"/>
              <a:ext cx="206" cy="0"/>
            </a:xfrm>
            <a:prstGeom prst="line">
              <a:avLst/>
            </a:prstGeom>
            <a:noFill/>
            <a:ln w="19050" cap="sq">
              <a:solidFill>
                <a:srgbClr val="0000FF"/>
              </a:solidFill>
              <a:round/>
              <a:headEnd/>
              <a:tailEnd/>
            </a:ln>
            <a:effectLst/>
          </p:spPr>
          <p:txBody>
            <a:bodyPr vert="eaVert">
              <a:spAutoFit/>
            </a:bodyPr>
            <a:lstStyle/>
            <a:p>
              <a:endParaRPr lang="en-US"/>
            </a:p>
          </p:txBody>
        </p:sp>
        <p:sp>
          <p:nvSpPr>
            <p:cNvPr id="329823" name="Line 95"/>
            <p:cNvSpPr>
              <a:spLocks noChangeShapeType="1"/>
            </p:cNvSpPr>
            <p:nvPr/>
          </p:nvSpPr>
          <p:spPr bwMode="auto">
            <a:xfrm>
              <a:off x="2770" y="1214"/>
              <a:ext cx="0" cy="129"/>
            </a:xfrm>
            <a:prstGeom prst="line">
              <a:avLst/>
            </a:prstGeom>
            <a:noFill/>
            <a:ln w="19050" cap="sq">
              <a:solidFill>
                <a:srgbClr val="0000FF"/>
              </a:solidFill>
              <a:round/>
              <a:headEnd/>
              <a:tailEnd/>
            </a:ln>
            <a:effectLst/>
          </p:spPr>
          <p:txBody>
            <a:bodyPr vert="eaVert" anchor="ctr">
              <a:spAutoFit/>
            </a:bodyPr>
            <a:lstStyle/>
            <a:p>
              <a:endParaRPr lang="en-US"/>
            </a:p>
          </p:txBody>
        </p:sp>
        <p:sp>
          <p:nvSpPr>
            <p:cNvPr id="329824" name="Text Box 96"/>
            <p:cNvSpPr txBox="1">
              <a:spLocks noChangeArrowheads="1"/>
            </p:cNvSpPr>
            <p:nvPr/>
          </p:nvSpPr>
          <p:spPr bwMode="auto">
            <a:xfrm rot="16200000">
              <a:off x="2363" y="1081"/>
              <a:ext cx="119" cy="274"/>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b="0">
                  <a:solidFill>
                    <a:srgbClr val="0000FF"/>
                  </a:solidFill>
                </a:rPr>
                <a:t>Y</a:t>
              </a:r>
              <a:r>
                <a:rPr lang="en-US" sz="1400" b="0" baseline="-25000">
                  <a:solidFill>
                    <a:srgbClr val="0000FF"/>
                  </a:solidFill>
                </a:rPr>
                <a:t>in</a:t>
              </a:r>
            </a:p>
          </p:txBody>
        </p:sp>
        <p:sp>
          <p:nvSpPr>
            <p:cNvPr id="329825" name="Text Box 97"/>
            <p:cNvSpPr txBox="1">
              <a:spLocks noChangeArrowheads="1"/>
            </p:cNvSpPr>
            <p:nvPr/>
          </p:nvSpPr>
          <p:spPr bwMode="auto">
            <a:xfrm>
              <a:off x="2085" y="2884"/>
              <a:ext cx="213" cy="184"/>
            </a:xfrm>
            <a:prstGeom prst="rect">
              <a:avLst/>
            </a:prstGeom>
            <a:solidFill>
              <a:srgbClr val="DDDDDD"/>
            </a:solidFill>
            <a:ln w="25400" cap="sq" algn="ctr">
              <a:solidFill>
                <a:schemeClr val="tx1"/>
              </a:solidFill>
              <a:miter lim="800000"/>
              <a:headEnd/>
              <a:tailEnd/>
            </a:ln>
            <a:effectLst/>
          </p:spPr>
          <p:txBody>
            <a:bodyPr tIns="27432" bIns="27432">
              <a:spAutoFit/>
            </a:bodyPr>
            <a:lstStyle/>
            <a:p>
              <a:r>
                <a:rPr lang="en-US" sz="1400"/>
                <a:t>X</a:t>
              </a:r>
            </a:p>
          </p:txBody>
        </p:sp>
        <p:sp>
          <p:nvSpPr>
            <p:cNvPr id="329818" name="Text Box 90"/>
            <p:cNvSpPr txBox="1">
              <a:spLocks noChangeArrowheads="1"/>
            </p:cNvSpPr>
            <p:nvPr/>
          </p:nvSpPr>
          <p:spPr bwMode="auto">
            <a:xfrm>
              <a:off x="2652" y="1352"/>
              <a:ext cx="213" cy="184"/>
            </a:xfrm>
            <a:prstGeom prst="rect">
              <a:avLst/>
            </a:prstGeom>
            <a:solidFill>
              <a:srgbClr val="DDDDDD"/>
            </a:solidFill>
            <a:ln w="25400" cap="sq" algn="ctr">
              <a:solidFill>
                <a:schemeClr val="tx1"/>
              </a:solidFill>
              <a:miter lim="800000"/>
              <a:headEnd/>
              <a:tailEnd/>
            </a:ln>
            <a:effectLst/>
          </p:spPr>
          <p:txBody>
            <a:bodyPr tIns="27432" bIns="27432">
              <a:spAutoFit/>
            </a:bodyPr>
            <a:lstStyle/>
            <a:p>
              <a:r>
                <a:rPr lang="en-US" sz="1400"/>
                <a:t>X</a:t>
              </a:r>
            </a:p>
          </p:txBody>
        </p:sp>
        <p:sp>
          <p:nvSpPr>
            <p:cNvPr id="329826" name="Line 98"/>
            <p:cNvSpPr>
              <a:spLocks noChangeShapeType="1"/>
            </p:cNvSpPr>
            <p:nvPr/>
          </p:nvSpPr>
          <p:spPr bwMode="auto">
            <a:xfrm>
              <a:off x="1869" y="2969"/>
              <a:ext cx="206" cy="0"/>
            </a:xfrm>
            <a:prstGeom prst="line">
              <a:avLst/>
            </a:prstGeom>
            <a:noFill/>
            <a:ln w="19050" cap="sq">
              <a:solidFill>
                <a:srgbClr val="0000FF"/>
              </a:solidFill>
              <a:round/>
              <a:headEnd/>
              <a:tailEnd/>
            </a:ln>
            <a:effectLst/>
          </p:spPr>
          <p:txBody>
            <a:bodyPr vert="eaVert">
              <a:spAutoFit/>
            </a:bodyPr>
            <a:lstStyle/>
            <a:p>
              <a:endParaRPr lang="en-US"/>
            </a:p>
          </p:txBody>
        </p:sp>
        <p:sp>
          <p:nvSpPr>
            <p:cNvPr id="329827" name="Text Box 99"/>
            <p:cNvSpPr txBox="1">
              <a:spLocks noChangeArrowheads="1"/>
            </p:cNvSpPr>
            <p:nvPr/>
          </p:nvSpPr>
          <p:spPr bwMode="auto">
            <a:xfrm rot="16200000">
              <a:off x="1694" y="2836"/>
              <a:ext cx="119" cy="274"/>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b="0" dirty="0">
                  <a:solidFill>
                    <a:srgbClr val="0000FF"/>
                  </a:solidFill>
                </a:rPr>
                <a:t>Z</a:t>
              </a:r>
              <a:r>
                <a:rPr lang="en-US" sz="1400" b="0" baseline="-25000" dirty="0">
                  <a:solidFill>
                    <a:srgbClr val="0000FF"/>
                  </a:solidFill>
                </a:rPr>
                <a:t>in</a:t>
              </a:r>
            </a:p>
          </p:txBody>
        </p:sp>
        <p:sp>
          <p:nvSpPr>
            <p:cNvPr id="329828" name="Line 100"/>
            <p:cNvSpPr>
              <a:spLocks noChangeShapeType="1"/>
            </p:cNvSpPr>
            <p:nvPr/>
          </p:nvSpPr>
          <p:spPr bwMode="auto">
            <a:xfrm>
              <a:off x="2650" y="3820"/>
              <a:ext cx="206" cy="0"/>
            </a:xfrm>
            <a:prstGeom prst="line">
              <a:avLst/>
            </a:prstGeom>
            <a:noFill/>
            <a:ln w="19050" cap="sq">
              <a:solidFill>
                <a:srgbClr val="0000FF"/>
              </a:solidFill>
              <a:round/>
              <a:headEnd/>
              <a:tailEnd/>
            </a:ln>
            <a:effectLst/>
          </p:spPr>
          <p:txBody>
            <a:bodyPr vert="eaVert">
              <a:spAutoFit/>
            </a:bodyPr>
            <a:lstStyle/>
            <a:p>
              <a:endParaRPr lang="en-US"/>
            </a:p>
          </p:txBody>
        </p:sp>
        <p:sp>
          <p:nvSpPr>
            <p:cNvPr id="329829" name="Line 101"/>
            <p:cNvSpPr>
              <a:spLocks noChangeShapeType="1"/>
            </p:cNvSpPr>
            <p:nvPr/>
          </p:nvSpPr>
          <p:spPr bwMode="auto">
            <a:xfrm>
              <a:off x="2856" y="3692"/>
              <a:ext cx="0" cy="129"/>
            </a:xfrm>
            <a:prstGeom prst="line">
              <a:avLst/>
            </a:prstGeom>
            <a:noFill/>
            <a:ln w="19050" cap="sq">
              <a:solidFill>
                <a:srgbClr val="0000FF"/>
              </a:solidFill>
              <a:round/>
              <a:headEnd/>
              <a:tailEnd/>
            </a:ln>
            <a:effectLst/>
          </p:spPr>
          <p:txBody>
            <a:bodyPr vert="eaVert" anchor="ctr">
              <a:spAutoFit/>
            </a:bodyPr>
            <a:lstStyle/>
            <a:p>
              <a:endParaRPr lang="en-US"/>
            </a:p>
          </p:txBody>
        </p:sp>
        <p:sp>
          <p:nvSpPr>
            <p:cNvPr id="329830" name="Text Box 102"/>
            <p:cNvSpPr txBox="1">
              <a:spLocks noChangeArrowheads="1"/>
            </p:cNvSpPr>
            <p:nvPr/>
          </p:nvSpPr>
          <p:spPr bwMode="auto">
            <a:xfrm rot="16200000">
              <a:off x="2459" y="3660"/>
              <a:ext cx="119" cy="274"/>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b="0" dirty="0">
                  <a:solidFill>
                    <a:srgbClr val="0000FF"/>
                  </a:solidFill>
                </a:rPr>
                <a:t>Z</a:t>
              </a:r>
              <a:r>
                <a:rPr lang="en-US" sz="1400" b="0" baseline="-25000" dirty="0">
                  <a:solidFill>
                    <a:srgbClr val="0000FF"/>
                  </a:solidFill>
                </a:rPr>
                <a:t>out</a:t>
              </a:r>
            </a:p>
          </p:txBody>
        </p:sp>
        <p:sp>
          <p:nvSpPr>
            <p:cNvPr id="329831" name="Line 103"/>
            <p:cNvSpPr>
              <a:spLocks noChangeShapeType="1"/>
            </p:cNvSpPr>
            <p:nvPr/>
          </p:nvSpPr>
          <p:spPr bwMode="auto">
            <a:xfrm>
              <a:off x="2386" y="3469"/>
              <a:ext cx="0" cy="120"/>
            </a:xfrm>
            <a:prstGeom prst="line">
              <a:avLst/>
            </a:prstGeom>
            <a:noFill/>
            <a:ln w="19050" cap="sq">
              <a:solidFill>
                <a:schemeClr val="tx1"/>
              </a:solidFill>
              <a:round/>
              <a:headEnd/>
              <a:tailEnd/>
            </a:ln>
            <a:effectLst/>
          </p:spPr>
          <p:txBody>
            <a:bodyPr vert="eaVert" anchor="ctr">
              <a:spAutoFit/>
            </a:bodyPr>
            <a:lstStyle/>
            <a:p>
              <a:endParaRPr lang="en-US"/>
            </a:p>
          </p:txBody>
        </p:sp>
        <p:sp>
          <p:nvSpPr>
            <p:cNvPr id="329832" name="Text Box 104"/>
            <p:cNvSpPr txBox="1">
              <a:spLocks noChangeArrowheads="1"/>
            </p:cNvSpPr>
            <p:nvPr/>
          </p:nvSpPr>
          <p:spPr bwMode="auto">
            <a:xfrm>
              <a:off x="2749" y="3505"/>
              <a:ext cx="213" cy="184"/>
            </a:xfrm>
            <a:prstGeom prst="rect">
              <a:avLst/>
            </a:prstGeom>
            <a:solidFill>
              <a:srgbClr val="DDDDDD"/>
            </a:solidFill>
            <a:ln w="25400" cap="sq" algn="ctr">
              <a:solidFill>
                <a:schemeClr val="tx1"/>
              </a:solidFill>
              <a:miter lim="800000"/>
              <a:headEnd/>
              <a:tailEnd/>
            </a:ln>
            <a:effectLst/>
          </p:spPr>
          <p:txBody>
            <a:bodyPr tIns="27432" bIns="27432">
              <a:spAutoFit/>
            </a:bodyPr>
            <a:lstStyle/>
            <a:p>
              <a:r>
                <a:rPr lang="en-US" sz="1400"/>
                <a:t>X</a:t>
              </a: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Register Transfer (cont..)</a:t>
            </a:r>
            <a:endParaRPr lang="en-US" dirty="0"/>
          </a:p>
        </p:txBody>
      </p:sp>
      <p:sp>
        <p:nvSpPr>
          <p:cNvPr id="3" name="Content Placeholder 2"/>
          <p:cNvSpPr>
            <a:spLocks noGrp="1"/>
          </p:cNvSpPr>
          <p:nvPr>
            <p:ph idx="1"/>
          </p:nvPr>
        </p:nvSpPr>
        <p:spPr>
          <a:xfrm>
            <a:off x="0" y="1066800"/>
            <a:ext cx="8636000" cy="5638800"/>
          </a:xfrm>
        </p:spPr>
        <p:txBody>
          <a:bodyPr/>
          <a:lstStyle/>
          <a:p>
            <a:r>
              <a:rPr lang="en-US" sz="2400" dirty="0" smtClean="0"/>
              <a:t>Input and output gating for one register bit</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E.g. 4-bit register with D flip-flops:</a:t>
            </a:r>
          </a:p>
          <a:p>
            <a:endParaRPr lang="en-US" dirty="0"/>
          </a:p>
        </p:txBody>
      </p:sp>
      <p:pic>
        <p:nvPicPr>
          <p:cNvPr id="2050" name="Picture 2"/>
          <p:cNvPicPr>
            <a:picLocks noChangeAspect="1" noChangeArrowheads="1"/>
          </p:cNvPicPr>
          <p:nvPr/>
        </p:nvPicPr>
        <p:blipFill>
          <a:blip r:embed="rId2"/>
          <a:srcRect/>
          <a:stretch>
            <a:fillRect/>
          </a:stretch>
        </p:blipFill>
        <p:spPr bwMode="auto">
          <a:xfrm>
            <a:off x="533400" y="1600200"/>
            <a:ext cx="4419600" cy="2480388"/>
          </a:xfrm>
          <a:prstGeom prst="rect">
            <a:avLst/>
          </a:prstGeom>
          <a:noFill/>
          <a:ln w="9525">
            <a:noFill/>
            <a:miter lim="800000"/>
            <a:headEnd/>
            <a:tailEnd/>
          </a:ln>
          <a:effectLst/>
        </p:spPr>
      </p:pic>
      <p:pic>
        <p:nvPicPr>
          <p:cNvPr id="6" name="Picture 3"/>
          <p:cNvPicPr>
            <a:picLocks noChangeAspect="1" noChangeArrowheads="1"/>
          </p:cNvPicPr>
          <p:nvPr/>
        </p:nvPicPr>
        <p:blipFill>
          <a:blip r:embed="rId3"/>
          <a:srcRect/>
          <a:stretch>
            <a:fillRect/>
          </a:stretch>
        </p:blipFill>
        <p:spPr bwMode="auto">
          <a:xfrm>
            <a:off x="6076950" y="2743200"/>
            <a:ext cx="2990850" cy="41148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457200" y="152400"/>
            <a:ext cx="8229600" cy="762000"/>
          </a:xfrm>
        </p:spPr>
        <p:txBody>
          <a:bodyPr/>
          <a:lstStyle/>
          <a:p>
            <a:r>
              <a:rPr lang="en-GB" sz="3200" dirty="0"/>
              <a:t>Arithmetic/Logic Operation</a:t>
            </a:r>
          </a:p>
        </p:txBody>
      </p:sp>
      <p:sp>
        <p:nvSpPr>
          <p:cNvPr id="330755" name="Rectangle 3"/>
          <p:cNvSpPr>
            <a:spLocks noGrp="1" noChangeArrowheads="1"/>
          </p:cNvSpPr>
          <p:nvPr>
            <p:ph type="body" idx="1"/>
          </p:nvPr>
        </p:nvSpPr>
        <p:spPr>
          <a:xfrm>
            <a:off x="304800" y="1219200"/>
            <a:ext cx="3124200" cy="5118100"/>
          </a:xfrm>
        </p:spPr>
        <p:txBody>
          <a:bodyPr/>
          <a:lstStyle/>
          <a:p>
            <a:pPr marL="341313" indent="-341313">
              <a:buSzPct val="120000"/>
            </a:pPr>
            <a:r>
              <a:rPr lang="en-US" sz="2400" dirty="0"/>
              <a:t>ALU: Performs arithmetic and logic operations on its A and B inputs.</a:t>
            </a:r>
          </a:p>
          <a:p>
            <a:pPr marL="341313" indent="-341313">
              <a:buSzPct val="120000"/>
            </a:pPr>
            <a:endParaRPr lang="en-US" sz="2400" dirty="0" smtClean="0"/>
          </a:p>
          <a:p>
            <a:pPr marL="341313" indent="-341313">
              <a:buSzPct val="120000"/>
            </a:pPr>
            <a:r>
              <a:rPr lang="en-US" sz="2400" dirty="0" smtClean="0"/>
              <a:t>To </a:t>
            </a:r>
            <a:r>
              <a:rPr lang="en-US" sz="2400" dirty="0"/>
              <a:t>perform </a:t>
            </a:r>
            <a:endParaRPr lang="en-US" sz="2400" dirty="0" smtClean="0"/>
          </a:p>
          <a:p>
            <a:pPr marL="341313" indent="-341313">
              <a:buSzPct val="120000"/>
              <a:buNone/>
            </a:pPr>
            <a:r>
              <a:rPr lang="en-US" sz="2400" dirty="0" smtClean="0"/>
              <a:t>R3 </a:t>
            </a:r>
            <a:r>
              <a:rPr lang="en-US" sz="2400" dirty="0">
                <a:sym typeface="Wingdings" pitchFamily="2" charset="2"/>
              </a:rPr>
              <a:t> [R1] + [R2</a:t>
            </a:r>
            <a:r>
              <a:rPr lang="en-US" sz="2400" dirty="0" smtClean="0">
                <a:sym typeface="Wingdings" pitchFamily="2" charset="2"/>
              </a:rPr>
              <a:t>]:</a:t>
            </a:r>
            <a:endParaRPr lang="en-US" sz="2400" dirty="0"/>
          </a:p>
          <a:p>
            <a:pPr marL="912813" lvl="1" indent="-457200">
              <a:spcBef>
                <a:spcPct val="10000"/>
              </a:spcBef>
              <a:buFont typeface="+mj-lt"/>
              <a:buAutoNum type="arabicPeriod"/>
            </a:pPr>
            <a:r>
              <a:rPr lang="en-US" sz="2000" dirty="0"/>
              <a:t>R1</a:t>
            </a:r>
            <a:r>
              <a:rPr lang="en-US" sz="2000" baseline="-25000" dirty="0"/>
              <a:t>out</a:t>
            </a:r>
            <a:r>
              <a:rPr lang="en-US" sz="2000" dirty="0"/>
              <a:t>, Y</a:t>
            </a:r>
            <a:r>
              <a:rPr lang="en-US" sz="2000" baseline="-25000" dirty="0"/>
              <a:t>in</a:t>
            </a:r>
          </a:p>
          <a:p>
            <a:pPr marL="912813" lvl="1" indent="-457200">
              <a:spcBef>
                <a:spcPct val="10000"/>
              </a:spcBef>
              <a:buFont typeface="+mj-lt"/>
              <a:buAutoNum type="arabicPeriod"/>
            </a:pPr>
            <a:r>
              <a:rPr lang="en-US" sz="2000" dirty="0"/>
              <a:t>R2</a:t>
            </a:r>
            <a:r>
              <a:rPr lang="en-US" sz="2000" baseline="-25000" dirty="0"/>
              <a:t>out</a:t>
            </a:r>
            <a:r>
              <a:rPr lang="en-US" sz="2000" dirty="0"/>
              <a:t>, SelectY, Add, Z</a:t>
            </a:r>
            <a:r>
              <a:rPr lang="en-US" sz="2000" baseline="-25000" dirty="0"/>
              <a:t>in</a:t>
            </a:r>
          </a:p>
          <a:p>
            <a:pPr marL="912813" lvl="1" indent="-457200">
              <a:spcBef>
                <a:spcPct val="10000"/>
              </a:spcBef>
              <a:buFont typeface="+mj-lt"/>
              <a:buAutoNum type="arabicPeriod"/>
            </a:pPr>
            <a:r>
              <a:rPr lang="en-US" sz="2000" dirty="0"/>
              <a:t>Z</a:t>
            </a:r>
            <a:r>
              <a:rPr lang="en-US" sz="2000" baseline="-25000" dirty="0"/>
              <a:t>out</a:t>
            </a:r>
            <a:r>
              <a:rPr lang="en-US" sz="2000" dirty="0"/>
              <a:t>, R3</a:t>
            </a:r>
            <a:r>
              <a:rPr lang="en-US" sz="2000" baseline="-25000" dirty="0"/>
              <a:t>in</a:t>
            </a:r>
            <a:endParaRPr lang="en-US" sz="2000" dirty="0"/>
          </a:p>
        </p:txBody>
      </p:sp>
      <p:grpSp>
        <p:nvGrpSpPr>
          <p:cNvPr id="2" name="Group 8"/>
          <p:cNvGrpSpPr>
            <a:grpSpLocks/>
          </p:cNvGrpSpPr>
          <p:nvPr/>
        </p:nvGrpSpPr>
        <p:grpSpPr bwMode="auto">
          <a:xfrm>
            <a:off x="2971801" y="1160462"/>
            <a:ext cx="5943600" cy="5545137"/>
            <a:chOff x="889" y="740"/>
            <a:chExt cx="3394" cy="3184"/>
          </a:xfrm>
        </p:grpSpPr>
        <p:sp>
          <p:nvSpPr>
            <p:cNvPr id="330761" name="AutoShape 9"/>
            <p:cNvSpPr>
              <a:spLocks noChangeArrowheads="1"/>
            </p:cNvSpPr>
            <p:nvPr/>
          </p:nvSpPr>
          <p:spPr bwMode="auto">
            <a:xfrm>
              <a:off x="3079" y="990"/>
              <a:ext cx="187" cy="2934"/>
            </a:xfrm>
            <a:prstGeom prst="upDownArrow">
              <a:avLst>
                <a:gd name="adj1" fmla="val 50565"/>
                <a:gd name="adj2" fmla="val 74454"/>
              </a:avLst>
            </a:prstGeom>
            <a:solidFill>
              <a:srgbClr val="FFFFCC"/>
            </a:solidFill>
            <a:ln w="12700" cap="sq" algn="ctr">
              <a:solidFill>
                <a:schemeClr val="tx1"/>
              </a:solidFill>
              <a:miter lim="800000"/>
              <a:headEnd/>
              <a:tailEnd/>
            </a:ln>
            <a:effectLst/>
          </p:spPr>
          <p:txBody>
            <a:bodyPr vert="eaVert" wrap="none" anchor="ctr"/>
            <a:lstStyle/>
            <a:p>
              <a:endParaRPr lang="en-US"/>
            </a:p>
          </p:txBody>
        </p:sp>
        <p:sp>
          <p:nvSpPr>
            <p:cNvPr id="330762" name="Text Box 10"/>
            <p:cNvSpPr txBox="1">
              <a:spLocks noChangeArrowheads="1"/>
            </p:cNvSpPr>
            <p:nvPr/>
          </p:nvSpPr>
          <p:spPr bwMode="auto">
            <a:xfrm>
              <a:off x="2056" y="1589"/>
              <a:ext cx="685" cy="184"/>
            </a:xfrm>
            <a:prstGeom prst="rect">
              <a:avLst/>
            </a:prstGeom>
            <a:solidFill>
              <a:srgbClr val="FFFFFF"/>
            </a:solidFill>
            <a:ln w="25400" cap="sq" algn="ctr">
              <a:solidFill>
                <a:schemeClr val="tx1"/>
              </a:solidFill>
              <a:miter lim="800000"/>
              <a:headEnd/>
              <a:tailEnd/>
            </a:ln>
            <a:effectLst/>
          </p:spPr>
          <p:txBody>
            <a:bodyPr tIns="27432" bIns="27432">
              <a:spAutoFit/>
            </a:bodyPr>
            <a:lstStyle/>
            <a:p>
              <a:r>
                <a:rPr lang="en-US" sz="1400"/>
                <a:t>Y</a:t>
              </a:r>
            </a:p>
          </p:txBody>
        </p:sp>
        <p:sp>
          <p:nvSpPr>
            <p:cNvPr id="330763" name="Text Box 11"/>
            <p:cNvSpPr txBox="1">
              <a:spLocks noChangeArrowheads="1"/>
            </p:cNvSpPr>
            <p:nvPr/>
          </p:nvSpPr>
          <p:spPr bwMode="auto">
            <a:xfrm rot="16200000">
              <a:off x="3065" y="475"/>
              <a:ext cx="226" cy="755"/>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b="0"/>
                <a:t>Internal processor bus</a:t>
              </a:r>
            </a:p>
          </p:txBody>
        </p:sp>
        <p:sp>
          <p:nvSpPr>
            <p:cNvPr id="330764" name="Line 12"/>
            <p:cNvSpPr>
              <a:spLocks noChangeShapeType="1"/>
            </p:cNvSpPr>
            <p:nvPr/>
          </p:nvSpPr>
          <p:spPr bwMode="auto">
            <a:xfrm>
              <a:off x="3225" y="1367"/>
              <a:ext cx="714" cy="0"/>
            </a:xfrm>
            <a:prstGeom prst="line">
              <a:avLst/>
            </a:prstGeom>
            <a:noFill/>
            <a:ln w="19050" cap="sq">
              <a:solidFill>
                <a:schemeClr val="tx1"/>
              </a:solidFill>
              <a:round/>
              <a:headEnd/>
              <a:tailEnd/>
            </a:ln>
            <a:effectLst/>
          </p:spPr>
          <p:txBody>
            <a:bodyPr vert="eaVert">
              <a:spAutoFit/>
            </a:bodyPr>
            <a:lstStyle/>
            <a:p>
              <a:endParaRPr lang="en-US"/>
            </a:p>
          </p:txBody>
        </p:sp>
        <p:sp>
          <p:nvSpPr>
            <p:cNvPr id="330765" name="Line 13"/>
            <p:cNvSpPr>
              <a:spLocks noChangeShapeType="1"/>
            </p:cNvSpPr>
            <p:nvPr/>
          </p:nvSpPr>
          <p:spPr bwMode="auto">
            <a:xfrm>
              <a:off x="2383" y="3589"/>
              <a:ext cx="739" cy="0"/>
            </a:xfrm>
            <a:prstGeom prst="line">
              <a:avLst/>
            </a:prstGeom>
            <a:noFill/>
            <a:ln w="19050" cap="sq">
              <a:solidFill>
                <a:schemeClr val="tx1"/>
              </a:solidFill>
              <a:round/>
              <a:headEnd/>
              <a:tailEnd type="triangle" w="med" len="med"/>
            </a:ln>
            <a:effectLst/>
          </p:spPr>
          <p:txBody>
            <a:bodyPr vert="eaVert">
              <a:spAutoFit/>
            </a:bodyPr>
            <a:lstStyle/>
            <a:p>
              <a:endParaRPr lang="en-US"/>
            </a:p>
          </p:txBody>
        </p:sp>
        <p:sp>
          <p:nvSpPr>
            <p:cNvPr id="330766" name="Text Box 14"/>
            <p:cNvSpPr txBox="1">
              <a:spLocks noChangeArrowheads="1"/>
            </p:cNvSpPr>
            <p:nvPr/>
          </p:nvSpPr>
          <p:spPr bwMode="auto">
            <a:xfrm>
              <a:off x="2056" y="3284"/>
              <a:ext cx="685" cy="184"/>
            </a:xfrm>
            <a:prstGeom prst="rect">
              <a:avLst/>
            </a:prstGeom>
            <a:solidFill>
              <a:srgbClr val="FFFFFF"/>
            </a:solidFill>
            <a:ln w="25400" cap="sq" algn="ctr">
              <a:solidFill>
                <a:schemeClr val="tx1"/>
              </a:solidFill>
              <a:miter lim="800000"/>
              <a:headEnd/>
              <a:tailEnd/>
            </a:ln>
            <a:effectLst/>
          </p:spPr>
          <p:txBody>
            <a:bodyPr tIns="27432" bIns="27432">
              <a:spAutoFit/>
            </a:bodyPr>
            <a:lstStyle/>
            <a:p>
              <a:r>
                <a:rPr lang="en-US" sz="1400"/>
                <a:t>Z</a:t>
              </a:r>
            </a:p>
          </p:txBody>
        </p:sp>
        <p:grpSp>
          <p:nvGrpSpPr>
            <p:cNvPr id="3" name="Group 15"/>
            <p:cNvGrpSpPr>
              <a:grpSpLocks/>
            </p:cNvGrpSpPr>
            <p:nvPr/>
          </p:nvGrpSpPr>
          <p:grpSpPr bwMode="auto">
            <a:xfrm>
              <a:off x="1461" y="2038"/>
              <a:ext cx="860" cy="172"/>
              <a:chOff x="1048" y="2579"/>
              <a:chExt cx="860" cy="172"/>
            </a:xfrm>
          </p:grpSpPr>
          <p:sp>
            <p:nvSpPr>
              <p:cNvPr id="330768" name="AutoShape 16"/>
              <p:cNvSpPr>
                <a:spLocks noChangeArrowheads="1"/>
              </p:cNvSpPr>
              <p:nvPr/>
            </p:nvSpPr>
            <p:spPr bwMode="auto">
              <a:xfrm>
                <a:off x="1048" y="2579"/>
                <a:ext cx="860" cy="172"/>
              </a:xfrm>
              <a:prstGeom prst="flowChartManualOperation">
                <a:avLst/>
              </a:prstGeom>
              <a:solidFill>
                <a:srgbClr val="FFCC99"/>
              </a:solidFill>
              <a:ln w="25400" cap="sq" algn="ctr">
                <a:solidFill>
                  <a:schemeClr val="tx1"/>
                </a:solidFill>
                <a:miter lim="800000"/>
                <a:headEnd/>
                <a:tailEnd/>
              </a:ln>
              <a:effectLst/>
            </p:spPr>
            <p:txBody>
              <a:bodyPr vert="eaVert" wrap="none" anchor="ctr">
                <a:spAutoFit/>
              </a:bodyPr>
              <a:lstStyle/>
              <a:p>
                <a:endParaRPr lang="en-US"/>
              </a:p>
            </p:txBody>
          </p:sp>
          <p:sp>
            <p:nvSpPr>
              <p:cNvPr id="330769" name="Text Box 17"/>
              <p:cNvSpPr txBox="1">
                <a:spLocks noChangeArrowheads="1"/>
              </p:cNvSpPr>
              <p:nvPr/>
            </p:nvSpPr>
            <p:spPr bwMode="auto">
              <a:xfrm>
                <a:off x="1269" y="2580"/>
                <a:ext cx="418" cy="168"/>
              </a:xfrm>
              <a:prstGeom prst="rect">
                <a:avLst/>
              </a:prstGeom>
              <a:noFill/>
              <a:ln w="25400" cap="sq" algn="ctr">
                <a:noFill/>
                <a:miter lim="800000"/>
                <a:headEnd/>
                <a:tailEnd/>
              </a:ln>
              <a:effectLst/>
            </p:spPr>
            <p:txBody>
              <a:bodyPr tIns="27432" bIns="27432">
                <a:spAutoFit/>
              </a:bodyPr>
              <a:lstStyle/>
              <a:p>
                <a:r>
                  <a:rPr lang="en-US" sz="1400"/>
                  <a:t>MUX</a:t>
                </a:r>
              </a:p>
            </p:txBody>
          </p:sp>
        </p:grpSp>
        <p:grpSp>
          <p:nvGrpSpPr>
            <p:cNvPr id="4" name="Group 18"/>
            <p:cNvGrpSpPr>
              <a:grpSpLocks/>
            </p:cNvGrpSpPr>
            <p:nvPr/>
          </p:nvGrpSpPr>
          <p:grpSpPr bwMode="auto">
            <a:xfrm>
              <a:off x="1677" y="2377"/>
              <a:ext cx="951" cy="413"/>
              <a:chOff x="1204" y="2987"/>
              <a:chExt cx="951" cy="344"/>
            </a:xfrm>
          </p:grpSpPr>
          <p:sp>
            <p:nvSpPr>
              <p:cNvPr id="330771" name="Freeform 19"/>
              <p:cNvSpPr>
                <a:spLocks/>
              </p:cNvSpPr>
              <p:nvPr/>
            </p:nvSpPr>
            <p:spPr bwMode="auto">
              <a:xfrm rot="5400000">
                <a:off x="1508" y="2683"/>
                <a:ext cx="344" cy="951"/>
              </a:xfrm>
              <a:custGeom>
                <a:avLst/>
                <a:gdLst/>
                <a:ahLst/>
                <a:cxnLst>
                  <a:cxn ang="0">
                    <a:pos x="0" y="0"/>
                  </a:cxn>
                  <a:cxn ang="0">
                    <a:pos x="528" y="192"/>
                  </a:cxn>
                  <a:cxn ang="0">
                    <a:pos x="528" y="672"/>
                  </a:cxn>
                  <a:cxn ang="0">
                    <a:pos x="0" y="960"/>
                  </a:cxn>
                  <a:cxn ang="0">
                    <a:pos x="0" y="528"/>
                  </a:cxn>
                  <a:cxn ang="0">
                    <a:pos x="48" y="480"/>
                  </a:cxn>
                  <a:cxn ang="0">
                    <a:pos x="0" y="432"/>
                  </a:cxn>
                  <a:cxn ang="0">
                    <a:pos x="0" y="0"/>
                  </a:cxn>
                </a:cxnLst>
                <a:rect l="0" t="0" r="r" b="b"/>
                <a:pathLst>
                  <a:path w="528" h="960">
                    <a:moveTo>
                      <a:pt x="0" y="0"/>
                    </a:moveTo>
                    <a:lnTo>
                      <a:pt x="528" y="192"/>
                    </a:lnTo>
                    <a:lnTo>
                      <a:pt x="528" y="672"/>
                    </a:lnTo>
                    <a:lnTo>
                      <a:pt x="0" y="960"/>
                    </a:lnTo>
                    <a:lnTo>
                      <a:pt x="0" y="528"/>
                    </a:lnTo>
                    <a:lnTo>
                      <a:pt x="48" y="480"/>
                    </a:lnTo>
                    <a:lnTo>
                      <a:pt x="0" y="432"/>
                    </a:lnTo>
                    <a:lnTo>
                      <a:pt x="0" y="0"/>
                    </a:lnTo>
                    <a:close/>
                  </a:path>
                </a:pathLst>
              </a:custGeom>
              <a:solidFill>
                <a:srgbClr val="CCFFCC"/>
              </a:solidFill>
              <a:ln w="25400" cap="flat" cmpd="sng">
                <a:solidFill>
                  <a:schemeClr val="tx1"/>
                </a:solidFill>
                <a:prstDash val="solid"/>
                <a:round/>
                <a:headEnd/>
                <a:tailEnd/>
              </a:ln>
              <a:effectLst/>
            </p:spPr>
            <p:txBody>
              <a:bodyPr wrap="none" anchor="ctr"/>
              <a:lstStyle/>
              <a:p>
                <a:endParaRPr lang="en-US"/>
              </a:p>
            </p:txBody>
          </p:sp>
          <p:sp>
            <p:nvSpPr>
              <p:cNvPr id="330772" name="Text Box 20"/>
              <p:cNvSpPr txBox="1">
                <a:spLocks noChangeArrowheads="1"/>
              </p:cNvSpPr>
              <p:nvPr/>
            </p:nvSpPr>
            <p:spPr bwMode="auto">
              <a:xfrm>
                <a:off x="1390" y="2987"/>
                <a:ext cx="143" cy="106"/>
              </a:xfrm>
              <a:prstGeom prst="rect">
                <a:avLst/>
              </a:prstGeom>
              <a:noFill/>
              <a:ln w="25400" cap="sq" algn="ctr">
                <a:noFill/>
                <a:miter lim="800000"/>
                <a:headEnd/>
                <a:tailEnd/>
              </a:ln>
              <a:effectLst/>
            </p:spPr>
            <p:txBody>
              <a:bodyPr lIns="9144" tIns="9144" rIns="9144" bIns="9144">
                <a:spAutoFit/>
              </a:bodyPr>
              <a:lstStyle/>
              <a:p>
                <a:r>
                  <a:rPr lang="en-US" sz="1200"/>
                  <a:t>A</a:t>
                </a:r>
              </a:p>
            </p:txBody>
          </p:sp>
          <p:sp>
            <p:nvSpPr>
              <p:cNvPr id="330773" name="Text Box 21"/>
              <p:cNvSpPr txBox="1">
                <a:spLocks noChangeArrowheads="1"/>
              </p:cNvSpPr>
              <p:nvPr/>
            </p:nvSpPr>
            <p:spPr bwMode="auto">
              <a:xfrm>
                <a:off x="1511" y="3106"/>
                <a:ext cx="418" cy="140"/>
              </a:xfrm>
              <a:prstGeom prst="rect">
                <a:avLst/>
              </a:prstGeom>
              <a:noFill/>
              <a:ln w="25400" cap="sq" algn="ctr">
                <a:noFill/>
                <a:miter lim="800000"/>
                <a:headEnd/>
                <a:tailEnd/>
              </a:ln>
              <a:effectLst/>
            </p:spPr>
            <p:txBody>
              <a:bodyPr tIns="27432" bIns="27432">
                <a:spAutoFit/>
              </a:bodyPr>
              <a:lstStyle/>
              <a:p>
                <a:r>
                  <a:rPr lang="en-US" sz="1400"/>
                  <a:t>ALU</a:t>
                </a:r>
              </a:p>
            </p:txBody>
          </p:sp>
          <p:sp>
            <p:nvSpPr>
              <p:cNvPr id="330774" name="Text Box 22"/>
              <p:cNvSpPr txBox="1">
                <a:spLocks noChangeArrowheads="1"/>
              </p:cNvSpPr>
              <p:nvPr/>
            </p:nvSpPr>
            <p:spPr bwMode="auto">
              <a:xfrm>
                <a:off x="1873" y="2987"/>
                <a:ext cx="143" cy="106"/>
              </a:xfrm>
              <a:prstGeom prst="rect">
                <a:avLst/>
              </a:prstGeom>
              <a:noFill/>
              <a:ln w="25400" cap="sq" algn="ctr">
                <a:noFill/>
                <a:miter lim="800000"/>
                <a:headEnd/>
                <a:tailEnd/>
              </a:ln>
              <a:effectLst/>
            </p:spPr>
            <p:txBody>
              <a:bodyPr lIns="9144" tIns="9144" rIns="9144" bIns="9144">
                <a:spAutoFit/>
              </a:bodyPr>
              <a:lstStyle/>
              <a:p>
                <a:r>
                  <a:rPr lang="en-US" sz="1200"/>
                  <a:t>B</a:t>
                </a:r>
              </a:p>
            </p:txBody>
          </p:sp>
        </p:grpSp>
        <p:sp>
          <p:nvSpPr>
            <p:cNvPr id="330775" name="Line 23"/>
            <p:cNvSpPr>
              <a:spLocks noChangeShapeType="1"/>
            </p:cNvSpPr>
            <p:nvPr/>
          </p:nvSpPr>
          <p:spPr bwMode="auto">
            <a:xfrm>
              <a:off x="2409" y="2151"/>
              <a:ext cx="0" cy="215"/>
            </a:xfrm>
            <a:prstGeom prst="line">
              <a:avLst/>
            </a:prstGeom>
            <a:noFill/>
            <a:ln w="19050" cap="sq">
              <a:solidFill>
                <a:schemeClr val="tx1"/>
              </a:solidFill>
              <a:round/>
              <a:headEnd/>
              <a:tailEnd type="triangle" w="med" len="med"/>
            </a:ln>
            <a:effectLst/>
          </p:spPr>
          <p:txBody>
            <a:bodyPr vert="eaVert" wrap="none" anchor="ctr">
              <a:spAutoFit/>
            </a:bodyPr>
            <a:lstStyle/>
            <a:p>
              <a:endParaRPr lang="en-US"/>
            </a:p>
          </p:txBody>
        </p:sp>
        <p:sp>
          <p:nvSpPr>
            <p:cNvPr id="330776" name="Line 24"/>
            <p:cNvSpPr>
              <a:spLocks noChangeShapeType="1"/>
            </p:cNvSpPr>
            <p:nvPr/>
          </p:nvSpPr>
          <p:spPr bwMode="auto">
            <a:xfrm>
              <a:off x="2409" y="2151"/>
              <a:ext cx="696" cy="0"/>
            </a:xfrm>
            <a:prstGeom prst="line">
              <a:avLst/>
            </a:prstGeom>
            <a:noFill/>
            <a:ln w="19050" cap="sq">
              <a:solidFill>
                <a:schemeClr val="tx1"/>
              </a:solidFill>
              <a:round/>
              <a:headEnd/>
              <a:tailEnd/>
            </a:ln>
            <a:effectLst/>
          </p:spPr>
          <p:txBody>
            <a:bodyPr vert="eaVert">
              <a:spAutoFit/>
            </a:bodyPr>
            <a:lstStyle/>
            <a:p>
              <a:endParaRPr lang="en-US"/>
            </a:p>
          </p:txBody>
        </p:sp>
        <p:sp>
          <p:nvSpPr>
            <p:cNvPr id="330777" name="Line 25"/>
            <p:cNvSpPr>
              <a:spLocks noChangeShapeType="1"/>
            </p:cNvSpPr>
            <p:nvPr/>
          </p:nvSpPr>
          <p:spPr bwMode="auto">
            <a:xfrm>
              <a:off x="2392" y="3141"/>
              <a:ext cx="0" cy="138"/>
            </a:xfrm>
            <a:prstGeom prst="line">
              <a:avLst/>
            </a:prstGeom>
            <a:noFill/>
            <a:ln w="19050" cap="sq">
              <a:solidFill>
                <a:schemeClr val="tx1"/>
              </a:solidFill>
              <a:round/>
              <a:headEnd/>
              <a:tailEnd type="triangle" w="med" len="med"/>
            </a:ln>
            <a:effectLst/>
          </p:spPr>
          <p:txBody>
            <a:bodyPr vert="eaVert" anchor="ctr">
              <a:spAutoFit/>
            </a:bodyPr>
            <a:lstStyle/>
            <a:p>
              <a:endParaRPr lang="en-US"/>
            </a:p>
          </p:txBody>
        </p:sp>
        <p:sp>
          <p:nvSpPr>
            <p:cNvPr id="330778" name="Line 26"/>
            <p:cNvSpPr>
              <a:spLocks noChangeShapeType="1"/>
            </p:cNvSpPr>
            <p:nvPr/>
          </p:nvSpPr>
          <p:spPr bwMode="auto">
            <a:xfrm>
              <a:off x="2195" y="3141"/>
              <a:ext cx="198" cy="0"/>
            </a:xfrm>
            <a:prstGeom prst="line">
              <a:avLst/>
            </a:prstGeom>
            <a:noFill/>
            <a:ln w="19050" cap="sq">
              <a:solidFill>
                <a:schemeClr val="tx1"/>
              </a:solidFill>
              <a:round/>
              <a:headEnd/>
              <a:tailEnd/>
            </a:ln>
            <a:effectLst/>
          </p:spPr>
          <p:txBody>
            <a:bodyPr vert="eaVert">
              <a:spAutoFit/>
            </a:bodyPr>
            <a:lstStyle/>
            <a:p>
              <a:endParaRPr lang="en-US"/>
            </a:p>
          </p:txBody>
        </p:sp>
        <p:sp>
          <p:nvSpPr>
            <p:cNvPr id="330779" name="Line 27"/>
            <p:cNvSpPr>
              <a:spLocks noChangeShapeType="1"/>
            </p:cNvSpPr>
            <p:nvPr/>
          </p:nvSpPr>
          <p:spPr bwMode="auto">
            <a:xfrm>
              <a:off x="2195" y="2805"/>
              <a:ext cx="0" cy="335"/>
            </a:xfrm>
            <a:prstGeom prst="line">
              <a:avLst/>
            </a:prstGeom>
            <a:noFill/>
            <a:ln w="19050" cap="sq">
              <a:solidFill>
                <a:schemeClr val="tx1"/>
              </a:solidFill>
              <a:round/>
              <a:headEnd/>
              <a:tailEnd/>
            </a:ln>
            <a:effectLst/>
          </p:spPr>
          <p:txBody>
            <a:bodyPr vert="eaVert" anchor="ctr">
              <a:spAutoFit/>
            </a:bodyPr>
            <a:lstStyle/>
            <a:p>
              <a:endParaRPr lang="en-US"/>
            </a:p>
          </p:txBody>
        </p:sp>
        <p:sp>
          <p:nvSpPr>
            <p:cNvPr id="330780" name="Line 28"/>
            <p:cNvSpPr>
              <a:spLocks noChangeShapeType="1"/>
            </p:cNvSpPr>
            <p:nvPr/>
          </p:nvSpPr>
          <p:spPr bwMode="auto">
            <a:xfrm>
              <a:off x="1686" y="1875"/>
              <a:ext cx="0" cy="146"/>
            </a:xfrm>
            <a:prstGeom prst="line">
              <a:avLst/>
            </a:prstGeom>
            <a:noFill/>
            <a:ln w="19050" cap="sq">
              <a:solidFill>
                <a:schemeClr val="tx1"/>
              </a:solidFill>
              <a:round/>
              <a:headEnd/>
              <a:tailEnd type="triangle" w="med" len="med"/>
            </a:ln>
            <a:effectLst/>
          </p:spPr>
          <p:txBody>
            <a:bodyPr vert="eaVert" anchor="ctr">
              <a:spAutoFit/>
            </a:bodyPr>
            <a:lstStyle/>
            <a:p>
              <a:endParaRPr lang="en-US"/>
            </a:p>
          </p:txBody>
        </p:sp>
        <p:sp>
          <p:nvSpPr>
            <p:cNvPr id="330781" name="Line 29"/>
            <p:cNvSpPr>
              <a:spLocks noChangeShapeType="1"/>
            </p:cNvSpPr>
            <p:nvPr/>
          </p:nvSpPr>
          <p:spPr bwMode="auto">
            <a:xfrm>
              <a:off x="2117" y="1875"/>
              <a:ext cx="0" cy="146"/>
            </a:xfrm>
            <a:prstGeom prst="line">
              <a:avLst/>
            </a:prstGeom>
            <a:noFill/>
            <a:ln w="19050" cap="sq">
              <a:solidFill>
                <a:schemeClr val="tx1"/>
              </a:solidFill>
              <a:round/>
              <a:headEnd/>
              <a:tailEnd type="triangle" w="med" len="med"/>
            </a:ln>
            <a:effectLst/>
          </p:spPr>
          <p:txBody>
            <a:bodyPr vert="eaVert" anchor="ctr">
              <a:spAutoFit/>
            </a:bodyPr>
            <a:lstStyle/>
            <a:p>
              <a:endParaRPr lang="en-US"/>
            </a:p>
          </p:txBody>
        </p:sp>
        <p:sp>
          <p:nvSpPr>
            <p:cNvPr id="330782" name="Line 30"/>
            <p:cNvSpPr>
              <a:spLocks noChangeShapeType="1"/>
            </p:cNvSpPr>
            <p:nvPr/>
          </p:nvSpPr>
          <p:spPr bwMode="auto">
            <a:xfrm>
              <a:off x="1886" y="2220"/>
              <a:ext cx="0" cy="146"/>
            </a:xfrm>
            <a:prstGeom prst="line">
              <a:avLst/>
            </a:prstGeom>
            <a:noFill/>
            <a:ln w="19050" cap="sq">
              <a:solidFill>
                <a:schemeClr val="tx1"/>
              </a:solidFill>
              <a:round/>
              <a:headEnd/>
              <a:tailEnd type="triangle" w="med" len="med"/>
            </a:ln>
            <a:effectLst/>
          </p:spPr>
          <p:txBody>
            <a:bodyPr vert="eaVert" anchor="ctr">
              <a:spAutoFit/>
            </a:bodyPr>
            <a:lstStyle/>
            <a:p>
              <a:endParaRPr lang="en-US"/>
            </a:p>
          </p:txBody>
        </p:sp>
        <p:sp>
          <p:nvSpPr>
            <p:cNvPr id="330783" name="Line 31"/>
            <p:cNvSpPr>
              <a:spLocks noChangeShapeType="1"/>
            </p:cNvSpPr>
            <p:nvPr/>
          </p:nvSpPr>
          <p:spPr bwMode="auto">
            <a:xfrm>
              <a:off x="2394" y="1784"/>
              <a:ext cx="0" cy="86"/>
            </a:xfrm>
            <a:prstGeom prst="line">
              <a:avLst/>
            </a:prstGeom>
            <a:noFill/>
            <a:ln w="19050" cap="sq">
              <a:solidFill>
                <a:schemeClr val="tx1"/>
              </a:solidFill>
              <a:round/>
              <a:headEnd/>
              <a:tailEnd/>
            </a:ln>
            <a:effectLst/>
          </p:spPr>
          <p:txBody>
            <a:bodyPr vert="eaVert" anchor="ctr">
              <a:spAutoFit/>
            </a:bodyPr>
            <a:lstStyle/>
            <a:p>
              <a:endParaRPr lang="en-US"/>
            </a:p>
          </p:txBody>
        </p:sp>
        <p:sp>
          <p:nvSpPr>
            <p:cNvPr id="330784" name="Line 32"/>
            <p:cNvSpPr>
              <a:spLocks noChangeShapeType="1"/>
            </p:cNvSpPr>
            <p:nvPr/>
          </p:nvSpPr>
          <p:spPr bwMode="auto">
            <a:xfrm>
              <a:off x="2119" y="1871"/>
              <a:ext cx="267" cy="0"/>
            </a:xfrm>
            <a:prstGeom prst="line">
              <a:avLst/>
            </a:prstGeom>
            <a:noFill/>
            <a:ln w="19050" cap="sq">
              <a:solidFill>
                <a:schemeClr val="tx1"/>
              </a:solidFill>
              <a:round/>
              <a:headEnd/>
              <a:tailEnd/>
            </a:ln>
            <a:effectLst/>
          </p:spPr>
          <p:txBody>
            <a:bodyPr vert="eaVert">
              <a:spAutoFit/>
            </a:bodyPr>
            <a:lstStyle/>
            <a:p>
              <a:endParaRPr lang="en-US"/>
            </a:p>
          </p:txBody>
        </p:sp>
        <p:sp>
          <p:nvSpPr>
            <p:cNvPr id="330785" name="Text Box 33"/>
            <p:cNvSpPr txBox="1">
              <a:spLocks noChangeArrowheads="1"/>
            </p:cNvSpPr>
            <p:nvPr/>
          </p:nvSpPr>
          <p:spPr bwMode="auto">
            <a:xfrm rot="16200000">
              <a:off x="1598" y="1487"/>
              <a:ext cx="119" cy="609"/>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b="0"/>
                <a:t>Constant 4</a:t>
              </a:r>
            </a:p>
          </p:txBody>
        </p:sp>
        <p:sp>
          <p:nvSpPr>
            <p:cNvPr id="330786" name="Line 34"/>
            <p:cNvSpPr>
              <a:spLocks noChangeShapeType="1"/>
            </p:cNvSpPr>
            <p:nvPr/>
          </p:nvSpPr>
          <p:spPr bwMode="auto">
            <a:xfrm>
              <a:off x="1309" y="2136"/>
              <a:ext cx="232" cy="0"/>
            </a:xfrm>
            <a:prstGeom prst="line">
              <a:avLst/>
            </a:prstGeom>
            <a:noFill/>
            <a:ln w="19050" cap="sq">
              <a:solidFill>
                <a:srgbClr val="0000FF"/>
              </a:solidFill>
              <a:round/>
              <a:headEnd/>
              <a:tailEnd/>
            </a:ln>
            <a:effectLst/>
          </p:spPr>
          <p:txBody>
            <a:bodyPr vert="eaVert">
              <a:spAutoFit/>
            </a:bodyPr>
            <a:lstStyle/>
            <a:p>
              <a:endParaRPr lang="en-US"/>
            </a:p>
          </p:txBody>
        </p:sp>
        <p:sp>
          <p:nvSpPr>
            <p:cNvPr id="330787" name="Text Box 35"/>
            <p:cNvSpPr txBox="1">
              <a:spLocks noChangeArrowheads="1"/>
            </p:cNvSpPr>
            <p:nvPr/>
          </p:nvSpPr>
          <p:spPr bwMode="auto">
            <a:xfrm rot="16200000">
              <a:off x="1061" y="1905"/>
              <a:ext cx="119" cy="463"/>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b="0">
                  <a:solidFill>
                    <a:srgbClr val="0000FF"/>
                  </a:solidFill>
                </a:rPr>
                <a:t>Select</a:t>
              </a:r>
            </a:p>
          </p:txBody>
        </p:sp>
        <p:sp>
          <p:nvSpPr>
            <p:cNvPr id="330788" name="Text Box 36"/>
            <p:cNvSpPr txBox="1">
              <a:spLocks noChangeArrowheads="1"/>
            </p:cNvSpPr>
            <p:nvPr/>
          </p:nvSpPr>
          <p:spPr bwMode="auto">
            <a:xfrm>
              <a:off x="3598" y="1529"/>
              <a:ext cx="685" cy="184"/>
            </a:xfrm>
            <a:prstGeom prst="rect">
              <a:avLst/>
            </a:prstGeom>
            <a:solidFill>
              <a:srgbClr val="CCFFFF"/>
            </a:solidFill>
            <a:ln w="25400" cap="sq" algn="ctr">
              <a:solidFill>
                <a:schemeClr val="tx1"/>
              </a:solidFill>
              <a:miter lim="800000"/>
              <a:headEnd/>
              <a:tailEnd/>
            </a:ln>
            <a:effectLst/>
          </p:spPr>
          <p:txBody>
            <a:bodyPr tIns="27432" bIns="27432">
              <a:spAutoFit/>
            </a:bodyPr>
            <a:lstStyle/>
            <a:p>
              <a:r>
                <a:rPr lang="en-US" sz="1400" dirty="0"/>
                <a:t>Ri</a:t>
              </a:r>
            </a:p>
          </p:txBody>
        </p:sp>
        <p:sp>
          <p:nvSpPr>
            <p:cNvPr id="330789" name="Line 37"/>
            <p:cNvSpPr>
              <a:spLocks noChangeShapeType="1"/>
            </p:cNvSpPr>
            <p:nvPr/>
          </p:nvSpPr>
          <p:spPr bwMode="auto">
            <a:xfrm>
              <a:off x="3218" y="1875"/>
              <a:ext cx="722" cy="0"/>
            </a:xfrm>
            <a:prstGeom prst="line">
              <a:avLst/>
            </a:prstGeom>
            <a:noFill/>
            <a:ln w="19050" cap="sq">
              <a:solidFill>
                <a:schemeClr val="tx1"/>
              </a:solidFill>
              <a:round/>
              <a:headEnd type="triangle" w="med" len="med"/>
              <a:tailEnd/>
            </a:ln>
            <a:effectLst/>
          </p:spPr>
          <p:txBody>
            <a:bodyPr vert="eaVert">
              <a:spAutoFit/>
            </a:bodyPr>
            <a:lstStyle/>
            <a:p>
              <a:endParaRPr lang="en-US"/>
            </a:p>
          </p:txBody>
        </p:sp>
        <p:sp>
          <p:nvSpPr>
            <p:cNvPr id="330790" name="Line 38"/>
            <p:cNvSpPr>
              <a:spLocks noChangeShapeType="1"/>
            </p:cNvSpPr>
            <p:nvPr/>
          </p:nvSpPr>
          <p:spPr bwMode="auto">
            <a:xfrm flipV="1">
              <a:off x="3940" y="1367"/>
              <a:ext cx="0" cy="148"/>
            </a:xfrm>
            <a:prstGeom prst="line">
              <a:avLst/>
            </a:prstGeom>
            <a:noFill/>
            <a:ln w="19050" cap="sq">
              <a:solidFill>
                <a:schemeClr val="tx1"/>
              </a:solidFill>
              <a:round/>
              <a:headEnd type="triangle" w="med" len="med"/>
              <a:tailEnd/>
            </a:ln>
            <a:effectLst/>
          </p:spPr>
          <p:txBody>
            <a:bodyPr vert="eaVert" anchor="ctr">
              <a:spAutoFit/>
            </a:bodyPr>
            <a:lstStyle/>
            <a:p>
              <a:endParaRPr lang="en-US"/>
            </a:p>
          </p:txBody>
        </p:sp>
        <p:sp>
          <p:nvSpPr>
            <p:cNvPr id="330791" name="Text Box 39"/>
            <p:cNvSpPr txBox="1">
              <a:spLocks noChangeArrowheads="1"/>
            </p:cNvSpPr>
            <p:nvPr/>
          </p:nvSpPr>
          <p:spPr bwMode="auto">
            <a:xfrm>
              <a:off x="3476" y="1272"/>
              <a:ext cx="213" cy="184"/>
            </a:xfrm>
            <a:prstGeom prst="rect">
              <a:avLst/>
            </a:prstGeom>
            <a:solidFill>
              <a:srgbClr val="DDDDDD"/>
            </a:solidFill>
            <a:ln w="25400" cap="sq" algn="ctr">
              <a:solidFill>
                <a:schemeClr val="tx1"/>
              </a:solidFill>
              <a:miter lim="800000"/>
              <a:headEnd/>
              <a:tailEnd/>
            </a:ln>
            <a:effectLst/>
          </p:spPr>
          <p:txBody>
            <a:bodyPr tIns="27432" bIns="27432">
              <a:spAutoFit/>
            </a:bodyPr>
            <a:lstStyle/>
            <a:p>
              <a:r>
                <a:rPr lang="en-US" sz="1400"/>
                <a:t>X</a:t>
              </a:r>
            </a:p>
          </p:txBody>
        </p:sp>
        <p:sp>
          <p:nvSpPr>
            <p:cNvPr id="330792" name="Line 40"/>
            <p:cNvSpPr>
              <a:spLocks noChangeShapeType="1"/>
            </p:cNvSpPr>
            <p:nvPr/>
          </p:nvSpPr>
          <p:spPr bwMode="auto">
            <a:xfrm>
              <a:off x="3588" y="1144"/>
              <a:ext cx="206" cy="0"/>
            </a:xfrm>
            <a:prstGeom prst="line">
              <a:avLst/>
            </a:prstGeom>
            <a:noFill/>
            <a:ln w="19050" cap="sq">
              <a:solidFill>
                <a:srgbClr val="0000FF"/>
              </a:solidFill>
              <a:round/>
              <a:headEnd/>
              <a:tailEnd/>
            </a:ln>
            <a:effectLst/>
          </p:spPr>
          <p:txBody>
            <a:bodyPr vert="eaVert">
              <a:spAutoFit/>
            </a:bodyPr>
            <a:lstStyle/>
            <a:p>
              <a:endParaRPr lang="en-US"/>
            </a:p>
          </p:txBody>
        </p:sp>
        <p:sp>
          <p:nvSpPr>
            <p:cNvPr id="330793" name="Line 41"/>
            <p:cNvSpPr>
              <a:spLocks noChangeShapeType="1"/>
            </p:cNvSpPr>
            <p:nvPr/>
          </p:nvSpPr>
          <p:spPr bwMode="auto">
            <a:xfrm>
              <a:off x="3586" y="1144"/>
              <a:ext cx="0" cy="129"/>
            </a:xfrm>
            <a:prstGeom prst="line">
              <a:avLst/>
            </a:prstGeom>
            <a:noFill/>
            <a:ln w="19050" cap="sq">
              <a:solidFill>
                <a:srgbClr val="0000FF"/>
              </a:solidFill>
              <a:round/>
              <a:headEnd/>
              <a:tailEnd/>
            </a:ln>
            <a:effectLst/>
          </p:spPr>
          <p:txBody>
            <a:bodyPr vert="eaVert" anchor="ctr">
              <a:spAutoFit/>
            </a:bodyPr>
            <a:lstStyle/>
            <a:p>
              <a:endParaRPr lang="en-US"/>
            </a:p>
          </p:txBody>
        </p:sp>
        <p:sp>
          <p:nvSpPr>
            <p:cNvPr id="330794" name="Text Box 42"/>
            <p:cNvSpPr txBox="1">
              <a:spLocks noChangeArrowheads="1"/>
            </p:cNvSpPr>
            <p:nvPr/>
          </p:nvSpPr>
          <p:spPr bwMode="auto">
            <a:xfrm rot="16200000">
              <a:off x="3875" y="1011"/>
              <a:ext cx="119" cy="274"/>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b="0">
                  <a:solidFill>
                    <a:srgbClr val="0000FF"/>
                  </a:solidFill>
                </a:rPr>
                <a:t>Ri</a:t>
              </a:r>
              <a:r>
                <a:rPr lang="en-US" sz="1400" b="0" baseline="-25000">
                  <a:solidFill>
                    <a:srgbClr val="0000FF"/>
                  </a:solidFill>
                </a:rPr>
                <a:t>in</a:t>
              </a:r>
            </a:p>
          </p:txBody>
        </p:sp>
        <p:sp>
          <p:nvSpPr>
            <p:cNvPr id="330795" name="Text Box 43"/>
            <p:cNvSpPr txBox="1">
              <a:spLocks noChangeArrowheads="1"/>
            </p:cNvSpPr>
            <p:nvPr/>
          </p:nvSpPr>
          <p:spPr bwMode="auto">
            <a:xfrm>
              <a:off x="3476" y="1789"/>
              <a:ext cx="213" cy="184"/>
            </a:xfrm>
            <a:prstGeom prst="rect">
              <a:avLst/>
            </a:prstGeom>
            <a:solidFill>
              <a:srgbClr val="DDDDDD"/>
            </a:solidFill>
            <a:ln w="25400" cap="sq" algn="ctr">
              <a:solidFill>
                <a:schemeClr val="tx1"/>
              </a:solidFill>
              <a:miter lim="800000"/>
              <a:headEnd/>
              <a:tailEnd/>
            </a:ln>
            <a:effectLst/>
          </p:spPr>
          <p:txBody>
            <a:bodyPr tIns="27432" bIns="27432">
              <a:spAutoFit/>
            </a:bodyPr>
            <a:lstStyle/>
            <a:p>
              <a:r>
                <a:rPr lang="en-US" sz="1400"/>
                <a:t>X</a:t>
              </a:r>
            </a:p>
          </p:txBody>
        </p:sp>
        <p:sp>
          <p:nvSpPr>
            <p:cNvPr id="330796" name="Line 44"/>
            <p:cNvSpPr>
              <a:spLocks noChangeShapeType="1"/>
            </p:cNvSpPr>
            <p:nvPr/>
          </p:nvSpPr>
          <p:spPr bwMode="auto">
            <a:xfrm>
              <a:off x="3586" y="2099"/>
              <a:ext cx="206" cy="0"/>
            </a:xfrm>
            <a:prstGeom prst="line">
              <a:avLst/>
            </a:prstGeom>
            <a:noFill/>
            <a:ln w="19050" cap="sq">
              <a:solidFill>
                <a:srgbClr val="0000FF"/>
              </a:solidFill>
              <a:round/>
              <a:headEnd/>
              <a:tailEnd/>
            </a:ln>
            <a:effectLst/>
          </p:spPr>
          <p:txBody>
            <a:bodyPr vert="eaVert">
              <a:spAutoFit/>
            </a:bodyPr>
            <a:lstStyle/>
            <a:p>
              <a:endParaRPr lang="en-US"/>
            </a:p>
          </p:txBody>
        </p:sp>
        <p:sp>
          <p:nvSpPr>
            <p:cNvPr id="330797" name="Line 45"/>
            <p:cNvSpPr>
              <a:spLocks noChangeShapeType="1"/>
            </p:cNvSpPr>
            <p:nvPr/>
          </p:nvSpPr>
          <p:spPr bwMode="auto">
            <a:xfrm>
              <a:off x="3586" y="1971"/>
              <a:ext cx="0" cy="129"/>
            </a:xfrm>
            <a:prstGeom prst="line">
              <a:avLst/>
            </a:prstGeom>
            <a:noFill/>
            <a:ln w="19050" cap="sq">
              <a:solidFill>
                <a:srgbClr val="0000FF"/>
              </a:solidFill>
              <a:round/>
              <a:headEnd/>
              <a:tailEnd/>
            </a:ln>
            <a:effectLst/>
          </p:spPr>
          <p:txBody>
            <a:bodyPr vert="eaVert" anchor="ctr">
              <a:spAutoFit/>
            </a:bodyPr>
            <a:lstStyle/>
            <a:p>
              <a:endParaRPr lang="en-US"/>
            </a:p>
          </p:txBody>
        </p:sp>
        <p:sp>
          <p:nvSpPr>
            <p:cNvPr id="330798" name="Text Box 46"/>
            <p:cNvSpPr txBox="1">
              <a:spLocks noChangeArrowheads="1"/>
            </p:cNvSpPr>
            <p:nvPr/>
          </p:nvSpPr>
          <p:spPr bwMode="auto">
            <a:xfrm rot="16200000">
              <a:off x="3877" y="1966"/>
              <a:ext cx="119" cy="274"/>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b="0">
                  <a:solidFill>
                    <a:srgbClr val="0000FF"/>
                  </a:solidFill>
                </a:rPr>
                <a:t>Ri</a:t>
              </a:r>
              <a:r>
                <a:rPr lang="en-US" sz="1400" b="0" baseline="-25000">
                  <a:solidFill>
                    <a:srgbClr val="0000FF"/>
                  </a:solidFill>
                </a:rPr>
                <a:t>out</a:t>
              </a:r>
            </a:p>
          </p:txBody>
        </p:sp>
        <p:sp>
          <p:nvSpPr>
            <p:cNvPr id="330799" name="Line 47"/>
            <p:cNvSpPr>
              <a:spLocks noChangeShapeType="1"/>
            </p:cNvSpPr>
            <p:nvPr/>
          </p:nvSpPr>
          <p:spPr bwMode="auto">
            <a:xfrm flipV="1">
              <a:off x="3940" y="1719"/>
              <a:ext cx="0" cy="157"/>
            </a:xfrm>
            <a:prstGeom prst="line">
              <a:avLst/>
            </a:prstGeom>
            <a:noFill/>
            <a:ln w="19050" cap="sq">
              <a:solidFill>
                <a:schemeClr val="tx1"/>
              </a:solidFill>
              <a:round/>
              <a:headEnd/>
              <a:tailEnd/>
            </a:ln>
            <a:effectLst/>
          </p:spPr>
          <p:txBody>
            <a:bodyPr vert="eaVert" anchor="ctr">
              <a:spAutoFit/>
            </a:bodyPr>
            <a:lstStyle/>
            <a:p>
              <a:endParaRPr lang="en-US"/>
            </a:p>
          </p:txBody>
        </p:sp>
        <p:sp>
          <p:nvSpPr>
            <p:cNvPr id="330800" name="Line 48"/>
            <p:cNvSpPr>
              <a:spLocks noChangeShapeType="1"/>
            </p:cNvSpPr>
            <p:nvPr/>
          </p:nvSpPr>
          <p:spPr bwMode="auto">
            <a:xfrm>
              <a:off x="2402" y="1437"/>
              <a:ext cx="722" cy="0"/>
            </a:xfrm>
            <a:prstGeom prst="line">
              <a:avLst/>
            </a:prstGeom>
            <a:noFill/>
            <a:ln w="19050" cap="sq">
              <a:solidFill>
                <a:schemeClr val="tx1"/>
              </a:solidFill>
              <a:round/>
              <a:headEnd/>
              <a:tailEnd/>
            </a:ln>
            <a:effectLst/>
          </p:spPr>
          <p:txBody>
            <a:bodyPr vert="eaVert">
              <a:spAutoFit/>
            </a:bodyPr>
            <a:lstStyle/>
            <a:p>
              <a:endParaRPr lang="en-US"/>
            </a:p>
          </p:txBody>
        </p:sp>
        <p:sp>
          <p:nvSpPr>
            <p:cNvPr id="330801" name="Line 49"/>
            <p:cNvSpPr>
              <a:spLocks noChangeShapeType="1"/>
            </p:cNvSpPr>
            <p:nvPr/>
          </p:nvSpPr>
          <p:spPr bwMode="auto">
            <a:xfrm flipV="1">
              <a:off x="2403" y="1437"/>
              <a:ext cx="0" cy="148"/>
            </a:xfrm>
            <a:prstGeom prst="line">
              <a:avLst/>
            </a:prstGeom>
            <a:noFill/>
            <a:ln w="19050" cap="sq">
              <a:solidFill>
                <a:schemeClr val="tx1"/>
              </a:solidFill>
              <a:round/>
              <a:headEnd type="triangle" w="med" len="med"/>
              <a:tailEnd/>
            </a:ln>
            <a:effectLst/>
          </p:spPr>
          <p:txBody>
            <a:bodyPr vert="eaVert" anchor="ctr">
              <a:spAutoFit/>
            </a:bodyPr>
            <a:lstStyle/>
            <a:p>
              <a:endParaRPr lang="en-US"/>
            </a:p>
          </p:txBody>
        </p:sp>
        <p:sp>
          <p:nvSpPr>
            <p:cNvPr id="330802" name="Line 50"/>
            <p:cNvSpPr>
              <a:spLocks noChangeShapeType="1"/>
            </p:cNvSpPr>
            <p:nvPr/>
          </p:nvSpPr>
          <p:spPr bwMode="auto">
            <a:xfrm>
              <a:off x="2564" y="1214"/>
              <a:ext cx="206" cy="0"/>
            </a:xfrm>
            <a:prstGeom prst="line">
              <a:avLst/>
            </a:prstGeom>
            <a:noFill/>
            <a:ln w="19050" cap="sq">
              <a:solidFill>
                <a:srgbClr val="0000FF"/>
              </a:solidFill>
              <a:round/>
              <a:headEnd/>
              <a:tailEnd/>
            </a:ln>
            <a:effectLst/>
          </p:spPr>
          <p:txBody>
            <a:bodyPr vert="eaVert">
              <a:spAutoFit/>
            </a:bodyPr>
            <a:lstStyle/>
            <a:p>
              <a:endParaRPr lang="en-US"/>
            </a:p>
          </p:txBody>
        </p:sp>
        <p:sp>
          <p:nvSpPr>
            <p:cNvPr id="330803" name="Line 51"/>
            <p:cNvSpPr>
              <a:spLocks noChangeShapeType="1"/>
            </p:cNvSpPr>
            <p:nvPr/>
          </p:nvSpPr>
          <p:spPr bwMode="auto">
            <a:xfrm>
              <a:off x="2770" y="1214"/>
              <a:ext cx="0" cy="129"/>
            </a:xfrm>
            <a:prstGeom prst="line">
              <a:avLst/>
            </a:prstGeom>
            <a:noFill/>
            <a:ln w="19050" cap="sq">
              <a:solidFill>
                <a:srgbClr val="0000FF"/>
              </a:solidFill>
              <a:round/>
              <a:headEnd/>
              <a:tailEnd/>
            </a:ln>
            <a:effectLst/>
          </p:spPr>
          <p:txBody>
            <a:bodyPr vert="eaVert" anchor="ctr">
              <a:spAutoFit/>
            </a:bodyPr>
            <a:lstStyle/>
            <a:p>
              <a:endParaRPr lang="en-US"/>
            </a:p>
          </p:txBody>
        </p:sp>
        <p:sp>
          <p:nvSpPr>
            <p:cNvPr id="330804" name="Text Box 52"/>
            <p:cNvSpPr txBox="1">
              <a:spLocks noChangeArrowheads="1"/>
            </p:cNvSpPr>
            <p:nvPr/>
          </p:nvSpPr>
          <p:spPr bwMode="auto">
            <a:xfrm rot="16200000">
              <a:off x="2363" y="1081"/>
              <a:ext cx="119" cy="274"/>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b="0">
                  <a:solidFill>
                    <a:srgbClr val="0000FF"/>
                  </a:solidFill>
                </a:rPr>
                <a:t>Y</a:t>
              </a:r>
              <a:r>
                <a:rPr lang="en-US" sz="1400" b="0" baseline="-25000">
                  <a:solidFill>
                    <a:srgbClr val="0000FF"/>
                  </a:solidFill>
                </a:rPr>
                <a:t>in</a:t>
              </a:r>
            </a:p>
          </p:txBody>
        </p:sp>
        <p:sp>
          <p:nvSpPr>
            <p:cNvPr id="330805" name="Text Box 53"/>
            <p:cNvSpPr txBox="1">
              <a:spLocks noChangeArrowheads="1"/>
            </p:cNvSpPr>
            <p:nvPr/>
          </p:nvSpPr>
          <p:spPr bwMode="auto">
            <a:xfrm>
              <a:off x="2085" y="2884"/>
              <a:ext cx="213" cy="184"/>
            </a:xfrm>
            <a:prstGeom prst="rect">
              <a:avLst/>
            </a:prstGeom>
            <a:solidFill>
              <a:srgbClr val="DDDDDD"/>
            </a:solidFill>
            <a:ln w="25400" cap="sq" algn="ctr">
              <a:solidFill>
                <a:schemeClr val="tx1"/>
              </a:solidFill>
              <a:miter lim="800000"/>
              <a:headEnd/>
              <a:tailEnd/>
            </a:ln>
            <a:effectLst/>
          </p:spPr>
          <p:txBody>
            <a:bodyPr tIns="27432" bIns="27432">
              <a:spAutoFit/>
            </a:bodyPr>
            <a:lstStyle/>
            <a:p>
              <a:r>
                <a:rPr lang="en-US" sz="1400"/>
                <a:t>X</a:t>
              </a:r>
            </a:p>
          </p:txBody>
        </p:sp>
        <p:sp>
          <p:nvSpPr>
            <p:cNvPr id="330806" name="Text Box 54"/>
            <p:cNvSpPr txBox="1">
              <a:spLocks noChangeArrowheads="1"/>
            </p:cNvSpPr>
            <p:nvPr/>
          </p:nvSpPr>
          <p:spPr bwMode="auto">
            <a:xfrm>
              <a:off x="2652" y="1352"/>
              <a:ext cx="213" cy="184"/>
            </a:xfrm>
            <a:prstGeom prst="rect">
              <a:avLst/>
            </a:prstGeom>
            <a:solidFill>
              <a:srgbClr val="DDDDDD"/>
            </a:solidFill>
            <a:ln w="25400" cap="sq" algn="ctr">
              <a:solidFill>
                <a:schemeClr val="tx1"/>
              </a:solidFill>
              <a:miter lim="800000"/>
              <a:headEnd/>
              <a:tailEnd/>
            </a:ln>
            <a:effectLst/>
          </p:spPr>
          <p:txBody>
            <a:bodyPr tIns="27432" bIns="27432">
              <a:spAutoFit/>
            </a:bodyPr>
            <a:lstStyle/>
            <a:p>
              <a:r>
                <a:rPr lang="en-US" sz="1400"/>
                <a:t>X</a:t>
              </a:r>
            </a:p>
          </p:txBody>
        </p:sp>
        <p:sp>
          <p:nvSpPr>
            <p:cNvPr id="330807" name="Line 55"/>
            <p:cNvSpPr>
              <a:spLocks noChangeShapeType="1"/>
            </p:cNvSpPr>
            <p:nvPr/>
          </p:nvSpPr>
          <p:spPr bwMode="auto">
            <a:xfrm>
              <a:off x="1869" y="2969"/>
              <a:ext cx="206" cy="0"/>
            </a:xfrm>
            <a:prstGeom prst="line">
              <a:avLst/>
            </a:prstGeom>
            <a:noFill/>
            <a:ln w="19050" cap="sq">
              <a:solidFill>
                <a:srgbClr val="0000FF"/>
              </a:solidFill>
              <a:round/>
              <a:headEnd/>
              <a:tailEnd/>
            </a:ln>
            <a:effectLst/>
          </p:spPr>
          <p:txBody>
            <a:bodyPr vert="eaVert">
              <a:spAutoFit/>
            </a:bodyPr>
            <a:lstStyle/>
            <a:p>
              <a:endParaRPr lang="en-US"/>
            </a:p>
          </p:txBody>
        </p:sp>
        <p:sp>
          <p:nvSpPr>
            <p:cNvPr id="330808" name="Text Box 56"/>
            <p:cNvSpPr txBox="1">
              <a:spLocks noChangeArrowheads="1"/>
            </p:cNvSpPr>
            <p:nvPr/>
          </p:nvSpPr>
          <p:spPr bwMode="auto">
            <a:xfrm rot="16200000">
              <a:off x="1694" y="2836"/>
              <a:ext cx="119" cy="274"/>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b="0" dirty="0">
                  <a:solidFill>
                    <a:srgbClr val="0000FF"/>
                  </a:solidFill>
                </a:rPr>
                <a:t>Z</a:t>
              </a:r>
              <a:r>
                <a:rPr lang="en-US" sz="1400" b="0" baseline="-25000" dirty="0">
                  <a:solidFill>
                    <a:srgbClr val="0000FF"/>
                  </a:solidFill>
                </a:rPr>
                <a:t>in</a:t>
              </a:r>
            </a:p>
          </p:txBody>
        </p:sp>
        <p:sp>
          <p:nvSpPr>
            <p:cNvPr id="330809" name="Line 57"/>
            <p:cNvSpPr>
              <a:spLocks noChangeShapeType="1"/>
            </p:cNvSpPr>
            <p:nvPr/>
          </p:nvSpPr>
          <p:spPr bwMode="auto">
            <a:xfrm>
              <a:off x="2650" y="3820"/>
              <a:ext cx="206" cy="0"/>
            </a:xfrm>
            <a:prstGeom prst="line">
              <a:avLst/>
            </a:prstGeom>
            <a:noFill/>
            <a:ln w="19050" cap="sq">
              <a:solidFill>
                <a:srgbClr val="0000FF"/>
              </a:solidFill>
              <a:round/>
              <a:headEnd/>
              <a:tailEnd/>
            </a:ln>
            <a:effectLst/>
          </p:spPr>
          <p:txBody>
            <a:bodyPr vert="eaVert">
              <a:spAutoFit/>
            </a:bodyPr>
            <a:lstStyle/>
            <a:p>
              <a:endParaRPr lang="en-US"/>
            </a:p>
          </p:txBody>
        </p:sp>
        <p:sp>
          <p:nvSpPr>
            <p:cNvPr id="330810" name="Line 58"/>
            <p:cNvSpPr>
              <a:spLocks noChangeShapeType="1"/>
            </p:cNvSpPr>
            <p:nvPr/>
          </p:nvSpPr>
          <p:spPr bwMode="auto">
            <a:xfrm>
              <a:off x="2856" y="3692"/>
              <a:ext cx="0" cy="129"/>
            </a:xfrm>
            <a:prstGeom prst="line">
              <a:avLst/>
            </a:prstGeom>
            <a:noFill/>
            <a:ln w="19050" cap="sq">
              <a:solidFill>
                <a:srgbClr val="0000FF"/>
              </a:solidFill>
              <a:round/>
              <a:headEnd/>
              <a:tailEnd/>
            </a:ln>
            <a:effectLst/>
          </p:spPr>
          <p:txBody>
            <a:bodyPr vert="eaVert" anchor="ctr">
              <a:spAutoFit/>
            </a:bodyPr>
            <a:lstStyle/>
            <a:p>
              <a:endParaRPr lang="en-US"/>
            </a:p>
          </p:txBody>
        </p:sp>
        <p:sp>
          <p:nvSpPr>
            <p:cNvPr id="330811" name="Text Box 59"/>
            <p:cNvSpPr txBox="1">
              <a:spLocks noChangeArrowheads="1"/>
            </p:cNvSpPr>
            <p:nvPr/>
          </p:nvSpPr>
          <p:spPr bwMode="auto">
            <a:xfrm rot="16200000">
              <a:off x="2459" y="3660"/>
              <a:ext cx="119" cy="274"/>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b="0" dirty="0">
                  <a:solidFill>
                    <a:srgbClr val="0000FF"/>
                  </a:solidFill>
                </a:rPr>
                <a:t>Z</a:t>
              </a:r>
              <a:r>
                <a:rPr lang="en-US" sz="1400" b="0" baseline="-25000" dirty="0">
                  <a:solidFill>
                    <a:srgbClr val="0000FF"/>
                  </a:solidFill>
                </a:rPr>
                <a:t>out</a:t>
              </a:r>
            </a:p>
          </p:txBody>
        </p:sp>
        <p:sp>
          <p:nvSpPr>
            <p:cNvPr id="330812" name="Line 60"/>
            <p:cNvSpPr>
              <a:spLocks noChangeShapeType="1"/>
            </p:cNvSpPr>
            <p:nvPr/>
          </p:nvSpPr>
          <p:spPr bwMode="auto">
            <a:xfrm>
              <a:off x="2386" y="3469"/>
              <a:ext cx="0" cy="120"/>
            </a:xfrm>
            <a:prstGeom prst="line">
              <a:avLst/>
            </a:prstGeom>
            <a:noFill/>
            <a:ln w="19050" cap="sq">
              <a:solidFill>
                <a:schemeClr val="tx1"/>
              </a:solidFill>
              <a:round/>
              <a:headEnd/>
              <a:tailEnd/>
            </a:ln>
            <a:effectLst/>
          </p:spPr>
          <p:txBody>
            <a:bodyPr vert="eaVert" anchor="ctr">
              <a:spAutoFit/>
            </a:bodyPr>
            <a:lstStyle/>
            <a:p>
              <a:endParaRPr lang="en-US"/>
            </a:p>
          </p:txBody>
        </p:sp>
        <p:sp>
          <p:nvSpPr>
            <p:cNvPr id="330813" name="Text Box 61"/>
            <p:cNvSpPr txBox="1">
              <a:spLocks noChangeArrowheads="1"/>
            </p:cNvSpPr>
            <p:nvPr/>
          </p:nvSpPr>
          <p:spPr bwMode="auto">
            <a:xfrm>
              <a:off x="2749" y="3505"/>
              <a:ext cx="213" cy="184"/>
            </a:xfrm>
            <a:prstGeom prst="rect">
              <a:avLst/>
            </a:prstGeom>
            <a:solidFill>
              <a:srgbClr val="DDDDDD"/>
            </a:solidFill>
            <a:ln w="25400" cap="sq" algn="ctr">
              <a:solidFill>
                <a:schemeClr val="tx1"/>
              </a:solidFill>
              <a:miter lim="800000"/>
              <a:headEnd/>
              <a:tailEnd/>
            </a:ln>
            <a:effectLst/>
          </p:spPr>
          <p:txBody>
            <a:bodyPr tIns="27432" bIns="27432">
              <a:spAutoFit/>
            </a:bodyPr>
            <a:lstStyle/>
            <a:p>
              <a:r>
                <a:rPr lang="en-US" sz="1400"/>
                <a:t>X</a:t>
              </a: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533400" y="152400"/>
            <a:ext cx="8229600" cy="762000"/>
          </a:xfrm>
        </p:spPr>
        <p:txBody>
          <a:bodyPr/>
          <a:lstStyle/>
          <a:p>
            <a:r>
              <a:rPr lang="en-GB" sz="3200" dirty="0"/>
              <a:t>Arithmetic/Logic Operation </a:t>
            </a:r>
            <a:r>
              <a:rPr lang="en-GB" sz="3200" dirty="0" smtClean="0"/>
              <a:t>(cont..)</a:t>
            </a:r>
            <a:endParaRPr lang="en-GB" sz="3200" dirty="0"/>
          </a:p>
        </p:txBody>
      </p:sp>
      <p:sp>
        <p:nvSpPr>
          <p:cNvPr id="331779" name="Rectangle 3"/>
          <p:cNvSpPr>
            <a:spLocks noGrp="1" noChangeArrowheads="1"/>
          </p:cNvSpPr>
          <p:nvPr>
            <p:ph type="body" idx="1"/>
          </p:nvPr>
        </p:nvSpPr>
        <p:spPr>
          <a:xfrm>
            <a:off x="76200" y="1066801"/>
            <a:ext cx="9067800" cy="2819400"/>
          </a:xfrm>
        </p:spPr>
        <p:txBody>
          <a:bodyPr/>
          <a:lstStyle/>
          <a:p>
            <a:pPr marL="533400" indent="-533400">
              <a:buSzPct val="120000"/>
            </a:pPr>
            <a:r>
              <a:rPr lang="en-US" sz="2800" dirty="0"/>
              <a:t>If there are </a:t>
            </a:r>
            <a:r>
              <a:rPr lang="en-US" sz="2800" i="1" dirty="0"/>
              <a:t>n</a:t>
            </a:r>
            <a:r>
              <a:rPr lang="en-US" sz="2800" dirty="0"/>
              <a:t> operations, do we need </a:t>
            </a:r>
            <a:r>
              <a:rPr lang="en-US" sz="2800" i="1" dirty="0"/>
              <a:t>n</a:t>
            </a:r>
            <a:r>
              <a:rPr lang="en-US" sz="2800" dirty="0"/>
              <a:t> ALU control lines?</a:t>
            </a:r>
          </a:p>
          <a:p>
            <a:pPr marL="533400" indent="-533400">
              <a:buSzPct val="120000"/>
            </a:pPr>
            <a:r>
              <a:rPr lang="en-US" sz="2800" dirty="0"/>
              <a:t>We could use encoding, which requires log</a:t>
            </a:r>
            <a:r>
              <a:rPr lang="en-US" sz="2800" baseline="-25000" dirty="0"/>
              <a:t>2</a:t>
            </a:r>
            <a:r>
              <a:rPr lang="en-US" sz="2800" dirty="0"/>
              <a:t> </a:t>
            </a:r>
            <a:r>
              <a:rPr lang="en-US" sz="2800" i="1" dirty="0"/>
              <a:t>n</a:t>
            </a:r>
            <a:r>
              <a:rPr lang="en-US" sz="2800" dirty="0"/>
              <a:t> control lines for </a:t>
            </a:r>
            <a:r>
              <a:rPr lang="en-US" sz="2800" i="1" dirty="0"/>
              <a:t>n</a:t>
            </a:r>
            <a:r>
              <a:rPr lang="en-US" sz="2800" dirty="0"/>
              <a:t> operations. However, this will increase complexity and hardware (additional decoder needed).</a:t>
            </a:r>
          </a:p>
        </p:txBody>
      </p:sp>
      <p:grpSp>
        <p:nvGrpSpPr>
          <p:cNvPr id="2" name="Group 130"/>
          <p:cNvGrpSpPr>
            <a:grpSpLocks/>
          </p:cNvGrpSpPr>
          <p:nvPr/>
        </p:nvGrpSpPr>
        <p:grpSpPr bwMode="auto">
          <a:xfrm>
            <a:off x="2133600" y="4038600"/>
            <a:ext cx="4419599" cy="2362199"/>
            <a:chOff x="2042" y="2804"/>
            <a:chExt cx="2092" cy="808"/>
          </a:xfrm>
        </p:grpSpPr>
        <p:grpSp>
          <p:nvGrpSpPr>
            <p:cNvPr id="3" name="Group 84"/>
            <p:cNvGrpSpPr>
              <a:grpSpLocks/>
            </p:cNvGrpSpPr>
            <p:nvPr/>
          </p:nvGrpSpPr>
          <p:grpSpPr bwMode="auto">
            <a:xfrm>
              <a:off x="2889" y="3004"/>
              <a:ext cx="951" cy="413"/>
              <a:chOff x="1204" y="2987"/>
              <a:chExt cx="951" cy="344"/>
            </a:xfrm>
          </p:grpSpPr>
          <p:sp>
            <p:nvSpPr>
              <p:cNvPr id="331861" name="Freeform 85"/>
              <p:cNvSpPr>
                <a:spLocks/>
              </p:cNvSpPr>
              <p:nvPr/>
            </p:nvSpPr>
            <p:spPr bwMode="auto">
              <a:xfrm rot="5400000">
                <a:off x="1508" y="2683"/>
                <a:ext cx="344" cy="951"/>
              </a:xfrm>
              <a:custGeom>
                <a:avLst/>
                <a:gdLst/>
                <a:ahLst/>
                <a:cxnLst>
                  <a:cxn ang="0">
                    <a:pos x="0" y="0"/>
                  </a:cxn>
                  <a:cxn ang="0">
                    <a:pos x="528" y="192"/>
                  </a:cxn>
                  <a:cxn ang="0">
                    <a:pos x="528" y="672"/>
                  </a:cxn>
                  <a:cxn ang="0">
                    <a:pos x="0" y="960"/>
                  </a:cxn>
                  <a:cxn ang="0">
                    <a:pos x="0" y="528"/>
                  </a:cxn>
                  <a:cxn ang="0">
                    <a:pos x="48" y="480"/>
                  </a:cxn>
                  <a:cxn ang="0">
                    <a:pos x="0" y="432"/>
                  </a:cxn>
                  <a:cxn ang="0">
                    <a:pos x="0" y="0"/>
                  </a:cxn>
                </a:cxnLst>
                <a:rect l="0" t="0" r="r" b="b"/>
                <a:pathLst>
                  <a:path w="528" h="960">
                    <a:moveTo>
                      <a:pt x="0" y="0"/>
                    </a:moveTo>
                    <a:lnTo>
                      <a:pt x="528" y="192"/>
                    </a:lnTo>
                    <a:lnTo>
                      <a:pt x="528" y="672"/>
                    </a:lnTo>
                    <a:lnTo>
                      <a:pt x="0" y="960"/>
                    </a:lnTo>
                    <a:lnTo>
                      <a:pt x="0" y="528"/>
                    </a:lnTo>
                    <a:lnTo>
                      <a:pt x="48" y="480"/>
                    </a:lnTo>
                    <a:lnTo>
                      <a:pt x="0" y="432"/>
                    </a:lnTo>
                    <a:lnTo>
                      <a:pt x="0" y="0"/>
                    </a:lnTo>
                    <a:close/>
                  </a:path>
                </a:pathLst>
              </a:custGeom>
              <a:solidFill>
                <a:srgbClr val="CCFFCC"/>
              </a:solidFill>
              <a:ln w="25400" cap="flat" cmpd="sng">
                <a:solidFill>
                  <a:schemeClr val="tx1"/>
                </a:solidFill>
                <a:prstDash val="solid"/>
                <a:round/>
                <a:headEnd/>
                <a:tailEnd/>
              </a:ln>
              <a:effectLst/>
            </p:spPr>
            <p:txBody>
              <a:bodyPr wrap="none" anchor="ctr"/>
              <a:lstStyle/>
              <a:p>
                <a:endParaRPr lang="en-US"/>
              </a:p>
            </p:txBody>
          </p:sp>
          <p:sp>
            <p:nvSpPr>
              <p:cNvPr id="331862" name="Text Box 86"/>
              <p:cNvSpPr txBox="1">
                <a:spLocks noChangeArrowheads="1"/>
              </p:cNvSpPr>
              <p:nvPr/>
            </p:nvSpPr>
            <p:spPr bwMode="auto">
              <a:xfrm>
                <a:off x="1390" y="2987"/>
                <a:ext cx="143" cy="106"/>
              </a:xfrm>
              <a:prstGeom prst="rect">
                <a:avLst/>
              </a:prstGeom>
              <a:noFill/>
              <a:ln w="25400" cap="sq" algn="ctr">
                <a:noFill/>
                <a:miter lim="800000"/>
                <a:headEnd/>
                <a:tailEnd/>
              </a:ln>
              <a:effectLst/>
            </p:spPr>
            <p:txBody>
              <a:bodyPr lIns="9144" tIns="9144" rIns="9144" bIns="9144">
                <a:spAutoFit/>
              </a:bodyPr>
              <a:lstStyle/>
              <a:p>
                <a:r>
                  <a:rPr lang="en-US" sz="1200"/>
                  <a:t>A</a:t>
                </a:r>
              </a:p>
            </p:txBody>
          </p:sp>
          <p:sp>
            <p:nvSpPr>
              <p:cNvPr id="331863" name="Text Box 87"/>
              <p:cNvSpPr txBox="1">
                <a:spLocks noChangeArrowheads="1"/>
              </p:cNvSpPr>
              <p:nvPr/>
            </p:nvSpPr>
            <p:spPr bwMode="auto">
              <a:xfrm>
                <a:off x="1511" y="3106"/>
                <a:ext cx="418" cy="140"/>
              </a:xfrm>
              <a:prstGeom prst="rect">
                <a:avLst/>
              </a:prstGeom>
              <a:noFill/>
              <a:ln w="25400" cap="sq" algn="ctr">
                <a:noFill/>
                <a:miter lim="800000"/>
                <a:headEnd/>
                <a:tailEnd/>
              </a:ln>
              <a:effectLst/>
            </p:spPr>
            <p:txBody>
              <a:bodyPr tIns="27432" bIns="27432">
                <a:spAutoFit/>
              </a:bodyPr>
              <a:lstStyle/>
              <a:p>
                <a:r>
                  <a:rPr lang="en-US" sz="1400"/>
                  <a:t>ALU</a:t>
                </a:r>
              </a:p>
            </p:txBody>
          </p:sp>
          <p:sp>
            <p:nvSpPr>
              <p:cNvPr id="331864" name="Text Box 88"/>
              <p:cNvSpPr txBox="1">
                <a:spLocks noChangeArrowheads="1"/>
              </p:cNvSpPr>
              <p:nvPr/>
            </p:nvSpPr>
            <p:spPr bwMode="auto">
              <a:xfrm>
                <a:off x="1873" y="2987"/>
                <a:ext cx="143" cy="106"/>
              </a:xfrm>
              <a:prstGeom prst="rect">
                <a:avLst/>
              </a:prstGeom>
              <a:noFill/>
              <a:ln w="25400" cap="sq" algn="ctr">
                <a:noFill/>
                <a:miter lim="800000"/>
                <a:headEnd/>
                <a:tailEnd/>
              </a:ln>
              <a:effectLst/>
            </p:spPr>
            <p:txBody>
              <a:bodyPr lIns="9144" tIns="9144" rIns="9144" bIns="9144">
                <a:spAutoFit/>
              </a:bodyPr>
              <a:lstStyle/>
              <a:p>
                <a:r>
                  <a:rPr lang="en-US" sz="1200"/>
                  <a:t>B</a:t>
                </a:r>
              </a:p>
            </p:txBody>
          </p:sp>
        </p:grpSp>
        <p:sp>
          <p:nvSpPr>
            <p:cNvPr id="331865" name="Line 89"/>
            <p:cNvSpPr>
              <a:spLocks noChangeShapeType="1"/>
            </p:cNvSpPr>
            <p:nvPr/>
          </p:nvSpPr>
          <p:spPr bwMode="auto">
            <a:xfrm>
              <a:off x="3621" y="2804"/>
              <a:ext cx="0" cy="189"/>
            </a:xfrm>
            <a:prstGeom prst="line">
              <a:avLst/>
            </a:prstGeom>
            <a:noFill/>
            <a:ln w="19050" cap="sq">
              <a:solidFill>
                <a:schemeClr val="tx1"/>
              </a:solidFill>
              <a:round/>
              <a:headEnd/>
              <a:tailEnd type="triangle" w="med" len="med"/>
            </a:ln>
            <a:effectLst/>
          </p:spPr>
          <p:txBody>
            <a:bodyPr vert="eaVert" anchor="ctr">
              <a:spAutoFit/>
            </a:bodyPr>
            <a:lstStyle/>
            <a:p>
              <a:endParaRPr lang="en-US"/>
            </a:p>
          </p:txBody>
        </p:sp>
        <p:sp>
          <p:nvSpPr>
            <p:cNvPr id="331869" name="Line 93"/>
            <p:cNvSpPr>
              <a:spLocks noChangeShapeType="1"/>
            </p:cNvSpPr>
            <p:nvPr/>
          </p:nvSpPr>
          <p:spPr bwMode="auto">
            <a:xfrm>
              <a:off x="3407" y="3415"/>
              <a:ext cx="0" cy="197"/>
            </a:xfrm>
            <a:prstGeom prst="line">
              <a:avLst/>
            </a:prstGeom>
            <a:noFill/>
            <a:ln w="19050" cap="sq">
              <a:solidFill>
                <a:schemeClr val="tx1"/>
              </a:solidFill>
              <a:round/>
              <a:headEnd/>
              <a:tailEnd type="triangle" w="med" len="med"/>
            </a:ln>
            <a:effectLst/>
          </p:spPr>
          <p:txBody>
            <a:bodyPr vert="eaVert" anchor="ctr">
              <a:spAutoFit/>
            </a:bodyPr>
            <a:lstStyle/>
            <a:p>
              <a:endParaRPr lang="en-US"/>
            </a:p>
          </p:txBody>
        </p:sp>
        <p:sp>
          <p:nvSpPr>
            <p:cNvPr id="331872" name="Line 96"/>
            <p:cNvSpPr>
              <a:spLocks noChangeShapeType="1"/>
            </p:cNvSpPr>
            <p:nvPr/>
          </p:nvSpPr>
          <p:spPr bwMode="auto">
            <a:xfrm>
              <a:off x="3098" y="2805"/>
              <a:ext cx="0" cy="188"/>
            </a:xfrm>
            <a:prstGeom prst="line">
              <a:avLst/>
            </a:prstGeom>
            <a:noFill/>
            <a:ln w="19050" cap="sq">
              <a:solidFill>
                <a:schemeClr val="tx1"/>
              </a:solidFill>
              <a:round/>
              <a:headEnd/>
              <a:tailEnd type="triangle" w="med" len="med"/>
            </a:ln>
            <a:effectLst/>
          </p:spPr>
          <p:txBody>
            <a:bodyPr vert="eaVert" anchor="ctr">
              <a:spAutoFit/>
            </a:bodyPr>
            <a:lstStyle/>
            <a:p>
              <a:endParaRPr lang="en-US"/>
            </a:p>
          </p:txBody>
        </p:sp>
        <p:sp>
          <p:nvSpPr>
            <p:cNvPr id="331878" name="Line 102"/>
            <p:cNvSpPr>
              <a:spLocks noChangeShapeType="1"/>
            </p:cNvSpPr>
            <p:nvPr/>
          </p:nvSpPr>
          <p:spPr bwMode="auto">
            <a:xfrm>
              <a:off x="2686" y="3065"/>
              <a:ext cx="232" cy="0"/>
            </a:xfrm>
            <a:prstGeom prst="line">
              <a:avLst/>
            </a:prstGeom>
            <a:noFill/>
            <a:ln w="19050" cap="sq">
              <a:solidFill>
                <a:srgbClr val="0000FF"/>
              </a:solidFill>
              <a:round/>
              <a:headEnd/>
              <a:tailEnd type="triangle" w="med" len="med"/>
            </a:ln>
            <a:effectLst/>
          </p:spPr>
          <p:txBody>
            <a:bodyPr vert="eaVert">
              <a:spAutoFit/>
            </a:bodyPr>
            <a:lstStyle/>
            <a:p>
              <a:endParaRPr lang="en-US"/>
            </a:p>
          </p:txBody>
        </p:sp>
        <p:sp>
          <p:nvSpPr>
            <p:cNvPr id="331879" name="Line 103"/>
            <p:cNvSpPr>
              <a:spLocks noChangeShapeType="1"/>
            </p:cNvSpPr>
            <p:nvPr/>
          </p:nvSpPr>
          <p:spPr bwMode="auto">
            <a:xfrm>
              <a:off x="2685" y="3185"/>
              <a:ext cx="335" cy="0"/>
            </a:xfrm>
            <a:prstGeom prst="line">
              <a:avLst/>
            </a:prstGeom>
            <a:noFill/>
            <a:ln w="19050" cap="sq">
              <a:solidFill>
                <a:srgbClr val="0000FF"/>
              </a:solidFill>
              <a:round/>
              <a:headEnd/>
              <a:tailEnd type="triangle" w="med" len="med"/>
            </a:ln>
            <a:effectLst/>
          </p:spPr>
          <p:txBody>
            <a:bodyPr vert="eaVert">
              <a:spAutoFit/>
            </a:bodyPr>
            <a:lstStyle/>
            <a:p>
              <a:endParaRPr lang="en-US"/>
            </a:p>
          </p:txBody>
        </p:sp>
        <p:sp>
          <p:nvSpPr>
            <p:cNvPr id="331880" name="Line 104"/>
            <p:cNvSpPr>
              <a:spLocks noChangeShapeType="1"/>
            </p:cNvSpPr>
            <p:nvPr/>
          </p:nvSpPr>
          <p:spPr bwMode="auto">
            <a:xfrm>
              <a:off x="2686" y="3375"/>
              <a:ext cx="439" cy="0"/>
            </a:xfrm>
            <a:prstGeom prst="line">
              <a:avLst/>
            </a:prstGeom>
            <a:noFill/>
            <a:ln w="19050" cap="sq">
              <a:solidFill>
                <a:srgbClr val="0000FF"/>
              </a:solidFill>
              <a:round/>
              <a:headEnd/>
              <a:tailEnd type="triangle" w="med" len="med"/>
            </a:ln>
            <a:effectLst/>
          </p:spPr>
          <p:txBody>
            <a:bodyPr vert="eaVert">
              <a:spAutoFit/>
            </a:bodyPr>
            <a:lstStyle/>
            <a:p>
              <a:endParaRPr lang="en-US"/>
            </a:p>
          </p:txBody>
        </p:sp>
        <p:sp>
          <p:nvSpPr>
            <p:cNvPr id="331881" name="AutoShape 105"/>
            <p:cNvSpPr>
              <a:spLocks/>
            </p:cNvSpPr>
            <p:nvPr/>
          </p:nvSpPr>
          <p:spPr bwMode="auto">
            <a:xfrm>
              <a:off x="2506" y="2959"/>
              <a:ext cx="82" cy="506"/>
            </a:xfrm>
            <a:prstGeom prst="leftBrace">
              <a:avLst>
                <a:gd name="adj1" fmla="val 51423"/>
                <a:gd name="adj2" fmla="val 50000"/>
              </a:avLst>
            </a:prstGeom>
            <a:noFill/>
            <a:ln w="19050" cap="sq">
              <a:solidFill>
                <a:srgbClr val="0000FF"/>
              </a:solidFill>
              <a:round/>
              <a:headEnd/>
              <a:tailEnd/>
            </a:ln>
            <a:effectLst/>
          </p:spPr>
          <p:txBody>
            <a:bodyPr vert="eaVert" anchor="ctr">
              <a:spAutoFit/>
            </a:bodyPr>
            <a:lstStyle/>
            <a:p>
              <a:endParaRPr lang="en-US"/>
            </a:p>
          </p:txBody>
        </p:sp>
        <p:sp>
          <p:nvSpPr>
            <p:cNvPr id="331882" name="Text Box 106"/>
            <p:cNvSpPr txBox="1">
              <a:spLocks noChangeArrowheads="1"/>
            </p:cNvSpPr>
            <p:nvPr/>
          </p:nvSpPr>
          <p:spPr bwMode="auto">
            <a:xfrm rot="16200000">
              <a:off x="2666" y="2908"/>
              <a:ext cx="104" cy="213"/>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200" b="0">
                  <a:solidFill>
                    <a:srgbClr val="0000FF"/>
                  </a:solidFill>
                </a:rPr>
                <a:t>Add</a:t>
              </a:r>
            </a:p>
          </p:txBody>
        </p:sp>
        <p:sp>
          <p:nvSpPr>
            <p:cNvPr id="331883" name="Text Box 107"/>
            <p:cNvSpPr txBox="1">
              <a:spLocks noChangeArrowheads="1"/>
            </p:cNvSpPr>
            <p:nvPr/>
          </p:nvSpPr>
          <p:spPr bwMode="auto">
            <a:xfrm rot="16200000">
              <a:off x="2667" y="3020"/>
              <a:ext cx="104" cy="213"/>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200" b="0">
                  <a:solidFill>
                    <a:srgbClr val="0000FF"/>
                  </a:solidFill>
                </a:rPr>
                <a:t>Sub</a:t>
              </a:r>
            </a:p>
          </p:txBody>
        </p:sp>
        <p:sp>
          <p:nvSpPr>
            <p:cNvPr id="331884" name="Text Box 108"/>
            <p:cNvSpPr txBox="1">
              <a:spLocks noChangeArrowheads="1"/>
            </p:cNvSpPr>
            <p:nvPr/>
          </p:nvSpPr>
          <p:spPr bwMode="auto">
            <a:xfrm rot="16200000">
              <a:off x="2701" y="3318"/>
              <a:ext cx="104" cy="239"/>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200" b="0">
                  <a:solidFill>
                    <a:srgbClr val="0000FF"/>
                  </a:solidFill>
                </a:rPr>
                <a:t>XOR</a:t>
              </a:r>
            </a:p>
          </p:txBody>
        </p:sp>
        <p:sp>
          <p:nvSpPr>
            <p:cNvPr id="331885" name="Text Box 109"/>
            <p:cNvSpPr txBox="1">
              <a:spLocks noChangeArrowheads="1"/>
            </p:cNvSpPr>
            <p:nvPr/>
          </p:nvSpPr>
          <p:spPr bwMode="auto">
            <a:xfrm rot="16200000">
              <a:off x="2781" y="3150"/>
              <a:ext cx="119" cy="213"/>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a:solidFill>
                    <a:srgbClr val="0000FF"/>
                  </a:solidFill>
                </a:rPr>
                <a:t>:</a:t>
              </a:r>
            </a:p>
          </p:txBody>
        </p:sp>
        <p:sp>
          <p:nvSpPr>
            <p:cNvPr id="331886" name="Text Box 110"/>
            <p:cNvSpPr txBox="1">
              <a:spLocks noChangeArrowheads="1"/>
            </p:cNvSpPr>
            <p:nvPr/>
          </p:nvSpPr>
          <p:spPr bwMode="auto">
            <a:xfrm rot="16200000">
              <a:off x="2107" y="2976"/>
              <a:ext cx="333" cy="463"/>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b="0">
                  <a:solidFill>
                    <a:srgbClr val="0000FF"/>
                  </a:solidFill>
                </a:rPr>
                <a:t>ALU control lines</a:t>
              </a:r>
            </a:p>
          </p:txBody>
        </p:sp>
        <p:sp>
          <p:nvSpPr>
            <p:cNvPr id="331887" name="Line 111"/>
            <p:cNvSpPr>
              <a:spLocks noChangeShapeType="1"/>
            </p:cNvSpPr>
            <p:nvPr/>
          </p:nvSpPr>
          <p:spPr bwMode="auto">
            <a:xfrm flipH="1">
              <a:off x="3762" y="3178"/>
              <a:ext cx="172" cy="0"/>
            </a:xfrm>
            <a:prstGeom prst="line">
              <a:avLst/>
            </a:prstGeom>
            <a:noFill/>
            <a:ln w="19050" cap="sq">
              <a:solidFill>
                <a:srgbClr val="0000FF"/>
              </a:solidFill>
              <a:round/>
              <a:headEnd/>
              <a:tailEnd type="triangle" w="med" len="med"/>
            </a:ln>
            <a:effectLst/>
          </p:spPr>
          <p:txBody>
            <a:bodyPr vert="eaVert">
              <a:spAutoFit/>
            </a:bodyPr>
            <a:lstStyle/>
            <a:p>
              <a:endParaRPr lang="en-US"/>
            </a:p>
          </p:txBody>
        </p:sp>
        <p:sp>
          <p:nvSpPr>
            <p:cNvPr id="331888" name="Line 112"/>
            <p:cNvSpPr>
              <a:spLocks noChangeShapeType="1"/>
            </p:cNvSpPr>
            <p:nvPr/>
          </p:nvSpPr>
          <p:spPr bwMode="auto">
            <a:xfrm>
              <a:off x="3934" y="3183"/>
              <a:ext cx="0" cy="103"/>
            </a:xfrm>
            <a:prstGeom prst="line">
              <a:avLst/>
            </a:prstGeom>
            <a:noFill/>
            <a:ln w="19050" cap="sq">
              <a:solidFill>
                <a:srgbClr val="0000FF"/>
              </a:solidFill>
              <a:round/>
              <a:headEnd/>
              <a:tailEnd/>
            </a:ln>
            <a:effectLst/>
          </p:spPr>
          <p:txBody>
            <a:bodyPr vert="eaVert" anchor="ctr">
              <a:spAutoFit/>
            </a:bodyPr>
            <a:lstStyle/>
            <a:p>
              <a:endParaRPr lang="en-US"/>
            </a:p>
          </p:txBody>
        </p:sp>
        <p:sp>
          <p:nvSpPr>
            <p:cNvPr id="331889" name="Text Box 113"/>
            <p:cNvSpPr txBox="1">
              <a:spLocks noChangeArrowheads="1"/>
            </p:cNvSpPr>
            <p:nvPr/>
          </p:nvSpPr>
          <p:spPr bwMode="auto">
            <a:xfrm rot="16200000">
              <a:off x="3877" y="3139"/>
              <a:ext cx="104" cy="410"/>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200" b="0">
                  <a:solidFill>
                    <a:srgbClr val="0000FF"/>
                  </a:solidFill>
                </a:rPr>
                <a:t>Carry-in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1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17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685800" y="457200"/>
            <a:ext cx="8229600" cy="457200"/>
          </a:xfrm>
        </p:spPr>
        <p:txBody>
          <a:bodyPr/>
          <a:lstStyle/>
          <a:p>
            <a:r>
              <a:rPr lang="en-GB" sz="3200" dirty="0"/>
              <a:t>Reading a Word from Memory</a:t>
            </a:r>
          </a:p>
        </p:txBody>
      </p:sp>
      <p:sp>
        <p:nvSpPr>
          <p:cNvPr id="332803" name="Rectangle 3"/>
          <p:cNvSpPr>
            <a:spLocks noGrp="1" noChangeArrowheads="1"/>
          </p:cNvSpPr>
          <p:nvPr>
            <p:ph type="body" idx="1"/>
          </p:nvPr>
        </p:nvSpPr>
        <p:spPr>
          <a:xfrm>
            <a:off x="228600" y="1066800"/>
            <a:ext cx="8839200" cy="5562600"/>
          </a:xfrm>
        </p:spPr>
        <p:txBody>
          <a:bodyPr/>
          <a:lstStyle/>
          <a:p>
            <a:pPr marL="341313" indent="-341313">
              <a:lnSpc>
                <a:spcPct val="90000"/>
              </a:lnSpc>
              <a:buSzPct val="120000"/>
            </a:pPr>
            <a:r>
              <a:rPr lang="en-US" sz="2400" dirty="0" smtClean="0"/>
              <a:t>E.g.  Move </a:t>
            </a:r>
            <a:r>
              <a:rPr lang="en-US" sz="2400" dirty="0"/>
              <a:t>(R1), R2	/* R2 </a:t>
            </a:r>
            <a:r>
              <a:rPr lang="en-US" sz="2400" dirty="0">
                <a:sym typeface="Wingdings" pitchFamily="2" charset="2"/>
              </a:rPr>
              <a:t> [[R1</a:t>
            </a:r>
            <a:r>
              <a:rPr lang="en-US" sz="2400" dirty="0" smtClean="0">
                <a:sym typeface="Wingdings" pitchFamily="2" charset="2"/>
              </a:rPr>
              <a:t>]] </a:t>
            </a:r>
          </a:p>
          <a:p>
            <a:pPr marL="341313" indent="-341313">
              <a:lnSpc>
                <a:spcPct val="90000"/>
              </a:lnSpc>
              <a:buSzPct val="120000"/>
              <a:buNone/>
            </a:pPr>
            <a:r>
              <a:rPr lang="en-US" sz="2400" dirty="0" smtClean="0">
                <a:sym typeface="Wingdings" pitchFamily="2" charset="2"/>
              </a:rPr>
              <a:t>         </a:t>
            </a:r>
            <a:r>
              <a:rPr lang="en-US" sz="1800" dirty="0" smtClean="0">
                <a:solidFill>
                  <a:srgbClr val="0000FF"/>
                </a:solidFill>
                <a:sym typeface="Wingdings" pitchFamily="2" charset="2"/>
              </a:rPr>
              <a:t>(opcode source destination</a:t>
            </a:r>
            <a:r>
              <a:rPr lang="en-US" sz="1800" dirty="0" smtClean="0">
                <a:sym typeface="Wingdings" pitchFamily="2" charset="2"/>
              </a:rPr>
              <a:t>)</a:t>
            </a:r>
            <a:endParaRPr lang="en-US" sz="2400" dirty="0"/>
          </a:p>
          <a:p>
            <a:pPr marL="804863" lvl="1" indent="-341313">
              <a:lnSpc>
                <a:spcPct val="90000"/>
              </a:lnSpc>
            </a:pPr>
            <a:r>
              <a:rPr lang="en-US" sz="2000" dirty="0"/>
              <a:t>MAR </a:t>
            </a:r>
            <a:r>
              <a:rPr lang="en-US" sz="2000" dirty="0">
                <a:sym typeface="Wingdings" pitchFamily="2" charset="2"/>
              </a:rPr>
              <a:t> [R1]</a:t>
            </a:r>
          </a:p>
          <a:p>
            <a:pPr marL="804863" lvl="1" indent="-341313">
              <a:lnSpc>
                <a:spcPct val="90000"/>
              </a:lnSpc>
            </a:pPr>
            <a:r>
              <a:rPr lang="en-US" sz="2000" dirty="0"/>
              <a:t>Start a Read operation on the memory bus</a:t>
            </a:r>
          </a:p>
          <a:p>
            <a:pPr marL="804863" lvl="1" indent="-341313">
              <a:lnSpc>
                <a:spcPct val="90000"/>
              </a:lnSpc>
            </a:pPr>
            <a:r>
              <a:rPr lang="en-US" sz="2000" dirty="0"/>
              <a:t>Wait for the MFC response from the memory</a:t>
            </a:r>
          </a:p>
          <a:p>
            <a:pPr marL="804863" lvl="1" indent="-341313">
              <a:lnSpc>
                <a:spcPct val="90000"/>
              </a:lnSpc>
            </a:pPr>
            <a:r>
              <a:rPr lang="en-US" sz="2000" dirty="0"/>
              <a:t>Load MDR from the memory bus</a:t>
            </a:r>
          </a:p>
          <a:p>
            <a:pPr marL="804863" lvl="1" indent="-341313">
              <a:lnSpc>
                <a:spcPct val="90000"/>
              </a:lnSpc>
            </a:pPr>
            <a:r>
              <a:rPr lang="en-US" sz="2000" dirty="0"/>
              <a:t>R2 </a:t>
            </a:r>
            <a:r>
              <a:rPr lang="en-US" sz="2000" dirty="0">
                <a:sym typeface="Wingdings" pitchFamily="2" charset="2"/>
              </a:rPr>
              <a:t> [MDR]</a:t>
            </a:r>
            <a:endParaRPr lang="en-US" sz="2000" dirty="0"/>
          </a:p>
          <a:p>
            <a:pPr marL="341313" indent="-341313">
              <a:lnSpc>
                <a:spcPct val="90000"/>
              </a:lnSpc>
              <a:buSzPct val="120000"/>
            </a:pPr>
            <a:endParaRPr lang="en-US" sz="2400" dirty="0" smtClean="0"/>
          </a:p>
          <a:p>
            <a:pPr marL="341313" indent="-341313">
              <a:lnSpc>
                <a:spcPct val="90000"/>
              </a:lnSpc>
              <a:buSzPct val="120000"/>
            </a:pPr>
            <a:r>
              <a:rPr lang="en-US" sz="2400" dirty="0" smtClean="0"/>
              <a:t>MDR </a:t>
            </a:r>
            <a:r>
              <a:rPr lang="en-US" sz="2400" dirty="0"/>
              <a:t>has four </a:t>
            </a:r>
            <a:endParaRPr lang="en-US" sz="2400" dirty="0" smtClean="0"/>
          </a:p>
          <a:p>
            <a:pPr marL="341313" indent="-341313">
              <a:lnSpc>
                <a:spcPct val="90000"/>
              </a:lnSpc>
              <a:buSzPct val="120000"/>
              <a:buNone/>
            </a:pPr>
            <a:r>
              <a:rPr lang="en-US" sz="2400" dirty="0" smtClean="0"/>
              <a:t>   control </a:t>
            </a:r>
            <a:r>
              <a:rPr lang="en-US" sz="2400" dirty="0"/>
              <a:t>signals: </a:t>
            </a:r>
            <a:endParaRPr lang="en-US" sz="2400" dirty="0" smtClean="0"/>
          </a:p>
          <a:p>
            <a:pPr marL="741363" lvl="1" indent="-341313">
              <a:lnSpc>
                <a:spcPct val="90000"/>
              </a:lnSpc>
              <a:buSzPct val="120000"/>
            </a:pPr>
            <a:r>
              <a:rPr lang="en-US" sz="2000" dirty="0" err="1" smtClean="0"/>
              <a:t>MDR</a:t>
            </a:r>
            <a:r>
              <a:rPr lang="en-US" sz="2000" baseline="-25000" dirty="0" err="1" smtClean="0"/>
              <a:t>in</a:t>
            </a:r>
            <a:r>
              <a:rPr lang="en-US" sz="2000" dirty="0"/>
              <a:t>, </a:t>
            </a:r>
            <a:endParaRPr lang="en-US" sz="2000" dirty="0" smtClean="0"/>
          </a:p>
          <a:p>
            <a:pPr marL="741363" lvl="1" indent="-341313">
              <a:lnSpc>
                <a:spcPct val="90000"/>
              </a:lnSpc>
              <a:buSzPct val="120000"/>
            </a:pPr>
            <a:r>
              <a:rPr lang="en-US" sz="2000" dirty="0" smtClean="0"/>
              <a:t>MDR</a:t>
            </a:r>
            <a:r>
              <a:rPr lang="en-US" sz="2000" baseline="-25000" dirty="0" smtClean="0"/>
              <a:t>out</a:t>
            </a:r>
            <a:r>
              <a:rPr lang="en-US" sz="2000" dirty="0"/>
              <a:t>, </a:t>
            </a:r>
            <a:endParaRPr lang="en-US" sz="2000" dirty="0" smtClean="0"/>
          </a:p>
          <a:p>
            <a:pPr marL="741363" lvl="1" indent="-341313">
              <a:lnSpc>
                <a:spcPct val="90000"/>
              </a:lnSpc>
              <a:buSzPct val="120000"/>
            </a:pPr>
            <a:r>
              <a:rPr lang="en-US" sz="2000" dirty="0" err="1" smtClean="0"/>
              <a:t>MDR</a:t>
            </a:r>
            <a:r>
              <a:rPr lang="en-US" sz="2000" baseline="-25000" dirty="0" err="1" smtClean="0"/>
              <a:t>inE</a:t>
            </a:r>
            <a:endParaRPr lang="en-US" sz="2000" baseline="-25000" dirty="0" smtClean="0"/>
          </a:p>
          <a:p>
            <a:pPr marL="741363" lvl="1" indent="-341313">
              <a:lnSpc>
                <a:spcPct val="90000"/>
              </a:lnSpc>
              <a:buSzPct val="120000"/>
            </a:pPr>
            <a:r>
              <a:rPr lang="en-US" sz="2000" dirty="0" err="1" smtClean="0"/>
              <a:t>MDR</a:t>
            </a:r>
            <a:r>
              <a:rPr lang="en-US" sz="2000" baseline="-25000" dirty="0" err="1" smtClean="0"/>
              <a:t>outE</a:t>
            </a:r>
            <a:r>
              <a:rPr lang="en-US" sz="2000" dirty="0"/>
              <a:t>.</a:t>
            </a:r>
          </a:p>
        </p:txBody>
      </p:sp>
      <p:grpSp>
        <p:nvGrpSpPr>
          <p:cNvPr id="2" name="Group 79"/>
          <p:cNvGrpSpPr>
            <a:grpSpLocks/>
          </p:cNvGrpSpPr>
          <p:nvPr/>
        </p:nvGrpSpPr>
        <p:grpSpPr bwMode="auto">
          <a:xfrm>
            <a:off x="3810000" y="3352800"/>
            <a:ext cx="5029200" cy="3352800"/>
            <a:chOff x="2464" y="2458"/>
            <a:chExt cx="2595" cy="1483"/>
          </a:xfrm>
        </p:grpSpPr>
        <p:sp>
          <p:nvSpPr>
            <p:cNvPr id="332809" name="AutoShape 9"/>
            <p:cNvSpPr>
              <a:spLocks noChangeArrowheads="1"/>
            </p:cNvSpPr>
            <p:nvPr/>
          </p:nvSpPr>
          <p:spPr bwMode="auto">
            <a:xfrm>
              <a:off x="2742" y="2709"/>
              <a:ext cx="170" cy="1214"/>
            </a:xfrm>
            <a:prstGeom prst="upDownArrow">
              <a:avLst>
                <a:gd name="adj1" fmla="val 50565"/>
                <a:gd name="adj2" fmla="val 33888"/>
              </a:avLst>
            </a:prstGeom>
            <a:solidFill>
              <a:srgbClr val="FFFFCC"/>
            </a:solidFill>
            <a:ln w="12700" cap="sq" algn="ctr">
              <a:solidFill>
                <a:schemeClr val="tx1"/>
              </a:solidFill>
              <a:miter lim="800000"/>
              <a:headEnd/>
              <a:tailEnd/>
            </a:ln>
            <a:effectLst/>
          </p:spPr>
          <p:txBody>
            <a:bodyPr vert="eaVert" wrap="none" anchor="ctr"/>
            <a:lstStyle/>
            <a:p>
              <a:endParaRPr lang="en-US"/>
            </a:p>
          </p:txBody>
        </p:sp>
        <p:sp>
          <p:nvSpPr>
            <p:cNvPr id="332811" name="Text Box 11"/>
            <p:cNvSpPr txBox="1">
              <a:spLocks noChangeArrowheads="1"/>
            </p:cNvSpPr>
            <p:nvPr/>
          </p:nvSpPr>
          <p:spPr bwMode="auto">
            <a:xfrm rot="16200000">
              <a:off x="2729" y="2193"/>
              <a:ext cx="226" cy="755"/>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b="0" dirty="0"/>
                <a:t>Memory-bus data lines</a:t>
              </a:r>
            </a:p>
          </p:txBody>
        </p:sp>
        <p:sp>
          <p:nvSpPr>
            <p:cNvPr id="332836" name="Text Box 36"/>
            <p:cNvSpPr txBox="1">
              <a:spLocks noChangeArrowheads="1"/>
            </p:cNvSpPr>
            <p:nvPr/>
          </p:nvSpPr>
          <p:spPr bwMode="auto">
            <a:xfrm>
              <a:off x="3398" y="3248"/>
              <a:ext cx="685" cy="184"/>
            </a:xfrm>
            <a:prstGeom prst="rect">
              <a:avLst/>
            </a:prstGeom>
            <a:solidFill>
              <a:srgbClr val="CCFFFF"/>
            </a:solidFill>
            <a:ln w="25400" cap="sq" algn="ctr">
              <a:solidFill>
                <a:schemeClr val="tx1"/>
              </a:solidFill>
              <a:miter lim="800000"/>
              <a:headEnd/>
              <a:tailEnd/>
            </a:ln>
            <a:effectLst/>
          </p:spPr>
          <p:txBody>
            <a:bodyPr tIns="27432" bIns="27432">
              <a:spAutoFit/>
            </a:bodyPr>
            <a:lstStyle/>
            <a:p>
              <a:r>
                <a:rPr lang="en-US" sz="1400" dirty="0"/>
                <a:t>MDR</a:t>
              </a:r>
            </a:p>
          </p:txBody>
        </p:sp>
        <p:grpSp>
          <p:nvGrpSpPr>
            <p:cNvPr id="3" name="Group 77"/>
            <p:cNvGrpSpPr>
              <a:grpSpLocks/>
            </p:cNvGrpSpPr>
            <p:nvPr/>
          </p:nvGrpSpPr>
          <p:grpSpPr bwMode="auto">
            <a:xfrm>
              <a:off x="2873" y="2733"/>
              <a:ext cx="722" cy="1208"/>
              <a:chOff x="2890" y="2750"/>
              <a:chExt cx="722" cy="1208"/>
            </a:xfrm>
          </p:grpSpPr>
          <p:sp>
            <p:nvSpPr>
              <p:cNvPr id="332812" name="Line 12"/>
              <p:cNvSpPr>
                <a:spLocks noChangeShapeType="1"/>
              </p:cNvSpPr>
              <p:nvPr/>
            </p:nvSpPr>
            <p:spPr bwMode="auto">
              <a:xfrm>
                <a:off x="2897" y="3103"/>
                <a:ext cx="714" cy="0"/>
              </a:xfrm>
              <a:prstGeom prst="line">
                <a:avLst/>
              </a:prstGeom>
              <a:noFill/>
              <a:ln w="19050" cap="sq">
                <a:solidFill>
                  <a:schemeClr val="tx1"/>
                </a:solidFill>
                <a:round/>
                <a:headEnd/>
                <a:tailEnd/>
              </a:ln>
              <a:effectLst/>
            </p:spPr>
            <p:txBody>
              <a:bodyPr vert="eaVert">
                <a:spAutoFit/>
              </a:bodyPr>
              <a:lstStyle/>
              <a:p>
                <a:endParaRPr lang="en-US"/>
              </a:p>
            </p:txBody>
          </p:sp>
          <p:sp>
            <p:nvSpPr>
              <p:cNvPr id="332837" name="Line 37"/>
              <p:cNvSpPr>
                <a:spLocks noChangeShapeType="1"/>
              </p:cNvSpPr>
              <p:nvPr/>
            </p:nvSpPr>
            <p:spPr bwMode="auto">
              <a:xfrm>
                <a:off x="2890" y="3611"/>
                <a:ext cx="722" cy="0"/>
              </a:xfrm>
              <a:prstGeom prst="line">
                <a:avLst/>
              </a:prstGeom>
              <a:noFill/>
              <a:ln w="19050" cap="sq">
                <a:solidFill>
                  <a:schemeClr val="tx1"/>
                </a:solidFill>
                <a:round/>
                <a:headEnd type="triangle" w="med" len="med"/>
                <a:tailEnd/>
              </a:ln>
              <a:effectLst/>
            </p:spPr>
            <p:txBody>
              <a:bodyPr vert="eaVert">
                <a:spAutoFit/>
              </a:bodyPr>
              <a:lstStyle/>
              <a:p>
                <a:endParaRPr lang="en-US"/>
              </a:p>
            </p:txBody>
          </p:sp>
          <p:sp>
            <p:nvSpPr>
              <p:cNvPr id="332838" name="Line 38"/>
              <p:cNvSpPr>
                <a:spLocks noChangeShapeType="1"/>
              </p:cNvSpPr>
              <p:nvPr/>
            </p:nvSpPr>
            <p:spPr bwMode="auto">
              <a:xfrm flipV="1">
                <a:off x="3612" y="3103"/>
                <a:ext cx="0" cy="148"/>
              </a:xfrm>
              <a:prstGeom prst="line">
                <a:avLst/>
              </a:prstGeom>
              <a:noFill/>
              <a:ln w="19050" cap="sq">
                <a:solidFill>
                  <a:schemeClr val="tx1"/>
                </a:solidFill>
                <a:round/>
                <a:headEnd type="triangle" w="med" len="med"/>
                <a:tailEnd/>
              </a:ln>
              <a:effectLst/>
            </p:spPr>
            <p:txBody>
              <a:bodyPr vert="eaVert" anchor="ctr">
                <a:spAutoFit/>
              </a:bodyPr>
              <a:lstStyle/>
              <a:p>
                <a:endParaRPr lang="en-US"/>
              </a:p>
            </p:txBody>
          </p:sp>
          <p:sp>
            <p:nvSpPr>
              <p:cNvPr id="332839" name="Text Box 39"/>
              <p:cNvSpPr txBox="1">
                <a:spLocks noChangeArrowheads="1"/>
              </p:cNvSpPr>
              <p:nvPr/>
            </p:nvSpPr>
            <p:spPr bwMode="auto">
              <a:xfrm>
                <a:off x="3148" y="3008"/>
                <a:ext cx="213" cy="184"/>
              </a:xfrm>
              <a:prstGeom prst="rect">
                <a:avLst/>
              </a:prstGeom>
              <a:solidFill>
                <a:srgbClr val="DDDDDD"/>
              </a:solidFill>
              <a:ln w="25400" cap="sq" algn="ctr">
                <a:solidFill>
                  <a:schemeClr val="tx1"/>
                </a:solidFill>
                <a:miter lim="800000"/>
                <a:headEnd/>
                <a:tailEnd/>
              </a:ln>
              <a:effectLst/>
            </p:spPr>
            <p:txBody>
              <a:bodyPr tIns="27432" bIns="27432">
                <a:spAutoFit/>
              </a:bodyPr>
              <a:lstStyle/>
              <a:p>
                <a:r>
                  <a:rPr lang="en-US" sz="1400"/>
                  <a:t>X</a:t>
                </a:r>
              </a:p>
            </p:txBody>
          </p:sp>
          <p:sp>
            <p:nvSpPr>
              <p:cNvPr id="332841" name="Line 41"/>
              <p:cNvSpPr>
                <a:spLocks noChangeShapeType="1"/>
              </p:cNvSpPr>
              <p:nvPr/>
            </p:nvSpPr>
            <p:spPr bwMode="auto">
              <a:xfrm>
                <a:off x="3258" y="2880"/>
                <a:ext cx="0" cy="129"/>
              </a:xfrm>
              <a:prstGeom prst="line">
                <a:avLst/>
              </a:prstGeom>
              <a:noFill/>
              <a:ln w="19050" cap="sq">
                <a:solidFill>
                  <a:srgbClr val="0000FF"/>
                </a:solidFill>
                <a:round/>
                <a:headEnd/>
                <a:tailEnd/>
              </a:ln>
              <a:effectLst/>
            </p:spPr>
            <p:txBody>
              <a:bodyPr vert="eaVert" anchor="ctr">
                <a:spAutoFit/>
              </a:bodyPr>
              <a:lstStyle/>
              <a:p>
                <a:endParaRPr lang="en-US"/>
              </a:p>
            </p:txBody>
          </p:sp>
          <p:sp>
            <p:nvSpPr>
              <p:cNvPr id="332842" name="Text Box 42"/>
              <p:cNvSpPr txBox="1">
                <a:spLocks noChangeArrowheads="1"/>
              </p:cNvSpPr>
              <p:nvPr/>
            </p:nvSpPr>
            <p:spPr bwMode="auto">
              <a:xfrm rot="16200000">
                <a:off x="3188" y="2622"/>
                <a:ext cx="119" cy="375"/>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b="0">
                    <a:solidFill>
                      <a:srgbClr val="0000FF"/>
                    </a:solidFill>
                  </a:rPr>
                  <a:t>MDR</a:t>
                </a:r>
                <a:r>
                  <a:rPr lang="en-US" sz="1400" b="0" baseline="-25000">
                    <a:solidFill>
                      <a:srgbClr val="0000FF"/>
                    </a:solidFill>
                  </a:rPr>
                  <a:t>inE</a:t>
                </a:r>
              </a:p>
            </p:txBody>
          </p:sp>
          <p:sp>
            <p:nvSpPr>
              <p:cNvPr id="332843" name="Text Box 43"/>
              <p:cNvSpPr txBox="1">
                <a:spLocks noChangeArrowheads="1"/>
              </p:cNvSpPr>
              <p:nvPr/>
            </p:nvSpPr>
            <p:spPr bwMode="auto">
              <a:xfrm>
                <a:off x="3148" y="3525"/>
                <a:ext cx="213" cy="184"/>
              </a:xfrm>
              <a:prstGeom prst="rect">
                <a:avLst/>
              </a:prstGeom>
              <a:solidFill>
                <a:srgbClr val="DDDDDD"/>
              </a:solidFill>
              <a:ln w="25400" cap="sq" algn="ctr">
                <a:solidFill>
                  <a:schemeClr val="tx1"/>
                </a:solidFill>
                <a:miter lim="800000"/>
                <a:headEnd/>
                <a:tailEnd/>
              </a:ln>
              <a:effectLst/>
            </p:spPr>
            <p:txBody>
              <a:bodyPr tIns="27432" bIns="27432">
                <a:spAutoFit/>
              </a:bodyPr>
              <a:lstStyle/>
              <a:p>
                <a:r>
                  <a:rPr lang="en-US" sz="1400"/>
                  <a:t>X</a:t>
                </a:r>
              </a:p>
            </p:txBody>
          </p:sp>
          <p:sp>
            <p:nvSpPr>
              <p:cNvPr id="332845" name="Line 45"/>
              <p:cNvSpPr>
                <a:spLocks noChangeShapeType="1"/>
              </p:cNvSpPr>
              <p:nvPr/>
            </p:nvSpPr>
            <p:spPr bwMode="auto">
              <a:xfrm>
                <a:off x="3258" y="3707"/>
                <a:ext cx="0" cy="129"/>
              </a:xfrm>
              <a:prstGeom prst="line">
                <a:avLst/>
              </a:prstGeom>
              <a:noFill/>
              <a:ln w="19050" cap="sq">
                <a:solidFill>
                  <a:srgbClr val="0000FF"/>
                </a:solidFill>
                <a:round/>
                <a:headEnd/>
                <a:tailEnd/>
              </a:ln>
              <a:effectLst/>
            </p:spPr>
            <p:txBody>
              <a:bodyPr vert="eaVert" anchor="ctr">
                <a:spAutoFit/>
              </a:bodyPr>
              <a:lstStyle/>
              <a:p>
                <a:endParaRPr lang="en-US"/>
              </a:p>
            </p:txBody>
          </p:sp>
          <p:sp>
            <p:nvSpPr>
              <p:cNvPr id="332846" name="Text Box 46"/>
              <p:cNvSpPr txBox="1">
                <a:spLocks noChangeArrowheads="1"/>
              </p:cNvSpPr>
              <p:nvPr/>
            </p:nvSpPr>
            <p:spPr bwMode="auto">
              <a:xfrm rot="16200000">
                <a:off x="3177" y="3689"/>
                <a:ext cx="119" cy="420"/>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b="0">
                    <a:solidFill>
                      <a:srgbClr val="0000FF"/>
                    </a:solidFill>
                  </a:rPr>
                  <a:t>MDR</a:t>
                </a:r>
                <a:r>
                  <a:rPr lang="en-US" sz="1400" b="0" baseline="-25000">
                    <a:solidFill>
                      <a:srgbClr val="0000FF"/>
                    </a:solidFill>
                  </a:rPr>
                  <a:t>outE</a:t>
                </a:r>
              </a:p>
            </p:txBody>
          </p:sp>
          <p:sp>
            <p:nvSpPr>
              <p:cNvPr id="332847" name="Line 47"/>
              <p:cNvSpPr>
                <a:spLocks noChangeShapeType="1"/>
              </p:cNvSpPr>
              <p:nvPr/>
            </p:nvSpPr>
            <p:spPr bwMode="auto">
              <a:xfrm flipV="1">
                <a:off x="3612" y="3455"/>
                <a:ext cx="0" cy="157"/>
              </a:xfrm>
              <a:prstGeom prst="line">
                <a:avLst/>
              </a:prstGeom>
              <a:noFill/>
              <a:ln w="19050" cap="sq">
                <a:solidFill>
                  <a:schemeClr val="tx1"/>
                </a:solidFill>
                <a:round/>
                <a:headEnd/>
                <a:tailEnd/>
              </a:ln>
              <a:effectLst/>
            </p:spPr>
            <p:txBody>
              <a:bodyPr vert="eaVert" anchor="ctr">
                <a:spAutoFit/>
              </a:bodyPr>
              <a:lstStyle/>
              <a:p>
                <a:endParaRPr lang="en-US"/>
              </a:p>
            </p:txBody>
          </p:sp>
        </p:grpSp>
        <p:sp>
          <p:nvSpPr>
            <p:cNvPr id="332862" name="AutoShape 62"/>
            <p:cNvSpPr>
              <a:spLocks noChangeArrowheads="1"/>
            </p:cNvSpPr>
            <p:nvPr/>
          </p:nvSpPr>
          <p:spPr bwMode="auto">
            <a:xfrm>
              <a:off x="4583" y="2709"/>
              <a:ext cx="170" cy="1214"/>
            </a:xfrm>
            <a:prstGeom prst="upDownArrow">
              <a:avLst>
                <a:gd name="adj1" fmla="val 50565"/>
                <a:gd name="adj2" fmla="val 33888"/>
              </a:avLst>
            </a:prstGeom>
            <a:solidFill>
              <a:srgbClr val="FFFFCC"/>
            </a:solidFill>
            <a:ln w="12700" cap="sq" algn="ctr">
              <a:solidFill>
                <a:schemeClr val="tx1"/>
              </a:solidFill>
              <a:miter lim="800000"/>
              <a:headEnd/>
              <a:tailEnd/>
            </a:ln>
            <a:effectLst/>
          </p:spPr>
          <p:txBody>
            <a:bodyPr vert="eaVert" wrap="none" anchor="ctr"/>
            <a:lstStyle/>
            <a:p>
              <a:endParaRPr lang="en-US"/>
            </a:p>
          </p:txBody>
        </p:sp>
        <p:sp>
          <p:nvSpPr>
            <p:cNvPr id="332863" name="Text Box 63"/>
            <p:cNvSpPr txBox="1">
              <a:spLocks noChangeArrowheads="1"/>
            </p:cNvSpPr>
            <p:nvPr/>
          </p:nvSpPr>
          <p:spPr bwMode="auto">
            <a:xfrm rot="16200000">
              <a:off x="4569" y="2194"/>
              <a:ext cx="226" cy="755"/>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b="0"/>
                <a:t>Internal processor bus</a:t>
              </a:r>
            </a:p>
          </p:txBody>
        </p:sp>
        <p:grpSp>
          <p:nvGrpSpPr>
            <p:cNvPr id="4" name="Group 76"/>
            <p:cNvGrpSpPr>
              <a:grpSpLocks/>
            </p:cNvGrpSpPr>
            <p:nvPr/>
          </p:nvGrpSpPr>
          <p:grpSpPr bwMode="auto">
            <a:xfrm>
              <a:off x="3897" y="2735"/>
              <a:ext cx="722" cy="1206"/>
              <a:chOff x="3914" y="2752"/>
              <a:chExt cx="722" cy="1206"/>
            </a:xfrm>
          </p:grpSpPr>
          <p:sp>
            <p:nvSpPr>
              <p:cNvPr id="332864" name="Line 64"/>
              <p:cNvSpPr>
                <a:spLocks noChangeShapeType="1"/>
              </p:cNvSpPr>
              <p:nvPr/>
            </p:nvSpPr>
            <p:spPr bwMode="auto">
              <a:xfrm>
                <a:off x="3921" y="3103"/>
                <a:ext cx="714" cy="0"/>
              </a:xfrm>
              <a:prstGeom prst="line">
                <a:avLst/>
              </a:prstGeom>
              <a:noFill/>
              <a:ln w="19050" cap="sq">
                <a:solidFill>
                  <a:schemeClr val="tx1"/>
                </a:solidFill>
                <a:round/>
                <a:headEnd/>
                <a:tailEnd/>
              </a:ln>
              <a:effectLst/>
            </p:spPr>
            <p:txBody>
              <a:bodyPr vert="eaVert">
                <a:spAutoFit/>
              </a:bodyPr>
              <a:lstStyle/>
              <a:p>
                <a:endParaRPr lang="en-US"/>
              </a:p>
            </p:txBody>
          </p:sp>
          <p:sp>
            <p:nvSpPr>
              <p:cNvPr id="332865" name="Line 65"/>
              <p:cNvSpPr>
                <a:spLocks noChangeShapeType="1"/>
              </p:cNvSpPr>
              <p:nvPr/>
            </p:nvSpPr>
            <p:spPr bwMode="auto">
              <a:xfrm>
                <a:off x="3914" y="3611"/>
                <a:ext cx="722" cy="0"/>
              </a:xfrm>
              <a:prstGeom prst="line">
                <a:avLst/>
              </a:prstGeom>
              <a:noFill/>
              <a:ln w="19050" cap="sq">
                <a:solidFill>
                  <a:schemeClr val="tx1"/>
                </a:solidFill>
                <a:round/>
                <a:headEnd/>
                <a:tailEnd type="triangle" w="med" len="med"/>
              </a:ln>
              <a:effectLst/>
            </p:spPr>
            <p:txBody>
              <a:bodyPr vert="eaVert">
                <a:spAutoFit/>
              </a:bodyPr>
              <a:lstStyle/>
              <a:p>
                <a:endParaRPr lang="en-US"/>
              </a:p>
            </p:txBody>
          </p:sp>
          <p:sp>
            <p:nvSpPr>
              <p:cNvPr id="332866" name="Line 66"/>
              <p:cNvSpPr>
                <a:spLocks noChangeShapeType="1"/>
              </p:cNvSpPr>
              <p:nvPr/>
            </p:nvSpPr>
            <p:spPr bwMode="auto">
              <a:xfrm flipV="1">
                <a:off x="3914" y="3103"/>
                <a:ext cx="0" cy="148"/>
              </a:xfrm>
              <a:prstGeom prst="line">
                <a:avLst/>
              </a:prstGeom>
              <a:noFill/>
              <a:ln w="19050" cap="sq">
                <a:solidFill>
                  <a:schemeClr val="tx1"/>
                </a:solidFill>
                <a:round/>
                <a:headEnd type="triangle" w="med" len="med"/>
                <a:tailEnd/>
              </a:ln>
              <a:effectLst/>
            </p:spPr>
            <p:txBody>
              <a:bodyPr vert="eaVert" anchor="ctr">
                <a:spAutoFit/>
              </a:bodyPr>
              <a:lstStyle/>
              <a:p>
                <a:endParaRPr lang="en-US"/>
              </a:p>
            </p:txBody>
          </p:sp>
          <p:sp>
            <p:nvSpPr>
              <p:cNvPr id="332867" name="Text Box 67"/>
              <p:cNvSpPr txBox="1">
                <a:spLocks noChangeArrowheads="1"/>
              </p:cNvSpPr>
              <p:nvPr/>
            </p:nvSpPr>
            <p:spPr bwMode="auto">
              <a:xfrm>
                <a:off x="4172" y="3008"/>
                <a:ext cx="213" cy="184"/>
              </a:xfrm>
              <a:prstGeom prst="rect">
                <a:avLst/>
              </a:prstGeom>
              <a:solidFill>
                <a:srgbClr val="DDDDDD"/>
              </a:solidFill>
              <a:ln w="25400" cap="sq" algn="ctr">
                <a:solidFill>
                  <a:schemeClr val="tx1"/>
                </a:solidFill>
                <a:miter lim="800000"/>
                <a:headEnd/>
                <a:tailEnd/>
              </a:ln>
              <a:effectLst/>
            </p:spPr>
            <p:txBody>
              <a:bodyPr tIns="27432" bIns="27432">
                <a:spAutoFit/>
              </a:bodyPr>
              <a:lstStyle/>
              <a:p>
                <a:r>
                  <a:rPr lang="en-US" sz="1400"/>
                  <a:t>X</a:t>
                </a:r>
              </a:p>
            </p:txBody>
          </p:sp>
          <p:sp>
            <p:nvSpPr>
              <p:cNvPr id="332868" name="Line 68"/>
              <p:cNvSpPr>
                <a:spLocks noChangeShapeType="1"/>
              </p:cNvSpPr>
              <p:nvPr/>
            </p:nvSpPr>
            <p:spPr bwMode="auto">
              <a:xfrm>
                <a:off x="4282" y="2880"/>
                <a:ext cx="0" cy="129"/>
              </a:xfrm>
              <a:prstGeom prst="line">
                <a:avLst/>
              </a:prstGeom>
              <a:noFill/>
              <a:ln w="19050" cap="sq">
                <a:solidFill>
                  <a:srgbClr val="0000FF"/>
                </a:solidFill>
                <a:round/>
                <a:headEnd/>
                <a:tailEnd/>
              </a:ln>
              <a:effectLst/>
            </p:spPr>
            <p:txBody>
              <a:bodyPr vert="eaVert" anchor="ctr">
                <a:spAutoFit/>
              </a:bodyPr>
              <a:lstStyle/>
              <a:p>
                <a:endParaRPr lang="en-US"/>
              </a:p>
            </p:txBody>
          </p:sp>
          <p:sp>
            <p:nvSpPr>
              <p:cNvPr id="332869" name="Text Box 69"/>
              <p:cNvSpPr txBox="1">
                <a:spLocks noChangeArrowheads="1"/>
              </p:cNvSpPr>
              <p:nvPr/>
            </p:nvSpPr>
            <p:spPr bwMode="auto">
              <a:xfrm rot="16200000">
                <a:off x="4219" y="2633"/>
                <a:ext cx="119" cy="358"/>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b="0">
                    <a:solidFill>
                      <a:srgbClr val="0000FF"/>
                    </a:solidFill>
                  </a:rPr>
                  <a:t>MDR</a:t>
                </a:r>
                <a:r>
                  <a:rPr lang="en-US" sz="1400" b="0" baseline="-25000">
                    <a:solidFill>
                      <a:srgbClr val="0000FF"/>
                    </a:solidFill>
                  </a:rPr>
                  <a:t>in</a:t>
                </a:r>
              </a:p>
            </p:txBody>
          </p:sp>
          <p:sp>
            <p:nvSpPr>
              <p:cNvPr id="332870" name="Text Box 70"/>
              <p:cNvSpPr txBox="1">
                <a:spLocks noChangeArrowheads="1"/>
              </p:cNvSpPr>
              <p:nvPr/>
            </p:nvSpPr>
            <p:spPr bwMode="auto">
              <a:xfrm>
                <a:off x="4172" y="3525"/>
                <a:ext cx="213" cy="184"/>
              </a:xfrm>
              <a:prstGeom prst="rect">
                <a:avLst/>
              </a:prstGeom>
              <a:solidFill>
                <a:srgbClr val="DDDDDD"/>
              </a:solidFill>
              <a:ln w="25400" cap="sq" algn="ctr">
                <a:solidFill>
                  <a:schemeClr val="tx1"/>
                </a:solidFill>
                <a:miter lim="800000"/>
                <a:headEnd/>
                <a:tailEnd/>
              </a:ln>
              <a:effectLst/>
            </p:spPr>
            <p:txBody>
              <a:bodyPr tIns="27432" bIns="27432">
                <a:spAutoFit/>
              </a:bodyPr>
              <a:lstStyle/>
              <a:p>
                <a:r>
                  <a:rPr lang="en-US" sz="1400"/>
                  <a:t>X</a:t>
                </a:r>
              </a:p>
            </p:txBody>
          </p:sp>
          <p:sp>
            <p:nvSpPr>
              <p:cNvPr id="332871" name="Line 71"/>
              <p:cNvSpPr>
                <a:spLocks noChangeShapeType="1"/>
              </p:cNvSpPr>
              <p:nvPr/>
            </p:nvSpPr>
            <p:spPr bwMode="auto">
              <a:xfrm>
                <a:off x="4282" y="3707"/>
                <a:ext cx="0" cy="129"/>
              </a:xfrm>
              <a:prstGeom prst="line">
                <a:avLst/>
              </a:prstGeom>
              <a:noFill/>
              <a:ln w="19050" cap="sq">
                <a:solidFill>
                  <a:srgbClr val="0000FF"/>
                </a:solidFill>
                <a:round/>
                <a:headEnd/>
                <a:tailEnd/>
              </a:ln>
              <a:effectLst/>
            </p:spPr>
            <p:txBody>
              <a:bodyPr vert="eaVert" anchor="ctr">
                <a:spAutoFit/>
              </a:bodyPr>
              <a:lstStyle/>
              <a:p>
                <a:endParaRPr lang="en-US"/>
              </a:p>
            </p:txBody>
          </p:sp>
          <p:sp>
            <p:nvSpPr>
              <p:cNvPr id="332872" name="Text Box 72"/>
              <p:cNvSpPr txBox="1">
                <a:spLocks noChangeArrowheads="1"/>
              </p:cNvSpPr>
              <p:nvPr/>
            </p:nvSpPr>
            <p:spPr bwMode="auto">
              <a:xfrm rot="16200000">
                <a:off x="4226" y="3715"/>
                <a:ext cx="119" cy="368"/>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sz="1400" b="0" dirty="0">
                    <a:solidFill>
                      <a:srgbClr val="0000FF"/>
                    </a:solidFill>
                  </a:rPr>
                  <a:t>MDR</a:t>
                </a:r>
                <a:r>
                  <a:rPr lang="en-US" sz="1400" b="0" baseline="-25000" dirty="0">
                    <a:solidFill>
                      <a:srgbClr val="0000FF"/>
                    </a:solidFill>
                  </a:rPr>
                  <a:t>out</a:t>
                </a:r>
              </a:p>
            </p:txBody>
          </p:sp>
          <p:sp>
            <p:nvSpPr>
              <p:cNvPr id="332873" name="Line 73"/>
              <p:cNvSpPr>
                <a:spLocks noChangeShapeType="1"/>
              </p:cNvSpPr>
              <p:nvPr/>
            </p:nvSpPr>
            <p:spPr bwMode="auto">
              <a:xfrm flipV="1">
                <a:off x="3914" y="3455"/>
                <a:ext cx="0" cy="157"/>
              </a:xfrm>
              <a:prstGeom prst="line">
                <a:avLst/>
              </a:prstGeom>
              <a:noFill/>
              <a:ln w="19050" cap="sq">
                <a:solidFill>
                  <a:schemeClr val="tx1"/>
                </a:solidFill>
                <a:round/>
                <a:headEnd/>
                <a:tailEnd/>
              </a:ln>
              <a:effectLst/>
            </p:spPr>
            <p:txBody>
              <a:bodyPr vert="eaVert" anchor="ctr">
                <a:spAutoFit/>
              </a:bodyPr>
              <a:lstStyle/>
              <a:p>
                <a:endParaRPr lang="en-US"/>
              </a:p>
            </p:txBody>
          </p:sp>
        </p:gr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xfrm>
            <a:off x="0" y="457200"/>
            <a:ext cx="8915400" cy="457200"/>
          </a:xfrm>
        </p:spPr>
        <p:txBody>
          <a:bodyPr/>
          <a:lstStyle/>
          <a:p>
            <a:r>
              <a:rPr lang="en-GB" sz="3200" dirty="0"/>
              <a:t>Reading a Word from Memory </a:t>
            </a:r>
            <a:r>
              <a:rPr lang="en-GB" sz="3200" dirty="0" smtClean="0"/>
              <a:t>(cont..)</a:t>
            </a:r>
            <a:endParaRPr lang="en-GB" sz="3200" dirty="0"/>
          </a:p>
        </p:txBody>
      </p:sp>
      <p:sp>
        <p:nvSpPr>
          <p:cNvPr id="333827" name="Rectangle 3"/>
          <p:cNvSpPr>
            <a:spLocks noGrp="1" noChangeArrowheads="1"/>
          </p:cNvSpPr>
          <p:nvPr>
            <p:ph type="body" idx="1"/>
          </p:nvPr>
        </p:nvSpPr>
        <p:spPr>
          <a:xfrm>
            <a:off x="152400" y="1066800"/>
            <a:ext cx="8728075" cy="4983163"/>
          </a:xfrm>
        </p:spPr>
        <p:txBody>
          <a:bodyPr/>
          <a:lstStyle/>
          <a:p>
            <a:pPr marL="341313" indent="-341313">
              <a:buSzPct val="120000"/>
            </a:pPr>
            <a:r>
              <a:rPr lang="en-US" sz="2400" dirty="0" smtClean="0"/>
              <a:t>E.g. Move </a:t>
            </a:r>
            <a:r>
              <a:rPr lang="en-US" sz="2400" dirty="0"/>
              <a:t>(R1), R2	/* R2 </a:t>
            </a:r>
            <a:r>
              <a:rPr lang="en-US" sz="2400" dirty="0">
                <a:sym typeface="Wingdings" pitchFamily="2" charset="2"/>
              </a:rPr>
              <a:t> [[R1]]</a:t>
            </a:r>
          </a:p>
          <a:p>
            <a:pPr marL="341313" indent="-341313">
              <a:spcBef>
                <a:spcPct val="30000"/>
              </a:spcBef>
              <a:buSzPct val="120000"/>
              <a:buNone/>
            </a:pPr>
            <a:r>
              <a:rPr lang="en-US" sz="2400" dirty="0" smtClean="0"/>
              <a:t>          Sequence </a:t>
            </a:r>
            <a:r>
              <a:rPr lang="en-US" sz="2400" dirty="0"/>
              <a:t>of control steps:</a:t>
            </a:r>
          </a:p>
          <a:p>
            <a:pPr marL="1204913" lvl="2" indent="-341313"/>
            <a:r>
              <a:rPr lang="en-US" dirty="0"/>
              <a:t>R1</a:t>
            </a:r>
            <a:r>
              <a:rPr lang="en-US" baseline="-25000" dirty="0"/>
              <a:t>out</a:t>
            </a:r>
            <a:r>
              <a:rPr lang="en-US" dirty="0"/>
              <a:t>, MAR</a:t>
            </a:r>
            <a:r>
              <a:rPr lang="en-US" baseline="-25000" dirty="0"/>
              <a:t>in</a:t>
            </a:r>
            <a:r>
              <a:rPr lang="en-US" dirty="0"/>
              <a:t>, Read</a:t>
            </a:r>
            <a:endParaRPr lang="en-US" dirty="0">
              <a:sym typeface="Wingdings" pitchFamily="2" charset="2"/>
            </a:endParaRPr>
          </a:p>
          <a:p>
            <a:pPr marL="1204913" lvl="2" indent="-341313"/>
            <a:r>
              <a:rPr lang="en-US" dirty="0" err="1"/>
              <a:t>MDR</a:t>
            </a:r>
            <a:r>
              <a:rPr lang="en-US" baseline="-25000" dirty="0" err="1"/>
              <a:t>inE</a:t>
            </a:r>
            <a:r>
              <a:rPr lang="en-US" dirty="0"/>
              <a:t>, WMFC</a:t>
            </a:r>
            <a:endParaRPr lang="en-US" dirty="0">
              <a:sym typeface="Wingdings" pitchFamily="2" charset="2"/>
            </a:endParaRPr>
          </a:p>
          <a:p>
            <a:pPr marL="1204913" lvl="2" indent="-341313"/>
            <a:r>
              <a:rPr lang="en-US" dirty="0"/>
              <a:t>MDR</a:t>
            </a:r>
            <a:r>
              <a:rPr lang="en-US" baseline="-25000" dirty="0"/>
              <a:t>out</a:t>
            </a:r>
            <a:r>
              <a:rPr lang="en-US" dirty="0"/>
              <a:t>, </a:t>
            </a:r>
            <a:r>
              <a:rPr lang="en-US" dirty="0" smtClean="0"/>
              <a:t>R2</a:t>
            </a:r>
            <a:r>
              <a:rPr lang="en-US" baseline="-25000" dirty="0" smtClean="0"/>
              <a:t>in</a:t>
            </a:r>
          </a:p>
          <a:p>
            <a:pPr marL="1204913" lvl="2" indent="-341313">
              <a:buNone/>
            </a:pPr>
            <a:endParaRPr lang="en-US" baseline="-25000" dirty="0"/>
          </a:p>
          <a:p>
            <a:pPr marL="341313" indent="-341313">
              <a:spcBef>
                <a:spcPct val="30000"/>
              </a:spcBef>
              <a:buSzPct val="120000"/>
            </a:pPr>
            <a:r>
              <a:rPr lang="en-US" sz="2400" dirty="0"/>
              <a:t>WMFC: Wait for arrival of MFC (Memory-Function-Completed) signal.</a:t>
            </a:r>
          </a:p>
          <a:p>
            <a:pPr marL="341313" indent="-341313">
              <a:spcBef>
                <a:spcPct val="30000"/>
              </a:spcBef>
              <a:buSzPct val="120000"/>
            </a:pPr>
            <a:r>
              <a:rPr lang="en-US" sz="2400" dirty="0"/>
              <a:t>MFC: To accommodate variability in response time, the processor waits until it receives an indication that the Read/Write operation has been completed. The addressed device sets MFC to 1 to indicate this.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xfrm>
            <a:off x="685800" y="457200"/>
            <a:ext cx="8229600" cy="457200"/>
          </a:xfrm>
        </p:spPr>
        <p:txBody>
          <a:bodyPr/>
          <a:lstStyle/>
          <a:p>
            <a:r>
              <a:rPr lang="en-GB" sz="3200" dirty="0"/>
              <a:t>Storing a Word in Memory</a:t>
            </a:r>
          </a:p>
        </p:txBody>
      </p:sp>
      <p:sp>
        <p:nvSpPr>
          <p:cNvPr id="334851" name="Rectangle 3"/>
          <p:cNvSpPr>
            <a:spLocks noGrp="1" noChangeArrowheads="1"/>
          </p:cNvSpPr>
          <p:nvPr>
            <p:ph type="body" idx="1"/>
          </p:nvPr>
        </p:nvSpPr>
        <p:spPr>
          <a:xfrm>
            <a:off x="1066800" y="1358900"/>
            <a:ext cx="7772400" cy="2190750"/>
          </a:xfrm>
        </p:spPr>
        <p:txBody>
          <a:bodyPr/>
          <a:lstStyle/>
          <a:p>
            <a:pPr marL="341313" indent="-341313">
              <a:buSzPct val="120000"/>
            </a:pPr>
            <a:r>
              <a:rPr lang="en-US" sz="2400" dirty="0"/>
              <a:t>Move R2, (R1)	/* [R1] </a:t>
            </a:r>
            <a:r>
              <a:rPr lang="en-US" sz="2400" dirty="0">
                <a:sym typeface="Wingdings" pitchFamily="2" charset="2"/>
              </a:rPr>
              <a:t> [R2]</a:t>
            </a:r>
          </a:p>
          <a:p>
            <a:pPr marL="341313" indent="-341313">
              <a:buSzPct val="120000"/>
            </a:pPr>
            <a:r>
              <a:rPr lang="en-US" sz="2400" dirty="0"/>
              <a:t>Sequence of control steps:</a:t>
            </a:r>
          </a:p>
          <a:p>
            <a:pPr marL="804863" lvl="1" indent="-341313"/>
            <a:r>
              <a:rPr lang="en-US" sz="2000" dirty="0"/>
              <a:t>R1</a:t>
            </a:r>
            <a:r>
              <a:rPr lang="en-US" sz="2000" baseline="-25000" dirty="0"/>
              <a:t>out</a:t>
            </a:r>
            <a:r>
              <a:rPr lang="en-US" sz="2000" dirty="0"/>
              <a:t>, MAR</a:t>
            </a:r>
            <a:r>
              <a:rPr lang="en-US" sz="2000" baseline="-25000" dirty="0"/>
              <a:t>in</a:t>
            </a:r>
            <a:r>
              <a:rPr lang="en-US" sz="2000" dirty="0"/>
              <a:t> </a:t>
            </a:r>
            <a:endParaRPr lang="en-US" sz="2000" dirty="0">
              <a:sym typeface="Wingdings" pitchFamily="2" charset="2"/>
            </a:endParaRPr>
          </a:p>
          <a:p>
            <a:pPr marL="804863" lvl="1" indent="-341313"/>
            <a:r>
              <a:rPr lang="en-US" sz="2000" dirty="0"/>
              <a:t>R2</a:t>
            </a:r>
            <a:r>
              <a:rPr lang="en-US" sz="2000" baseline="-25000" dirty="0"/>
              <a:t>out</a:t>
            </a:r>
            <a:r>
              <a:rPr lang="en-US" sz="2000" dirty="0"/>
              <a:t>, </a:t>
            </a:r>
            <a:r>
              <a:rPr lang="en-US" sz="2000" dirty="0" err="1"/>
              <a:t>MDR</a:t>
            </a:r>
            <a:r>
              <a:rPr lang="en-US" sz="2000" baseline="-25000" dirty="0" err="1"/>
              <a:t>in</a:t>
            </a:r>
            <a:r>
              <a:rPr lang="en-US" sz="2000" dirty="0"/>
              <a:t>, Write</a:t>
            </a:r>
            <a:endParaRPr lang="en-US" sz="2000" dirty="0">
              <a:sym typeface="Wingdings" pitchFamily="2" charset="2"/>
            </a:endParaRPr>
          </a:p>
          <a:p>
            <a:pPr marL="804863" lvl="1" indent="-341313"/>
            <a:r>
              <a:rPr lang="en-US" sz="2000" dirty="0" err="1"/>
              <a:t>MDR</a:t>
            </a:r>
            <a:r>
              <a:rPr lang="en-US" sz="2000" baseline="-25000" dirty="0" err="1"/>
              <a:t>outE</a:t>
            </a:r>
            <a:r>
              <a:rPr lang="en-US" sz="2000" dirty="0"/>
              <a:t>, WMFC</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685800" y="304800"/>
            <a:ext cx="8229600" cy="609600"/>
          </a:xfrm>
        </p:spPr>
        <p:txBody>
          <a:bodyPr/>
          <a:lstStyle/>
          <a:p>
            <a:r>
              <a:rPr lang="en-GB" sz="3200" dirty="0"/>
              <a:t>Executing a Complete Instruction</a:t>
            </a:r>
          </a:p>
        </p:txBody>
      </p:sp>
      <p:sp>
        <p:nvSpPr>
          <p:cNvPr id="335875" name="Rectangle 3"/>
          <p:cNvSpPr>
            <a:spLocks noGrp="1" noChangeArrowheads="1"/>
          </p:cNvSpPr>
          <p:nvPr>
            <p:ph type="body" idx="1"/>
          </p:nvPr>
        </p:nvSpPr>
        <p:spPr>
          <a:xfrm>
            <a:off x="228600" y="1066800"/>
            <a:ext cx="8610600" cy="4816475"/>
          </a:xfrm>
        </p:spPr>
        <p:txBody>
          <a:bodyPr/>
          <a:lstStyle/>
          <a:p>
            <a:pPr marL="341313" indent="-341313">
              <a:buSzPct val="120000"/>
            </a:pPr>
            <a:r>
              <a:rPr lang="en-US" sz="2400" dirty="0" smtClean="0"/>
              <a:t>E.g. Add </a:t>
            </a:r>
            <a:r>
              <a:rPr lang="en-US" sz="2400" dirty="0"/>
              <a:t>(R3), R1	/* R1 </a:t>
            </a:r>
            <a:r>
              <a:rPr lang="en-US" sz="2400" dirty="0">
                <a:sym typeface="Wingdings" pitchFamily="2" charset="2"/>
              </a:rPr>
              <a:t> [R1] + [[R3]]</a:t>
            </a:r>
          </a:p>
          <a:p>
            <a:pPr marL="341313" indent="-341313">
              <a:buSzPct val="120000"/>
              <a:buNone/>
            </a:pPr>
            <a:r>
              <a:rPr lang="en-US" sz="2400" dirty="0" smtClean="0"/>
              <a:t>         Adds </a:t>
            </a:r>
            <a:r>
              <a:rPr lang="en-US" sz="2400" dirty="0"/>
              <a:t>the contents of a memory location pointed </a:t>
            </a:r>
            <a:r>
              <a:rPr lang="en-US" sz="2400" dirty="0" smtClean="0"/>
              <a:t>               </a:t>
            </a:r>
          </a:p>
          <a:p>
            <a:pPr marL="341313" indent="-341313">
              <a:buSzPct val="120000"/>
              <a:buNone/>
            </a:pPr>
            <a:r>
              <a:rPr lang="en-US" sz="2400" dirty="0" smtClean="0"/>
              <a:t>         to </a:t>
            </a:r>
            <a:r>
              <a:rPr lang="en-US" sz="2400" dirty="0"/>
              <a:t>by R3 to register R1.</a:t>
            </a:r>
          </a:p>
          <a:p>
            <a:pPr marL="341313" indent="-341313">
              <a:buSzPct val="120000"/>
            </a:pPr>
            <a:endParaRPr lang="en-US" sz="2400" dirty="0" smtClean="0"/>
          </a:p>
          <a:p>
            <a:pPr marL="341313" indent="-341313">
              <a:buSzPct val="120000"/>
            </a:pPr>
            <a:r>
              <a:rPr lang="en-US" sz="2400" dirty="0" smtClean="0"/>
              <a:t>Sequence </a:t>
            </a:r>
            <a:r>
              <a:rPr lang="en-US" sz="2400" dirty="0"/>
              <a:t>of control steps:</a:t>
            </a:r>
          </a:p>
          <a:p>
            <a:pPr marL="912813" lvl="1" indent="-457200">
              <a:buFont typeface="+mj-lt"/>
              <a:buAutoNum type="arabicPeriod"/>
            </a:pPr>
            <a:r>
              <a:rPr lang="en-US" sz="2000" dirty="0"/>
              <a:t>PC</a:t>
            </a:r>
            <a:r>
              <a:rPr lang="en-US" sz="2000" baseline="-25000" dirty="0"/>
              <a:t>out</a:t>
            </a:r>
            <a:r>
              <a:rPr lang="en-US" sz="2000" dirty="0"/>
              <a:t>, MAR</a:t>
            </a:r>
            <a:r>
              <a:rPr lang="en-US" sz="2000" baseline="-25000" dirty="0"/>
              <a:t>in</a:t>
            </a:r>
            <a:r>
              <a:rPr lang="en-US" sz="2000" dirty="0"/>
              <a:t>, Read, Select4, Add, Z</a:t>
            </a:r>
            <a:r>
              <a:rPr lang="en-US" sz="2000" baseline="-25000" dirty="0"/>
              <a:t>in</a:t>
            </a:r>
            <a:endParaRPr lang="en-US" sz="2000" dirty="0">
              <a:sym typeface="Wingdings" pitchFamily="2" charset="2"/>
            </a:endParaRPr>
          </a:p>
          <a:p>
            <a:pPr marL="912813" lvl="1" indent="-457200">
              <a:buFont typeface="+mj-lt"/>
              <a:buAutoNum type="arabicPeriod"/>
            </a:pPr>
            <a:r>
              <a:rPr lang="en-US" sz="2000" dirty="0"/>
              <a:t>Z</a:t>
            </a:r>
            <a:r>
              <a:rPr lang="en-US" sz="2000" baseline="-25000" dirty="0"/>
              <a:t>out</a:t>
            </a:r>
            <a:r>
              <a:rPr lang="en-US" sz="2000" dirty="0"/>
              <a:t>, PC</a:t>
            </a:r>
            <a:r>
              <a:rPr lang="en-US" sz="2000" baseline="-25000" dirty="0"/>
              <a:t>in</a:t>
            </a:r>
            <a:r>
              <a:rPr lang="en-US" sz="2000" dirty="0"/>
              <a:t>, Y</a:t>
            </a:r>
            <a:r>
              <a:rPr lang="en-US" sz="2000" baseline="-25000" dirty="0"/>
              <a:t>in</a:t>
            </a:r>
            <a:r>
              <a:rPr lang="en-US" sz="2000" dirty="0"/>
              <a:t>, WMFC</a:t>
            </a:r>
            <a:endParaRPr lang="en-US" sz="2000" dirty="0">
              <a:sym typeface="Wingdings" pitchFamily="2" charset="2"/>
            </a:endParaRPr>
          </a:p>
          <a:p>
            <a:pPr marL="912813" lvl="1" indent="-457200">
              <a:buFont typeface="+mj-lt"/>
              <a:buAutoNum type="arabicPeriod"/>
            </a:pPr>
            <a:r>
              <a:rPr lang="en-US" sz="2000" dirty="0"/>
              <a:t>MDR</a:t>
            </a:r>
            <a:r>
              <a:rPr lang="en-US" sz="2000" baseline="-25000" dirty="0"/>
              <a:t>out</a:t>
            </a:r>
            <a:r>
              <a:rPr lang="en-US" sz="2000" dirty="0"/>
              <a:t>, IR</a:t>
            </a:r>
            <a:r>
              <a:rPr lang="en-US" sz="2000" baseline="-25000" dirty="0"/>
              <a:t>in</a:t>
            </a:r>
            <a:endParaRPr lang="en-US" sz="2000" dirty="0"/>
          </a:p>
          <a:p>
            <a:pPr marL="912813" lvl="1" indent="-457200">
              <a:buFont typeface="+mj-lt"/>
              <a:buAutoNum type="arabicPeriod"/>
            </a:pPr>
            <a:r>
              <a:rPr lang="en-US" sz="2000" dirty="0"/>
              <a:t>R3</a:t>
            </a:r>
            <a:r>
              <a:rPr lang="en-US" sz="2000" baseline="-25000" dirty="0"/>
              <a:t>out</a:t>
            </a:r>
            <a:r>
              <a:rPr lang="en-US" sz="2000" dirty="0"/>
              <a:t>, MAR</a:t>
            </a:r>
            <a:r>
              <a:rPr lang="en-US" sz="2000" baseline="-25000" dirty="0"/>
              <a:t>in</a:t>
            </a:r>
            <a:r>
              <a:rPr lang="en-US" sz="2000" dirty="0"/>
              <a:t>, Read</a:t>
            </a:r>
            <a:endParaRPr lang="en-US" sz="2000" dirty="0">
              <a:sym typeface="Wingdings" pitchFamily="2" charset="2"/>
            </a:endParaRPr>
          </a:p>
          <a:p>
            <a:pPr marL="912813" lvl="1" indent="-457200">
              <a:buFont typeface="+mj-lt"/>
              <a:buAutoNum type="arabicPeriod"/>
            </a:pPr>
            <a:r>
              <a:rPr lang="en-US" sz="2000" dirty="0"/>
              <a:t>R1</a:t>
            </a:r>
            <a:r>
              <a:rPr lang="en-US" sz="2000" baseline="-25000" dirty="0"/>
              <a:t>out</a:t>
            </a:r>
            <a:r>
              <a:rPr lang="en-US" sz="2000" dirty="0"/>
              <a:t>, Y</a:t>
            </a:r>
            <a:r>
              <a:rPr lang="en-US" sz="2000" baseline="-25000" dirty="0"/>
              <a:t>in</a:t>
            </a:r>
            <a:r>
              <a:rPr lang="en-US" sz="2000" dirty="0"/>
              <a:t>, WMFC</a:t>
            </a:r>
            <a:endParaRPr lang="en-US" sz="2000" dirty="0">
              <a:sym typeface="Wingdings" pitchFamily="2" charset="2"/>
            </a:endParaRPr>
          </a:p>
          <a:p>
            <a:pPr marL="912813" lvl="1" indent="-457200">
              <a:buFont typeface="+mj-lt"/>
              <a:buAutoNum type="arabicPeriod"/>
            </a:pPr>
            <a:r>
              <a:rPr lang="en-US" sz="2000" dirty="0"/>
              <a:t>MDR</a:t>
            </a:r>
            <a:r>
              <a:rPr lang="en-US" sz="2000" baseline="-25000" dirty="0"/>
              <a:t>out</a:t>
            </a:r>
            <a:r>
              <a:rPr lang="en-US" sz="2000" dirty="0"/>
              <a:t>, SelectY, Add, Z</a:t>
            </a:r>
            <a:r>
              <a:rPr lang="en-US" sz="2000" baseline="-25000" dirty="0"/>
              <a:t>in</a:t>
            </a:r>
            <a:endParaRPr lang="en-US" sz="2000" dirty="0">
              <a:sym typeface="Wingdings" pitchFamily="2" charset="2"/>
            </a:endParaRPr>
          </a:p>
          <a:p>
            <a:pPr marL="912813" lvl="1" indent="-457200">
              <a:buFont typeface="+mj-lt"/>
              <a:buAutoNum type="arabicPeriod"/>
            </a:pPr>
            <a:r>
              <a:rPr lang="en-US" sz="2000" dirty="0"/>
              <a:t>Z</a:t>
            </a:r>
            <a:r>
              <a:rPr lang="en-US" sz="2000" baseline="-25000" dirty="0"/>
              <a:t>out</a:t>
            </a:r>
            <a:r>
              <a:rPr lang="en-US" sz="2000" dirty="0"/>
              <a:t>, R1</a:t>
            </a:r>
            <a:r>
              <a:rPr lang="en-US" sz="2000" baseline="-25000" dirty="0"/>
              <a:t>in</a:t>
            </a:r>
            <a:r>
              <a:rPr lang="en-US" sz="2000" dirty="0"/>
              <a:t>, End</a:t>
            </a:r>
          </a:p>
        </p:txBody>
      </p:sp>
      <p:sp>
        <p:nvSpPr>
          <p:cNvPr id="335880" name="Text Box 8"/>
          <p:cNvSpPr txBox="1">
            <a:spLocks noChangeArrowheads="1"/>
          </p:cNvSpPr>
          <p:nvPr/>
        </p:nvSpPr>
        <p:spPr bwMode="auto">
          <a:xfrm rot="16200000">
            <a:off x="7282710" y="2450306"/>
            <a:ext cx="757130" cy="2508252"/>
          </a:xfrm>
          <a:prstGeom prst="rect">
            <a:avLst/>
          </a:prstGeom>
          <a:noFill/>
          <a:ln w="19050" cap="sq" algn="ctr">
            <a:noFill/>
            <a:miter lim="800000"/>
            <a:headEnd/>
            <a:tailEnd/>
          </a:ln>
          <a:effectLst/>
        </p:spPr>
        <p:txBody>
          <a:bodyPr vert="eaVert" wrap="square" lIns="9144" tIns="9144" rIns="9144" bIns="9144">
            <a:spAutoFit/>
          </a:bodyPr>
          <a:lstStyle/>
          <a:p>
            <a:r>
              <a:rPr lang="en-US" dirty="0">
                <a:solidFill>
                  <a:srgbClr val="0000FF"/>
                </a:solidFill>
              </a:rPr>
              <a:t>Steps 1 – 3: Instruction fetch</a:t>
            </a:r>
          </a:p>
        </p:txBody>
      </p:sp>
      <p:sp>
        <p:nvSpPr>
          <p:cNvPr id="335881" name="AutoShape 9"/>
          <p:cNvSpPr>
            <a:spLocks/>
          </p:cNvSpPr>
          <p:nvPr/>
        </p:nvSpPr>
        <p:spPr bwMode="auto">
          <a:xfrm>
            <a:off x="6096000" y="3243263"/>
            <a:ext cx="231775" cy="1023937"/>
          </a:xfrm>
          <a:prstGeom prst="rightBrace">
            <a:avLst>
              <a:gd name="adj1" fmla="val 36815"/>
              <a:gd name="adj2" fmla="val 50000"/>
            </a:avLst>
          </a:prstGeom>
          <a:noFill/>
          <a:ln w="19050" cap="sq">
            <a:solidFill>
              <a:srgbClr val="0000FF"/>
            </a:solidFill>
            <a:round/>
            <a:headEnd/>
            <a:tailEnd/>
          </a:ln>
          <a:effectLst/>
        </p:spPr>
        <p:txBody>
          <a:bodyPr vert="eaVert" anchor="ctr">
            <a:spAutoFit/>
          </a:bodyPr>
          <a:lstStyle/>
          <a:p>
            <a:endParaRPr lang="en-US"/>
          </a:p>
        </p:txBody>
      </p:sp>
      <p:sp>
        <p:nvSpPr>
          <p:cNvPr id="13" name="Text Box 8"/>
          <p:cNvSpPr txBox="1">
            <a:spLocks noChangeArrowheads="1"/>
          </p:cNvSpPr>
          <p:nvPr/>
        </p:nvSpPr>
        <p:spPr bwMode="auto">
          <a:xfrm rot="16200000">
            <a:off x="5987309" y="3929909"/>
            <a:ext cx="757130" cy="2508252"/>
          </a:xfrm>
          <a:prstGeom prst="rect">
            <a:avLst/>
          </a:prstGeom>
          <a:noFill/>
          <a:ln w="19050" cap="sq" algn="ctr">
            <a:noFill/>
            <a:miter lim="800000"/>
            <a:headEnd/>
            <a:tailEnd/>
          </a:ln>
          <a:effectLst/>
        </p:spPr>
        <p:txBody>
          <a:bodyPr vert="eaVert" wrap="square" lIns="9144" tIns="9144" rIns="9144" bIns="9144">
            <a:spAutoFit/>
          </a:bodyPr>
          <a:lstStyle/>
          <a:p>
            <a:r>
              <a:rPr lang="en-US" dirty="0">
                <a:solidFill>
                  <a:srgbClr val="0000FF"/>
                </a:solidFill>
              </a:rPr>
              <a:t>Steps </a:t>
            </a:r>
            <a:r>
              <a:rPr lang="en-US" dirty="0" smtClean="0">
                <a:solidFill>
                  <a:srgbClr val="0000FF"/>
                </a:solidFill>
              </a:rPr>
              <a:t>4 </a:t>
            </a:r>
            <a:r>
              <a:rPr lang="en-US" dirty="0">
                <a:solidFill>
                  <a:srgbClr val="0000FF"/>
                </a:solidFill>
              </a:rPr>
              <a:t>– </a:t>
            </a:r>
            <a:r>
              <a:rPr lang="en-US" dirty="0" smtClean="0">
                <a:solidFill>
                  <a:srgbClr val="0000FF"/>
                </a:solidFill>
              </a:rPr>
              <a:t>7: Execution </a:t>
            </a:r>
            <a:r>
              <a:rPr lang="en-US" dirty="0">
                <a:solidFill>
                  <a:srgbClr val="0000FF"/>
                </a:solidFill>
              </a:rPr>
              <a:t>fetch</a:t>
            </a:r>
          </a:p>
        </p:txBody>
      </p:sp>
      <p:sp>
        <p:nvSpPr>
          <p:cNvPr id="15" name="Right Brace 14"/>
          <p:cNvSpPr/>
          <p:nvPr/>
        </p:nvSpPr>
        <p:spPr bwMode="auto">
          <a:xfrm>
            <a:off x="4572000" y="4419600"/>
            <a:ext cx="304800" cy="1447800"/>
          </a:xfrm>
          <a:prstGeom prst="rightBrace">
            <a:avLst/>
          </a:prstGeom>
          <a:solidFill>
            <a:schemeClr val="bg1"/>
          </a:solidFill>
          <a:ln w="9525" cap="flat" cmpd="sng" algn="ctr">
            <a:solidFill>
              <a:srgbClr val="0000FF"/>
            </a:solid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Constituent Elements of a Program Execution</a:t>
            </a:r>
            <a:endParaRPr lang="en-US" dirty="0"/>
          </a:p>
        </p:txBody>
      </p:sp>
      <p:pic>
        <p:nvPicPr>
          <p:cNvPr id="4" name="Picture 4"/>
          <p:cNvPicPr>
            <a:picLocks noChangeAspect="1" noChangeArrowheads="1"/>
          </p:cNvPicPr>
          <p:nvPr/>
        </p:nvPicPr>
        <p:blipFill>
          <a:blip r:embed="rId2"/>
          <a:srcRect b="18791"/>
          <a:stretch>
            <a:fillRect/>
          </a:stretch>
        </p:blipFill>
        <p:spPr bwMode="auto">
          <a:xfrm>
            <a:off x="304800" y="1600200"/>
            <a:ext cx="8598091" cy="4572000"/>
          </a:xfrm>
          <a:prstGeom prst="rect">
            <a:avLst/>
          </a:prstGeom>
          <a:noFill/>
          <a:ln w="9525">
            <a:noFill/>
            <a:miter lim="800000"/>
            <a:headEnd/>
            <a:tailEnd/>
          </a:ln>
          <a:effectLst/>
        </p:spPr>
      </p:pic>
    </p:spTree>
    <p:extLst>
      <p:ext uri="{BB962C8B-B14F-4D97-AF65-F5344CB8AC3E}">
        <p14:creationId xmlns:p14="http://schemas.microsoft.com/office/powerpoint/2010/main" val="24924272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Instruction</a:t>
            </a:r>
            <a:endParaRPr lang="en-US" dirty="0"/>
          </a:p>
        </p:txBody>
      </p:sp>
      <p:sp>
        <p:nvSpPr>
          <p:cNvPr id="3" name="Content Placeholder 2"/>
          <p:cNvSpPr>
            <a:spLocks noGrp="1"/>
          </p:cNvSpPr>
          <p:nvPr>
            <p:ph idx="1"/>
          </p:nvPr>
        </p:nvSpPr>
        <p:spPr>
          <a:xfrm>
            <a:off x="0" y="1066800"/>
            <a:ext cx="8991600" cy="5638800"/>
          </a:xfrm>
        </p:spPr>
        <p:txBody>
          <a:bodyPr/>
          <a:lstStyle/>
          <a:p>
            <a:r>
              <a:rPr lang="en-US" sz="2400" dirty="0" smtClean="0"/>
              <a:t>A branch instruction replaces the contents of PC with the branch target address. </a:t>
            </a:r>
          </a:p>
          <a:p>
            <a:r>
              <a:rPr lang="en-US" sz="2400" dirty="0" smtClean="0"/>
              <a:t>It is usually obtained by adding an offset X, which is given in the branch instruction, to the updated value of PC.</a:t>
            </a:r>
          </a:p>
          <a:p>
            <a:pPr marL="341313" indent="-341313">
              <a:buSzPct val="120000"/>
            </a:pPr>
            <a:endParaRPr lang="en-US" sz="2400" dirty="0" smtClean="0"/>
          </a:p>
          <a:p>
            <a:pPr marL="341313" indent="-341313">
              <a:buSzPct val="120000"/>
            </a:pPr>
            <a:r>
              <a:rPr lang="en-US" sz="2400" dirty="0" smtClean="0"/>
              <a:t>E.g. Unconditional branch</a:t>
            </a:r>
          </a:p>
          <a:p>
            <a:pPr marL="341313" indent="-341313">
              <a:buSzPct val="120000"/>
            </a:pPr>
            <a:r>
              <a:rPr lang="en-US" sz="2400" dirty="0" smtClean="0"/>
              <a:t>Sequence of control steps:</a:t>
            </a:r>
          </a:p>
          <a:p>
            <a:pPr marL="912813" lvl="1" indent="-457200">
              <a:buFont typeface="+mj-lt"/>
              <a:buAutoNum type="arabicPeriod"/>
            </a:pPr>
            <a:r>
              <a:rPr lang="en-US" sz="2000" dirty="0" err="1" smtClean="0"/>
              <a:t>PC</a:t>
            </a:r>
            <a:r>
              <a:rPr lang="en-US" sz="2000" baseline="-25000" dirty="0" err="1" smtClean="0"/>
              <a:t>out</a:t>
            </a:r>
            <a:r>
              <a:rPr lang="en-US" sz="2000" dirty="0" smtClean="0"/>
              <a:t>, </a:t>
            </a:r>
            <a:r>
              <a:rPr lang="en-US" sz="2000" dirty="0" err="1" smtClean="0"/>
              <a:t>MAR</a:t>
            </a:r>
            <a:r>
              <a:rPr lang="en-US" sz="2000" baseline="-25000" dirty="0" err="1" smtClean="0"/>
              <a:t>in</a:t>
            </a:r>
            <a:r>
              <a:rPr lang="en-US" sz="2000" dirty="0" smtClean="0"/>
              <a:t>, Read, Select4, Add, </a:t>
            </a:r>
            <a:r>
              <a:rPr lang="en-US" sz="2000" dirty="0" err="1" smtClean="0"/>
              <a:t>Z</a:t>
            </a:r>
            <a:r>
              <a:rPr lang="en-US" sz="2000" baseline="-25000" dirty="0" err="1" smtClean="0"/>
              <a:t>in</a:t>
            </a:r>
            <a:endParaRPr lang="en-US" sz="2000" dirty="0" smtClean="0">
              <a:sym typeface="Wingdings" pitchFamily="2" charset="2"/>
            </a:endParaRPr>
          </a:p>
          <a:p>
            <a:pPr marL="912813" lvl="1" indent="-457200">
              <a:buFont typeface="+mj-lt"/>
              <a:buAutoNum type="arabicPeriod"/>
            </a:pPr>
            <a:r>
              <a:rPr lang="en-US" sz="2000" dirty="0" err="1" smtClean="0"/>
              <a:t>Z</a:t>
            </a:r>
            <a:r>
              <a:rPr lang="en-US" sz="2000" baseline="-25000" dirty="0" err="1" smtClean="0"/>
              <a:t>out</a:t>
            </a:r>
            <a:r>
              <a:rPr lang="en-US" sz="2000" dirty="0" smtClean="0"/>
              <a:t>, </a:t>
            </a:r>
            <a:r>
              <a:rPr lang="en-US" sz="2000" dirty="0" err="1" smtClean="0"/>
              <a:t>PC</a:t>
            </a:r>
            <a:r>
              <a:rPr lang="en-US" sz="2000" baseline="-25000" dirty="0" err="1" smtClean="0"/>
              <a:t>in</a:t>
            </a:r>
            <a:r>
              <a:rPr lang="en-US" sz="2000" dirty="0" smtClean="0"/>
              <a:t>, Y</a:t>
            </a:r>
            <a:r>
              <a:rPr lang="en-US" sz="2000" baseline="-25000" dirty="0" smtClean="0"/>
              <a:t>in</a:t>
            </a:r>
            <a:r>
              <a:rPr lang="en-US" sz="2000" dirty="0" smtClean="0"/>
              <a:t>, WMFC</a:t>
            </a:r>
            <a:endParaRPr lang="en-US" sz="2000" dirty="0" smtClean="0">
              <a:sym typeface="Wingdings" pitchFamily="2" charset="2"/>
            </a:endParaRPr>
          </a:p>
          <a:p>
            <a:pPr marL="912813" lvl="1" indent="-457200">
              <a:buFont typeface="+mj-lt"/>
              <a:buAutoNum type="arabicPeriod"/>
            </a:pPr>
            <a:r>
              <a:rPr lang="en-US" sz="2000" dirty="0" err="1" smtClean="0"/>
              <a:t>MDR</a:t>
            </a:r>
            <a:r>
              <a:rPr lang="en-US" sz="2000" baseline="-25000" dirty="0" err="1" smtClean="0"/>
              <a:t>out</a:t>
            </a:r>
            <a:r>
              <a:rPr lang="en-US" sz="2000" dirty="0" smtClean="0"/>
              <a:t>, </a:t>
            </a:r>
            <a:r>
              <a:rPr lang="en-US" sz="2000" dirty="0" err="1" smtClean="0"/>
              <a:t>IR</a:t>
            </a:r>
            <a:r>
              <a:rPr lang="en-US" sz="2000" baseline="-25000" dirty="0" err="1" smtClean="0"/>
              <a:t>in</a:t>
            </a:r>
            <a:endParaRPr lang="en-US" sz="2000" dirty="0" smtClean="0"/>
          </a:p>
          <a:p>
            <a:pPr marL="912813" lvl="1" indent="-457200">
              <a:buFont typeface="+mj-lt"/>
              <a:buAutoNum type="arabicPeriod"/>
            </a:pPr>
            <a:r>
              <a:rPr lang="en-US" sz="2000" dirty="0" smtClean="0"/>
              <a:t>Offset-field-of- </a:t>
            </a:r>
            <a:r>
              <a:rPr lang="en-US" sz="2000" dirty="0" err="1" smtClean="0"/>
              <a:t>IR</a:t>
            </a:r>
            <a:r>
              <a:rPr lang="en-US" sz="2000" baseline="-25000" dirty="0" err="1" smtClean="0"/>
              <a:t>out</a:t>
            </a:r>
            <a:r>
              <a:rPr lang="en-US" sz="2000" dirty="0" smtClean="0"/>
              <a:t> , </a:t>
            </a:r>
            <a:r>
              <a:rPr lang="en-US" sz="2000" dirty="0" err="1" smtClean="0"/>
              <a:t>SelectY</a:t>
            </a:r>
            <a:r>
              <a:rPr lang="en-US" sz="2000" dirty="0" smtClean="0"/>
              <a:t>, Add, </a:t>
            </a:r>
            <a:r>
              <a:rPr lang="en-US" sz="2000" dirty="0" err="1" smtClean="0"/>
              <a:t>Z</a:t>
            </a:r>
            <a:r>
              <a:rPr lang="en-US" sz="2000" baseline="-25000" dirty="0" err="1" smtClean="0"/>
              <a:t>in</a:t>
            </a:r>
            <a:endParaRPr lang="en-US" sz="2000" dirty="0" smtClean="0"/>
          </a:p>
          <a:p>
            <a:pPr marL="912813" lvl="1" indent="-457200">
              <a:buFont typeface="+mj-lt"/>
              <a:buAutoNum type="arabicPeriod"/>
            </a:pPr>
            <a:r>
              <a:rPr lang="en-US" sz="2000" dirty="0" err="1" smtClean="0"/>
              <a:t>Z</a:t>
            </a:r>
            <a:r>
              <a:rPr lang="en-US" sz="2000" baseline="-25000" dirty="0" err="1" smtClean="0"/>
              <a:t>out</a:t>
            </a:r>
            <a:r>
              <a:rPr lang="en-US" sz="2000" dirty="0" smtClean="0"/>
              <a:t>, </a:t>
            </a:r>
            <a:r>
              <a:rPr lang="en-US" sz="2000" dirty="0" err="1" smtClean="0"/>
              <a:t>PC</a:t>
            </a:r>
            <a:r>
              <a:rPr lang="en-US" sz="2000" baseline="-25000" dirty="0" err="1" smtClean="0"/>
              <a:t>in</a:t>
            </a:r>
            <a:r>
              <a:rPr lang="en-US" sz="2000" dirty="0" smtClean="0"/>
              <a:t>, End</a:t>
            </a:r>
          </a:p>
          <a:p>
            <a:endParaRPr lang="en-US" dirty="0" smtClean="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Instruction (cont..)</a:t>
            </a:r>
            <a:endParaRPr lang="en-US" dirty="0"/>
          </a:p>
        </p:txBody>
      </p:sp>
      <p:sp>
        <p:nvSpPr>
          <p:cNvPr id="3" name="Content Placeholder 2"/>
          <p:cNvSpPr>
            <a:spLocks noGrp="1"/>
          </p:cNvSpPr>
          <p:nvPr>
            <p:ph idx="1"/>
          </p:nvPr>
        </p:nvSpPr>
        <p:spPr>
          <a:xfrm>
            <a:off x="0" y="1066800"/>
            <a:ext cx="8915400" cy="5638800"/>
          </a:xfrm>
        </p:spPr>
        <p:txBody>
          <a:bodyPr/>
          <a:lstStyle/>
          <a:p>
            <a:pPr marL="341313" indent="-341313">
              <a:buSzPct val="120000"/>
            </a:pPr>
            <a:r>
              <a:rPr lang="en-US" sz="2400" dirty="0" smtClean="0"/>
              <a:t>For conditional branch we need to check the status of the condition codes before loading a new value into the PC.</a:t>
            </a:r>
          </a:p>
          <a:p>
            <a:pPr marL="341313" indent="-341313">
              <a:buSzPct val="120000"/>
            </a:pPr>
            <a:endParaRPr lang="en-US" sz="1200" dirty="0" smtClean="0"/>
          </a:p>
          <a:p>
            <a:pPr marL="341313" indent="-341313">
              <a:buSzPct val="120000"/>
            </a:pPr>
            <a:r>
              <a:rPr lang="en-US" sz="2400" dirty="0" smtClean="0"/>
              <a:t>E.g. Branch-on-negative(Branch&lt;0)</a:t>
            </a:r>
          </a:p>
          <a:p>
            <a:pPr marL="341313" indent="-341313">
              <a:buSzPct val="120000"/>
            </a:pPr>
            <a:r>
              <a:rPr lang="en-US" sz="2400" dirty="0" smtClean="0"/>
              <a:t>Sequence of control steps:</a:t>
            </a:r>
          </a:p>
          <a:p>
            <a:pPr marL="912813" lvl="1" indent="-457200">
              <a:buFont typeface="+mj-lt"/>
              <a:buAutoNum type="arabicPeriod"/>
            </a:pPr>
            <a:r>
              <a:rPr lang="en-US" sz="2000" dirty="0" err="1" smtClean="0"/>
              <a:t>PC</a:t>
            </a:r>
            <a:r>
              <a:rPr lang="en-US" sz="2000" baseline="-25000" dirty="0" err="1" smtClean="0"/>
              <a:t>out</a:t>
            </a:r>
            <a:r>
              <a:rPr lang="en-US" sz="2000" dirty="0" smtClean="0"/>
              <a:t>, </a:t>
            </a:r>
            <a:r>
              <a:rPr lang="en-US" sz="2000" dirty="0" err="1" smtClean="0"/>
              <a:t>MAR</a:t>
            </a:r>
            <a:r>
              <a:rPr lang="en-US" sz="2000" baseline="-25000" dirty="0" err="1" smtClean="0"/>
              <a:t>in</a:t>
            </a:r>
            <a:r>
              <a:rPr lang="en-US" sz="2000" dirty="0" smtClean="0"/>
              <a:t>, Read, Select4, Add, </a:t>
            </a:r>
            <a:r>
              <a:rPr lang="en-US" sz="2000" dirty="0" err="1" smtClean="0"/>
              <a:t>Z</a:t>
            </a:r>
            <a:r>
              <a:rPr lang="en-US" sz="2000" baseline="-25000" dirty="0" err="1" smtClean="0"/>
              <a:t>in</a:t>
            </a:r>
            <a:endParaRPr lang="en-US" sz="2000" dirty="0" smtClean="0">
              <a:sym typeface="Wingdings" pitchFamily="2" charset="2"/>
            </a:endParaRPr>
          </a:p>
          <a:p>
            <a:pPr marL="912813" lvl="1" indent="-457200">
              <a:buFont typeface="+mj-lt"/>
              <a:buAutoNum type="arabicPeriod"/>
            </a:pPr>
            <a:r>
              <a:rPr lang="en-US" sz="2000" dirty="0" err="1" smtClean="0"/>
              <a:t>Z</a:t>
            </a:r>
            <a:r>
              <a:rPr lang="en-US" sz="2000" baseline="-25000" dirty="0" err="1" smtClean="0"/>
              <a:t>out</a:t>
            </a:r>
            <a:r>
              <a:rPr lang="en-US" sz="2000" dirty="0" smtClean="0"/>
              <a:t>, </a:t>
            </a:r>
            <a:r>
              <a:rPr lang="en-US" sz="2000" dirty="0" err="1" smtClean="0"/>
              <a:t>PC</a:t>
            </a:r>
            <a:r>
              <a:rPr lang="en-US" sz="2000" baseline="-25000" dirty="0" err="1" smtClean="0"/>
              <a:t>in</a:t>
            </a:r>
            <a:r>
              <a:rPr lang="en-US" sz="2000" dirty="0" smtClean="0"/>
              <a:t>, Y</a:t>
            </a:r>
            <a:r>
              <a:rPr lang="en-US" sz="2000" baseline="-25000" dirty="0" smtClean="0"/>
              <a:t>in</a:t>
            </a:r>
            <a:r>
              <a:rPr lang="en-US" sz="2000" dirty="0" smtClean="0"/>
              <a:t>, WMFC</a:t>
            </a:r>
            <a:endParaRPr lang="en-US" sz="2000" dirty="0" smtClean="0">
              <a:sym typeface="Wingdings" pitchFamily="2" charset="2"/>
            </a:endParaRPr>
          </a:p>
          <a:p>
            <a:pPr marL="912813" lvl="1" indent="-457200">
              <a:buFont typeface="+mj-lt"/>
              <a:buAutoNum type="arabicPeriod"/>
            </a:pPr>
            <a:r>
              <a:rPr lang="en-US" sz="2000" dirty="0" err="1" smtClean="0"/>
              <a:t>MDR</a:t>
            </a:r>
            <a:r>
              <a:rPr lang="en-US" sz="2000" baseline="-25000" dirty="0" err="1" smtClean="0"/>
              <a:t>out</a:t>
            </a:r>
            <a:r>
              <a:rPr lang="en-US" sz="2000" dirty="0" smtClean="0"/>
              <a:t>, </a:t>
            </a:r>
            <a:r>
              <a:rPr lang="en-US" sz="2000" dirty="0" err="1" smtClean="0"/>
              <a:t>IR</a:t>
            </a:r>
            <a:r>
              <a:rPr lang="en-US" sz="2000" baseline="-25000" dirty="0" err="1" smtClean="0"/>
              <a:t>in</a:t>
            </a:r>
            <a:endParaRPr lang="en-US" sz="2000" dirty="0" smtClean="0"/>
          </a:p>
          <a:p>
            <a:pPr marL="912813" lvl="1" indent="-457200">
              <a:buFont typeface="+mj-lt"/>
              <a:buAutoNum type="arabicPeriod"/>
            </a:pPr>
            <a:r>
              <a:rPr lang="en-US" sz="2000" dirty="0" smtClean="0">
                <a:solidFill>
                  <a:srgbClr val="0000FF"/>
                </a:solidFill>
              </a:rPr>
              <a:t>Offset-field-of- </a:t>
            </a:r>
            <a:r>
              <a:rPr lang="en-US" sz="2000" dirty="0" err="1" smtClean="0">
                <a:solidFill>
                  <a:srgbClr val="0000FF"/>
                </a:solidFill>
              </a:rPr>
              <a:t>IR</a:t>
            </a:r>
            <a:r>
              <a:rPr lang="en-US" sz="2000" baseline="-25000" dirty="0" err="1" smtClean="0">
                <a:solidFill>
                  <a:srgbClr val="0000FF"/>
                </a:solidFill>
              </a:rPr>
              <a:t>out</a:t>
            </a:r>
            <a:r>
              <a:rPr lang="en-US" sz="2000" dirty="0" smtClean="0">
                <a:solidFill>
                  <a:srgbClr val="0000FF"/>
                </a:solidFill>
              </a:rPr>
              <a:t> , </a:t>
            </a:r>
            <a:r>
              <a:rPr lang="en-US" sz="2000" dirty="0" err="1" smtClean="0">
                <a:solidFill>
                  <a:srgbClr val="0000FF"/>
                </a:solidFill>
              </a:rPr>
              <a:t>SelectY</a:t>
            </a:r>
            <a:r>
              <a:rPr lang="en-US" sz="2000" dirty="0" smtClean="0">
                <a:solidFill>
                  <a:srgbClr val="0000FF"/>
                </a:solidFill>
              </a:rPr>
              <a:t>, Add, </a:t>
            </a:r>
            <a:r>
              <a:rPr lang="en-US" sz="2000" dirty="0" err="1" smtClean="0">
                <a:solidFill>
                  <a:srgbClr val="0000FF"/>
                </a:solidFill>
              </a:rPr>
              <a:t>Z</a:t>
            </a:r>
            <a:r>
              <a:rPr lang="en-US" sz="2000" baseline="-25000" dirty="0" err="1" smtClean="0">
                <a:solidFill>
                  <a:srgbClr val="0000FF"/>
                </a:solidFill>
              </a:rPr>
              <a:t>in</a:t>
            </a:r>
            <a:r>
              <a:rPr lang="en-US" sz="2000" dirty="0" smtClean="0">
                <a:solidFill>
                  <a:srgbClr val="0000FF"/>
                </a:solidFill>
              </a:rPr>
              <a:t> , </a:t>
            </a:r>
            <a:r>
              <a:rPr lang="en-US" sz="2000" dirty="0" smtClean="0">
                <a:solidFill>
                  <a:srgbClr val="C00000"/>
                </a:solidFill>
              </a:rPr>
              <a:t>If N=0 then End</a:t>
            </a:r>
          </a:p>
          <a:p>
            <a:pPr marL="912813" lvl="1" indent="-457200">
              <a:buFont typeface="+mj-lt"/>
              <a:buAutoNum type="arabicPeriod"/>
            </a:pPr>
            <a:r>
              <a:rPr lang="en-US" sz="2000" dirty="0" err="1" smtClean="0"/>
              <a:t>Z</a:t>
            </a:r>
            <a:r>
              <a:rPr lang="en-US" sz="2000" baseline="-25000" dirty="0" err="1" smtClean="0"/>
              <a:t>out</a:t>
            </a:r>
            <a:r>
              <a:rPr lang="en-US" sz="2000" dirty="0" smtClean="0"/>
              <a:t>, </a:t>
            </a:r>
            <a:r>
              <a:rPr lang="en-US" sz="2000" dirty="0" err="1" smtClean="0"/>
              <a:t>PC</a:t>
            </a:r>
            <a:r>
              <a:rPr lang="en-US" sz="2000" baseline="-25000" dirty="0" err="1" smtClean="0"/>
              <a:t>in</a:t>
            </a:r>
            <a:r>
              <a:rPr lang="en-US" sz="2000" dirty="0" smtClean="0"/>
              <a:t>, End</a:t>
            </a:r>
          </a:p>
          <a:p>
            <a:pPr marL="912813" lvl="1" indent="-457200">
              <a:buNone/>
            </a:pPr>
            <a:endParaRPr lang="en-US" sz="1200" dirty="0" smtClean="0"/>
          </a:p>
          <a:p>
            <a:pPr marL="912813" lvl="1" indent="-457200">
              <a:buNone/>
            </a:pPr>
            <a:r>
              <a:rPr lang="en-US" sz="2000" dirty="0" smtClean="0"/>
              <a:t>Here, if N=0 the processor returns to step 1 immediately after step 4.</a:t>
            </a:r>
          </a:p>
          <a:p>
            <a:pPr marL="912813" lvl="1" indent="-457200">
              <a:buNone/>
            </a:pPr>
            <a:r>
              <a:rPr lang="en-US" sz="2000" dirty="0" smtClean="0"/>
              <a:t>If N=1. step 5 is performed to load a new value into the PC, thus performing the branch condition.</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xfrm>
            <a:off x="685800" y="457200"/>
            <a:ext cx="8229600" cy="457200"/>
          </a:xfrm>
        </p:spPr>
        <p:txBody>
          <a:bodyPr/>
          <a:lstStyle/>
          <a:p>
            <a:r>
              <a:rPr lang="en-GB" sz="3200" dirty="0"/>
              <a:t>Multiple-Bus Organization</a:t>
            </a:r>
          </a:p>
        </p:txBody>
      </p:sp>
      <p:sp>
        <p:nvSpPr>
          <p:cNvPr id="336899" name="Rectangle 3"/>
          <p:cNvSpPr>
            <a:spLocks noGrp="1" noChangeArrowheads="1"/>
          </p:cNvSpPr>
          <p:nvPr>
            <p:ph type="body" idx="1"/>
          </p:nvPr>
        </p:nvSpPr>
        <p:spPr>
          <a:xfrm>
            <a:off x="228600" y="1066800"/>
            <a:ext cx="8763000" cy="5562600"/>
          </a:xfrm>
        </p:spPr>
        <p:txBody>
          <a:bodyPr/>
          <a:lstStyle/>
          <a:p>
            <a:pPr>
              <a:lnSpc>
                <a:spcPct val="90000"/>
              </a:lnSpc>
              <a:buSzPct val="120000"/>
            </a:pPr>
            <a:r>
              <a:rPr lang="en-US" dirty="0" smtClean="0"/>
              <a:t>Need: </a:t>
            </a:r>
          </a:p>
          <a:p>
            <a:pPr lvl="1">
              <a:lnSpc>
                <a:spcPct val="90000"/>
              </a:lnSpc>
              <a:buSzPct val="120000"/>
            </a:pPr>
            <a:r>
              <a:rPr lang="en-US" dirty="0" smtClean="0"/>
              <a:t>In Single-bus structure control sequences are long as only one data item can be transferred over the bus in a clock cycle.</a:t>
            </a:r>
          </a:p>
          <a:p>
            <a:pPr lvl="1">
              <a:lnSpc>
                <a:spcPct val="90000"/>
              </a:lnSpc>
              <a:buSzPct val="120000"/>
            </a:pPr>
            <a:r>
              <a:rPr lang="en-US" dirty="0" smtClean="0"/>
              <a:t>To reduce the number of steps needed, most commercial processors provide multiple internal paths that enable several transfers to take place in parallel.</a:t>
            </a:r>
            <a:endParaRPr lang="en-US" sz="1200" dirty="0" smtClean="0"/>
          </a:p>
          <a:p>
            <a:pPr>
              <a:lnSpc>
                <a:spcPct val="90000"/>
              </a:lnSpc>
              <a:buSzPct val="120000"/>
            </a:pPr>
            <a:endParaRPr lang="en-US" sz="1200" dirty="0" smtClean="0"/>
          </a:p>
          <a:p>
            <a:pPr>
              <a:lnSpc>
                <a:spcPct val="90000"/>
              </a:lnSpc>
              <a:buSzPct val="120000"/>
            </a:pPr>
            <a:r>
              <a:rPr lang="en-US" dirty="0" smtClean="0">
                <a:solidFill>
                  <a:srgbClr val="0000FF"/>
                </a:solidFill>
              </a:rPr>
              <a:t>Buses A and B </a:t>
            </a:r>
            <a:r>
              <a:rPr lang="en-US" dirty="0" smtClean="0"/>
              <a:t>are used to transfer source operands to the A and B inputs of ALU, and result transferred to destination over </a:t>
            </a:r>
            <a:r>
              <a:rPr lang="en-US" dirty="0" smtClean="0">
                <a:solidFill>
                  <a:srgbClr val="0000FF"/>
                </a:solidFill>
              </a:rPr>
              <a:t>bus C</a:t>
            </a:r>
            <a:r>
              <a:rPr lang="en-US" dirty="0" smtClean="0"/>
              <a:t>.</a:t>
            </a:r>
          </a:p>
          <a:p>
            <a:pPr>
              <a:lnSpc>
                <a:spcPct val="90000"/>
              </a:lnSpc>
              <a:buSzPct val="120000"/>
            </a:pPr>
            <a:endParaRPr lang="en-US" sz="1200" dirty="0" smtClean="0"/>
          </a:p>
          <a:p>
            <a:pPr>
              <a:lnSpc>
                <a:spcPct val="90000"/>
              </a:lnSpc>
              <a:buSzPct val="120000"/>
            </a:pPr>
            <a:r>
              <a:rPr lang="en-US" dirty="0" smtClean="0"/>
              <a:t>The three-bus arrangement obviates the need for registers Y and Z.</a:t>
            </a:r>
          </a:p>
          <a:p>
            <a:pPr>
              <a:lnSpc>
                <a:spcPct val="90000"/>
              </a:lnSpc>
              <a:buSzPct val="120000"/>
            </a:pPr>
            <a:endParaRPr lang="en-US" dirty="0" smtClean="0"/>
          </a:p>
          <a:p>
            <a:pPr>
              <a:lnSpc>
                <a:spcPct val="90000"/>
              </a:lnSpc>
              <a:buSzPct val="120000"/>
            </a:pPr>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Multiple-Bus Organization (cont..)</a:t>
            </a:r>
            <a:br>
              <a:rPr lang="en-GB" dirty="0" smtClean="0"/>
            </a:br>
            <a:r>
              <a:rPr lang="en-US" dirty="0" smtClean="0"/>
              <a:t>Three-Bus Structure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52400" y="990600"/>
            <a:ext cx="8763000" cy="5798687"/>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8204200" cy="685800"/>
          </a:xfrm>
        </p:spPr>
        <p:txBody>
          <a:bodyPr/>
          <a:lstStyle/>
          <a:p>
            <a:r>
              <a:rPr lang="en-GB" dirty="0" smtClean="0"/>
              <a:t>Multiple-Bus Organization (cont..)</a:t>
            </a:r>
            <a:endParaRPr lang="en-US" dirty="0"/>
          </a:p>
        </p:txBody>
      </p:sp>
      <p:sp>
        <p:nvSpPr>
          <p:cNvPr id="3" name="Content Placeholder 2"/>
          <p:cNvSpPr>
            <a:spLocks noGrp="1"/>
          </p:cNvSpPr>
          <p:nvPr>
            <p:ph idx="1"/>
          </p:nvPr>
        </p:nvSpPr>
        <p:spPr>
          <a:xfrm>
            <a:off x="0" y="990600"/>
            <a:ext cx="8915400" cy="5715000"/>
          </a:xfrm>
        </p:spPr>
        <p:txBody>
          <a:bodyPr/>
          <a:lstStyle/>
          <a:p>
            <a:pPr>
              <a:lnSpc>
                <a:spcPct val="90000"/>
              </a:lnSpc>
              <a:buSzPct val="120000"/>
            </a:pPr>
            <a:r>
              <a:rPr lang="en-US" sz="2600" dirty="0" smtClean="0"/>
              <a:t>All general purpose registers are combined into a single block called </a:t>
            </a:r>
            <a:r>
              <a:rPr lang="en-US" sz="2600" dirty="0" smtClean="0">
                <a:solidFill>
                  <a:srgbClr val="0000FF"/>
                </a:solidFill>
              </a:rPr>
              <a:t>register file</a:t>
            </a:r>
            <a:r>
              <a:rPr lang="en-US" sz="2600" dirty="0" smtClean="0"/>
              <a:t> with three ports: </a:t>
            </a:r>
          </a:p>
          <a:p>
            <a:pPr lvl="1">
              <a:lnSpc>
                <a:spcPct val="90000"/>
              </a:lnSpc>
              <a:buSzPct val="120000"/>
            </a:pPr>
            <a:r>
              <a:rPr lang="en-US" dirty="0" smtClean="0">
                <a:solidFill>
                  <a:srgbClr val="0000FF"/>
                </a:solidFill>
              </a:rPr>
              <a:t>2 outputs </a:t>
            </a:r>
            <a:r>
              <a:rPr lang="en-US" dirty="0" smtClean="0"/>
              <a:t>allowing 2 registers to be accessed simultaneously and have their contents put on buses </a:t>
            </a:r>
            <a:r>
              <a:rPr lang="en-US" dirty="0" smtClean="0">
                <a:solidFill>
                  <a:srgbClr val="0000FF"/>
                </a:solidFill>
              </a:rPr>
              <a:t>A and B</a:t>
            </a:r>
            <a:r>
              <a:rPr lang="en-US" dirty="0" smtClean="0"/>
              <a:t>, and </a:t>
            </a:r>
          </a:p>
          <a:p>
            <a:pPr lvl="1">
              <a:lnSpc>
                <a:spcPct val="90000"/>
              </a:lnSpc>
              <a:buSzPct val="120000"/>
            </a:pPr>
            <a:r>
              <a:rPr lang="en-US" dirty="0" smtClean="0">
                <a:solidFill>
                  <a:srgbClr val="C00000"/>
                </a:solidFill>
              </a:rPr>
              <a:t>1 input </a:t>
            </a:r>
            <a:r>
              <a:rPr lang="en-US" dirty="0" smtClean="0"/>
              <a:t>allowing data on </a:t>
            </a:r>
            <a:r>
              <a:rPr lang="en-US" dirty="0" smtClean="0">
                <a:solidFill>
                  <a:srgbClr val="C00000"/>
                </a:solidFill>
              </a:rPr>
              <a:t>bus C</a:t>
            </a:r>
            <a:r>
              <a:rPr lang="en-US" dirty="0" smtClean="0"/>
              <a:t> to be loaded into a third register.</a:t>
            </a:r>
          </a:p>
          <a:p>
            <a:pPr>
              <a:lnSpc>
                <a:spcPct val="90000"/>
              </a:lnSpc>
              <a:buSzPct val="120000"/>
            </a:pPr>
            <a:endParaRPr lang="en-US" sz="1200" dirty="0" smtClean="0"/>
          </a:p>
          <a:p>
            <a:pPr>
              <a:lnSpc>
                <a:spcPct val="90000"/>
              </a:lnSpc>
              <a:buSzPct val="120000"/>
            </a:pPr>
            <a:r>
              <a:rPr lang="en-US" sz="2600" dirty="0" smtClean="0"/>
              <a:t>Use of </a:t>
            </a:r>
            <a:r>
              <a:rPr lang="en-US" sz="2600" dirty="0" smtClean="0">
                <a:solidFill>
                  <a:srgbClr val="0000FF"/>
                </a:solidFill>
              </a:rPr>
              <a:t>incrementer unit</a:t>
            </a:r>
            <a:r>
              <a:rPr lang="en-US" sz="2600" dirty="0" smtClean="0"/>
              <a:t>(for incrementing PC by 4)eliminates need to add 4 to PC using main ALU.</a:t>
            </a:r>
          </a:p>
          <a:p>
            <a:pPr>
              <a:lnSpc>
                <a:spcPct val="90000"/>
              </a:lnSpc>
              <a:buSzPct val="120000"/>
              <a:buNone/>
            </a:pPr>
            <a:endParaRPr lang="en-US" sz="2600" dirty="0" smtClean="0"/>
          </a:p>
          <a:p>
            <a:pPr>
              <a:lnSpc>
                <a:spcPct val="90000"/>
              </a:lnSpc>
              <a:buSzPct val="120000"/>
            </a:pPr>
            <a:r>
              <a:rPr lang="en-US" sz="2600" dirty="0" smtClean="0"/>
              <a:t>Constant 4 at ALU </a:t>
            </a:r>
            <a:r>
              <a:rPr lang="en-US" sz="2600" dirty="0" err="1" smtClean="0"/>
              <a:t>i</a:t>
            </a:r>
            <a:r>
              <a:rPr lang="en-US" sz="2600" dirty="0" smtClean="0"/>
              <a:t>/p multiplexer is still useful for incrementing other addresses such as memory addresses in </a:t>
            </a:r>
            <a:r>
              <a:rPr lang="en-US" sz="2600" dirty="0" err="1" smtClean="0"/>
              <a:t>LoadMultiple</a:t>
            </a:r>
            <a:r>
              <a:rPr lang="en-US" sz="2600" dirty="0" smtClean="0"/>
              <a:t>/ </a:t>
            </a:r>
            <a:r>
              <a:rPr lang="en-US" sz="2600" dirty="0" err="1" smtClean="0"/>
              <a:t>StoreMultiple</a:t>
            </a:r>
            <a:r>
              <a:rPr lang="en-US" sz="2600" dirty="0" smtClean="0"/>
              <a:t> instructions.</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685800" y="457200"/>
            <a:ext cx="8229600" cy="457200"/>
          </a:xfrm>
        </p:spPr>
        <p:txBody>
          <a:bodyPr/>
          <a:lstStyle/>
          <a:p>
            <a:r>
              <a:rPr lang="en-GB" sz="3200" dirty="0"/>
              <a:t>Multiple-Bus Organization </a:t>
            </a:r>
            <a:r>
              <a:rPr lang="en-GB" sz="3200" dirty="0" smtClean="0"/>
              <a:t>(cont..)</a:t>
            </a:r>
            <a:endParaRPr lang="en-GB" sz="3200" dirty="0"/>
          </a:p>
        </p:txBody>
      </p:sp>
      <p:sp>
        <p:nvSpPr>
          <p:cNvPr id="338947" name="Rectangle 3"/>
          <p:cNvSpPr>
            <a:spLocks noGrp="1" noChangeArrowheads="1"/>
          </p:cNvSpPr>
          <p:nvPr>
            <p:ph type="body" idx="1"/>
          </p:nvPr>
        </p:nvSpPr>
        <p:spPr>
          <a:xfrm>
            <a:off x="0" y="990600"/>
            <a:ext cx="8839200" cy="5562600"/>
          </a:xfrm>
        </p:spPr>
        <p:txBody>
          <a:bodyPr/>
          <a:lstStyle/>
          <a:p>
            <a:pPr marL="341313" indent="-341313">
              <a:buSzPct val="120000"/>
            </a:pPr>
            <a:r>
              <a:rPr lang="en-US" dirty="0"/>
              <a:t>For the ALU, R=A (or R=B) means that its A (or B) input is passed unmodified to bus C.</a:t>
            </a:r>
          </a:p>
          <a:p>
            <a:pPr marL="341313" indent="-341313">
              <a:buSzPct val="120000"/>
            </a:pPr>
            <a:endParaRPr lang="en-US" dirty="0" smtClean="0"/>
          </a:p>
          <a:p>
            <a:pPr marL="341313" indent="-341313">
              <a:buSzPct val="120000"/>
            </a:pPr>
            <a:r>
              <a:rPr lang="en-US" dirty="0" smtClean="0"/>
              <a:t>E.g. Add </a:t>
            </a:r>
            <a:r>
              <a:rPr lang="en-US" dirty="0"/>
              <a:t>R4, R5, R6	/* R6 </a:t>
            </a:r>
            <a:r>
              <a:rPr lang="en-US" dirty="0">
                <a:sym typeface="Wingdings" pitchFamily="2" charset="2"/>
              </a:rPr>
              <a:t> [R4] + [R5</a:t>
            </a:r>
            <a:r>
              <a:rPr lang="en-US" dirty="0" smtClean="0">
                <a:sym typeface="Wingdings" pitchFamily="2" charset="2"/>
              </a:rPr>
              <a:t>]</a:t>
            </a:r>
            <a:endParaRPr lang="en-US" dirty="0">
              <a:sym typeface="Wingdings" pitchFamily="2" charset="2"/>
            </a:endParaRPr>
          </a:p>
          <a:p>
            <a:pPr marL="808038" lvl="1" indent="-352425">
              <a:buSzPct val="120000"/>
            </a:pPr>
            <a:r>
              <a:rPr lang="en-US" dirty="0" smtClean="0"/>
              <a:t>Adds the contents of R4 and R5 to R6.</a:t>
            </a:r>
          </a:p>
          <a:p>
            <a:pPr marL="341313" indent="-341313">
              <a:buSzPct val="120000"/>
            </a:pPr>
            <a:r>
              <a:rPr lang="en-US" dirty="0" smtClean="0"/>
              <a:t>Sequence </a:t>
            </a:r>
            <a:r>
              <a:rPr lang="en-US" dirty="0"/>
              <a:t>of control steps:</a:t>
            </a:r>
          </a:p>
          <a:p>
            <a:pPr marL="912813" lvl="1" indent="-457200">
              <a:buFont typeface="+mj-lt"/>
              <a:buAutoNum type="arabicPeriod"/>
            </a:pPr>
            <a:r>
              <a:rPr lang="en-US" dirty="0"/>
              <a:t>PC</a:t>
            </a:r>
            <a:r>
              <a:rPr lang="en-US" baseline="-25000" dirty="0"/>
              <a:t>out</a:t>
            </a:r>
            <a:r>
              <a:rPr lang="en-US" dirty="0"/>
              <a:t>, R=B, MAR</a:t>
            </a:r>
            <a:r>
              <a:rPr lang="en-US" baseline="-25000" dirty="0"/>
              <a:t>in</a:t>
            </a:r>
            <a:r>
              <a:rPr lang="en-US" dirty="0"/>
              <a:t>, Read, </a:t>
            </a:r>
            <a:r>
              <a:rPr lang="en-US" dirty="0" err="1"/>
              <a:t>IncPC</a:t>
            </a:r>
            <a:endParaRPr lang="en-US" dirty="0">
              <a:sym typeface="Wingdings" pitchFamily="2" charset="2"/>
            </a:endParaRPr>
          </a:p>
          <a:p>
            <a:pPr marL="912813" lvl="1" indent="-457200">
              <a:buFont typeface="+mj-lt"/>
              <a:buAutoNum type="arabicPeriod"/>
            </a:pPr>
            <a:r>
              <a:rPr lang="en-US" dirty="0"/>
              <a:t>WMFC</a:t>
            </a:r>
            <a:endParaRPr lang="en-US" dirty="0">
              <a:sym typeface="Wingdings" pitchFamily="2" charset="2"/>
            </a:endParaRPr>
          </a:p>
          <a:p>
            <a:pPr marL="912813" lvl="1" indent="-457200">
              <a:buFont typeface="+mj-lt"/>
              <a:buAutoNum type="arabicPeriod"/>
            </a:pPr>
            <a:r>
              <a:rPr lang="en-US" dirty="0" err="1"/>
              <a:t>MDR</a:t>
            </a:r>
            <a:r>
              <a:rPr lang="en-US" baseline="-25000" dirty="0" err="1"/>
              <a:t>outB</a:t>
            </a:r>
            <a:r>
              <a:rPr lang="en-US" dirty="0"/>
              <a:t>, R=B, IR</a:t>
            </a:r>
            <a:r>
              <a:rPr lang="en-US" baseline="-25000" dirty="0"/>
              <a:t>in</a:t>
            </a:r>
            <a:endParaRPr lang="en-US" dirty="0"/>
          </a:p>
          <a:p>
            <a:pPr marL="912813" lvl="1" indent="-457200">
              <a:buFont typeface="+mj-lt"/>
              <a:buAutoNum type="arabicPeriod"/>
            </a:pPr>
            <a:r>
              <a:rPr lang="en-US" dirty="0"/>
              <a:t>R4</a:t>
            </a:r>
            <a:r>
              <a:rPr lang="en-US" baseline="-25000" dirty="0"/>
              <a:t>outA</a:t>
            </a:r>
            <a:r>
              <a:rPr lang="en-US" dirty="0"/>
              <a:t>, R5</a:t>
            </a:r>
            <a:r>
              <a:rPr lang="en-US" baseline="-25000" dirty="0"/>
              <a:t>outB</a:t>
            </a:r>
            <a:r>
              <a:rPr lang="en-US" dirty="0"/>
              <a:t>, </a:t>
            </a:r>
            <a:r>
              <a:rPr lang="en-US" dirty="0" err="1"/>
              <a:t>SelectA</a:t>
            </a:r>
            <a:r>
              <a:rPr lang="en-US" dirty="0"/>
              <a:t>, Add, R6</a:t>
            </a:r>
            <a:r>
              <a:rPr lang="en-US" baseline="-25000" dirty="0"/>
              <a:t>in</a:t>
            </a:r>
            <a:r>
              <a:rPr lang="en-US" dirty="0"/>
              <a:t>, End</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Systems</a:t>
            </a:r>
            <a:endParaRPr lang="en-US" dirty="0"/>
          </a:p>
        </p:txBody>
      </p:sp>
      <p:sp>
        <p:nvSpPr>
          <p:cNvPr id="3" name="Content Placeholder 2"/>
          <p:cNvSpPr>
            <a:spLocks noGrp="1"/>
          </p:cNvSpPr>
          <p:nvPr>
            <p:ph idx="1"/>
          </p:nvPr>
        </p:nvSpPr>
        <p:spPr>
          <a:xfrm>
            <a:off x="0" y="990600"/>
            <a:ext cx="9144000" cy="5715000"/>
          </a:xfrm>
        </p:spPr>
        <p:txBody>
          <a:bodyPr/>
          <a:lstStyle/>
          <a:p>
            <a:r>
              <a:rPr lang="en-US" dirty="0" smtClean="0"/>
              <a:t>Two categories:</a:t>
            </a:r>
          </a:p>
          <a:p>
            <a:pPr marL="914400" lvl="1" indent="-514350">
              <a:buFont typeface="+mj-lt"/>
              <a:buAutoNum type="arabicPeriod"/>
            </a:pPr>
            <a:r>
              <a:rPr lang="en-US" dirty="0" smtClean="0">
                <a:solidFill>
                  <a:srgbClr val="0000FF"/>
                </a:solidFill>
              </a:rPr>
              <a:t>Hardwired control </a:t>
            </a:r>
          </a:p>
          <a:p>
            <a:pPr lvl="2"/>
            <a:r>
              <a:rPr lang="en-US" dirty="0" smtClean="0"/>
              <a:t>Control unit is </a:t>
            </a:r>
            <a:r>
              <a:rPr lang="en-US" dirty="0" smtClean="0">
                <a:solidFill>
                  <a:srgbClr val="C00000"/>
                </a:solidFill>
              </a:rPr>
              <a:t>implemented using hardware</a:t>
            </a:r>
            <a:r>
              <a:rPr lang="en-US" dirty="0" smtClean="0"/>
              <a:t>.</a:t>
            </a:r>
          </a:p>
          <a:p>
            <a:pPr lvl="2"/>
            <a:r>
              <a:rPr lang="en-US" dirty="0" smtClean="0"/>
              <a:t>It physically connects all of the control lines to actual machine instructions.</a:t>
            </a:r>
          </a:p>
          <a:p>
            <a:pPr lvl="2"/>
            <a:r>
              <a:rPr lang="en-US" dirty="0" smtClean="0"/>
              <a:t>The control unit is essentially a </a:t>
            </a:r>
            <a:r>
              <a:rPr lang="en-US" dirty="0" smtClean="0">
                <a:solidFill>
                  <a:srgbClr val="C00000"/>
                </a:solidFill>
              </a:rPr>
              <a:t>state machine circuit</a:t>
            </a:r>
            <a:r>
              <a:rPr lang="en-US" dirty="0" smtClean="0"/>
              <a:t>. </a:t>
            </a:r>
          </a:p>
          <a:p>
            <a:pPr lvl="2"/>
            <a:r>
              <a:rPr lang="en-US" dirty="0" smtClean="0"/>
              <a:t>Its input logic signals are transformed into a set of output logic signals, which are the control signals.</a:t>
            </a:r>
            <a:endParaRPr lang="en-US" dirty="0" smtClean="0">
              <a:solidFill>
                <a:srgbClr val="0000FF"/>
              </a:solidFill>
            </a:endParaRPr>
          </a:p>
          <a:p>
            <a:pPr marL="1314450" lvl="2" indent="-514350">
              <a:buNone/>
            </a:pPr>
            <a:endParaRPr lang="en-US" sz="1200" dirty="0" smtClean="0">
              <a:solidFill>
                <a:srgbClr val="0000FF"/>
              </a:solidFill>
            </a:endParaRPr>
          </a:p>
          <a:p>
            <a:pPr marL="914400" lvl="1" indent="-514350">
              <a:buFont typeface="+mj-lt"/>
              <a:buAutoNum type="arabicPeriod"/>
            </a:pPr>
            <a:r>
              <a:rPr lang="en-US" dirty="0" smtClean="0">
                <a:solidFill>
                  <a:srgbClr val="0000FF"/>
                </a:solidFill>
              </a:rPr>
              <a:t>Micro programmed control</a:t>
            </a:r>
          </a:p>
          <a:p>
            <a:pPr lvl="2"/>
            <a:r>
              <a:rPr lang="en-US" dirty="0" smtClean="0"/>
              <a:t>Control unit is </a:t>
            </a:r>
            <a:r>
              <a:rPr lang="en-US" dirty="0" smtClean="0">
                <a:solidFill>
                  <a:srgbClr val="C00000"/>
                </a:solidFill>
              </a:rPr>
              <a:t>implemented</a:t>
            </a:r>
            <a:r>
              <a:rPr lang="en-US" dirty="0" smtClean="0"/>
              <a:t> </a:t>
            </a:r>
            <a:r>
              <a:rPr lang="en-US" dirty="0" smtClean="0">
                <a:solidFill>
                  <a:srgbClr val="C00000"/>
                </a:solidFill>
              </a:rPr>
              <a:t>using software</a:t>
            </a:r>
            <a:r>
              <a:rPr lang="en-US" dirty="0" smtClean="0"/>
              <a:t>.</a:t>
            </a:r>
          </a:p>
          <a:p>
            <a:pPr lvl="2"/>
            <a:r>
              <a:rPr lang="en-US" dirty="0" smtClean="0"/>
              <a:t>The logic of the control unit is specified by a </a:t>
            </a:r>
            <a:r>
              <a:rPr lang="en-US" dirty="0" smtClean="0">
                <a:solidFill>
                  <a:srgbClr val="C00000"/>
                </a:solidFill>
              </a:rPr>
              <a:t>microprogram</a:t>
            </a:r>
            <a:r>
              <a:rPr lang="en-US" dirty="0" smtClean="0"/>
              <a:t>. </a:t>
            </a:r>
          </a:p>
          <a:p>
            <a:pPr lvl="2"/>
            <a:r>
              <a:rPr lang="en-US" dirty="0" smtClean="0"/>
              <a:t>A microprogram consists of a sequence of instructions in a microprogramming language. </a:t>
            </a:r>
          </a:p>
          <a:p>
            <a:pPr lvl="2"/>
            <a:r>
              <a:rPr lang="en-US" dirty="0" smtClean="0"/>
              <a:t>These are </a:t>
            </a:r>
            <a:r>
              <a:rPr lang="en-US" dirty="0" smtClean="0">
                <a:solidFill>
                  <a:srgbClr val="C00000"/>
                </a:solidFill>
              </a:rPr>
              <a:t>very simple instructions that specify micro-operations</a:t>
            </a:r>
            <a:r>
              <a:rPr lang="en-US" dirty="0" smtClean="0"/>
              <a:t>.</a:t>
            </a:r>
          </a:p>
          <a:p>
            <a:pPr lvl="2">
              <a:buNone/>
            </a:pPr>
            <a:endParaRPr lang="en-US" dirty="0" smtClean="0">
              <a:solidFill>
                <a:srgbClr val="0000FF"/>
              </a:solidFill>
            </a:endParaRPr>
          </a:p>
          <a:p>
            <a:endParaRPr lang="en-US" dirty="0" smtClean="0"/>
          </a:p>
          <a:p>
            <a:pPr>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idx="4294967295"/>
          </p:nvPr>
        </p:nvSpPr>
        <p:spPr/>
        <p:txBody>
          <a:bodyPr/>
          <a:lstStyle/>
          <a:p>
            <a:pPr eaLnBrk="1" hangingPunct="1"/>
            <a:r>
              <a:rPr lang="en-US" dirty="0" smtClean="0"/>
              <a:t>Hardwired Control (cont..)</a:t>
            </a:r>
          </a:p>
        </p:txBody>
      </p:sp>
      <p:sp>
        <p:nvSpPr>
          <p:cNvPr id="86019" name="Content Placeholder 2"/>
          <p:cNvSpPr>
            <a:spLocks noGrp="1"/>
          </p:cNvSpPr>
          <p:nvPr>
            <p:ph idx="4294967295"/>
          </p:nvPr>
        </p:nvSpPr>
        <p:spPr>
          <a:xfrm>
            <a:off x="0" y="990600"/>
            <a:ext cx="3962400" cy="5715000"/>
          </a:xfrm>
        </p:spPr>
        <p:txBody>
          <a:bodyPr/>
          <a:lstStyle/>
          <a:p>
            <a:pPr eaLnBrk="1" hangingPunct="1"/>
            <a:r>
              <a:rPr lang="en-US" dirty="0" smtClean="0"/>
              <a:t>A special digital circuit that uses:</a:t>
            </a:r>
          </a:p>
          <a:p>
            <a:pPr marL="914400" lvl="1" indent="-457200" eaLnBrk="1" hangingPunct="1">
              <a:buFont typeface="+mj-lt"/>
              <a:buAutoNum type="arabicPeriod"/>
            </a:pPr>
            <a:r>
              <a:rPr lang="en-US" dirty="0" smtClean="0"/>
              <a:t>The bits from the </a:t>
            </a:r>
            <a:r>
              <a:rPr lang="en-US" dirty="0" smtClean="0">
                <a:solidFill>
                  <a:srgbClr val="0000FF"/>
                </a:solidFill>
              </a:rPr>
              <a:t>opcode field in our instructions(IR)</a:t>
            </a:r>
          </a:p>
          <a:p>
            <a:pPr marL="914400" lvl="1" indent="-457200" eaLnBrk="1" hangingPunct="1">
              <a:buFont typeface="+mj-lt"/>
              <a:buAutoNum type="arabicPeriod"/>
            </a:pPr>
            <a:r>
              <a:rPr lang="en-US" dirty="0" smtClean="0"/>
              <a:t>Bits from the </a:t>
            </a:r>
            <a:r>
              <a:rPr lang="en-US" dirty="0" smtClean="0">
                <a:solidFill>
                  <a:srgbClr val="0000FF"/>
                </a:solidFill>
              </a:rPr>
              <a:t>Condition code flags</a:t>
            </a:r>
          </a:p>
          <a:p>
            <a:pPr marL="914400" lvl="1" indent="-457200" eaLnBrk="1" hangingPunct="1">
              <a:buFont typeface="+mj-lt"/>
              <a:buAutoNum type="arabicPeriod"/>
            </a:pPr>
            <a:r>
              <a:rPr lang="en-US" dirty="0" smtClean="0"/>
              <a:t>Signals from the </a:t>
            </a:r>
            <a:r>
              <a:rPr lang="en-US" dirty="0" smtClean="0">
                <a:solidFill>
                  <a:srgbClr val="0000FF"/>
                </a:solidFill>
              </a:rPr>
              <a:t>bus</a:t>
            </a:r>
            <a:r>
              <a:rPr lang="en-US" dirty="0" smtClean="0"/>
              <a:t> such as MFC, interrupt signals</a:t>
            </a:r>
          </a:p>
          <a:p>
            <a:pPr marL="914400" lvl="1" indent="-457200" eaLnBrk="1" hangingPunct="1">
              <a:buFont typeface="+mj-lt"/>
              <a:buAutoNum type="arabicPeriod"/>
            </a:pPr>
            <a:r>
              <a:rPr lang="en-US" dirty="0" smtClean="0"/>
              <a:t>Signals from the </a:t>
            </a:r>
            <a:r>
              <a:rPr lang="en-US" dirty="0" smtClean="0">
                <a:solidFill>
                  <a:srgbClr val="0000FF"/>
                </a:solidFill>
              </a:rPr>
              <a:t>Control step counter</a:t>
            </a:r>
          </a:p>
          <a:p>
            <a:pPr lvl="1" eaLnBrk="1" hangingPunct="1">
              <a:buFont typeface="Georgia" pitchFamily="18" charset="0"/>
              <a:buNone/>
            </a:pPr>
            <a:endParaRPr lang="en-US" dirty="0" smtClean="0"/>
          </a:p>
        </p:txBody>
      </p:sp>
      <p:grpSp>
        <p:nvGrpSpPr>
          <p:cNvPr id="4" name="Group 65"/>
          <p:cNvGrpSpPr>
            <a:grpSpLocks/>
          </p:cNvGrpSpPr>
          <p:nvPr/>
        </p:nvGrpSpPr>
        <p:grpSpPr bwMode="auto">
          <a:xfrm>
            <a:off x="3962400" y="1447800"/>
            <a:ext cx="4999038" cy="5140743"/>
            <a:chOff x="1662" y="1396"/>
            <a:chExt cx="2687" cy="2139"/>
          </a:xfrm>
        </p:grpSpPr>
        <p:sp>
          <p:nvSpPr>
            <p:cNvPr id="5" name="Text Box 17"/>
            <p:cNvSpPr txBox="1">
              <a:spLocks noChangeArrowheads="1"/>
            </p:cNvSpPr>
            <p:nvPr/>
          </p:nvSpPr>
          <p:spPr bwMode="auto">
            <a:xfrm rot="16200000">
              <a:off x="2878" y="3030"/>
              <a:ext cx="100" cy="909"/>
            </a:xfrm>
            <a:prstGeom prst="rect">
              <a:avLst/>
            </a:prstGeom>
            <a:noFill/>
            <a:ln w="12700" cap="sq" algn="ctr">
              <a:noFill/>
              <a:miter lim="800000"/>
              <a:headEnd/>
              <a:tailEnd/>
            </a:ln>
            <a:effectLst/>
          </p:spPr>
          <p:txBody>
            <a:bodyPr vert="eaVert" wrap="square" lIns="9144" tIns="9144" rIns="9144" bIns="9144">
              <a:spAutoFit/>
            </a:bodyPr>
            <a:lstStyle/>
            <a:p>
              <a:pPr>
                <a:lnSpc>
                  <a:spcPct val="80000"/>
                </a:lnSpc>
              </a:pPr>
              <a:r>
                <a:rPr lang="en-US" sz="1800" b="1" dirty="0">
                  <a:solidFill>
                    <a:srgbClr val="0000FF"/>
                  </a:solidFill>
                </a:rPr>
                <a:t>Control signals</a:t>
              </a:r>
            </a:p>
          </p:txBody>
        </p:sp>
        <p:sp>
          <p:nvSpPr>
            <p:cNvPr id="6" name="Line 26"/>
            <p:cNvSpPr>
              <a:spLocks noChangeShapeType="1"/>
            </p:cNvSpPr>
            <p:nvPr/>
          </p:nvSpPr>
          <p:spPr bwMode="auto">
            <a:xfrm flipH="1">
              <a:off x="2106" y="1575"/>
              <a:ext cx="408" cy="0"/>
            </a:xfrm>
            <a:prstGeom prst="line">
              <a:avLst/>
            </a:prstGeom>
            <a:noFill/>
            <a:ln w="19050" cap="sq">
              <a:solidFill>
                <a:schemeClr val="tx1"/>
              </a:solidFill>
              <a:round/>
              <a:headEnd type="triangle" w="med" len="med"/>
              <a:tailEnd/>
            </a:ln>
            <a:effectLst/>
          </p:spPr>
          <p:txBody>
            <a:bodyPr vert="eaVert">
              <a:spAutoFit/>
            </a:bodyPr>
            <a:lstStyle/>
            <a:p>
              <a:endParaRPr lang="en-US"/>
            </a:p>
          </p:txBody>
        </p:sp>
        <p:sp>
          <p:nvSpPr>
            <p:cNvPr id="7" name="Text Box 34"/>
            <p:cNvSpPr txBox="1">
              <a:spLocks noChangeArrowheads="1"/>
            </p:cNvSpPr>
            <p:nvPr/>
          </p:nvSpPr>
          <p:spPr bwMode="auto">
            <a:xfrm>
              <a:off x="1662" y="1481"/>
              <a:ext cx="436" cy="190"/>
            </a:xfrm>
            <a:prstGeom prst="rect">
              <a:avLst/>
            </a:prstGeom>
            <a:solidFill>
              <a:srgbClr val="FFFFFF"/>
            </a:solidFill>
            <a:ln w="25400" cap="sq" algn="ctr">
              <a:solidFill>
                <a:schemeClr val="tx1"/>
              </a:solidFill>
              <a:miter lim="800000"/>
              <a:headEnd/>
              <a:tailEnd/>
            </a:ln>
            <a:effectLst/>
          </p:spPr>
          <p:txBody>
            <a:bodyPr tIns="27432" bIns="27432" anchor="ctr"/>
            <a:lstStyle/>
            <a:p>
              <a:r>
                <a:rPr lang="en-US" sz="1800" b="1" dirty="0"/>
                <a:t>Clock</a:t>
              </a:r>
            </a:p>
          </p:txBody>
        </p:sp>
        <p:grpSp>
          <p:nvGrpSpPr>
            <p:cNvPr id="8" name="Group 56"/>
            <p:cNvGrpSpPr>
              <a:grpSpLocks/>
            </p:cNvGrpSpPr>
            <p:nvPr/>
          </p:nvGrpSpPr>
          <p:grpSpPr bwMode="auto">
            <a:xfrm>
              <a:off x="2636" y="1752"/>
              <a:ext cx="525" cy="290"/>
              <a:chOff x="1540" y="2045"/>
              <a:chExt cx="525" cy="290"/>
            </a:xfrm>
          </p:grpSpPr>
          <p:sp>
            <p:nvSpPr>
              <p:cNvPr id="35" name="Text Box 10"/>
              <p:cNvSpPr txBox="1">
                <a:spLocks noChangeArrowheads="1"/>
              </p:cNvSpPr>
              <p:nvPr/>
            </p:nvSpPr>
            <p:spPr bwMode="auto">
              <a:xfrm rot="16200000">
                <a:off x="1787" y="2015"/>
                <a:ext cx="150" cy="326"/>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a:t>. . .</a:t>
                </a:r>
              </a:p>
            </p:txBody>
          </p:sp>
          <p:sp>
            <p:nvSpPr>
              <p:cNvPr id="36" name="Line 32"/>
              <p:cNvSpPr>
                <a:spLocks noChangeShapeType="1"/>
              </p:cNvSpPr>
              <p:nvPr/>
            </p:nvSpPr>
            <p:spPr bwMode="auto">
              <a:xfrm flipV="1">
                <a:off x="1540" y="2045"/>
                <a:ext cx="0" cy="290"/>
              </a:xfrm>
              <a:prstGeom prst="line">
                <a:avLst/>
              </a:prstGeom>
              <a:noFill/>
              <a:ln w="19050" cap="sq">
                <a:solidFill>
                  <a:schemeClr val="tx1"/>
                </a:solidFill>
                <a:round/>
                <a:headEnd type="triangle" w="med" len="med"/>
                <a:tailEnd/>
              </a:ln>
              <a:effectLst/>
            </p:spPr>
            <p:txBody>
              <a:bodyPr vert="eaVert" anchor="ctr">
                <a:spAutoFit/>
              </a:bodyPr>
              <a:lstStyle/>
              <a:p>
                <a:endParaRPr lang="en-US"/>
              </a:p>
            </p:txBody>
          </p:sp>
          <p:sp>
            <p:nvSpPr>
              <p:cNvPr id="37" name="Line 35"/>
              <p:cNvSpPr>
                <a:spLocks noChangeShapeType="1"/>
              </p:cNvSpPr>
              <p:nvPr/>
            </p:nvSpPr>
            <p:spPr bwMode="auto">
              <a:xfrm flipV="1">
                <a:off x="1681" y="2045"/>
                <a:ext cx="0" cy="290"/>
              </a:xfrm>
              <a:prstGeom prst="line">
                <a:avLst/>
              </a:prstGeom>
              <a:noFill/>
              <a:ln w="19050" cap="sq">
                <a:solidFill>
                  <a:schemeClr val="tx1"/>
                </a:solidFill>
                <a:round/>
                <a:headEnd type="triangle" w="med" len="med"/>
                <a:tailEnd/>
              </a:ln>
              <a:effectLst/>
            </p:spPr>
            <p:txBody>
              <a:bodyPr vert="eaVert" anchor="ctr">
                <a:spAutoFit/>
              </a:bodyPr>
              <a:lstStyle/>
              <a:p>
                <a:endParaRPr lang="en-US"/>
              </a:p>
            </p:txBody>
          </p:sp>
          <p:sp>
            <p:nvSpPr>
              <p:cNvPr id="38" name="Line 36"/>
              <p:cNvSpPr>
                <a:spLocks noChangeShapeType="1"/>
              </p:cNvSpPr>
              <p:nvPr/>
            </p:nvSpPr>
            <p:spPr bwMode="auto">
              <a:xfrm flipV="1">
                <a:off x="2065" y="2045"/>
                <a:ext cx="0" cy="290"/>
              </a:xfrm>
              <a:prstGeom prst="line">
                <a:avLst/>
              </a:prstGeom>
              <a:noFill/>
              <a:ln w="19050" cap="sq">
                <a:solidFill>
                  <a:schemeClr val="tx1"/>
                </a:solidFill>
                <a:round/>
                <a:headEnd type="triangle" w="med" len="med"/>
                <a:tailEnd/>
              </a:ln>
              <a:effectLst/>
            </p:spPr>
            <p:txBody>
              <a:bodyPr vert="eaVert" anchor="ctr">
                <a:spAutoFit/>
              </a:bodyPr>
              <a:lstStyle/>
              <a:p>
                <a:endParaRPr lang="en-US"/>
              </a:p>
            </p:txBody>
          </p:sp>
        </p:grpSp>
        <p:sp>
          <p:nvSpPr>
            <p:cNvPr id="9" name="Text Box 37"/>
            <p:cNvSpPr txBox="1">
              <a:spLocks noChangeArrowheads="1"/>
            </p:cNvSpPr>
            <p:nvPr/>
          </p:nvSpPr>
          <p:spPr bwMode="auto">
            <a:xfrm>
              <a:off x="2132" y="1397"/>
              <a:ext cx="334" cy="157"/>
            </a:xfrm>
            <a:prstGeom prst="rect">
              <a:avLst/>
            </a:prstGeom>
            <a:noFill/>
            <a:ln w="25400" cap="sq" algn="ctr">
              <a:noFill/>
              <a:miter lim="800000"/>
              <a:headEnd/>
              <a:tailEnd/>
            </a:ln>
            <a:effectLst/>
          </p:spPr>
          <p:txBody>
            <a:bodyPr tIns="27432" bIns="27432" anchor="ctr"/>
            <a:lstStyle/>
            <a:p>
              <a:r>
                <a:rPr lang="en-US" sz="1400" b="1" dirty="0"/>
                <a:t>CLK</a:t>
              </a:r>
            </a:p>
          </p:txBody>
        </p:sp>
        <p:sp>
          <p:nvSpPr>
            <p:cNvPr id="10" name="Line 38"/>
            <p:cNvSpPr>
              <a:spLocks noChangeShapeType="1"/>
            </p:cNvSpPr>
            <p:nvPr/>
          </p:nvSpPr>
          <p:spPr bwMode="auto">
            <a:xfrm flipH="1">
              <a:off x="2148" y="2290"/>
              <a:ext cx="341" cy="0"/>
            </a:xfrm>
            <a:prstGeom prst="line">
              <a:avLst/>
            </a:prstGeom>
            <a:noFill/>
            <a:ln w="19050" cap="sq">
              <a:solidFill>
                <a:schemeClr val="tx1"/>
              </a:solidFill>
              <a:round/>
              <a:headEnd type="triangle" w="med" len="med"/>
              <a:tailEnd/>
            </a:ln>
            <a:effectLst/>
          </p:spPr>
          <p:txBody>
            <a:bodyPr vert="eaVert">
              <a:spAutoFit/>
            </a:bodyPr>
            <a:lstStyle/>
            <a:p>
              <a:endParaRPr lang="en-US"/>
            </a:p>
          </p:txBody>
        </p:sp>
        <p:sp>
          <p:nvSpPr>
            <p:cNvPr id="11" name="Line 39"/>
            <p:cNvSpPr>
              <a:spLocks noChangeShapeType="1"/>
            </p:cNvSpPr>
            <p:nvPr/>
          </p:nvSpPr>
          <p:spPr bwMode="auto">
            <a:xfrm flipH="1">
              <a:off x="2147" y="2160"/>
              <a:ext cx="341" cy="0"/>
            </a:xfrm>
            <a:prstGeom prst="line">
              <a:avLst/>
            </a:prstGeom>
            <a:noFill/>
            <a:ln w="19050" cap="sq">
              <a:solidFill>
                <a:schemeClr val="tx1"/>
              </a:solidFill>
              <a:round/>
              <a:headEnd type="triangle" w="med" len="med"/>
              <a:tailEnd/>
            </a:ln>
            <a:effectLst/>
          </p:spPr>
          <p:txBody>
            <a:bodyPr vert="eaVert">
              <a:spAutoFit/>
            </a:bodyPr>
            <a:lstStyle/>
            <a:p>
              <a:endParaRPr lang="en-US"/>
            </a:p>
          </p:txBody>
        </p:sp>
        <p:sp>
          <p:nvSpPr>
            <p:cNvPr id="12" name="Line 40"/>
            <p:cNvSpPr>
              <a:spLocks noChangeShapeType="1"/>
            </p:cNvSpPr>
            <p:nvPr/>
          </p:nvSpPr>
          <p:spPr bwMode="auto">
            <a:xfrm flipH="1">
              <a:off x="2148" y="2849"/>
              <a:ext cx="341" cy="0"/>
            </a:xfrm>
            <a:prstGeom prst="line">
              <a:avLst/>
            </a:prstGeom>
            <a:noFill/>
            <a:ln w="19050" cap="sq">
              <a:solidFill>
                <a:schemeClr val="tx1"/>
              </a:solidFill>
              <a:round/>
              <a:headEnd type="triangle" w="med" len="med"/>
              <a:tailEnd/>
            </a:ln>
            <a:effectLst/>
          </p:spPr>
          <p:txBody>
            <a:bodyPr vert="eaVert">
              <a:spAutoFit/>
            </a:bodyPr>
            <a:lstStyle/>
            <a:p>
              <a:endParaRPr lang="en-US"/>
            </a:p>
          </p:txBody>
        </p:sp>
        <p:sp>
          <p:nvSpPr>
            <p:cNvPr id="13" name="Text Box 42"/>
            <p:cNvSpPr txBox="1">
              <a:spLocks noChangeArrowheads="1"/>
            </p:cNvSpPr>
            <p:nvPr/>
          </p:nvSpPr>
          <p:spPr bwMode="auto">
            <a:xfrm rot="16200000">
              <a:off x="2180" y="2479"/>
              <a:ext cx="288" cy="202"/>
            </a:xfrm>
            <a:prstGeom prst="rect">
              <a:avLst/>
            </a:prstGeom>
            <a:noFill/>
            <a:ln w="12700" cap="sq" algn="ctr">
              <a:noFill/>
              <a:miter lim="800000"/>
              <a:headEnd/>
              <a:tailEnd/>
            </a:ln>
            <a:effectLst/>
          </p:spPr>
          <p:txBody>
            <a:bodyPr vert="eaVert" lIns="9144" tIns="9144" rIns="9144" bIns="9144">
              <a:spAutoFit/>
            </a:bodyPr>
            <a:lstStyle/>
            <a:p>
              <a:pPr>
                <a:lnSpc>
                  <a:spcPct val="80000"/>
                </a:lnSpc>
                <a:spcBef>
                  <a:spcPct val="0"/>
                </a:spcBef>
              </a:pPr>
              <a:r>
                <a:rPr lang="en-US"/>
                <a:t>:</a:t>
              </a:r>
            </a:p>
            <a:p>
              <a:pPr>
                <a:lnSpc>
                  <a:spcPct val="80000"/>
                </a:lnSpc>
                <a:spcBef>
                  <a:spcPct val="0"/>
                </a:spcBef>
              </a:pPr>
              <a:r>
                <a:rPr lang="en-US"/>
                <a:t>:</a:t>
              </a:r>
            </a:p>
          </p:txBody>
        </p:sp>
        <p:grpSp>
          <p:nvGrpSpPr>
            <p:cNvPr id="14" name="Group 49"/>
            <p:cNvGrpSpPr>
              <a:grpSpLocks/>
            </p:cNvGrpSpPr>
            <p:nvPr/>
          </p:nvGrpSpPr>
          <p:grpSpPr bwMode="auto">
            <a:xfrm>
              <a:off x="3271" y="2087"/>
              <a:ext cx="342" cy="282"/>
              <a:chOff x="2175" y="2380"/>
              <a:chExt cx="342" cy="282"/>
            </a:xfrm>
          </p:grpSpPr>
          <p:sp>
            <p:nvSpPr>
              <p:cNvPr id="31" name="Line 45"/>
              <p:cNvSpPr>
                <a:spLocks noChangeShapeType="1"/>
              </p:cNvSpPr>
              <p:nvPr/>
            </p:nvSpPr>
            <p:spPr bwMode="auto">
              <a:xfrm>
                <a:off x="2176" y="2464"/>
                <a:ext cx="341" cy="0"/>
              </a:xfrm>
              <a:prstGeom prst="line">
                <a:avLst/>
              </a:prstGeom>
              <a:noFill/>
              <a:ln w="19050" cap="sq">
                <a:solidFill>
                  <a:schemeClr val="tx1"/>
                </a:solidFill>
                <a:round/>
                <a:headEnd type="triangle" w="med" len="med"/>
                <a:tailEnd/>
              </a:ln>
              <a:effectLst/>
            </p:spPr>
            <p:txBody>
              <a:bodyPr vert="eaVert">
                <a:spAutoFit/>
              </a:bodyPr>
              <a:lstStyle/>
              <a:p>
                <a:endParaRPr lang="en-US"/>
              </a:p>
            </p:txBody>
          </p:sp>
          <p:sp>
            <p:nvSpPr>
              <p:cNvPr id="32" name="Line 46"/>
              <p:cNvSpPr>
                <a:spLocks noChangeShapeType="1"/>
              </p:cNvSpPr>
              <p:nvPr/>
            </p:nvSpPr>
            <p:spPr bwMode="auto">
              <a:xfrm>
                <a:off x="2175" y="2380"/>
                <a:ext cx="341" cy="0"/>
              </a:xfrm>
              <a:prstGeom prst="line">
                <a:avLst/>
              </a:prstGeom>
              <a:noFill/>
              <a:ln w="19050" cap="sq">
                <a:solidFill>
                  <a:schemeClr val="tx1"/>
                </a:solidFill>
                <a:round/>
                <a:headEnd type="triangle" w="med" len="med"/>
                <a:tailEnd/>
              </a:ln>
              <a:effectLst/>
            </p:spPr>
            <p:txBody>
              <a:bodyPr vert="eaVert">
                <a:spAutoFit/>
              </a:bodyPr>
              <a:lstStyle/>
              <a:p>
                <a:endParaRPr lang="en-US"/>
              </a:p>
            </p:txBody>
          </p:sp>
          <p:sp>
            <p:nvSpPr>
              <p:cNvPr id="33" name="Line 47"/>
              <p:cNvSpPr>
                <a:spLocks noChangeShapeType="1"/>
              </p:cNvSpPr>
              <p:nvPr/>
            </p:nvSpPr>
            <p:spPr bwMode="auto">
              <a:xfrm>
                <a:off x="2176" y="2662"/>
                <a:ext cx="341" cy="0"/>
              </a:xfrm>
              <a:prstGeom prst="line">
                <a:avLst/>
              </a:prstGeom>
              <a:noFill/>
              <a:ln w="19050" cap="sq">
                <a:solidFill>
                  <a:schemeClr val="tx1"/>
                </a:solidFill>
                <a:round/>
                <a:headEnd type="triangle" w="med" len="med"/>
                <a:tailEnd/>
              </a:ln>
              <a:effectLst/>
            </p:spPr>
            <p:txBody>
              <a:bodyPr vert="eaVert">
                <a:spAutoFit/>
              </a:bodyPr>
              <a:lstStyle/>
              <a:p>
                <a:endParaRPr lang="en-US"/>
              </a:p>
            </p:txBody>
          </p:sp>
          <p:sp>
            <p:nvSpPr>
              <p:cNvPr id="34" name="Text Box 48"/>
              <p:cNvSpPr txBox="1">
                <a:spLocks noChangeArrowheads="1"/>
              </p:cNvSpPr>
              <p:nvPr/>
            </p:nvSpPr>
            <p:spPr bwMode="auto">
              <a:xfrm rot="16200000">
                <a:off x="2288" y="2460"/>
                <a:ext cx="150" cy="202"/>
              </a:xfrm>
              <a:prstGeom prst="rect">
                <a:avLst/>
              </a:prstGeom>
              <a:noFill/>
              <a:ln w="12700" cap="sq" algn="ctr">
                <a:noFill/>
                <a:miter lim="800000"/>
                <a:headEnd/>
                <a:tailEnd/>
              </a:ln>
              <a:effectLst/>
            </p:spPr>
            <p:txBody>
              <a:bodyPr vert="eaVert" lIns="9144" tIns="9144" rIns="9144" bIns="9144">
                <a:spAutoFit/>
              </a:bodyPr>
              <a:lstStyle/>
              <a:p>
                <a:pPr>
                  <a:lnSpc>
                    <a:spcPct val="80000"/>
                  </a:lnSpc>
                  <a:spcBef>
                    <a:spcPct val="0"/>
                  </a:spcBef>
                </a:pPr>
                <a:r>
                  <a:rPr lang="en-US"/>
                  <a:t>:</a:t>
                </a:r>
              </a:p>
            </p:txBody>
          </p:sp>
        </p:grpSp>
        <p:grpSp>
          <p:nvGrpSpPr>
            <p:cNvPr id="15" name="Group 50"/>
            <p:cNvGrpSpPr>
              <a:grpSpLocks/>
            </p:cNvGrpSpPr>
            <p:nvPr/>
          </p:nvGrpSpPr>
          <p:grpSpPr bwMode="auto">
            <a:xfrm>
              <a:off x="3271" y="2646"/>
              <a:ext cx="342" cy="282"/>
              <a:chOff x="2175" y="2380"/>
              <a:chExt cx="342" cy="282"/>
            </a:xfrm>
          </p:grpSpPr>
          <p:sp>
            <p:nvSpPr>
              <p:cNvPr id="27" name="Line 51"/>
              <p:cNvSpPr>
                <a:spLocks noChangeShapeType="1"/>
              </p:cNvSpPr>
              <p:nvPr/>
            </p:nvSpPr>
            <p:spPr bwMode="auto">
              <a:xfrm>
                <a:off x="2176" y="2464"/>
                <a:ext cx="341" cy="0"/>
              </a:xfrm>
              <a:prstGeom prst="line">
                <a:avLst/>
              </a:prstGeom>
              <a:noFill/>
              <a:ln w="19050" cap="sq">
                <a:solidFill>
                  <a:schemeClr val="tx1"/>
                </a:solidFill>
                <a:round/>
                <a:headEnd type="triangle" w="med" len="med"/>
                <a:tailEnd/>
              </a:ln>
              <a:effectLst/>
            </p:spPr>
            <p:txBody>
              <a:bodyPr vert="eaVert">
                <a:spAutoFit/>
              </a:bodyPr>
              <a:lstStyle/>
              <a:p>
                <a:endParaRPr lang="en-US"/>
              </a:p>
            </p:txBody>
          </p:sp>
          <p:sp>
            <p:nvSpPr>
              <p:cNvPr id="28" name="Line 52"/>
              <p:cNvSpPr>
                <a:spLocks noChangeShapeType="1"/>
              </p:cNvSpPr>
              <p:nvPr/>
            </p:nvSpPr>
            <p:spPr bwMode="auto">
              <a:xfrm>
                <a:off x="2175" y="2380"/>
                <a:ext cx="341" cy="0"/>
              </a:xfrm>
              <a:prstGeom prst="line">
                <a:avLst/>
              </a:prstGeom>
              <a:noFill/>
              <a:ln w="19050" cap="sq">
                <a:solidFill>
                  <a:schemeClr val="tx1"/>
                </a:solidFill>
                <a:round/>
                <a:headEnd type="triangle" w="med" len="med"/>
                <a:tailEnd/>
              </a:ln>
              <a:effectLst/>
            </p:spPr>
            <p:txBody>
              <a:bodyPr vert="eaVert">
                <a:spAutoFit/>
              </a:bodyPr>
              <a:lstStyle/>
              <a:p>
                <a:endParaRPr lang="en-US"/>
              </a:p>
            </p:txBody>
          </p:sp>
          <p:sp>
            <p:nvSpPr>
              <p:cNvPr id="29" name="Line 53"/>
              <p:cNvSpPr>
                <a:spLocks noChangeShapeType="1"/>
              </p:cNvSpPr>
              <p:nvPr/>
            </p:nvSpPr>
            <p:spPr bwMode="auto">
              <a:xfrm>
                <a:off x="2176" y="2662"/>
                <a:ext cx="341" cy="0"/>
              </a:xfrm>
              <a:prstGeom prst="line">
                <a:avLst/>
              </a:prstGeom>
              <a:noFill/>
              <a:ln w="19050" cap="sq">
                <a:solidFill>
                  <a:schemeClr val="tx1"/>
                </a:solidFill>
                <a:round/>
                <a:headEnd type="triangle" w="med" len="med"/>
                <a:tailEnd/>
              </a:ln>
              <a:effectLst/>
            </p:spPr>
            <p:txBody>
              <a:bodyPr vert="eaVert">
                <a:spAutoFit/>
              </a:bodyPr>
              <a:lstStyle/>
              <a:p>
                <a:endParaRPr lang="en-US"/>
              </a:p>
            </p:txBody>
          </p:sp>
          <p:sp>
            <p:nvSpPr>
              <p:cNvPr id="30" name="Text Box 54"/>
              <p:cNvSpPr txBox="1">
                <a:spLocks noChangeArrowheads="1"/>
              </p:cNvSpPr>
              <p:nvPr/>
            </p:nvSpPr>
            <p:spPr bwMode="auto">
              <a:xfrm rot="16200000">
                <a:off x="2288" y="2460"/>
                <a:ext cx="150" cy="202"/>
              </a:xfrm>
              <a:prstGeom prst="rect">
                <a:avLst/>
              </a:prstGeom>
              <a:noFill/>
              <a:ln w="12700" cap="sq" algn="ctr">
                <a:noFill/>
                <a:miter lim="800000"/>
                <a:headEnd/>
                <a:tailEnd/>
              </a:ln>
              <a:effectLst/>
            </p:spPr>
            <p:txBody>
              <a:bodyPr vert="eaVert" lIns="9144" tIns="9144" rIns="9144" bIns="9144">
                <a:spAutoFit/>
              </a:bodyPr>
              <a:lstStyle/>
              <a:p>
                <a:pPr>
                  <a:lnSpc>
                    <a:spcPct val="80000"/>
                  </a:lnSpc>
                  <a:spcBef>
                    <a:spcPct val="0"/>
                  </a:spcBef>
                </a:pPr>
                <a:r>
                  <a:rPr lang="en-US"/>
                  <a:t>:</a:t>
                </a:r>
              </a:p>
            </p:txBody>
          </p:sp>
        </p:grpSp>
        <p:grpSp>
          <p:nvGrpSpPr>
            <p:cNvPr id="16" name="Group 62"/>
            <p:cNvGrpSpPr>
              <a:grpSpLocks/>
            </p:cNvGrpSpPr>
            <p:nvPr/>
          </p:nvGrpSpPr>
          <p:grpSpPr bwMode="auto">
            <a:xfrm>
              <a:off x="2636" y="2978"/>
              <a:ext cx="525" cy="290"/>
              <a:chOff x="1540" y="3271"/>
              <a:chExt cx="525" cy="290"/>
            </a:xfrm>
          </p:grpSpPr>
          <p:sp>
            <p:nvSpPr>
              <p:cNvPr id="23" name="Text Box 58"/>
              <p:cNvSpPr txBox="1">
                <a:spLocks noChangeArrowheads="1"/>
              </p:cNvSpPr>
              <p:nvPr/>
            </p:nvSpPr>
            <p:spPr bwMode="auto">
              <a:xfrm rot="16200000">
                <a:off x="1787" y="3241"/>
                <a:ext cx="150" cy="326"/>
              </a:xfrm>
              <a:prstGeom prst="rect">
                <a:avLst/>
              </a:prstGeom>
              <a:noFill/>
              <a:ln w="12700" cap="sq" algn="ctr">
                <a:noFill/>
                <a:miter lim="800000"/>
                <a:headEnd/>
                <a:tailEnd/>
              </a:ln>
              <a:effectLst/>
            </p:spPr>
            <p:txBody>
              <a:bodyPr vert="eaVert" lIns="9144" tIns="9144" rIns="9144" bIns="9144">
                <a:spAutoFit/>
              </a:bodyPr>
              <a:lstStyle/>
              <a:p>
                <a:pPr>
                  <a:lnSpc>
                    <a:spcPct val="80000"/>
                  </a:lnSpc>
                </a:pPr>
                <a:r>
                  <a:rPr lang="en-US">
                    <a:solidFill>
                      <a:srgbClr val="0000FF"/>
                    </a:solidFill>
                  </a:rPr>
                  <a:t>. . .</a:t>
                </a:r>
              </a:p>
            </p:txBody>
          </p:sp>
          <p:sp>
            <p:nvSpPr>
              <p:cNvPr id="24" name="Line 59"/>
              <p:cNvSpPr>
                <a:spLocks noChangeShapeType="1"/>
              </p:cNvSpPr>
              <p:nvPr/>
            </p:nvSpPr>
            <p:spPr bwMode="auto">
              <a:xfrm flipV="1">
                <a:off x="1540" y="3271"/>
                <a:ext cx="0" cy="290"/>
              </a:xfrm>
              <a:prstGeom prst="line">
                <a:avLst/>
              </a:prstGeom>
              <a:noFill/>
              <a:ln w="19050" cap="sq">
                <a:solidFill>
                  <a:srgbClr val="0000FF"/>
                </a:solidFill>
                <a:round/>
                <a:headEnd type="triangle" w="med" len="med"/>
                <a:tailEnd/>
              </a:ln>
              <a:effectLst/>
            </p:spPr>
            <p:txBody>
              <a:bodyPr vert="eaVert" anchor="ctr">
                <a:spAutoFit/>
              </a:bodyPr>
              <a:lstStyle/>
              <a:p>
                <a:endParaRPr lang="en-US"/>
              </a:p>
            </p:txBody>
          </p:sp>
          <p:sp>
            <p:nvSpPr>
              <p:cNvPr id="25" name="Line 60"/>
              <p:cNvSpPr>
                <a:spLocks noChangeShapeType="1"/>
              </p:cNvSpPr>
              <p:nvPr/>
            </p:nvSpPr>
            <p:spPr bwMode="auto">
              <a:xfrm flipV="1">
                <a:off x="1681" y="3271"/>
                <a:ext cx="0" cy="290"/>
              </a:xfrm>
              <a:prstGeom prst="line">
                <a:avLst/>
              </a:prstGeom>
              <a:noFill/>
              <a:ln w="19050" cap="sq">
                <a:solidFill>
                  <a:srgbClr val="0000FF"/>
                </a:solidFill>
                <a:round/>
                <a:headEnd type="triangle" w="med" len="med"/>
                <a:tailEnd/>
              </a:ln>
              <a:effectLst/>
            </p:spPr>
            <p:txBody>
              <a:bodyPr vert="eaVert" anchor="ctr">
                <a:spAutoFit/>
              </a:bodyPr>
              <a:lstStyle/>
              <a:p>
                <a:endParaRPr lang="en-US"/>
              </a:p>
            </p:txBody>
          </p:sp>
          <p:sp>
            <p:nvSpPr>
              <p:cNvPr id="26" name="Line 61"/>
              <p:cNvSpPr>
                <a:spLocks noChangeShapeType="1"/>
              </p:cNvSpPr>
              <p:nvPr/>
            </p:nvSpPr>
            <p:spPr bwMode="auto">
              <a:xfrm flipV="1">
                <a:off x="2065" y="3271"/>
                <a:ext cx="0" cy="290"/>
              </a:xfrm>
              <a:prstGeom prst="line">
                <a:avLst/>
              </a:prstGeom>
              <a:noFill/>
              <a:ln w="19050" cap="sq">
                <a:solidFill>
                  <a:srgbClr val="0000FF"/>
                </a:solidFill>
                <a:round/>
                <a:headEnd type="triangle" w="med" len="med"/>
                <a:tailEnd/>
              </a:ln>
              <a:effectLst/>
            </p:spPr>
            <p:txBody>
              <a:bodyPr vert="eaVert" anchor="ctr">
                <a:spAutoFit/>
              </a:bodyPr>
              <a:lstStyle/>
              <a:p>
                <a:endParaRPr lang="en-US"/>
              </a:p>
            </p:txBody>
          </p:sp>
        </p:grpSp>
        <p:sp>
          <p:nvSpPr>
            <p:cNvPr id="17" name="AutoShape 63"/>
            <p:cNvSpPr>
              <a:spLocks/>
            </p:cNvSpPr>
            <p:nvPr/>
          </p:nvSpPr>
          <p:spPr bwMode="auto">
            <a:xfrm rot="-5400000">
              <a:off x="2858" y="3050"/>
              <a:ext cx="56" cy="632"/>
            </a:xfrm>
            <a:prstGeom prst="leftBrace">
              <a:avLst>
                <a:gd name="adj1" fmla="val 94048"/>
                <a:gd name="adj2" fmla="val 50000"/>
              </a:avLst>
            </a:prstGeom>
            <a:noFill/>
            <a:ln w="19050" cap="sq">
              <a:solidFill>
                <a:srgbClr val="0000FF"/>
              </a:solidFill>
              <a:round/>
              <a:headEnd/>
              <a:tailEnd/>
            </a:ln>
            <a:effectLst/>
          </p:spPr>
          <p:txBody>
            <a:bodyPr vert="eaVert" wrap="none" anchor="ctr">
              <a:spAutoFit/>
            </a:bodyPr>
            <a:lstStyle/>
            <a:p>
              <a:endParaRPr lang="en-US"/>
            </a:p>
          </p:txBody>
        </p:sp>
        <p:sp>
          <p:nvSpPr>
            <p:cNvPr id="18" name="Text Box 15"/>
            <p:cNvSpPr txBox="1">
              <a:spLocks noChangeArrowheads="1"/>
            </p:cNvSpPr>
            <p:nvPr/>
          </p:nvSpPr>
          <p:spPr bwMode="auto">
            <a:xfrm>
              <a:off x="1847" y="2043"/>
              <a:ext cx="290" cy="941"/>
            </a:xfrm>
            <a:prstGeom prst="rect">
              <a:avLst/>
            </a:prstGeom>
            <a:solidFill>
              <a:srgbClr val="CCFFFF"/>
            </a:solidFill>
            <a:ln w="25400" cap="sq" algn="ctr">
              <a:solidFill>
                <a:schemeClr val="tx1"/>
              </a:solidFill>
              <a:miter lim="800000"/>
              <a:headEnd/>
              <a:tailEnd/>
            </a:ln>
            <a:effectLst/>
          </p:spPr>
          <p:txBody>
            <a:bodyPr tIns="9144" bIns="9144" anchor="ctr" anchorCtr="1"/>
            <a:lstStyle/>
            <a:p>
              <a:r>
                <a:rPr lang="en-US" sz="1800" b="1" dirty="0"/>
                <a:t>IR</a:t>
              </a:r>
            </a:p>
          </p:txBody>
        </p:sp>
        <p:sp>
          <p:nvSpPr>
            <p:cNvPr id="19" name="Text Box 33"/>
            <p:cNvSpPr txBox="1">
              <a:spLocks noChangeArrowheads="1"/>
            </p:cNvSpPr>
            <p:nvPr/>
          </p:nvSpPr>
          <p:spPr bwMode="auto">
            <a:xfrm>
              <a:off x="2496" y="2043"/>
              <a:ext cx="763" cy="935"/>
            </a:xfrm>
            <a:prstGeom prst="rect">
              <a:avLst/>
            </a:prstGeom>
            <a:solidFill>
              <a:srgbClr val="CCECFF"/>
            </a:solidFill>
            <a:ln w="25400" cap="sq" algn="ctr">
              <a:solidFill>
                <a:schemeClr val="tx1"/>
              </a:solidFill>
              <a:miter lim="800000"/>
              <a:headEnd/>
              <a:tailEnd/>
            </a:ln>
            <a:effectLst/>
          </p:spPr>
          <p:txBody>
            <a:bodyPr anchor="ctr"/>
            <a:lstStyle/>
            <a:p>
              <a:r>
                <a:rPr lang="en-US" sz="1800" b="1" dirty="0"/>
                <a:t>Decoder/ encoder</a:t>
              </a:r>
              <a:endParaRPr lang="en-US" sz="2000" b="1" dirty="0"/>
            </a:p>
          </p:txBody>
        </p:sp>
        <p:sp>
          <p:nvSpPr>
            <p:cNvPr id="20" name="Text Box 43"/>
            <p:cNvSpPr txBox="1">
              <a:spLocks noChangeArrowheads="1"/>
            </p:cNvSpPr>
            <p:nvPr/>
          </p:nvSpPr>
          <p:spPr bwMode="auto">
            <a:xfrm>
              <a:off x="3609" y="2043"/>
              <a:ext cx="740" cy="371"/>
            </a:xfrm>
            <a:prstGeom prst="rect">
              <a:avLst/>
            </a:prstGeom>
            <a:solidFill>
              <a:srgbClr val="FFFFFF"/>
            </a:solidFill>
            <a:ln w="25400" cap="sq" algn="ctr">
              <a:solidFill>
                <a:schemeClr val="tx1"/>
              </a:solidFill>
              <a:miter lim="800000"/>
              <a:headEnd/>
              <a:tailEnd/>
            </a:ln>
            <a:effectLst/>
          </p:spPr>
          <p:txBody>
            <a:bodyPr tIns="27432" bIns="27432" anchor="ctr"/>
            <a:lstStyle/>
            <a:p>
              <a:r>
                <a:rPr lang="en-US" sz="1800" b="1" dirty="0"/>
                <a:t>External inputs</a:t>
              </a:r>
            </a:p>
          </p:txBody>
        </p:sp>
        <p:sp>
          <p:nvSpPr>
            <p:cNvPr id="21" name="Text Box 44"/>
            <p:cNvSpPr txBox="1">
              <a:spLocks noChangeArrowheads="1"/>
            </p:cNvSpPr>
            <p:nvPr/>
          </p:nvSpPr>
          <p:spPr bwMode="auto">
            <a:xfrm>
              <a:off x="3609" y="2607"/>
              <a:ext cx="740" cy="371"/>
            </a:xfrm>
            <a:prstGeom prst="rect">
              <a:avLst/>
            </a:prstGeom>
            <a:solidFill>
              <a:srgbClr val="FFFFFF"/>
            </a:solidFill>
            <a:ln w="25400" cap="sq" algn="ctr">
              <a:solidFill>
                <a:schemeClr val="tx1"/>
              </a:solidFill>
              <a:miter lim="800000"/>
              <a:headEnd/>
              <a:tailEnd/>
            </a:ln>
            <a:effectLst/>
          </p:spPr>
          <p:txBody>
            <a:bodyPr tIns="27432" bIns="27432" anchor="ctr"/>
            <a:lstStyle/>
            <a:p>
              <a:r>
                <a:rPr lang="en-US" sz="1800" b="1" dirty="0"/>
                <a:t>Condition codes</a:t>
              </a:r>
            </a:p>
          </p:txBody>
        </p:sp>
        <p:sp>
          <p:nvSpPr>
            <p:cNvPr id="22" name="Text Box 16"/>
            <p:cNvSpPr txBox="1">
              <a:spLocks noChangeArrowheads="1"/>
            </p:cNvSpPr>
            <p:nvPr/>
          </p:nvSpPr>
          <p:spPr bwMode="auto">
            <a:xfrm>
              <a:off x="2513" y="1396"/>
              <a:ext cx="752" cy="359"/>
            </a:xfrm>
            <a:prstGeom prst="rect">
              <a:avLst/>
            </a:prstGeom>
            <a:solidFill>
              <a:srgbClr val="FFFFCC"/>
            </a:solidFill>
            <a:ln w="25400" cap="sq" algn="ctr">
              <a:solidFill>
                <a:schemeClr val="tx1"/>
              </a:solidFill>
              <a:miter lim="800000"/>
              <a:headEnd/>
              <a:tailEnd/>
            </a:ln>
            <a:effectLst/>
          </p:spPr>
          <p:txBody>
            <a:bodyPr tIns="27432" bIns="27432" anchor="ctr"/>
            <a:lstStyle/>
            <a:p>
              <a:r>
                <a:rPr lang="en-US" sz="1800" b="1" dirty="0"/>
                <a:t>Control step counter</a:t>
              </a:r>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smtClean="0"/>
              <a:t>Hardwired Control (cont..)</a:t>
            </a:r>
            <a:br>
              <a:rPr lang="en-US" dirty="0" smtClean="0"/>
            </a:br>
            <a:r>
              <a:rPr lang="en-US" dirty="0" smtClean="0"/>
              <a:t>Detailed Block Description</a:t>
            </a:r>
          </a:p>
        </p:txBody>
      </p:sp>
      <p:pic>
        <p:nvPicPr>
          <p:cNvPr id="4" name="Picture 2"/>
          <p:cNvPicPr>
            <a:picLocks noGrp="1" noChangeAspect="1" noChangeArrowheads="1"/>
          </p:cNvPicPr>
          <p:nvPr>
            <p:ph idx="1"/>
          </p:nvPr>
        </p:nvPicPr>
        <p:blipFill>
          <a:blip r:embed="rId3"/>
          <a:srcRect/>
          <a:stretch>
            <a:fillRect/>
          </a:stretch>
        </p:blipFill>
        <p:spPr bwMode="auto">
          <a:xfrm>
            <a:off x="433044" y="1371600"/>
            <a:ext cx="8105628"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t>Hardwired Implementation </a:t>
            </a:r>
          </a:p>
        </p:txBody>
      </p:sp>
      <p:sp>
        <p:nvSpPr>
          <p:cNvPr id="55299" name="Rectangle 3"/>
          <p:cNvSpPr>
            <a:spLocks noGrp="1" noChangeArrowheads="1"/>
          </p:cNvSpPr>
          <p:nvPr>
            <p:ph type="body" idx="1"/>
          </p:nvPr>
        </p:nvSpPr>
        <p:spPr>
          <a:xfrm>
            <a:off x="0" y="1066800"/>
            <a:ext cx="9144000" cy="5638800"/>
          </a:xfrm>
        </p:spPr>
        <p:txBody>
          <a:bodyPr/>
          <a:lstStyle/>
          <a:p>
            <a:r>
              <a:rPr lang="en-GB" dirty="0" smtClean="0">
                <a:solidFill>
                  <a:srgbClr val="0000FF"/>
                </a:solidFill>
              </a:rPr>
              <a:t>Instruction </a:t>
            </a:r>
            <a:r>
              <a:rPr lang="en-GB" dirty="0">
                <a:solidFill>
                  <a:srgbClr val="0000FF"/>
                </a:solidFill>
              </a:rPr>
              <a:t>register</a:t>
            </a:r>
          </a:p>
          <a:p>
            <a:pPr lvl="1"/>
            <a:r>
              <a:rPr lang="en-GB" dirty="0"/>
              <a:t>Op-code causes different control signals for each different </a:t>
            </a:r>
            <a:r>
              <a:rPr lang="en-GB" dirty="0" smtClean="0"/>
              <a:t>instruction(INST</a:t>
            </a:r>
            <a:r>
              <a:rPr lang="en-GB" baseline="-25000" dirty="0" smtClean="0"/>
              <a:t>1</a:t>
            </a:r>
            <a:r>
              <a:rPr lang="en-GB" dirty="0" smtClean="0"/>
              <a:t>, INST</a:t>
            </a:r>
            <a:r>
              <a:rPr lang="en-GB" baseline="-25000" dirty="0" smtClean="0"/>
              <a:t>2</a:t>
            </a:r>
            <a:r>
              <a:rPr lang="en-GB" dirty="0" smtClean="0"/>
              <a:t>, ....)</a:t>
            </a:r>
            <a:endParaRPr lang="en-GB" dirty="0"/>
          </a:p>
          <a:p>
            <a:pPr lvl="1"/>
            <a:r>
              <a:rPr lang="en-GB" dirty="0"/>
              <a:t>Unique logic for each op-code</a:t>
            </a:r>
          </a:p>
          <a:p>
            <a:pPr lvl="1"/>
            <a:r>
              <a:rPr lang="en-GB" dirty="0"/>
              <a:t>Decoder takes encoded input and produces single output</a:t>
            </a:r>
          </a:p>
          <a:p>
            <a:pPr lvl="1"/>
            <a:r>
              <a:rPr lang="en-GB" i="1" dirty="0"/>
              <a:t>n</a:t>
            </a:r>
            <a:r>
              <a:rPr lang="en-GB" dirty="0"/>
              <a:t> binary inputs and 2</a:t>
            </a:r>
            <a:r>
              <a:rPr lang="en-GB" i="1" baseline="30000" dirty="0"/>
              <a:t>n </a:t>
            </a:r>
            <a:r>
              <a:rPr lang="en-GB" dirty="0" smtClean="0"/>
              <a:t>outputs</a:t>
            </a:r>
          </a:p>
          <a:p>
            <a:endParaRPr lang="en-GB" dirty="0" smtClean="0">
              <a:solidFill>
                <a:srgbClr val="0000FF"/>
              </a:solidFill>
            </a:endParaRPr>
          </a:p>
          <a:p>
            <a:r>
              <a:rPr lang="en-GB" dirty="0" smtClean="0">
                <a:solidFill>
                  <a:srgbClr val="0000FF"/>
                </a:solidFill>
              </a:rPr>
              <a:t>Flags and control bus</a:t>
            </a:r>
          </a:p>
          <a:p>
            <a:pPr lvl="1"/>
            <a:r>
              <a:rPr lang="en-GB" dirty="0" smtClean="0"/>
              <a:t>Each bit means something</a:t>
            </a:r>
          </a:p>
          <a:p>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p:txBody>
          <a:bodyPr/>
          <a:lstStyle/>
          <a:p>
            <a:r>
              <a:rPr lang="en-GB"/>
              <a:t>Fetch - 4 Registers</a:t>
            </a:r>
          </a:p>
        </p:txBody>
      </p:sp>
      <p:sp>
        <p:nvSpPr>
          <p:cNvPr id="8197" name="Rectangle 5"/>
          <p:cNvSpPr>
            <a:spLocks noGrp="1" noChangeArrowheads="1"/>
          </p:cNvSpPr>
          <p:nvPr>
            <p:ph type="body" idx="1"/>
          </p:nvPr>
        </p:nvSpPr>
        <p:spPr/>
        <p:txBody>
          <a:bodyPr/>
          <a:lstStyle/>
          <a:p>
            <a:r>
              <a:rPr lang="en-GB" dirty="0">
                <a:solidFill>
                  <a:srgbClr val="0000FF"/>
                </a:solidFill>
              </a:rPr>
              <a:t>Memory Address Register (MAR) </a:t>
            </a:r>
          </a:p>
          <a:p>
            <a:pPr lvl="1"/>
            <a:r>
              <a:rPr lang="en-GB" dirty="0"/>
              <a:t>Connected to address bus</a:t>
            </a:r>
          </a:p>
          <a:p>
            <a:pPr lvl="1"/>
            <a:r>
              <a:rPr lang="en-GB" dirty="0"/>
              <a:t>Specifies address for read or write op</a:t>
            </a:r>
          </a:p>
          <a:p>
            <a:r>
              <a:rPr lang="en-GB" dirty="0">
                <a:solidFill>
                  <a:srgbClr val="0000FF"/>
                </a:solidFill>
              </a:rPr>
              <a:t>Memory Buffer Register (MBR) </a:t>
            </a:r>
          </a:p>
          <a:p>
            <a:pPr lvl="1"/>
            <a:r>
              <a:rPr lang="en-GB" dirty="0"/>
              <a:t>Connected to data bus</a:t>
            </a:r>
          </a:p>
          <a:p>
            <a:pPr lvl="1"/>
            <a:r>
              <a:rPr lang="en-GB" dirty="0"/>
              <a:t>Holds data to write or last data read</a:t>
            </a:r>
          </a:p>
          <a:p>
            <a:r>
              <a:rPr lang="en-GB" dirty="0">
                <a:solidFill>
                  <a:srgbClr val="0000FF"/>
                </a:solidFill>
              </a:rPr>
              <a:t>Program Counter (PC) </a:t>
            </a:r>
          </a:p>
          <a:p>
            <a:pPr lvl="1"/>
            <a:r>
              <a:rPr lang="en-GB" dirty="0"/>
              <a:t>Holds address of next instruction to be fetched</a:t>
            </a:r>
          </a:p>
          <a:p>
            <a:r>
              <a:rPr lang="en-GB" dirty="0">
                <a:solidFill>
                  <a:srgbClr val="0000FF"/>
                </a:solidFill>
              </a:rPr>
              <a:t>Instruction Register (IR) </a:t>
            </a:r>
          </a:p>
          <a:p>
            <a:pPr lvl="1"/>
            <a:r>
              <a:rPr lang="en-GB" dirty="0"/>
              <a:t>Holds last instruction fetched</a:t>
            </a:r>
          </a:p>
        </p:txBody>
      </p:sp>
    </p:spTree>
    <p:extLst>
      <p:ext uri="{BB962C8B-B14F-4D97-AF65-F5344CB8AC3E}">
        <p14:creationId xmlns:p14="http://schemas.microsoft.com/office/powerpoint/2010/main" val="31764901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a:t>Hardwired Implementation </a:t>
            </a:r>
            <a:r>
              <a:rPr lang="en-GB" dirty="0" smtClean="0"/>
              <a:t>(cont..)</a:t>
            </a:r>
            <a:endParaRPr lang="en-GB" dirty="0"/>
          </a:p>
        </p:txBody>
      </p:sp>
      <p:sp>
        <p:nvSpPr>
          <p:cNvPr id="56323" name="Rectangle 3"/>
          <p:cNvSpPr>
            <a:spLocks noGrp="1" noChangeArrowheads="1"/>
          </p:cNvSpPr>
          <p:nvPr>
            <p:ph type="body" idx="1"/>
          </p:nvPr>
        </p:nvSpPr>
        <p:spPr>
          <a:xfrm>
            <a:off x="0" y="1066800"/>
            <a:ext cx="9144000" cy="5638800"/>
          </a:xfrm>
        </p:spPr>
        <p:txBody>
          <a:bodyPr/>
          <a:lstStyle/>
          <a:p>
            <a:r>
              <a:rPr lang="en-GB" dirty="0" smtClean="0">
                <a:solidFill>
                  <a:srgbClr val="0000FF"/>
                </a:solidFill>
              </a:rPr>
              <a:t>Control unit inputs</a:t>
            </a:r>
          </a:p>
          <a:p>
            <a:endParaRPr lang="en-GB" dirty="0" smtClean="0">
              <a:solidFill>
                <a:srgbClr val="0000FF"/>
              </a:solidFill>
            </a:endParaRPr>
          </a:p>
          <a:p>
            <a:r>
              <a:rPr lang="en-GB" dirty="0" smtClean="0">
                <a:solidFill>
                  <a:srgbClr val="0000FF"/>
                </a:solidFill>
              </a:rPr>
              <a:t>Clock</a:t>
            </a:r>
            <a:endParaRPr lang="en-GB" dirty="0">
              <a:solidFill>
                <a:srgbClr val="0000FF"/>
              </a:solidFill>
            </a:endParaRPr>
          </a:p>
          <a:p>
            <a:pPr lvl="1"/>
            <a:r>
              <a:rPr lang="en-GB" dirty="0"/>
              <a:t>Repetitive sequence of pulses</a:t>
            </a:r>
          </a:p>
          <a:p>
            <a:pPr lvl="1"/>
            <a:r>
              <a:rPr lang="en-GB" dirty="0"/>
              <a:t>Useful for measuring duration of micro-ops</a:t>
            </a:r>
          </a:p>
          <a:p>
            <a:pPr lvl="1"/>
            <a:r>
              <a:rPr lang="en-GB" dirty="0"/>
              <a:t>Must be long enough to allow signal propagation</a:t>
            </a:r>
          </a:p>
          <a:p>
            <a:pPr lvl="1"/>
            <a:r>
              <a:rPr lang="en-GB" dirty="0"/>
              <a:t>Different control signals at different times within instruction cycle</a:t>
            </a:r>
          </a:p>
          <a:p>
            <a:pPr lvl="1"/>
            <a:r>
              <a:rPr lang="en-GB" dirty="0"/>
              <a:t>Need a counter with different control signals for </a:t>
            </a:r>
            <a:r>
              <a:rPr lang="en-GB" dirty="0" smtClean="0"/>
              <a:t>T</a:t>
            </a:r>
            <a:r>
              <a:rPr lang="en-GB" baseline="-25000" dirty="0" smtClean="0"/>
              <a:t>1</a:t>
            </a:r>
            <a:r>
              <a:rPr lang="en-GB" dirty="0"/>
              <a:t>, </a:t>
            </a:r>
            <a:r>
              <a:rPr lang="en-GB" dirty="0" smtClean="0"/>
              <a:t>T</a:t>
            </a:r>
            <a:r>
              <a:rPr lang="en-GB" baseline="-25000" dirty="0" smtClean="0"/>
              <a:t>2</a:t>
            </a:r>
            <a:r>
              <a:rPr lang="en-GB" dirty="0" smtClean="0"/>
              <a:t> </a:t>
            </a:r>
            <a:r>
              <a:rPr lang="en-GB" dirty="0"/>
              <a:t>etc.</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dirty="0" smtClean="0"/>
              <a:t>Hardwired Control (cont..)</a:t>
            </a:r>
            <a:br>
              <a:rPr lang="en-US" dirty="0" smtClean="0"/>
            </a:br>
            <a:r>
              <a:rPr lang="en-US" dirty="0" smtClean="0"/>
              <a:t>Generating </a:t>
            </a:r>
            <a:r>
              <a:rPr lang="en-US" dirty="0" err="1" smtClean="0"/>
              <a:t>Z</a:t>
            </a:r>
            <a:r>
              <a:rPr lang="en-US" baseline="-25000" dirty="0" err="1" smtClean="0"/>
              <a:t>in</a:t>
            </a:r>
            <a:endParaRPr lang="en-US" baseline="-25000" dirty="0" smtClean="0"/>
          </a:p>
        </p:txBody>
      </p:sp>
      <p:sp>
        <p:nvSpPr>
          <p:cNvPr id="34819" name="Rectangle 3"/>
          <p:cNvSpPr>
            <a:spLocks noGrp="1" noChangeArrowheads="1"/>
          </p:cNvSpPr>
          <p:nvPr>
            <p:ph type="body" idx="1"/>
          </p:nvPr>
        </p:nvSpPr>
        <p:spPr>
          <a:xfrm>
            <a:off x="457200" y="1219200"/>
            <a:ext cx="8229600" cy="490537"/>
          </a:xfrm>
        </p:spPr>
        <p:txBody>
          <a:bodyPr/>
          <a:lstStyle/>
          <a:p>
            <a:pPr eaLnBrk="1" hangingPunct="1"/>
            <a:r>
              <a:rPr lang="en-US" sz="2600" dirty="0" err="1" smtClean="0"/>
              <a:t>Z</a:t>
            </a:r>
            <a:r>
              <a:rPr lang="en-US" sz="2600" baseline="-25000" dirty="0" err="1" smtClean="0"/>
              <a:t>in</a:t>
            </a:r>
            <a:r>
              <a:rPr lang="en-US" sz="2600" dirty="0" smtClean="0"/>
              <a:t> = T</a:t>
            </a:r>
            <a:r>
              <a:rPr lang="en-US" sz="2600" baseline="-25000" dirty="0" smtClean="0"/>
              <a:t>1</a:t>
            </a:r>
            <a:r>
              <a:rPr lang="en-US" sz="2600" dirty="0" smtClean="0"/>
              <a:t> + T</a:t>
            </a:r>
            <a:r>
              <a:rPr lang="en-US" sz="2600" baseline="-25000" dirty="0" smtClean="0"/>
              <a:t>6</a:t>
            </a:r>
            <a:r>
              <a:rPr lang="en-US" sz="2600" dirty="0" smtClean="0"/>
              <a:t> </a:t>
            </a:r>
            <a:r>
              <a:rPr lang="en-US" sz="2600" dirty="0" smtClean="0">
                <a:cs typeface="Arial" pitchFamily="34" charset="0"/>
              </a:rPr>
              <a:t>• ADD + T</a:t>
            </a:r>
            <a:r>
              <a:rPr lang="en-US" sz="2600" baseline="-25000" dirty="0" smtClean="0">
                <a:cs typeface="Arial" pitchFamily="34" charset="0"/>
              </a:rPr>
              <a:t>4</a:t>
            </a:r>
            <a:r>
              <a:rPr lang="en-US" sz="2600" dirty="0" smtClean="0"/>
              <a:t> </a:t>
            </a:r>
            <a:r>
              <a:rPr lang="en-US" sz="2600" dirty="0" smtClean="0">
                <a:cs typeface="Arial" pitchFamily="34" charset="0"/>
              </a:rPr>
              <a:t>• BR + …</a:t>
            </a:r>
          </a:p>
        </p:txBody>
      </p:sp>
      <p:sp>
        <p:nvSpPr>
          <p:cNvPr id="34820" name="Rectangle 4"/>
          <p:cNvSpPr>
            <a:spLocks noChangeArrowheads="1"/>
          </p:cNvSpPr>
          <p:nvPr/>
        </p:nvSpPr>
        <p:spPr bwMode="auto">
          <a:xfrm>
            <a:off x="2088322" y="6172200"/>
            <a:ext cx="4845878" cy="461665"/>
          </a:xfrm>
          <a:prstGeom prst="rect">
            <a:avLst/>
          </a:prstGeom>
          <a:noFill/>
          <a:ln w="9525">
            <a:noFill/>
            <a:miter lim="800000"/>
            <a:headEnd/>
            <a:tailEnd/>
          </a:ln>
        </p:spPr>
        <p:txBody>
          <a:bodyPr wrap="none" lIns="0" tIns="0" rIns="0" bIns="0">
            <a:spAutoFit/>
          </a:bodyPr>
          <a:lstStyle/>
          <a:p>
            <a:pPr algn="l"/>
            <a:r>
              <a:rPr lang="en-US" sz="1500" b="1" dirty="0" smtClean="0">
                <a:solidFill>
                  <a:srgbClr val="000000"/>
                </a:solidFill>
                <a:latin typeface="Nimbus Roman No9 L" charset="0"/>
              </a:rPr>
              <a:t>Generation </a:t>
            </a:r>
            <a:r>
              <a:rPr lang="en-US" sz="1500" b="1" dirty="0">
                <a:solidFill>
                  <a:srgbClr val="000000"/>
                </a:solidFill>
                <a:latin typeface="Nimbus Roman No9 L" charset="0"/>
              </a:rPr>
              <a:t>of the </a:t>
            </a:r>
            <a:r>
              <a:rPr lang="en-US" sz="1500" b="1" dirty="0" smtClean="0">
                <a:solidFill>
                  <a:srgbClr val="000000"/>
                </a:solidFill>
                <a:latin typeface="Nimbus Roman No9 L" charset="0"/>
              </a:rPr>
              <a:t> </a:t>
            </a:r>
            <a:r>
              <a:rPr lang="en-US" sz="1500" b="1" dirty="0" err="1" smtClean="0">
                <a:solidFill>
                  <a:srgbClr val="000000"/>
                </a:solidFill>
                <a:latin typeface="Nimbus Roman No9 L" charset="0"/>
              </a:rPr>
              <a:t>Z</a:t>
            </a:r>
            <a:r>
              <a:rPr lang="en-US" sz="1400" b="1" i="1" baseline="-25000" dirty="0" err="1" smtClean="0">
                <a:solidFill>
                  <a:srgbClr val="000000"/>
                </a:solidFill>
                <a:latin typeface="Nimbus Roman No9 L" charset="0"/>
              </a:rPr>
              <a:t>i</a:t>
            </a:r>
            <a:r>
              <a:rPr lang="en-US" sz="1200" b="1" i="1" baseline="-25000" dirty="0" err="1" smtClean="0">
                <a:solidFill>
                  <a:srgbClr val="000000"/>
                </a:solidFill>
                <a:latin typeface="Nimbus Roman No9 L" charset="0"/>
              </a:rPr>
              <a:t>n</a:t>
            </a:r>
            <a:r>
              <a:rPr lang="en-US" sz="1200" b="1" i="1" dirty="0" smtClean="0">
                <a:solidFill>
                  <a:srgbClr val="000000"/>
                </a:solidFill>
                <a:latin typeface="Nimbus Roman No9 L" charset="0"/>
              </a:rPr>
              <a:t> </a:t>
            </a:r>
            <a:r>
              <a:rPr lang="en-US" sz="1500" b="1" dirty="0">
                <a:solidFill>
                  <a:srgbClr val="000000"/>
                </a:solidFill>
                <a:latin typeface="Nimbus Roman No9 L" charset="0"/>
              </a:rPr>
              <a:t>control signal for the </a:t>
            </a:r>
            <a:r>
              <a:rPr lang="en-US" sz="1500" b="1" dirty="0" smtClean="0">
                <a:solidFill>
                  <a:srgbClr val="000000"/>
                </a:solidFill>
                <a:latin typeface="Nimbus Roman No9 L" charset="0"/>
              </a:rPr>
              <a:t>processor</a:t>
            </a:r>
            <a:endParaRPr lang="en-US" sz="2400" b="1" dirty="0">
              <a:latin typeface="Times New Roman" pitchFamily="18" charset="0"/>
            </a:endParaRPr>
          </a:p>
          <a:p>
            <a:pPr algn="l"/>
            <a:r>
              <a:rPr lang="en-US" sz="1500" dirty="0">
                <a:solidFill>
                  <a:srgbClr val="000000"/>
                </a:solidFill>
                <a:latin typeface="Nimbus Roman No9 L" charset="0"/>
              </a:rPr>
              <a:t> </a:t>
            </a:r>
          </a:p>
        </p:txBody>
      </p:sp>
      <p:pic>
        <p:nvPicPr>
          <p:cNvPr id="1026" name="Picture 2"/>
          <p:cNvPicPr>
            <a:picLocks noChangeAspect="1" noChangeArrowheads="1"/>
          </p:cNvPicPr>
          <p:nvPr/>
        </p:nvPicPr>
        <p:blipFill>
          <a:blip r:embed="rId3"/>
          <a:srcRect/>
          <a:stretch>
            <a:fillRect/>
          </a:stretch>
        </p:blipFill>
        <p:spPr bwMode="auto">
          <a:xfrm>
            <a:off x="2133600" y="2209800"/>
            <a:ext cx="5040116"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smtClean="0"/>
              <a:t>Hardwired Control (cont..)</a:t>
            </a:r>
            <a:br>
              <a:rPr lang="en-US" dirty="0" smtClean="0"/>
            </a:br>
            <a:r>
              <a:rPr lang="en-US" dirty="0" smtClean="0"/>
              <a:t>Generating End</a:t>
            </a:r>
          </a:p>
        </p:txBody>
      </p:sp>
      <p:sp>
        <p:nvSpPr>
          <p:cNvPr id="35844" name="Line 50"/>
          <p:cNvSpPr>
            <a:spLocks noChangeShapeType="1"/>
          </p:cNvSpPr>
          <p:nvPr/>
        </p:nvSpPr>
        <p:spPr bwMode="auto">
          <a:xfrm>
            <a:off x="6705600" y="1143000"/>
            <a:ext cx="228600" cy="0"/>
          </a:xfrm>
          <a:prstGeom prst="line">
            <a:avLst/>
          </a:prstGeom>
          <a:noFill/>
          <a:ln w="9525">
            <a:solidFill>
              <a:schemeClr val="tx1"/>
            </a:solidFill>
            <a:round/>
            <a:headEnd/>
            <a:tailEnd/>
          </a:ln>
        </p:spPr>
        <p:txBody>
          <a:bodyPr/>
          <a:lstStyle/>
          <a:p>
            <a:endParaRPr lang="en-US"/>
          </a:p>
        </p:txBody>
      </p:sp>
      <p:pic>
        <p:nvPicPr>
          <p:cNvPr id="2050" name="Picture 2"/>
          <p:cNvPicPr>
            <a:picLocks noChangeAspect="1" noChangeArrowheads="1"/>
          </p:cNvPicPr>
          <p:nvPr/>
        </p:nvPicPr>
        <p:blipFill>
          <a:blip r:embed="rId3"/>
          <a:srcRect/>
          <a:stretch>
            <a:fillRect/>
          </a:stretch>
        </p:blipFill>
        <p:spPr bwMode="auto">
          <a:xfrm>
            <a:off x="1600200" y="1752601"/>
            <a:ext cx="5808363" cy="4267200"/>
          </a:xfrm>
          <a:prstGeom prst="rect">
            <a:avLst/>
          </a:prstGeom>
          <a:noFill/>
          <a:ln w="9525">
            <a:noFill/>
            <a:miter lim="800000"/>
            <a:headEnd/>
            <a:tailEnd/>
          </a:ln>
          <a:effectLst/>
        </p:spPr>
      </p:pic>
      <p:sp>
        <p:nvSpPr>
          <p:cNvPr id="7" name="Rectangle 4"/>
          <p:cNvSpPr>
            <a:spLocks noChangeArrowheads="1"/>
          </p:cNvSpPr>
          <p:nvPr/>
        </p:nvSpPr>
        <p:spPr bwMode="auto">
          <a:xfrm>
            <a:off x="2088322" y="6243935"/>
            <a:ext cx="5039841" cy="461665"/>
          </a:xfrm>
          <a:prstGeom prst="rect">
            <a:avLst/>
          </a:prstGeom>
          <a:noFill/>
          <a:ln w="9525">
            <a:noFill/>
            <a:miter lim="800000"/>
            <a:headEnd/>
            <a:tailEnd/>
          </a:ln>
        </p:spPr>
        <p:txBody>
          <a:bodyPr wrap="none" lIns="0" tIns="0" rIns="0" bIns="0">
            <a:spAutoFit/>
          </a:bodyPr>
          <a:lstStyle/>
          <a:p>
            <a:pPr algn="l"/>
            <a:r>
              <a:rPr lang="en-US" sz="1500" b="1" dirty="0" smtClean="0">
                <a:solidFill>
                  <a:srgbClr val="000000"/>
                </a:solidFill>
                <a:latin typeface="Nimbus Roman No9 L" charset="0"/>
              </a:rPr>
              <a:t>Generation </a:t>
            </a:r>
            <a:r>
              <a:rPr lang="en-US" sz="1500" b="1" dirty="0">
                <a:solidFill>
                  <a:srgbClr val="000000"/>
                </a:solidFill>
                <a:latin typeface="Nimbus Roman No9 L" charset="0"/>
              </a:rPr>
              <a:t>of the </a:t>
            </a:r>
            <a:r>
              <a:rPr lang="en-US" sz="1500" b="1" dirty="0" smtClean="0">
                <a:solidFill>
                  <a:srgbClr val="000000"/>
                </a:solidFill>
                <a:latin typeface="Nimbus Roman No9 L" charset="0"/>
              </a:rPr>
              <a:t> END</a:t>
            </a:r>
            <a:r>
              <a:rPr lang="en-US" sz="1200" b="1" i="1" dirty="0" smtClean="0">
                <a:solidFill>
                  <a:srgbClr val="000000"/>
                </a:solidFill>
                <a:latin typeface="Nimbus Roman No9 L" charset="0"/>
              </a:rPr>
              <a:t> </a:t>
            </a:r>
            <a:r>
              <a:rPr lang="en-US" sz="1500" b="1" dirty="0">
                <a:solidFill>
                  <a:srgbClr val="000000"/>
                </a:solidFill>
                <a:latin typeface="Nimbus Roman No9 L" charset="0"/>
              </a:rPr>
              <a:t>control signal for the </a:t>
            </a:r>
            <a:r>
              <a:rPr lang="en-US" sz="1500" b="1" dirty="0" smtClean="0">
                <a:solidFill>
                  <a:srgbClr val="000000"/>
                </a:solidFill>
                <a:latin typeface="Nimbus Roman No9 L" charset="0"/>
              </a:rPr>
              <a:t>processor</a:t>
            </a:r>
            <a:endParaRPr lang="en-US" sz="2400" b="1" dirty="0">
              <a:latin typeface="Times New Roman" pitchFamily="18" charset="0"/>
            </a:endParaRPr>
          </a:p>
          <a:p>
            <a:pPr algn="l"/>
            <a:r>
              <a:rPr lang="en-US" sz="1500" dirty="0">
                <a:solidFill>
                  <a:srgbClr val="000000"/>
                </a:solidFill>
                <a:latin typeface="Nimbus Roman No9 L" charset="0"/>
              </a:rPr>
              <a:t> </a:t>
            </a:r>
          </a:p>
        </p:txBody>
      </p:sp>
      <p:pic>
        <p:nvPicPr>
          <p:cNvPr id="2051" name="Picture 3"/>
          <p:cNvPicPr>
            <a:picLocks noChangeAspect="1" noChangeArrowheads="1"/>
          </p:cNvPicPr>
          <p:nvPr/>
        </p:nvPicPr>
        <p:blipFill>
          <a:blip r:embed="rId4"/>
          <a:srcRect/>
          <a:stretch>
            <a:fillRect/>
          </a:stretch>
        </p:blipFill>
        <p:spPr bwMode="auto">
          <a:xfrm>
            <a:off x="342900" y="1066800"/>
            <a:ext cx="8458200" cy="504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idx="4294967295"/>
          </p:nvPr>
        </p:nvSpPr>
        <p:spPr/>
        <p:txBody>
          <a:bodyPr/>
          <a:lstStyle/>
          <a:p>
            <a:pPr eaLnBrk="1" hangingPunct="1"/>
            <a:r>
              <a:rPr lang="en-US" dirty="0" smtClean="0"/>
              <a:t>Hardwired Control (cont..)</a:t>
            </a:r>
          </a:p>
        </p:txBody>
      </p:sp>
      <p:sp>
        <p:nvSpPr>
          <p:cNvPr id="87043" name="Content Placeholder 2"/>
          <p:cNvSpPr>
            <a:spLocks noGrp="1"/>
          </p:cNvSpPr>
          <p:nvPr>
            <p:ph idx="4294967295"/>
          </p:nvPr>
        </p:nvSpPr>
        <p:spPr>
          <a:xfrm>
            <a:off x="0" y="990600"/>
            <a:ext cx="9144000" cy="5638800"/>
          </a:xfrm>
        </p:spPr>
        <p:txBody>
          <a:bodyPr/>
          <a:lstStyle/>
          <a:p>
            <a:r>
              <a:rPr lang="en-US" dirty="0" smtClean="0"/>
              <a:t>For memory operations, need a circuit which: </a:t>
            </a:r>
          </a:p>
          <a:p>
            <a:pPr lvl="1"/>
            <a:r>
              <a:rPr lang="en-US" dirty="0" smtClean="0"/>
              <a:t>Holds read/write until MFC received. </a:t>
            </a:r>
          </a:p>
          <a:p>
            <a:pPr lvl="1"/>
            <a:r>
              <a:rPr lang="en-US" dirty="0" smtClean="0"/>
              <a:t>Disables RUN until MFC received.</a:t>
            </a:r>
          </a:p>
          <a:p>
            <a:pPr eaLnBrk="1" hangingPunct="1"/>
            <a:endParaRPr lang="en-US" sz="1200" dirty="0" smtClean="0"/>
          </a:p>
          <a:p>
            <a:pPr eaLnBrk="1" hangingPunct="1"/>
            <a:r>
              <a:rPr lang="en-US" dirty="0" smtClean="0"/>
              <a:t>Advantage:</a:t>
            </a:r>
          </a:p>
          <a:p>
            <a:pPr lvl="1" eaLnBrk="1" hangingPunct="1"/>
            <a:r>
              <a:rPr lang="en-US" dirty="0" smtClean="0">
                <a:solidFill>
                  <a:srgbClr val="0000FF"/>
                </a:solidFill>
              </a:rPr>
              <a:t>Faster Speed</a:t>
            </a:r>
          </a:p>
          <a:p>
            <a:pPr eaLnBrk="1" hangingPunct="1"/>
            <a:endParaRPr lang="en-US" sz="1200" dirty="0" smtClean="0"/>
          </a:p>
          <a:p>
            <a:pPr eaLnBrk="1" hangingPunct="1"/>
            <a:r>
              <a:rPr lang="en-US" dirty="0" smtClean="0"/>
              <a:t>Disadvantages:</a:t>
            </a:r>
          </a:p>
          <a:p>
            <a:pPr lvl="1" eaLnBrk="1" hangingPunct="1"/>
            <a:r>
              <a:rPr lang="en-US" dirty="0" smtClean="0"/>
              <a:t>Instruction set and Control logic are directly tied together using </a:t>
            </a:r>
            <a:r>
              <a:rPr lang="en-US" dirty="0" smtClean="0">
                <a:solidFill>
                  <a:srgbClr val="0000FF"/>
                </a:solidFill>
              </a:rPr>
              <a:t>complicated circuits </a:t>
            </a:r>
            <a:r>
              <a:rPr lang="en-US" dirty="0" smtClean="0"/>
              <a:t>that are </a:t>
            </a:r>
            <a:r>
              <a:rPr lang="en-US" dirty="0" smtClean="0">
                <a:solidFill>
                  <a:srgbClr val="0000FF"/>
                </a:solidFill>
              </a:rPr>
              <a:t>difficult to design and test</a:t>
            </a:r>
            <a:r>
              <a:rPr lang="en-US" dirty="0" smtClean="0"/>
              <a:t>.</a:t>
            </a:r>
          </a:p>
          <a:p>
            <a:pPr lvl="1" eaLnBrk="1" hangingPunct="1"/>
            <a:r>
              <a:rPr lang="en-US" dirty="0" smtClean="0">
                <a:solidFill>
                  <a:srgbClr val="0000FF"/>
                </a:solidFill>
              </a:rPr>
              <a:t>Inflexible to modify</a:t>
            </a:r>
          </a:p>
          <a:p>
            <a:pPr lvl="1" eaLnBrk="1" hangingPunct="1"/>
            <a:r>
              <a:rPr lang="en-US" dirty="0" smtClean="0">
                <a:solidFill>
                  <a:srgbClr val="0000FF"/>
                </a:solidFill>
              </a:rPr>
              <a:t>Expensive</a:t>
            </a:r>
          </a:p>
          <a:p>
            <a:pPr lvl="1" eaLnBrk="1" hangingPunct="1"/>
            <a:r>
              <a:rPr lang="en-GB" dirty="0" smtClean="0">
                <a:solidFill>
                  <a:srgbClr val="0000FF"/>
                </a:solidFill>
              </a:rPr>
              <a:t>Complex sequencing &amp; micro-operation logic</a:t>
            </a:r>
          </a:p>
          <a:p>
            <a:pPr lvl="1" eaLnBrk="1" hangingPunct="1"/>
            <a:endParaRPr lang="en-US" dirty="0" smtClean="0">
              <a:solidFill>
                <a:srgbClr val="0000FF"/>
              </a:solidFill>
            </a:endParaRPr>
          </a:p>
          <a:p>
            <a:pPr lvl="1" eaLnBrk="1" hangingPunct="1"/>
            <a:endParaRPr lang="en-US" dirty="0" smtClean="0"/>
          </a:p>
          <a:p>
            <a:pPr eaLnBrk="1" hangingPunct="1"/>
            <a:endParaRPr lang="en-US" dirty="0" smtClean="0"/>
          </a:p>
          <a:p>
            <a:pPr eaLnBrk="1" hangingPunct="1">
              <a:buFont typeface="Georgia" pitchFamily="18" charset="0"/>
              <a:buNone/>
            </a:pPr>
            <a:endParaRPr lang="en-US"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Methods for Hardwired Control</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Sequence Counter Method:</a:t>
            </a:r>
          </a:p>
          <a:p>
            <a:pPr lvl="1"/>
            <a:r>
              <a:rPr lang="en-US" dirty="0" smtClean="0"/>
              <a:t>The most popular method conveniently employed for design of controllers with moderate complexity</a:t>
            </a:r>
          </a:p>
          <a:p>
            <a:pPr marL="514350" indent="-514350">
              <a:buFont typeface="+mj-lt"/>
              <a:buAutoNum type="arabicPeriod"/>
            </a:pPr>
            <a:r>
              <a:rPr lang="en-US" dirty="0" smtClean="0"/>
              <a:t>Delay Element Method</a:t>
            </a:r>
          </a:p>
          <a:p>
            <a:pPr lvl="1"/>
            <a:r>
              <a:rPr lang="en-US" dirty="0" smtClean="0"/>
              <a:t>It depends on the use of clocked delay elements for generating the control signals</a:t>
            </a:r>
          </a:p>
          <a:p>
            <a:pPr marL="514350" indent="-514350">
              <a:buFont typeface="+mj-lt"/>
              <a:buAutoNum type="arabicPeriod"/>
            </a:pPr>
            <a:r>
              <a:rPr lang="en-US" dirty="0" smtClean="0"/>
              <a:t>State Table Method</a:t>
            </a:r>
          </a:p>
          <a:p>
            <a:pPr lvl="1"/>
            <a:r>
              <a:rPr lang="en-US" dirty="0" smtClean="0"/>
              <a:t>It employs the traditional algorithmic approach to sequential circuit design using classical state table method.</a:t>
            </a:r>
            <a:endParaRPr lang="en-US" dirty="0"/>
          </a:p>
        </p:txBody>
      </p:sp>
    </p:spTree>
    <p:extLst>
      <p:ext uri="{BB962C8B-B14F-4D97-AF65-F5344CB8AC3E}">
        <p14:creationId xmlns:p14="http://schemas.microsoft.com/office/powerpoint/2010/main" val="2713676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a:t>
            </a:r>
            <a:r>
              <a:rPr lang="en-US" dirty="0" smtClean="0"/>
              <a:t>Table Method</a:t>
            </a:r>
            <a:endParaRPr lang="en-US" dirty="0"/>
          </a:p>
        </p:txBody>
      </p:sp>
      <p:sp>
        <p:nvSpPr>
          <p:cNvPr id="3" name="Content Placeholder 2"/>
          <p:cNvSpPr>
            <a:spLocks noGrp="1"/>
          </p:cNvSpPr>
          <p:nvPr>
            <p:ph idx="1"/>
          </p:nvPr>
        </p:nvSpPr>
        <p:spPr>
          <a:xfrm>
            <a:off x="457200" y="1066800"/>
            <a:ext cx="8382000" cy="5638800"/>
          </a:xfrm>
        </p:spPr>
        <p:txBody>
          <a:bodyPr/>
          <a:lstStyle/>
          <a:p>
            <a:r>
              <a:rPr lang="en-US" sz="2400" dirty="0"/>
              <a:t>The </a:t>
            </a:r>
            <a:r>
              <a:rPr lang="en-US" sz="2400" dirty="0" smtClean="0"/>
              <a:t>states  </a:t>
            </a:r>
            <a:r>
              <a:rPr lang="en-US" sz="2400" dirty="0"/>
              <a:t>S</a:t>
            </a:r>
            <a:r>
              <a:rPr lang="en-US" sz="2400" baseline="-25000" dirty="0"/>
              <a:t>i</a:t>
            </a:r>
            <a:r>
              <a:rPr lang="en-US" sz="2400" dirty="0"/>
              <a:t> (i=1,2</a:t>
            </a:r>
            <a:r>
              <a:rPr lang="en-US" sz="2400" dirty="0" smtClean="0"/>
              <a:t>…) of </a:t>
            </a:r>
            <a:r>
              <a:rPr lang="en-US" sz="2400" dirty="0"/>
              <a:t>the controller </a:t>
            </a:r>
            <a:r>
              <a:rPr lang="en-US" sz="2400" dirty="0" smtClean="0"/>
              <a:t>generate </a:t>
            </a:r>
            <a:r>
              <a:rPr lang="en-US" sz="2400" dirty="0"/>
              <a:t>the control signals to control the micro operations in the data </a:t>
            </a:r>
            <a:r>
              <a:rPr lang="en-US" sz="2400" dirty="0" smtClean="0"/>
              <a:t>path.</a:t>
            </a:r>
          </a:p>
          <a:p>
            <a:r>
              <a:rPr lang="en-US" sz="2400" dirty="0" smtClean="0"/>
              <a:t>A controller in state ,say S</a:t>
            </a:r>
            <a:r>
              <a:rPr lang="en-US" sz="2400" baseline="-25000" dirty="0" smtClean="0"/>
              <a:t>i</a:t>
            </a:r>
            <a:r>
              <a:rPr lang="en-US" sz="2400" dirty="0" smtClean="0"/>
              <a:t>, on receiving the primary input signals I</a:t>
            </a:r>
            <a:r>
              <a:rPr lang="en-US" sz="2400" baseline="-25000" dirty="0" smtClean="0"/>
              <a:t>j </a:t>
            </a:r>
            <a:r>
              <a:rPr lang="en-US" sz="2400" dirty="0" smtClean="0"/>
              <a:t>switches over to the state S</a:t>
            </a:r>
            <a:r>
              <a:rPr lang="en-US" sz="2400" baseline="-25000" dirty="0" smtClean="0"/>
              <a:t>i’</a:t>
            </a:r>
            <a:r>
              <a:rPr lang="en-US" sz="2400" dirty="0" smtClean="0"/>
              <a:t> while generating the output signals {</a:t>
            </a:r>
            <a:r>
              <a:rPr lang="en-US" sz="2400" dirty="0" err="1" smtClean="0"/>
              <a:t>C’</a:t>
            </a:r>
            <a:r>
              <a:rPr lang="en-US" sz="2400" baseline="-25000" dirty="0" err="1" smtClean="0"/>
              <a:t>i</a:t>
            </a:r>
            <a:r>
              <a:rPr lang="en-US" sz="2400" dirty="0" smtClean="0"/>
              <a:t>}.</a:t>
            </a:r>
          </a:p>
          <a:p>
            <a:r>
              <a:rPr lang="en-US" sz="2400" dirty="0" smtClean="0"/>
              <a:t>This set of output signals </a:t>
            </a:r>
            <a:r>
              <a:rPr lang="en-US" sz="2400" dirty="0"/>
              <a:t>{</a:t>
            </a:r>
            <a:r>
              <a:rPr lang="en-US" sz="2400" dirty="0" err="1"/>
              <a:t>C’</a:t>
            </a:r>
            <a:r>
              <a:rPr lang="en-US" sz="2400" baseline="-25000" dirty="0" err="1"/>
              <a:t>i</a:t>
            </a:r>
            <a:r>
              <a:rPr lang="en-US" sz="2400" dirty="0"/>
              <a:t>}</a:t>
            </a:r>
            <a:r>
              <a:rPr lang="en-US" sz="2400" dirty="0" smtClean="0"/>
              <a:t> execute the micro operations.</a:t>
            </a:r>
            <a:endParaRPr lang="en-US" sz="2400"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4010025"/>
            <a:ext cx="4241698"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23455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State </a:t>
            </a:r>
            <a:r>
              <a:rPr lang="en-US" dirty="0"/>
              <a:t>Table </a:t>
            </a:r>
            <a:r>
              <a:rPr lang="en-US" dirty="0" smtClean="0"/>
              <a:t>Method (cont..)</a:t>
            </a:r>
            <a:endParaRPr lang="en-US" dirty="0"/>
          </a:p>
        </p:txBody>
      </p:sp>
      <p:sp>
        <p:nvSpPr>
          <p:cNvPr id="3" name="Content Placeholder 2"/>
          <p:cNvSpPr>
            <a:spLocks noGrp="1"/>
          </p:cNvSpPr>
          <p:nvPr>
            <p:ph idx="1"/>
          </p:nvPr>
        </p:nvSpPr>
        <p:spPr>
          <a:xfrm>
            <a:off x="279400" y="1066800"/>
            <a:ext cx="8559800" cy="5638800"/>
          </a:xfrm>
        </p:spPr>
        <p:txBody>
          <a:bodyPr/>
          <a:lstStyle/>
          <a:p>
            <a:r>
              <a:rPr lang="en-US" dirty="0" smtClean="0"/>
              <a:t>It includes following steps:</a:t>
            </a:r>
          </a:p>
          <a:p>
            <a:pPr marL="914400" lvl="1" indent="-457200">
              <a:buFont typeface="+mj-lt"/>
              <a:buAutoNum type="arabicPeriod"/>
            </a:pPr>
            <a:r>
              <a:rPr lang="en-US" dirty="0" smtClean="0">
                <a:solidFill>
                  <a:srgbClr val="0000FF"/>
                </a:solidFill>
              </a:rPr>
              <a:t>State assignment: </a:t>
            </a:r>
            <a:r>
              <a:rPr lang="en-US" dirty="0" smtClean="0"/>
              <a:t>It specifies the particular state of the controller at the specific time stamp.</a:t>
            </a:r>
          </a:p>
          <a:p>
            <a:pPr marL="914400" lvl="1" indent="-457200">
              <a:buFont typeface="+mj-lt"/>
              <a:buAutoNum type="arabicPeriod"/>
            </a:pPr>
            <a:r>
              <a:rPr lang="en-US" dirty="0" smtClean="0">
                <a:solidFill>
                  <a:srgbClr val="0000FF"/>
                </a:solidFill>
              </a:rPr>
              <a:t>State Minimization: </a:t>
            </a:r>
            <a:r>
              <a:rPr lang="en-US" dirty="0" smtClean="0"/>
              <a:t>A set of states (S</a:t>
            </a:r>
            <a:r>
              <a:rPr lang="en-US" baseline="-25000" dirty="0" smtClean="0"/>
              <a:t>a</a:t>
            </a:r>
            <a:r>
              <a:rPr lang="en-US" dirty="0" smtClean="0"/>
              <a:t>, </a:t>
            </a:r>
            <a:r>
              <a:rPr lang="en-US" dirty="0" err="1" smtClean="0"/>
              <a:t>S</a:t>
            </a:r>
            <a:r>
              <a:rPr lang="en-US" baseline="-25000" dirty="0" err="1" smtClean="0"/>
              <a:t>b</a:t>
            </a:r>
            <a:r>
              <a:rPr lang="en-US" dirty="0" smtClean="0"/>
              <a:t>, …</a:t>
            </a:r>
            <a:r>
              <a:rPr lang="en-US" dirty="0" err="1" smtClean="0"/>
              <a:t>S</a:t>
            </a:r>
            <a:r>
              <a:rPr lang="en-US" baseline="-25000" dirty="0" err="1" smtClean="0"/>
              <a:t>c</a:t>
            </a:r>
            <a:r>
              <a:rPr lang="en-US" dirty="0" smtClean="0"/>
              <a:t> ) can be merged into a single state S’ if </a:t>
            </a:r>
            <a:r>
              <a:rPr lang="en-US" dirty="0"/>
              <a:t>S</a:t>
            </a:r>
            <a:r>
              <a:rPr lang="en-US" baseline="-25000" dirty="0"/>
              <a:t>i</a:t>
            </a:r>
            <a:r>
              <a:rPr lang="en-US" dirty="0"/>
              <a:t> </a:t>
            </a:r>
            <a:r>
              <a:rPr lang="en-US" dirty="0" smtClean="0"/>
              <a:t>and </a:t>
            </a:r>
            <a:r>
              <a:rPr lang="en-US" dirty="0" err="1" smtClean="0"/>
              <a:t>S</a:t>
            </a:r>
            <a:r>
              <a:rPr lang="en-US" baseline="-25000" dirty="0" err="1" smtClean="0"/>
              <a:t>j</a:t>
            </a:r>
            <a:r>
              <a:rPr lang="en-US" baseline="-25000" dirty="0" smtClean="0"/>
              <a:t> </a:t>
            </a:r>
            <a:r>
              <a:rPr lang="en-US" dirty="0" smtClean="0"/>
              <a:t>(</a:t>
            </a:r>
            <a:r>
              <a:rPr lang="en-US" dirty="0" err="1" smtClean="0"/>
              <a:t>i≠j</a:t>
            </a:r>
            <a:r>
              <a:rPr lang="en-US" dirty="0" smtClean="0"/>
              <a:t>, </a:t>
            </a:r>
            <a:r>
              <a:rPr lang="en-US" dirty="0" err="1" smtClean="0"/>
              <a:t>i,j</a:t>
            </a:r>
            <a:r>
              <a:rPr lang="en-US" dirty="0" smtClean="0"/>
              <a:t>=</a:t>
            </a:r>
            <a:r>
              <a:rPr lang="en-US" dirty="0" err="1" smtClean="0"/>
              <a:t>a,b,c</a:t>
            </a:r>
            <a:r>
              <a:rPr lang="en-US" dirty="0" smtClean="0"/>
              <a:t>..) is pairwise compatible i.e. the output sequence {</a:t>
            </a:r>
            <a:r>
              <a:rPr lang="en-US" dirty="0" err="1" smtClean="0"/>
              <a:t>O</a:t>
            </a:r>
            <a:r>
              <a:rPr lang="en-US" baseline="-25000" dirty="0" err="1" smtClean="0"/>
              <a:t>i</a:t>
            </a:r>
            <a:r>
              <a:rPr lang="en-US" dirty="0" smtClean="0"/>
              <a:t>} and </a:t>
            </a:r>
            <a:r>
              <a:rPr lang="en-US" dirty="0"/>
              <a:t>{</a:t>
            </a:r>
            <a:r>
              <a:rPr lang="en-US" dirty="0" err="1" smtClean="0"/>
              <a:t>O</a:t>
            </a:r>
            <a:r>
              <a:rPr lang="en-US" baseline="-25000" dirty="0" err="1" smtClean="0"/>
              <a:t>j</a:t>
            </a:r>
            <a:r>
              <a:rPr lang="en-US" dirty="0" smtClean="0"/>
              <a:t>} (that result from any input sequence I to the control unit in state S</a:t>
            </a:r>
            <a:r>
              <a:rPr lang="en-US" baseline="-25000" dirty="0" smtClean="0"/>
              <a:t>i</a:t>
            </a:r>
            <a:r>
              <a:rPr lang="en-US" dirty="0" smtClean="0"/>
              <a:t> </a:t>
            </a:r>
            <a:r>
              <a:rPr lang="en-US" dirty="0"/>
              <a:t>and </a:t>
            </a:r>
            <a:r>
              <a:rPr lang="en-US" dirty="0" err="1"/>
              <a:t>S</a:t>
            </a:r>
            <a:r>
              <a:rPr lang="en-US" baseline="-25000" dirty="0" err="1"/>
              <a:t>j</a:t>
            </a:r>
            <a:r>
              <a:rPr lang="en-US" baseline="-25000" dirty="0"/>
              <a:t> </a:t>
            </a:r>
            <a:r>
              <a:rPr lang="en-US" baseline="-25000" dirty="0" smtClean="0"/>
              <a:t> </a:t>
            </a:r>
            <a:r>
              <a:rPr lang="en-US" dirty="0" smtClean="0"/>
              <a:t>as initial states) are identical whenever they are specified.</a:t>
            </a:r>
            <a:endParaRPr lang="en-US" dirty="0"/>
          </a:p>
          <a:p>
            <a:pPr marL="914400" lvl="1" indent="-457200">
              <a:buFont typeface="+mj-lt"/>
              <a:buAutoNum type="arabicPeriod"/>
            </a:pPr>
            <a:r>
              <a:rPr lang="en-US" dirty="0" smtClean="0">
                <a:solidFill>
                  <a:srgbClr val="0000FF"/>
                </a:solidFill>
              </a:rPr>
              <a:t>State Encoding: </a:t>
            </a:r>
            <a:r>
              <a:rPr lang="en-US" dirty="0" smtClean="0"/>
              <a:t>State variables are defined and states are encoded in terms of state variables.</a:t>
            </a:r>
            <a:endParaRPr lang="en-US" dirty="0"/>
          </a:p>
        </p:txBody>
      </p:sp>
    </p:spTree>
    <p:extLst>
      <p:ext uri="{BB962C8B-B14F-4D97-AF65-F5344CB8AC3E}">
        <p14:creationId xmlns:p14="http://schemas.microsoft.com/office/powerpoint/2010/main" val="19556725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8432800" cy="838200"/>
          </a:xfrm>
        </p:spPr>
        <p:txBody>
          <a:bodyPr/>
          <a:lstStyle/>
          <a:p>
            <a:r>
              <a:rPr lang="en-US" dirty="0"/>
              <a:t>Multiplier </a:t>
            </a:r>
            <a:r>
              <a:rPr lang="en-US" dirty="0" smtClean="0"/>
              <a:t>Unit</a:t>
            </a:r>
            <a:br>
              <a:rPr lang="en-US" dirty="0" smtClean="0"/>
            </a:br>
            <a:r>
              <a:rPr lang="en-US" dirty="0" smtClean="0"/>
              <a:t>(</a:t>
            </a:r>
            <a:r>
              <a:rPr lang="en-US" sz="2400" dirty="0" smtClean="0"/>
              <a:t>Hardware Implementation of Booth’s Algorithm)</a:t>
            </a:r>
            <a:endParaRPr lang="en-US" sz="2400" dirty="0"/>
          </a:p>
        </p:txBody>
      </p:sp>
      <p:pic>
        <p:nvPicPr>
          <p:cNvPr id="1027" name="Picture 3"/>
          <p:cNvPicPr>
            <a:picLocks noChangeAspect="1" noChangeArrowheads="1"/>
          </p:cNvPicPr>
          <p:nvPr/>
        </p:nvPicPr>
        <p:blipFill>
          <a:blip r:embed="rId2"/>
          <a:srcRect/>
          <a:stretch>
            <a:fillRect/>
          </a:stretch>
        </p:blipFill>
        <p:spPr bwMode="auto">
          <a:xfrm>
            <a:off x="301906" y="1143001"/>
            <a:ext cx="8537294" cy="5486400"/>
          </a:xfrm>
          <a:prstGeom prst="rect">
            <a:avLst/>
          </a:prstGeom>
          <a:noFill/>
          <a:ln w="9525">
            <a:noFill/>
            <a:miter lim="800000"/>
            <a:headEnd/>
            <a:tailEnd/>
          </a:ln>
          <a:effectLst/>
        </p:spPr>
      </p:pic>
    </p:spTree>
    <p:extLst>
      <p:ext uri="{BB962C8B-B14F-4D97-AF65-F5344CB8AC3E}">
        <p14:creationId xmlns:p14="http://schemas.microsoft.com/office/powerpoint/2010/main" val="1641576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Multiplier Control Unit with Control Signals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39937"/>
            <a:ext cx="7919206" cy="5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56073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458200" cy="838200"/>
          </a:xfrm>
        </p:spPr>
        <p:txBody>
          <a:bodyPr/>
          <a:lstStyle/>
          <a:p>
            <a:r>
              <a:rPr lang="en-US" dirty="0" smtClean="0"/>
              <a:t>Control Signals for the 2’s Complement Multiplier</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609600"/>
            <a:ext cx="6400800" cy="6045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1384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GB"/>
              <a:t>Fetch Sequence</a:t>
            </a:r>
          </a:p>
        </p:txBody>
      </p:sp>
      <p:sp>
        <p:nvSpPr>
          <p:cNvPr id="9221" name="Rectangle 5"/>
          <p:cNvSpPr>
            <a:spLocks noGrp="1" noChangeArrowheads="1"/>
          </p:cNvSpPr>
          <p:nvPr>
            <p:ph type="body" idx="1"/>
          </p:nvPr>
        </p:nvSpPr>
        <p:spPr/>
        <p:txBody>
          <a:bodyPr/>
          <a:lstStyle/>
          <a:p>
            <a:r>
              <a:rPr lang="en-GB"/>
              <a:t>Address of next instruction is in PC</a:t>
            </a:r>
          </a:p>
          <a:p>
            <a:r>
              <a:rPr lang="en-GB"/>
              <a:t>Address (MAR) is placed on address bus</a:t>
            </a:r>
          </a:p>
          <a:p>
            <a:r>
              <a:rPr lang="en-GB"/>
              <a:t>Control unit issues READ command</a:t>
            </a:r>
          </a:p>
          <a:p>
            <a:r>
              <a:rPr lang="en-GB"/>
              <a:t>Result (data from memory) appears on data bus</a:t>
            </a:r>
          </a:p>
          <a:p>
            <a:r>
              <a:rPr lang="en-GB"/>
              <a:t>Data from data bus copied into MBR</a:t>
            </a:r>
          </a:p>
          <a:p>
            <a:r>
              <a:rPr lang="en-GB"/>
              <a:t>PC incremented by 1 (in parallel with data fetch from memory)</a:t>
            </a:r>
          </a:p>
          <a:p>
            <a:r>
              <a:rPr lang="en-GB"/>
              <a:t>Data (instruction) moved from MBR to IR</a:t>
            </a:r>
          </a:p>
          <a:p>
            <a:r>
              <a:rPr lang="en-GB"/>
              <a:t>MBR is now free for further data fetches</a:t>
            </a:r>
          </a:p>
        </p:txBody>
      </p:sp>
    </p:spTree>
    <p:extLst>
      <p:ext uri="{BB962C8B-B14F-4D97-AF65-F5344CB8AC3E}">
        <p14:creationId xmlns:p14="http://schemas.microsoft.com/office/powerpoint/2010/main" val="38925033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28600" y="228600"/>
            <a:ext cx="8686800" cy="1600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pic>
      <p:pic>
        <p:nvPicPr>
          <p:cNvPr id="1027" name="Picture 3"/>
          <p:cNvPicPr>
            <a:picLocks noChangeAspect="1" noChangeArrowheads="1"/>
          </p:cNvPicPr>
          <p:nvPr/>
        </p:nvPicPr>
        <p:blipFill>
          <a:blip r:embed="rId3"/>
          <a:srcRect/>
          <a:stretch>
            <a:fillRect/>
          </a:stretch>
        </p:blipFill>
        <p:spPr bwMode="auto">
          <a:xfrm>
            <a:off x="228600" y="2133600"/>
            <a:ext cx="8686800" cy="13716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pic>
      <p:pic>
        <p:nvPicPr>
          <p:cNvPr id="1028" name="Picture 4"/>
          <p:cNvPicPr>
            <a:picLocks noChangeAspect="1" noChangeArrowheads="1"/>
          </p:cNvPicPr>
          <p:nvPr/>
        </p:nvPicPr>
        <p:blipFill>
          <a:blip r:embed="rId4"/>
          <a:srcRect/>
          <a:stretch>
            <a:fillRect/>
          </a:stretch>
        </p:blipFill>
        <p:spPr bwMode="auto">
          <a:xfrm>
            <a:off x="234820" y="3702107"/>
            <a:ext cx="6242180" cy="717493"/>
          </a:xfrm>
          <a:prstGeom prst="rect">
            <a:avLst/>
          </a:prstGeom>
          <a:ln>
            <a:headEnd/>
            <a:tailEnd/>
          </a:ln>
        </p:spPr>
        <p:style>
          <a:lnRef idx="0">
            <a:schemeClr val="accent2"/>
          </a:lnRef>
          <a:fillRef idx="3">
            <a:schemeClr val="accent2"/>
          </a:fillRef>
          <a:effectRef idx="3">
            <a:schemeClr val="accent2"/>
          </a:effectRef>
          <a:fontRef idx="minor">
            <a:schemeClr val="lt1"/>
          </a:fontRef>
        </p:style>
      </p:pic>
      <p:pic>
        <p:nvPicPr>
          <p:cNvPr id="1029" name="Picture 5"/>
          <p:cNvPicPr>
            <a:picLocks noChangeAspect="1" noChangeArrowheads="1"/>
          </p:cNvPicPr>
          <p:nvPr/>
        </p:nvPicPr>
        <p:blipFill>
          <a:blip r:embed="rId5"/>
          <a:srcRect/>
          <a:stretch>
            <a:fillRect/>
          </a:stretch>
        </p:blipFill>
        <p:spPr bwMode="auto">
          <a:xfrm>
            <a:off x="228600" y="4724400"/>
            <a:ext cx="8686800" cy="19050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pic>
    </p:spTree>
    <p:extLst>
      <p:ext uri="{BB962C8B-B14F-4D97-AF65-F5344CB8AC3E}">
        <p14:creationId xmlns:p14="http://schemas.microsoft.com/office/powerpoint/2010/main" val="24409346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04800" y="304800"/>
            <a:ext cx="8610600" cy="12954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pic>
      <p:pic>
        <p:nvPicPr>
          <p:cNvPr id="1027" name="Picture 3"/>
          <p:cNvPicPr>
            <a:picLocks noChangeAspect="1" noChangeArrowheads="1"/>
          </p:cNvPicPr>
          <p:nvPr/>
        </p:nvPicPr>
        <p:blipFill>
          <a:blip r:embed="rId3"/>
          <a:srcRect/>
          <a:stretch>
            <a:fillRect/>
          </a:stretch>
        </p:blipFill>
        <p:spPr bwMode="auto">
          <a:xfrm>
            <a:off x="304800" y="1828800"/>
            <a:ext cx="8610600" cy="1752600"/>
          </a:xfrm>
          <a:prstGeom prst="rect">
            <a:avLst/>
          </a:prstGeom>
          <a:ln>
            <a:headEnd/>
            <a:tailEnd/>
          </a:ln>
        </p:spPr>
        <p:style>
          <a:lnRef idx="1">
            <a:schemeClr val="accent5"/>
          </a:lnRef>
          <a:fillRef idx="3">
            <a:schemeClr val="accent5"/>
          </a:fillRef>
          <a:effectRef idx="2">
            <a:schemeClr val="accent5"/>
          </a:effectRef>
          <a:fontRef idx="minor">
            <a:schemeClr val="lt1"/>
          </a:fontRef>
        </p:style>
      </p:pic>
      <p:pic>
        <p:nvPicPr>
          <p:cNvPr id="1028" name="Picture 4"/>
          <p:cNvPicPr>
            <a:picLocks noChangeAspect="1" noChangeArrowheads="1"/>
          </p:cNvPicPr>
          <p:nvPr/>
        </p:nvPicPr>
        <p:blipFill>
          <a:blip r:embed="rId4"/>
          <a:srcRect/>
          <a:stretch>
            <a:fillRect/>
          </a:stretch>
        </p:blipFill>
        <p:spPr bwMode="auto">
          <a:xfrm>
            <a:off x="304800" y="3886200"/>
            <a:ext cx="8610600" cy="13716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pic>
      <p:pic>
        <p:nvPicPr>
          <p:cNvPr id="1029" name="Picture 5"/>
          <p:cNvPicPr>
            <a:picLocks noChangeAspect="1" noChangeArrowheads="1"/>
          </p:cNvPicPr>
          <p:nvPr/>
        </p:nvPicPr>
        <p:blipFill>
          <a:blip r:embed="rId5"/>
          <a:srcRect/>
          <a:stretch>
            <a:fillRect/>
          </a:stretch>
        </p:blipFill>
        <p:spPr bwMode="auto">
          <a:xfrm>
            <a:off x="304800" y="5486400"/>
            <a:ext cx="8686800" cy="1114425"/>
          </a:xfrm>
          <a:prstGeom prst="rect">
            <a:avLst/>
          </a:prstGeom>
          <a:ln>
            <a:headEnd/>
            <a:tailEnd/>
          </a:ln>
        </p:spPr>
        <p:style>
          <a:lnRef idx="1">
            <a:schemeClr val="dk1"/>
          </a:lnRef>
          <a:fillRef idx="3">
            <a:schemeClr val="dk1"/>
          </a:fillRef>
          <a:effectRef idx="2">
            <a:schemeClr val="dk1"/>
          </a:effectRef>
          <a:fontRef idx="minor">
            <a:schemeClr val="lt1"/>
          </a:fontRef>
        </p:style>
      </p:pic>
    </p:spTree>
    <p:extLst>
      <p:ext uri="{BB962C8B-B14F-4D97-AF65-F5344CB8AC3E}">
        <p14:creationId xmlns:p14="http://schemas.microsoft.com/office/powerpoint/2010/main" val="334112917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81000" y="381000"/>
            <a:ext cx="8382000" cy="19812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pic>
    </p:spTree>
    <p:extLst>
      <p:ext uri="{BB962C8B-B14F-4D97-AF65-F5344CB8AC3E}">
        <p14:creationId xmlns:p14="http://schemas.microsoft.com/office/powerpoint/2010/main" val="22344109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H:\chapters\chapter3\co mul images\co mul images\11.bmp"/>
          <p:cNvPicPr>
            <a:picLocks noChangeAspect="1" noChangeArrowheads="1"/>
          </p:cNvPicPr>
          <p:nvPr/>
        </p:nvPicPr>
        <p:blipFill>
          <a:blip r:embed="rId2"/>
          <a:srcRect/>
          <a:stretch>
            <a:fillRect/>
          </a:stretch>
        </p:blipFill>
        <p:spPr bwMode="auto">
          <a:xfrm>
            <a:off x="4114800" y="0"/>
            <a:ext cx="5029200" cy="6858000"/>
          </a:xfrm>
          <a:prstGeom prst="rect">
            <a:avLst/>
          </a:prstGeom>
          <a:noFill/>
        </p:spPr>
      </p:pic>
      <p:pic>
        <p:nvPicPr>
          <p:cNvPr id="5" name="Picture 2"/>
          <p:cNvPicPr>
            <a:picLocks noChangeAspect="1" noChangeArrowheads="1"/>
          </p:cNvPicPr>
          <p:nvPr/>
        </p:nvPicPr>
        <p:blipFill>
          <a:blip r:embed="rId3"/>
          <a:srcRect/>
          <a:stretch>
            <a:fillRect/>
          </a:stretch>
        </p:blipFill>
        <p:spPr bwMode="auto">
          <a:xfrm>
            <a:off x="0" y="0"/>
            <a:ext cx="4191000" cy="6858000"/>
          </a:xfrm>
          <a:prstGeom prst="rect">
            <a:avLst/>
          </a:prstGeom>
          <a:noFill/>
          <a:ln w="9525">
            <a:noFill/>
            <a:miter lim="800000"/>
            <a:headEnd/>
            <a:tailEnd/>
          </a:ln>
          <a:effectLst/>
        </p:spPr>
      </p:pic>
    </p:spTree>
    <p:extLst>
      <p:ext uri="{BB962C8B-B14F-4D97-AF65-F5344CB8AC3E}">
        <p14:creationId xmlns:p14="http://schemas.microsoft.com/office/powerpoint/2010/main" val="37750200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152400" y="152400"/>
            <a:ext cx="8686800" cy="6357883"/>
          </a:xfrm>
          <a:prstGeom prst="rect">
            <a:avLst/>
          </a:prstGeom>
          <a:noFill/>
          <a:ln w="9525">
            <a:noFill/>
            <a:miter lim="800000"/>
            <a:headEnd/>
            <a:tailEnd/>
          </a:ln>
          <a:effectLst/>
        </p:spPr>
      </p:pic>
    </p:spTree>
    <p:extLst>
      <p:ext uri="{BB962C8B-B14F-4D97-AF65-F5344CB8AC3E}">
        <p14:creationId xmlns:p14="http://schemas.microsoft.com/office/powerpoint/2010/main" val="292886323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152400" y="76200"/>
            <a:ext cx="8534400" cy="6705600"/>
          </a:xfrm>
          <a:prstGeom prst="rect">
            <a:avLst/>
          </a:prstGeom>
          <a:noFill/>
          <a:ln w="9525">
            <a:noFill/>
            <a:miter lim="800000"/>
            <a:headEnd/>
            <a:tailEnd/>
          </a:ln>
          <a:effectLst/>
        </p:spPr>
      </p:pic>
    </p:spTree>
    <p:extLst>
      <p:ext uri="{BB962C8B-B14F-4D97-AF65-F5344CB8AC3E}">
        <p14:creationId xmlns:p14="http://schemas.microsoft.com/office/powerpoint/2010/main" val="19039476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8" name="Picture 2" descr="H:\chapters\chapter3\co mul images\co mul images\12.bmp"/>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extLst>
      <p:ext uri="{BB962C8B-B14F-4D97-AF65-F5344CB8AC3E}">
        <p14:creationId xmlns:p14="http://schemas.microsoft.com/office/powerpoint/2010/main" val="74304594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descr="H:\chapters\chapter3\co mul images\co mul images\13.bmp"/>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extLst>
      <p:ext uri="{BB962C8B-B14F-4D97-AF65-F5344CB8AC3E}">
        <p14:creationId xmlns:p14="http://schemas.microsoft.com/office/powerpoint/2010/main" val="33766557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415" y="228600"/>
            <a:ext cx="8573985"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35236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idx="4294967295"/>
          </p:nvPr>
        </p:nvSpPr>
        <p:spPr/>
        <p:txBody>
          <a:bodyPr/>
          <a:lstStyle/>
          <a:p>
            <a:pPr eaLnBrk="1" hangingPunct="1"/>
            <a:r>
              <a:rPr lang="en-US" dirty="0" smtClean="0"/>
              <a:t>Microprogrammed Control</a:t>
            </a:r>
          </a:p>
        </p:txBody>
      </p:sp>
      <p:sp>
        <p:nvSpPr>
          <p:cNvPr id="88067" name="Content Placeholder 2"/>
          <p:cNvSpPr>
            <a:spLocks noGrp="1"/>
          </p:cNvSpPr>
          <p:nvPr>
            <p:ph sz="half" idx="4294967295"/>
          </p:nvPr>
        </p:nvSpPr>
        <p:spPr>
          <a:xfrm>
            <a:off x="0" y="990600"/>
            <a:ext cx="8991600" cy="5745163"/>
          </a:xfrm>
        </p:spPr>
        <p:txBody>
          <a:bodyPr/>
          <a:lstStyle/>
          <a:p>
            <a:pPr eaLnBrk="1" hangingPunct="1"/>
            <a:r>
              <a:rPr lang="en-US" dirty="0" smtClean="0"/>
              <a:t>Developed by M.V. Wilkes in the early 1950’s</a:t>
            </a:r>
          </a:p>
          <a:p>
            <a:pPr eaLnBrk="1" hangingPunct="1"/>
            <a:r>
              <a:rPr lang="en-US" dirty="0" smtClean="0"/>
              <a:t>Proposed an idea that was organized &amp; systematic and avoided the complications of hardwired implementation.</a:t>
            </a:r>
          </a:p>
          <a:p>
            <a:pPr eaLnBrk="1" hangingPunct="1"/>
            <a:r>
              <a:rPr lang="en-GB" dirty="0" smtClean="0"/>
              <a:t>It is called </a:t>
            </a:r>
            <a:r>
              <a:rPr lang="en-GB" dirty="0" smtClean="0">
                <a:solidFill>
                  <a:srgbClr val="C00000"/>
                </a:solidFill>
              </a:rPr>
              <a:t>micro-programming</a:t>
            </a:r>
            <a:r>
              <a:rPr lang="en-GB" dirty="0" smtClean="0"/>
              <a:t> or </a:t>
            </a:r>
            <a:r>
              <a:rPr lang="en-GB" dirty="0" smtClean="0">
                <a:solidFill>
                  <a:srgbClr val="C00000"/>
                </a:solidFill>
              </a:rPr>
              <a:t>firmware</a:t>
            </a:r>
            <a:r>
              <a:rPr lang="en-GB" dirty="0" smtClean="0"/>
              <a:t>.</a:t>
            </a:r>
          </a:p>
          <a:p>
            <a:pPr eaLnBrk="1" hangingPunct="1"/>
            <a:r>
              <a:rPr lang="en-US" dirty="0" smtClean="0">
                <a:solidFill>
                  <a:srgbClr val="0000FF"/>
                </a:solidFill>
              </a:rPr>
              <a:t>Control signals are generated by a program similar to machine language programs</a:t>
            </a:r>
            <a:r>
              <a:rPr lang="en-US" dirty="0" smtClean="0"/>
              <a:t>.</a:t>
            </a:r>
          </a:p>
          <a:p>
            <a:pPr eaLnBrk="1" hangingPunct="1"/>
            <a:endParaRPr lang="en-GB" dirty="0" smtClean="0"/>
          </a:p>
          <a:p>
            <a:pPr eaLnBrk="1" hangingPunct="1"/>
            <a:endParaRPr lang="en-US" dirty="0" smtClean="0"/>
          </a:p>
        </p:txBody>
      </p:sp>
      <p:pic>
        <p:nvPicPr>
          <p:cNvPr id="88068" name="Content Placeholder 7" descr="edsac99_11.jpg"/>
          <p:cNvPicPr>
            <a:picLocks noGrp="1" noChangeAspect="1"/>
          </p:cNvPicPr>
          <p:nvPr>
            <p:ph sz="half" idx="4294967295"/>
          </p:nvPr>
        </p:nvPicPr>
        <p:blipFill>
          <a:blip r:embed="rId2"/>
          <a:srcRect/>
          <a:stretch>
            <a:fillRect/>
          </a:stretch>
        </p:blipFill>
        <p:spPr>
          <a:xfrm>
            <a:off x="5181600" y="4358226"/>
            <a:ext cx="3774138" cy="2499774"/>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GB"/>
              <a:t>Fetch Sequence (symbolic)</a:t>
            </a:r>
          </a:p>
        </p:txBody>
      </p:sp>
      <p:sp>
        <p:nvSpPr>
          <p:cNvPr id="10245" name="Rectangle 5"/>
          <p:cNvSpPr>
            <a:spLocks noGrp="1" noChangeArrowheads="1"/>
          </p:cNvSpPr>
          <p:nvPr>
            <p:ph type="body" idx="1"/>
          </p:nvPr>
        </p:nvSpPr>
        <p:spPr>
          <a:xfrm>
            <a:off x="304800" y="1066800"/>
            <a:ext cx="8331200" cy="5638800"/>
          </a:xfrm>
        </p:spPr>
        <p:txBody>
          <a:bodyPr/>
          <a:lstStyle/>
          <a:p>
            <a:r>
              <a:rPr lang="en-GB" dirty="0"/>
              <a:t>t1:	MAR &lt;- (PC)</a:t>
            </a:r>
          </a:p>
          <a:p>
            <a:r>
              <a:rPr lang="en-GB" dirty="0"/>
              <a:t>t2:	MBR &lt;- (memory)</a:t>
            </a:r>
          </a:p>
          <a:p>
            <a:r>
              <a:rPr lang="en-GB" dirty="0"/>
              <a:t> 	PC &lt;- (PC) +1</a:t>
            </a:r>
          </a:p>
          <a:p>
            <a:r>
              <a:rPr lang="en-GB" dirty="0"/>
              <a:t>t3:	IR &lt;- (MBR)</a:t>
            </a:r>
          </a:p>
          <a:p>
            <a:r>
              <a:rPr lang="en-GB" dirty="0"/>
              <a:t>(</a:t>
            </a:r>
            <a:r>
              <a:rPr lang="en-GB" dirty="0" err="1"/>
              <a:t>tx</a:t>
            </a:r>
            <a:r>
              <a:rPr lang="en-GB" dirty="0"/>
              <a:t> = time unit/clock cycle)</a:t>
            </a:r>
          </a:p>
          <a:p>
            <a:pPr marL="0" indent="0">
              <a:buNone/>
            </a:pPr>
            <a:r>
              <a:rPr lang="en-GB" dirty="0" smtClean="0"/>
              <a:t>              OR</a:t>
            </a:r>
            <a:endParaRPr lang="en-GB" dirty="0"/>
          </a:p>
          <a:p>
            <a:r>
              <a:rPr lang="en-GB" dirty="0"/>
              <a:t>t1:	MAR &lt;- (PC)</a:t>
            </a:r>
          </a:p>
          <a:p>
            <a:r>
              <a:rPr lang="en-GB" dirty="0"/>
              <a:t>t2:	MBR &lt;- (memory)</a:t>
            </a:r>
          </a:p>
          <a:p>
            <a:r>
              <a:rPr lang="en-GB" dirty="0"/>
              <a:t>t3:	PC &lt;- (PC) +1 </a:t>
            </a:r>
          </a:p>
          <a:p>
            <a:r>
              <a:rPr lang="en-GB" dirty="0"/>
              <a:t>	IR &lt;- (MBR)</a:t>
            </a:r>
          </a:p>
          <a:p>
            <a:endParaRPr lang="en-GB" dirty="0"/>
          </a:p>
        </p:txBody>
      </p:sp>
    </p:spTree>
    <p:extLst>
      <p:ext uri="{BB962C8B-B14F-4D97-AF65-F5344CB8AC3E}">
        <p14:creationId xmlns:p14="http://schemas.microsoft.com/office/powerpoint/2010/main" val="26963860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Microprogrammed Control (cont..)</a:t>
            </a:r>
            <a:endParaRPr lang="en-US" dirty="0"/>
          </a:p>
        </p:txBody>
      </p:sp>
      <p:sp>
        <p:nvSpPr>
          <p:cNvPr id="3" name="Content Placeholder 2"/>
          <p:cNvSpPr>
            <a:spLocks noGrp="1"/>
          </p:cNvSpPr>
          <p:nvPr>
            <p:ph idx="1"/>
          </p:nvPr>
        </p:nvSpPr>
        <p:spPr>
          <a:xfrm>
            <a:off x="0" y="990600"/>
            <a:ext cx="9144000" cy="5715000"/>
          </a:xfrm>
        </p:spPr>
        <p:txBody>
          <a:bodyPr/>
          <a:lstStyle/>
          <a:p>
            <a:r>
              <a:rPr lang="en-US" dirty="0" smtClean="0"/>
              <a:t>A microprogrammed control unit is a relatively simple logic circuit that is capable of :</a:t>
            </a:r>
          </a:p>
          <a:p>
            <a:pPr marL="914400" lvl="1" indent="-457200">
              <a:buFont typeface="+mj-lt"/>
              <a:buAutoNum type="arabicPeriod"/>
            </a:pPr>
            <a:r>
              <a:rPr lang="en-US" dirty="0" smtClean="0"/>
              <a:t>sequencing through microinstructions and </a:t>
            </a:r>
          </a:p>
          <a:p>
            <a:pPr marL="914400" lvl="1" indent="-457200">
              <a:buFont typeface="+mj-lt"/>
              <a:buAutoNum type="arabicPeriod"/>
            </a:pPr>
            <a:r>
              <a:rPr lang="en-US" dirty="0" smtClean="0"/>
              <a:t>Generating control signals to execute each microinstruction.</a:t>
            </a:r>
          </a:p>
          <a:p>
            <a:r>
              <a:rPr lang="en-US" dirty="0" smtClean="0"/>
              <a:t>A sequence of microinstructions constitutes a </a:t>
            </a:r>
            <a:r>
              <a:rPr lang="en-US" dirty="0" smtClean="0">
                <a:solidFill>
                  <a:srgbClr val="0000FF"/>
                </a:solidFill>
              </a:rPr>
              <a:t>microprogram.</a:t>
            </a:r>
          </a:p>
          <a:p>
            <a:pPr eaLnBrk="1" hangingPunct="1"/>
            <a:r>
              <a:rPr lang="en-GB" dirty="0" err="1" smtClean="0"/>
              <a:t>Microprogram</a:t>
            </a:r>
            <a:r>
              <a:rPr lang="en-GB" dirty="0" smtClean="0"/>
              <a:t> is an interpreter written in microcode  that is stored in firmware(ROM, PROM, EEPROM) which is often called the </a:t>
            </a:r>
            <a:r>
              <a:rPr lang="en-GB" dirty="0" smtClean="0">
                <a:solidFill>
                  <a:srgbClr val="0000FF"/>
                </a:solidFill>
              </a:rPr>
              <a:t>control store</a:t>
            </a:r>
            <a:r>
              <a:rPr lang="en-GB" dirty="0" smtClean="0"/>
              <a:t>. </a:t>
            </a:r>
          </a:p>
          <a:p>
            <a:pPr eaLnBrk="1" hangingPunct="1"/>
            <a:r>
              <a:rPr lang="en-GB" dirty="0" smtClean="0"/>
              <a:t>The program converts zero’s and one’s into control signals. </a:t>
            </a:r>
          </a:p>
          <a:p>
            <a:pPr marL="1314450" lvl="2" indent="-514350"/>
            <a:endParaRPr lang="en-US" dirty="0" smtClean="0">
              <a:solidFill>
                <a:srgbClr val="0000FF"/>
              </a:solidFill>
            </a:endParaRP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457200" y="152400"/>
            <a:ext cx="8229600" cy="762000"/>
          </a:xfrm>
        </p:spPr>
        <p:txBody>
          <a:bodyPr/>
          <a:lstStyle/>
          <a:p>
            <a:r>
              <a:rPr lang="en-GB" sz="3200" dirty="0" smtClean="0"/>
              <a:t>Microprogrammed Control (cont..)</a:t>
            </a:r>
            <a:endParaRPr lang="en-GB" sz="3200" dirty="0"/>
          </a:p>
        </p:txBody>
      </p:sp>
      <p:sp>
        <p:nvSpPr>
          <p:cNvPr id="340995" name="Rectangle 3"/>
          <p:cNvSpPr>
            <a:spLocks noGrp="1" noChangeArrowheads="1"/>
          </p:cNvSpPr>
          <p:nvPr>
            <p:ph type="body" idx="1"/>
          </p:nvPr>
        </p:nvSpPr>
        <p:spPr>
          <a:xfrm>
            <a:off x="0" y="1066800"/>
            <a:ext cx="9144000" cy="5791200"/>
          </a:xfrm>
        </p:spPr>
        <p:txBody>
          <a:bodyPr/>
          <a:lstStyle/>
          <a:p>
            <a:pPr marL="808038" lvl="1" indent="-352425">
              <a:lnSpc>
                <a:spcPct val="90000"/>
              </a:lnSpc>
              <a:buSzPct val="120000"/>
            </a:pPr>
            <a:endParaRPr lang="en-US" sz="1000" dirty="0" smtClean="0">
              <a:sym typeface="Wingdings" pitchFamily="2" charset="2"/>
            </a:endParaRPr>
          </a:p>
          <a:p>
            <a:pPr marL="407988" indent="-352425">
              <a:lnSpc>
                <a:spcPct val="90000"/>
              </a:lnSpc>
              <a:buSzPct val="120000"/>
            </a:pPr>
            <a:r>
              <a:rPr lang="en-US" dirty="0" smtClean="0">
                <a:solidFill>
                  <a:srgbClr val="0000FF"/>
                </a:solidFill>
                <a:sym typeface="Wingdings" pitchFamily="2" charset="2"/>
              </a:rPr>
              <a:t>Control word</a:t>
            </a:r>
            <a:r>
              <a:rPr lang="en-US" dirty="0" smtClean="0">
                <a:sym typeface="Wingdings" pitchFamily="2" charset="2"/>
              </a:rPr>
              <a:t> </a:t>
            </a:r>
            <a:r>
              <a:rPr lang="en-US" dirty="0" smtClean="0">
                <a:solidFill>
                  <a:srgbClr val="0000FF"/>
                </a:solidFill>
                <a:sym typeface="Wingdings" pitchFamily="2" charset="2"/>
              </a:rPr>
              <a:t>(CW) </a:t>
            </a:r>
            <a:r>
              <a:rPr lang="en-US" dirty="0" smtClean="0">
                <a:sym typeface="Wingdings" pitchFamily="2" charset="2"/>
              </a:rPr>
              <a:t>is a word whose individual bits represent the various control signals.</a:t>
            </a:r>
          </a:p>
          <a:p>
            <a:pPr marL="808038" lvl="1" indent="-352425">
              <a:lnSpc>
                <a:spcPct val="90000"/>
              </a:lnSpc>
              <a:buSzPct val="120000"/>
            </a:pPr>
            <a:r>
              <a:rPr lang="en-US" dirty="0" smtClean="0">
                <a:sym typeface="Wingdings" pitchFamily="2" charset="2"/>
              </a:rPr>
              <a:t>Each of the control steps in the control sequence of an instruction defines a unique combination of 1s and 0s in the CW.</a:t>
            </a:r>
          </a:p>
          <a:p>
            <a:r>
              <a:rPr lang="en-US" dirty="0" smtClean="0"/>
              <a:t>A sequence of CWs corresponding to the control sequence of machine instruction constitutes the </a:t>
            </a:r>
            <a:r>
              <a:rPr lang="en-US" dirty="0" smtClean="0">
                <a:solidFill>
                  <a:srgbClr val="0000FF"/>
                </a:solidFill>
              </a:rPr>
              <a:t>microroutine</a:t>
            </a:r>
            <a:r>
              <a:rPr lang="en-US" dirty="0" smtClean="0"/>
              <a:t> for that instruction.</a:t>
            </a:r>
          </a:p>
          <a:p>
            <a:endParaRPr lang="en-US" sz="1000" dirty="0" smtClean="0"/>
          </a:p>
          <a:p>
            <a:r>
              <a:rPr lang="en-US" dirty="0" smtClean="0"/>
              <a:t>The individual control words in a microroutine are referred to as </a:t>
            </a:r>
            <a:r>
              <a:rPr lang="en-US" dirty="0" smtClean="0">
                <a:solidFill>
                  <a:srgbClr val="0000FF"/>
                </a:solidFill>
              </a:rPr>
              <a:t>microinstructions.</a:t>
            </a:r>
          </a:p>
          <a:p>
            <a:pPr lvl="1"/>
            <a:r>
              <a:rPr lang="en-US" dirty="0" smtClean="0"/>
              <a:t>Each microinstruction specifies one or more microoperations that is performed.</a:t>
            </a:r>
            <a:endParaRPr lang="en-US" dirty="0" smtClean="0">
              <a:solidFill>
                <a:srgbClr val="0000FF"/>
              </a:solidFill>
              <a:sym typeface="Wingdings" pitchFamily="2" charset="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152400"/>
            <a:ext cx="4038600" cy="838200"/>
          </a:xfrm>
        </p:spPr>
        <p:txBody>
          <a:bodyPr/>
          <a:lstStyle/>
          <a:p>
            <a:pPr eaLnBrk="1" hangingPunct="1"/>
            <a:r>
              <a:rPr lang="en-US" dirty="0" smtClean="0"/>
              <a:t>Example of Micro-instruction</a:t>
            </a:r>
          </a:p>
        </p:txBody>
      </p:sp>
      <p:sp>
        <p:nvSpPr>
          <p:cNvPr id="38915" name="Rectangle 3"/>
          <p:cNvSpPr>
            <a:spLocks noGrp="1" noChangeArrowheads="1"/>
          </p:cNvSpPr>
          <p:nvPr>
            <p:ph type="body" idx="1"/>
          </p:nvPr>
        </p:nvSpPr>
        <p:spPr>
          <a:xfrm>
            <a:off x="0" y="1371600"/>
            <a:ext cx="8229600" cy="795337"/>
          </a:xfrm>
        </p:spPr>
        <p:txBody>
          <a:bodyPr/>
          <a:lstStyle/>
          <a:p>
            <a:pPr eaLnBrk="1" hangingPunct="1">
              <a:lnSpc>
                <a:spcPct val="80000"/>
              </a:lnSpc>
            </a:pPr>
            <a:r>
              <a:rPr lang="en-US" dirty="0" smtClean="0"/>
              <a:t>E.g.  ADD (R3), R1</a:t>
            </a:r>
          </a:p>
          <a:p>
            <a:pPr eaLnBrk="1" hangingPunct="1">
              <a:lnSpc>
                <a:spcPct val="80000"/>
              </a:lnSpc>
            </a:pPr>
            <a:endParaRPr lang="en-US" dirty="0" smtClean="0"/>
          </a:p>
          <a:p>
            <a:pPr eaLnBrk="1" hangingPunct="1">
              <a:lnSpc>
                <a:spcPct val="80000"/>
              </a:lnSpc>
            </a:pPr>
            <a:endParaRPr lang="en-US" dirty="0" smtClean="0"/>
          </a:p>
          <a:p>
            <a:pPr eaLnBrk="1" hangingPunct="1">
              <a:lnSpc>
                <a:spcPct val="80000"/>
              </a:lnSpc>
            </a:pPr>
            <a:endParaRPr lang="en-US" dirty="0" smtClean="0"/>
          </a:p>
        </p:txBody>
      </p:sp>
      <p:pic>
        <p:nvPicPr>
          <p:cNvPr id="3074" name="Picture 2"/>
          <p:cNvPicPr>
            <a:picLocks noChangeAspect="1" noChangeArrowheads="1"/>
          </p:cNvPicPr>
          <p:nvPr/>
        </p:nvPicPr>
        <p:blipFill>
          <a:blip r:embed="rId3"/>
          <a:srcRect/>
          <a:stretch>
            <a:fillRect/>
          </a:stretch>
        </p:blipFill>
        <p:spPr bwMode="auto">
          <a:xfrm>
            <a:off x="5181600" y="73807"/>
            <a:ext cx="3962400" cy="2828772"/>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a:srcRect/>
          <a:stretch>
            <a:fillRect/>
          </a:stretch>
        </p:blipFill>
        <p:spPr bwMode="auto">
          <a:xfrm>
            <a:off x="0" y="3124200"/>
            <a:ext cx="7315200" cy="3733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7315200" y="6029325"/>
            <a:ext cx="1752600" cy="600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838200"/>
          </a:xfrm>
        </p:spPr>
        <p:txBody>
          <a:bodyPr/>
          <a:lstStyle/>
          <a:p>
            <a:r>
              <a:rPr lang="en-US" dirty="0" smtClean="0"/>
              <a:t>Basic organization of a </a:t>
            </a:r>
            <a:r>
              <a:rPr lang="en-US" dirty="0" err="1" smtClean="0"/>
              <a:t>microprogrammed</a:t>
            </a:r>
            <a:r>
              <a:rPr lang="en-US" dirty="0" smtClean="0"/>
              <a:t> control unit</a:t>
            </a:r>
            <a:endParaRPr lang="en-US" dirty="0"/>
          </a:p>
        </p:txBody>
      </p:sp>
      <p:sp>
        <p:nvSpPr>
          <p:cNvPr id="3" name="Content Placeholder 2"/>
          <p:cNvSpPr>
            <a:spLocks noGrp="1"/>
          </p:cNvSpPr>
          <p:nvPr>
            <p:ph idx="1"/>
          </p:nvPr>
        </p:nvSpPr>
        <p:spPr>
          <a:xfrm>
            <a:off x="0" y="1066800"/>
            <a:ext cx="9144000" cy="5638800"/>
          </a:xfrm>
        </p:spPr>
        <p:txBody>
          <a:bodyPr/>
          <a:lstStyle/>
          <a:p>
            <a:pPr eaLnBrk="1" hangingPunct="1">
              <a:lnSpc>
                <a:spcPct val="80000"/>
              </a:lnSpc>
            </a:pPr>
            <a:r>
              <a:rPr lang="en-US" dirty="0" smtClean="0"/>
              <a:t>To read CWs sequentially from  the control store a </a:t>
            </a:r>
            <a:r>
              <a:rPr lang="en-US" dirty="0" err="1" smtClean="0">
                <a:solidFill>
                  <a:srgbClr val="0000FF"/>
                </a:solidFill>
              </a:rPr>
              <a:t>microprogram</a:t>
            </a:r>
            <a:r>
              <a:rPr lang="en-US" dirty="0" smtClean="0">
                <a:solidFill>
                  <a:srgbClr val="0000FF"/>
                </a:solidFill>
              </a:rPr>
              <a:t> counter(</a:t>
            </a:r>
            <a:r>
              <a:rPr lang="el-GR" dirty="0" smtClean="0">
                <a:solidFill>
                  <a:srgbClr val="0000FF"/>
                </a:solidFill>
              </a:rPr>
              <a:t>μ</a:t>
            </a:r>
            <a:r>
              <a:rPr lang="en-US" dirty="0" smtClean="0">
                <a:solidFill>
                  <a:srgbClr val="0000FF"/>
                </a:solidFill>
              </a:rPr>
              <a:t>PC) </a:t>
            </a:r>
            <a:r>
              <a:rPr lang="en-US" dirty="0" smtClean="0"/>
              <a:t>is used.</a:t>
            </a:r>
          </a:p>
          <a:p>
            <a:pPr eaLnBrk="1" hangingPunct="1">
              <a:lnSpc>
                <a:spcPct val="80000"/>
              </a:lnSpc>
            </a:pPr>
            <a:endParaRPr lang="en-US" sz="1200" dirty="0" smtClean="0"/>
          </a:p>
          <a:p>
            <a:pPr eaLnBrk="1" hangingPunct="1">
              <a:lnSpc>
                <a:spcPct val="80000"/>
              </a:lnSpc>
            </a:pPr>
            <a:r>
              <a:rPr lang="en-US" dirty="0" smtClean="0"/>
              <a:t>Every time the new instruction is loaded into IR.</a:t>
            </a:r>
          </a:p>
          <a:p>
            <a:pPr eaLnBrk="1" hangingPunct="1">
              <a:lnSpc>
                <a:spcPct val="80000"/>
              </a:lnSpc>
            </a:pPr>
            <a:endParaRPr lang="en-US" sz="1200" dirty="0" smtClean="0"/>
          </a:p>
          <a:p>
            <a:pPr eaLnBrk="1" hangingPunct="1">
              <a:lnSpc>
                <a:spcPct val="80000"/>
              </a:lnSpc>
            </a:pPr>
            <a:r>
              <a:rPr lang="en-US" dirty="0" smtClean="0"/>
              <a:t>The output of “</a:t>
            </a:r>
            <a:r>
              <a:rPr lang="en-US" dirty="0" smtClean="0">
                <a:solidFill>
                  <a:srgbClr val="0000FF"/>
                </a:solidFill>
              </a:rPr>
              <a:t>starting address generator</a:t>
            </a:r>
            <a:r>
              <a:rPr lang="en-US" dirty="0" smtClean="0"/>
              <a:t>” is loaded into </a:t>
            </a:r>
            <a:r>
              <a:rPr lang="el-GR" dirty="0" smtClean="0"/>
              <a:t>μ</a:t>
            </a:r>
            <a:r>
              <a:rPr lang="en-US" dirty="0" smtClean="0"/>
              <a:t>PC. </a:t>
            </a:r>
          </a:p>
          <a:p>
            <a:pPr eaLnBrk="1" hangingPunct="1">
              <a:lnSpc>
                <a:spcPct val="80000"/>
              </a:lnSpc>
            </a:pPr>
            <a:endParaRPr lang="en-US" sz="1200" dirty="0" smtClean="0"/>
          </a:p>
          <a:p>
            <a:pPr eaLnBrk="1" hangingPunct="1">
              <a:lnSpc>
                <a:spcPct val="80000"/>
              </a:lnSpc>
            </a:pPr>
            <a:r>
              <a:rPr lang="el-GR" dirty="0" smtClean="0"/>
              <a:t>μ</a:t>
            </a:r>
            <a:r>
              <a:rPr lang="en-US" dirty="0" smtClean="0"/>
              <a:t>PC is then automatically incremented by the </a:t>
            </a:r>
            <a:r>
              <a:rPr lang="en-US" dirty="0" smtClean="0">
                <a:solidFill>
                  <a:srgbClr val="0000FF"/>
                </a:solidFill>
              </a:rPr>
              <a:t>clock</a:t>
            </a:r>
            <a:r>
              <a:rPr lang="en-US" dirty="0" smtClean="0"/>
              <a:t>, causing successive microinstructions to be read from </a:t>
            </a:r>
            <a:r>
              <a:rPr lang="en-US" dirty="0" smtClean="0">
                <a:solidFill>
                  <a:srgbClr val="0000FF"/>
                </a:solidFill>
              </a:rPr>
              <a:t>control store</a:t>
            </a:r>
            <a:r>
              <a:rPr lang="en-US" dirty="0" smtClean="0"/>
              <a:t>.</a:t>
            </a:r>
          </a:p>
          <a:p>
            <a:pPr eaLnBrk="1" hangingPunct="1">
              <a:lnSpc>
                <a:spcPct val="80000"/>
              </a:lnSpc>
            </a:pPr>
            <a:endParaRPr lang="en-US" sz="1200" dirty="0" smtClean="0"/>
          </a:p>
          <a:p>
            <a:pPr eaLnBrk="1" hangingPunct="1">
              <a:lnSpc>
                <a:spcPct val="80000"/>
              </a:lnSpc>
            </a:pPr>
            <a:r>
              <a:rPr lang="en-US" dirty="0" smtClean="0"/>
              <a:t>Hence the control signals are delivered to various parts of the processor in the correct sequence.</a:t>
            </a:r>
          </a:p>
          <a:p>
            <a:pPr>
              <a:buNone/>
            </a:pP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Basic organization of a </a:t>
            </a:r>
            <a:r>
              <a:rPr lang="en-US" dirty="0" err="1" smtClean="0"/>
              <a:t>microprogrammed</a:t>
            </a:r>
            <a:r>
              <a:rPr lang="en-US" dirty="0" smtClean="0"/>
              <a:t> control unit</a:t>
            </a:r>
          </a:p>
        </p:txBody>
      </p:sp>
      <p:pic>
        <p:nvPicPr>
          <p:cNvPr id="2050" name="Picture 2"/>
          <p:cNvPicPr>
            <a:picLocks noChangeAspect="1" noChangeArrowheads="1"/>
          </p:cNvPicPr>
          <p:nvPr/>
        </p:nvPicPr>
        <p:blipFill>
          <a:blip r:embed="rId3"/>
          <a:srcRect/>
          <a:stretch>
            <a:fillRect/>
          </a:stretch>
        </p:blipFill>
        <p:spPr bwMode="auto">
          <a:xfrm>
            <a:off x="1600200" y="1066800"/>
            <a:ext cx="5257800" cy="3596840"/>
          </a:xfrm>
          <a:prstGeom prst="rect">
            <a:avLst/>
          </a:prstGeom>
          <a:noFill/>
          <a:ln w="9525">
            <a:noFill/>
            <a:miter lim="800000"/>
            <a:headEnd/>
            <a:tailEnd/>
          </a:ln>
          <a:effectLst/>
        </p:spPr>
      </p:pic>
      <p:sp>
        <p:nvSpPr>
          <p:cNvPr id="4" name="Rectangle 3"/>
          <p:cNvSpPr/>
          <p:nvPr/>
        </p:nvSpPr>
        <p:spPr>
          <a:xfrm>
            <a:off x="0" y="5283672"/>
            <a:ext cx="9144000" cy="1421928"/>
          </a:xfrm>
          <a:prstGeom prst="rect">
            <a:avLst/>
          </a:prstGeom>
        </p:spPr>
        <p:txBody>
          <a:bodyPr wrap="square">
            <a:spAutoFit/>
          </a:bodyPr>
          <a:lstStyle/>
          <a:p>
            <a:pPr marL="407988" indent="-352425">
              <a:lnSpc>
                <a:spcPct val="90000"/>
              </a:lnSpc>
              <a:buClr>
                <a:srgbClr val="FF0000"/>
              </a:buClr>
              <a:buSzPct val="120000"/>
              <a:buFont typeface="Arial" pitchFamily="34" charset="0"/>
              <a:buChar char="•"/>
            </a:pPr>
            <a:r>
              <a:rPr lang="en-US" dirty="0" err="1" smtClean="0">
                <a:latin typeface="+mn-lt"/>
              </a:rPr>
              <a:t>Micoprogrammed</a:t>
            </a:r>
            <a:r>
              <a:rPr lang="en-US" dirty="0" smtClean="0">
                <a:latin typeface="+mn-lt"/>
              </a:rPr>
              <a:t> control is popular in </a:t>
            </a:r>
            <a:r>
              <a:rPr lang="en-US" dirty="0" smtClean="0">
                <a:solidFill>
                  <a:srgbClr val="0000FF"/>
                </a:solidFill>
                <a:latin typeface="+mn-lt"/>
              </a:rPr>
              <a:t>Complex Instruction Set Architectures</a:t>
            </a:r>
            <a:r>
              <a:rPr lang="en-US" dirty="0" smtClean="0">
                <a:latin typeface="+mn-lt"/>
              </a:rPr>
              <a:t> (</a:t>
            </a:r>
            <a:r>
              <a:rPr lang="en-US" dirty="0" smtClean="0">
                <a:solidFill>
                  <a:srgbClr val="0000FF"/>
                </a:solidFill>
                <a:latin typeface="+mn-lt"/>
              </a:rPr>
              <a:t>CISC</a:t>
            </a:r>
            <a:r>
              <a:rPr lang="en-US" dirty="0" smtClean="0">
                <a:latin typeface="+mn-lt"/>
              </a:rPr>
              <a:t>) because complex instruction sets require complex controllers that can more easily be implemented as </a:t>
            </a:r>
            <a:r>
              <a:rPr lang="en-US" dirty="0" err="1" smtClean="0">
                <a:latin typeface="+mn-lt"/>
              </a:rPr>
              <a:t>microprograms</a:t>
            </a:r>
            <a:r>
              <a:rPr lang="en-US" dirty="0" smtClean="0">
                <a:latin typeface="+mn-lt"/>
              </a:rPr>
              <a:t>.</a:t>
            </a:r>
            <a:endParaRPr lang="en-US" dirty="0">
              <a:latin typeface="+mn-lt"/>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dirty="0" smtClean="0"/>
              <a:t>Conditional branch</a:t>
            </a:r>
          </a:p>
        </p:txBody>
      </p:sp>
      <p:sp>
        <p:nvSpPr>
          <p:cNvPr id="41987" name="Rectangle 3"/>
          <p:cNvSpPr>
            <a:spLocks noGrp="1" noChangeArrowheads="1"/>
          </p:cNvSpPr>
          <p:nvPr>
            <p:ph type="body" idx="1"/>
          </p:nvPr>
        </p:nvSpPr>
        <p:spPr>
          <a:xfrm>
            <a:off x="0" y="990601"/>
            <a:ext cx="9144000" cy="1752600"/>
          </a:xfrm>
        </p:spPr>
        <p:txBody>
          <a:bodyPr/>
          <a:lstStyle/>
          <a:p>
            <a:pPr eaLnBrk="1" hangingPunct="1"/>
            <a:r>
              <a:rPr lang="en-US" sz="2600" dirty="0" smtClean="0"/>
              <a:t>The previous organization cannot handle the situation when the control unit is required to check the status of the condition codes or external inputs to choose between alternative courses of action.</a:t>
            </a:r>
          </a:p>
        </p:txBody>
      </p:sp>
      <p:sp>
        <p:nvSpPr>
          <p:cNvPr id="41988" name="Rectangle 4"/>
          <p:cNvSpPr>
            <a:spLocks noChangeArrowheads="1"/>
          </p:cNvSpPr>
          <p:nvPr/>
        </p:nvSpPr>
        <p:spPr bwMode="auto">
          <a:xfrm>
            <a:off x="1809750" y="2805113"/>
            <a:ext cx="5791200" cy="1587"/>
          </a:xfrm>
          <a:prstGeom prst="rect">
            <a:avLst/>
          </a:prstGeom>
          <a:solidFill>
            <a:srgbClr val="000000"/>
          </a:solidFill>
          <a:ln w="0">
            <a:solidFill>
              <a:srgbClr val="000000"/>
            </a:solidFill>
            <a:miter lim="800000"/>
            <a:headEnd/>
            <a:tailEnd/>
          </a:ln>
        </p:spPr>
        <p:txBody>
          <a:bodyPr/>
          <a:lstStyle/>
          <a:p>
            <a:endParaRPr lang="en-US"/>
          </a:p>
        </p:txBody>
      </p:sp>
      <p:sp>
        <p:nvSpPr>
          <p:cNvPr id="41989" name="Rectangle 5"/>
          <p:cNvSpPr>
            <a:spLocks noChangeArrowheads="1"/>
          </p:cNvSpPr>
          <p:nvPr/>
        </p:nvSpPr>
        <p:spPr bwMode="auto">
          <a:xfrm>
            <a:off x="1924050" y="2971800"/>
            <a:ext cx="763588" cy="228600"/>
          </a:xfrm>
          <a:prstGeom prst="rect">
            <a:avLst/>
          </a:prstGeom>
          <a:noFill/>
          <a:ln w="9525">
            <a:noFill/>
            <a:miter lim="800000"/>
            <a:headEnd/>
            <a:tailEnd/>
          </a:ln>
        </p:spPr>
        <p:txBody>
          <a:bodyPr wrap="none" lIns="0" tIns="0" rIns="0" bIns="0">
            <a:spAutoFit/>
          </a:bodyPr>
          <a:lstStyle/>
          <a:p>
            <a:pPr algn="l"/>
            <a:r>
              <a:rPr lang="en-US" sz="1500" b="1">
                <a:solidFill>
                  <a:srgbClr val="000000"/>
                </a:solidFill>
                <a:latin typeface="Computer Modern" charset="0"/>
              </a:rPr>
              <a:t>Address</a:t>
            </a:r>
            <a:endParaRPr lang="en-US" sz="2400">
              <a:latin typeface="Times New Roman" pitchFamily="18" charset="0"/>
            </a:endParaRPr>
          </a:p>
        </p:txBody>
      </p:sp>
      <p:sp>
        <p:nvSpPr>
          <p:cNvPr id="41990" name="Rectangle 6"/>
          <p:cNvSpPr>
            <a:spLocks noChangeArrowheads="1"/>
          </p:cNvSpPr>
          <p:nvPr/>
        </p:nvSpPr>
        <p:spPr bwMode="auto">
          <a:xfrm>
            <a:off x="2686050" y="2971800"/>
            <a:ext cx="1490663" cy="228600"/>
          </a:xfrm>
          <a:prstGeom prst="rect">
            <a:avLst/>
          </a:prstGeom>
          <a:noFill/>
          <a:ln w="9525">
            <a:noFill/>
            <a:miter lim="800000"/>
            <a:headEnd/>
            <a:tailEnd/>
          </a:ln>
        </p:spPr>
        <p:txBody>
          <a:bodyPr wrap="none" lIns="0" tIns="0" rIns="0" bIns="0">
            <a:spAutoFit/>
          </a:bodyPr>
          <a:lstStyle/>
          <a:p>
            <a:pPr algn="l"/>
            <a:r>
              <a:rPr lang="en-US" sz="1500" b="1">
                <a:solidFill>
                  <a:srgbClr val="000000"/>
                </a:solidFill>
                <a:latin typeface="Computer Modern" charset="0"/>
              </a:rPr>
              <a:t>Microinstruction</a:t>
            </a:r>
            <a:endParaRPr lang="en-US" sz="2400">
              <a:latin typeface="Times New Roman" pitchFamily="18" charset="0"/>
            </a:endParaRPr>
          </a:p>
        </p:txBody>
      </p:sp>
      <p:sp>
        <p:nvSpPr>
          <p:cNvPr id="41991" name="Rectangle 7"/>
          <p:cNvSpPr>
            <a:spLocks noChangeArrowheads="1"/>
          </p:cNvSpPr>
          <p:nvPr/>
        </p:nvSpPr>
        <p:spPr bwMode="auto">
          <a:xfrm>
            <a:off x="1809750" y="3390900"/>
            <a:ext cx="5791200" cy="1588"/>
          </a:xfrm>
          <a:prstGeom prst="rect">
            <a:avLst/>
          </a:prstGeom>
          <a:solidFill>
            <a:srgbClr val="000000"/>
          </a:solidFill>
          <a:ln w="0">
            <a:solidFill>
              <a:srgbClr val="000000"/>
            </a:solidFill>
            <a:miter lim="800000"/>
            <a:headEnd/>
            <a:tailEnd/>
          </a:ln>
        </p:spPr>
        <p:txBody>
          <a:bodyPr/>
          <a:lstStyle/>
          <a:p>
            <a:endParaRPr lang="en-US"/>
          </a:p>
        </p:txBody>
      </p:sp>
      <p:sp>
        <p:nvSpPr>
          <p:cNvPr id="41992" name="Rectangle 8"/>
          <p:cNvSpPr>
            <a:spLocks noChangeArrowheads="1"/>
          </p:cNvSpPr>
          <p:nvPr/>
        </p:nvSpPr>
        <p:spPr bwMode="auto">
          <a:xfrm>
            <a:off x="1924050" y="3505200"/>
            <a:ext cx="106363"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0</a:t>
            </a:r>
            <a:endParaRPr lang="en-US" sz="2400">
              <a:latin typeface="Times New Roman" pitchFamily="18" charset="0"/>
            </a:endParaRPr>
          </a:p>
        </p:txBody>
      </p:sp>
      <p:sp>
        <p:nvSpPr>
          <p:cNvPr id="41993" name="Rectangle 9"/>
          <p:cNvSpPr>
            <a:spLocks noChangeArrowheads="1"/>
          </p:cNvSpPr>
          <p:nvPr/>
        </p:nvSpPr>
        <p:spPr bwMode="auto">
          <a:xfrm>
            <a:off x="2914650" y="3505200"/>
            <a:ext cx="265113"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PC</a:t>
            </a:r>
            <a:endParaRPr lang="en-US" sz="2400">
              <a:latin typeface="Times New Roman" pitchFamily="18" charset="0"/>
            </a:endParaRPr>
          </a:p>
        </p:txBody>
      </p:sp>
      <p:sp>
        <p:nvSpPr>
          <p:cNvPr id="41994" name="Rectangle 10"/>
          <p:cNvSpPr>
            <a:spLocks noChangeArrowheads="1"/>
          </p:cNvSpPr>
          <p:nvPr/>
        </p:nvSpPr>
        <p:spPr bwMode="auto">
          <a:xfrm>
            <a:off x="3162300" y="3609975"/>
            <a:ext cx="193675" cy="168275"/>
          </a:xfrm>
          <a:prstGeom prst="rect">
            <a:avLst/>
          </a:prstGeom>
          <a:noFill/>
          <a:ln w="9525">
            <a:noFill/>
            <a:miter lim="800000"/>
            <a:headEnd/>
            <a:tailEnd/>
          </a:ln>
        </p:spPr>
        <p:txBody>
          <a:bodyPr wrap="none" lIns="0" tIns="0" rIns="0" bIns="0">
            <a:spAutoFit/>
          </a:bodyPr>
          <a:lstStyle/>
          <a:p>
            <a:pPr algn="l"/>
            <a:r>
              <a:rPr lang="en-US" sz="1100">
                <a:solidFill>
                  <a:srgbClr val="000000"/>
                </a:solidFill>
                <a:latin typeface="Computer Modern" charset="0"/>
              </a:rPr>
              <a:t>out</a:t>
            </a:r>
            <a:endParaRPr lang="en-US" sz="2400">
              <a:latin typeface="Times New Roman" pitchFamily="18" charset="0"/>
            </a:endParaRPr>
          </a:p>
        </p:txBody>
      </p:sp>
      <p:sp>
        <p:nvSpPr>
          <p:cNvPr id="41995" name="Rectangle 11"/>
          <p:cNvSpPr>
            <a:spLocks noChangeArrowheads="1"/>
          </p:cNvSpPr>
          <p:nvPr/>
        </p:nvSpPr>
        <p:spPr bwMode="auto">
          <a:xfrm>
            <a:off x="3409950" y="350520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1996" name="Rectangle 12"/>
          <p:cNvSpPr>
            <a:spLocks noChangeArrowheads="1"/>
          </p:cNvSpPr>
          <p:nvPr/>
        </p:nvSpPr>
        <p:spPr bwMode="auto">
          <a:xfrm>
            <a:off x="3524250" y="3505200"/>
            <a:ext cx="423863"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MAR</a:t>
            </a:r>
            <a:endParaRPr lang="en-US" sz="2400">
              <a:latin typeface="Times New Roman" pitchFamily="18" charset="0"/>
            </a:endParaRPr>
          </a:p>
        </p:txBody>
      </p:sp>
      <p:sp>
        <p:nvSpPr>
          <p:cNvPr id="41997" name="Rectangle 13"/>
          <p:cNvSpPr>
            <a:spLocks noChangeArrowheads="1"/>
          </p:cNvSpPr>
          <p:nvPr/>
        </p:nvSpPr>
        <p:spPr bwMode="auto">
          <a:xfrm>
            <a:off x="3971925" y="3600450"/>
            <a:ext cx="107950" cy="168275"/>
          </a:xfrm>
          <a:prstGeom prst="rect">
            <a:avLst/>
          </a:prstGeom>
          <a:noFill/>
          <a:ln w="9525">
            <a:noFill/>
            <a:miter lim="800000"/>
            <a:headEnd/>
            <a:tailEnd/>
          </a:ln>
        </p:spPr>
        <p:txBody>
          <a:bodyPr wrap="none" lIns="0" tIns="0" rIns="0" bIns="0">
            <a:spAutoFit/>
          </a:bodyPr>
          <a:lstStyle/>
          <a:p>
            <a:pPr algn="l"/>
            <a:r>
              <a:rPr lang="en-US" sz="1100">
                <a:solidFill>
                  <a:srgbClr val="000000"/>
                </a:solidFill>
                <a:latin typeface="Computer Modern" charset="0"/>
              </a:rPr>
              <a:t>in</a:t>
            </a:r>
            <a:endParaRPr lang="en-US" sz="2400">
              <a:latin typeface="Times New Roman" pitchFamily="18" charset="0"/>
            </a:endParaRPr>
          </a:p>
        </p:txBody>
      </p:sp>
      <p:sp>
        <p:nvSpPr>
          <p:cNvPr id="41998" name="Rectangle 14"/>
          <p:cNvSpPr>
            <a:spLocks noChangeArrowheads="1"/>
          </p:cNvSpPr>
          <p:nvPr/>
        </p:nvSpPr>
        <p:spPr bwMode="auto">
          <a:xfrm>
            <a:off x="4152900" y="350520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1999" name="Rectangle 15"/>
          <p:cNvSpPr>
            <a:spLocks noChangeArrowheads="1"/>
          </p:cNvSpPr>
          <p:nvPr/>
        </p:nvSpPr>
        <p:spPr bwMode="auto">
          <a:xfrm>
            <a:off x="4267200" y="3505200"/>
            <a:ext cx="5095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Read,</a:t>
            </a:r>
            <a:endParaRPr lang="en-US" sz="2400">
              <a:latin typeface="Times New Roman" pitchFamily="18" charset="0"/>
            </a:endParaRPr>
          </a:p>
        </p:txBody>
      </p:sp>
      <p:sp>
        <p:nvSpPr>
          <p:cNvPr id="42000" name="Rectangle 16"/>
          <p:cNvSpPr>
            <a:spLocks noChangeArrowheads="1"/>
          </p:cNvSpPr>
          <p:nvPr/>
        </p:nvSpPr>
        <p:spPr bwMode="auto">
          <a:xfrm>
            <a:off x="4800600" y="3505200"/>
            <a:ext cx="688975" cy="228600"/>
          </a:xfrm>
          <a:prstGeom prst="rect">
            <a:avLst/>
          </a:prstGeom>
          <a:noFill/>
          <a:ln w="9525">
            <a:noFill/>
            <a:miter lim="800000"/>
            <a:headEnd/>
            <a:tailEnd/>
          </a:ln>
        </p:spPr>
        <p:txBody>
          <a:bodyPr wrap="none" lIns="0" tIns="0" rIns="0" bIns="0">
            <a:spAutoFit/>
          </a:bodyPr>
          <a:lstStyle/>
          <a:p>
            <a:pPr algn="l"/>
            <a:r>
              <a:rPr lang="en-US" sz="1500" dirty="0">
                <a:solidFill>
                  <a:srgbClr val="000000"/>
                </a:solidFill>
                <a:latin typeface="Computer Modern" charset="0"/>
              </a:rPr>
              <a:t>Select4,</a:t>
            </a:r>
            <a:endParaRPr lang="en-US" sz="2400" dirty="0">
              <a:latin typeface="Times New Roman" pitchFamily="18" charset="0"/>
            </a:endParaRPr>
          </a:p>
        </p:txBody>
      </p:sp>
      <p:sp>
        <p:nvSpPr>
          <p:cNvPr id="42001" name="Rectangle 17"/>
          <p:cNvSpPr>
            <a:spLocks noChangeArrowheads="1"/>
          </p:cNvSpPr>
          <p:nvPr/>
        </p:nvSpPr>
        <p:spPr bwMode="auto">
          <a:xfrm>
            <a:off x="5505450" y="3505200"/>
            <a:ext cx="392113"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Add,</a:t>
            </a:r>
            <a:endParaRPr lang="en-US" sz="2400">
              <a:latin typeface="Times New Roman" pitchFamily="18" charset="0"/>
            </a:endParaRPr>
          </a:p>
        </p:txBody>
      </p:sp>
      <p:sp>
        <p:nvSpPr>
          <p:cNvPr id="42002" name="Rectangle 18"/>
          <p:cNvSpPr>
            <a:spLocks noChangeArrowheads="1"/>
          </p:cNvSpPr>
          <p:nvPr/>
        </p:nvSpPr>
        <p:spPr bwMode="auto">
          <a:xfrm>
            <a:off x="5962650" y="3505200"/>
            <a:ext cx="1158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Z</a:t>
            </a:r>
            <a:endParaRPr lang="en-US" sz="2400">
              <a:latin typeface="Times New Roman" pitchFamily="18" charset="0"/>
            </a:endParaRPr>
          </a:p>
        </p:txBody>
      </p:sp>
      <p:sp>
        <p:nvSpPr>
          <p:cNvPr id="42003" name="Rectangle 19"/>
          <p:cNvSpPr>
            <a:spLocks noChangeArrowheads="1"/>
          </p:cNvSpPr>
          <p:nvPr/>
        </p:nvSpPr>
        <p:spPr bwMode="auto">
          <a:xfrm>
            <a:off x="6086475" y="3600450"/>
            <a:ext cx="107950" cy="168275"/>
          </a:xfrm>
          <a:prstGeom prst="rect">
            <a:avLst/>
          </a:prstGeom>
          <a:noFill/>
          <a:ln w="9525">
            <a:noFill/>
            <a:miter lim="800000"/>
            <a:headEnd/>
            <a:tailEnd/>
          </a:ln>
        </p:spPr>
        <p:txBody>
          <a:bodyPr wrap="none" lIns="0" tIns="0" rIns="0" bIns="0">
            <a:spAutoFit/>
          </a:bodyPr>
          <a:lstStyle/>
          <a:p>
            <a:pPr algn="l"/>
            <a:r>
              <a:rPr lang="en-US" sz="1100">
                <a:solidFill>
                  <a:srgbClr val="000000"/>
                </a:solidFill>
                <a:latin typeface="Computer Modern" charset="0"/>
              </a:rPr>
              <a:t>in</a:t>
            </a:r>
            <a:endParaRPr lang="en-US" sz="2400">
              <a:latin typeface="Times New Roman" pitchFamily="18" charset="0"/>
            </a:endParaRPr>
          </a:p>
        </p:txBody>
      </p:sp>
      <p:sp>
        <p:nvSpPr>
          <p:cNvPr id="42004" name="Rectangle 20"/>
          <p:cNvSpPr>
            <a:spLocks noChangeArrowheads="1"/>
          </p:cNvSpPr>
          <p:nvPr/>
        </p:nvSpPr>
        <p:spPr bwMode="auto">
          <a:xfrm>
            <a:off x="1924050" y="3848100"/>
            <a:ext cx="106363"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1</a:t>
            </a:r>
            <a:endParaRPr lang="en-US" sz="2400">
              <a:latin typeface="Times New Roman" pitchFamily="18" charset="0"/>
            </a:endParaRPr>
          </a:p>
        </p:txBody>
      </p:sp>
      <p:sp>
        <p:nvSpPr>
          <p:cNvPr id="42005" name="Rectangle 21"/>
          <p:cNvSpPr>
            <a:spLocks noChangeArrowheads="1"/>
          </p:cNvSpPr>
          <p:nvPr/>
        </p:nvSpPr>
        <p:spPr bwMode="auto">
          <a:xfrm>
            <a:off x="2914650" y="3848100"/>
            <a:ext cx="1158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Z</a:t>
            </a:r>
            <a:endParaRPr lang="en-US" sz="2400">
              <a:latin typeface="Times New Roman" pitchFamily="18" charset="0"/>
            </a:endParaRPr>
          </a:p>
        </p:txBody>
      </p:sp>
      <p:sp>
        <p:nvSpPr>
          <p:cNvPr id="42006" name="Rectangle 22"/>
          <p:cNvSpPr>
            <a:spLocks noChangeArrowheads="1"/>
          </p:cNvSpPr>
          <p:nvPr/>
        </p:nvSpPr>
        <p:spPr bwMode="auto">
          <a:xfrm>
            <a:off x="3028950" y="3943350"/>
            <a:ext cx="193675" cy="168275"/>
          </a:xfrm>
          <a:prstGeom prst="rect">
            <a:avLst/>
          </a:prstGeom>
          <a:noFill/>
          <a:ln w="9525">
            <a:noFill/>
            <a:miter lim="800000"/>
            <a:headEnd/>
            <a:tailEnd/>
          </a:ln>
        </p:spPr>
        <p:txBody>
          <a:bodyPr wrap="none" lIns="0" tIns="0" rIns="0" bIns="0">
            <a:spAutoFit/>
          </a:bodyPr>
          <a:lstStyle/>
          <a:p>
            <a:pPr algn="l"/>
            <a:r>
              <a:rPr lang="en-US" sz="1100">
                <a:solidFill>
                  <a:srgbClr val="000000"/>
                </a:solidFill>
                <a:latin typeface="Computer Modern" charset="0"/>
              </a:rPr>
              <a:t>out</a:t>
            </a:r>
            <a:endParaRPr lang="en-US" sz="2400">
              <a:latin typeface="Times New Roman" pitchFamily="18" charset="0"/>
            </a:endParaRPr>
          </a:p>
        </p:txBody>
      </p:sp>
      <p:sp>
        <p:nvSpPr>
          <p:cNvPr id="42007" name="Rectangle 23"/>
          <p:cNvSpPr>
            <a:spLocks noChangeArrowheads="1"/>
          </p:cNvSpPr>
          <p:nvPr/>
        </p:nvSpPr>
        <p:spPr bwMode="auto">
          <a:xfrm>
            <a:off x="3276600" y="384810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08" name="Rectangle 24"/>
          <p:cNvSpPr>
            <a:spLocks noChangeArrowheads="1"/>
          </p:cNvSpPr>
          <p:nvPr/>
        </p:nvSpPr>
        <p:spPr bwMode="auto">
          <a:xfrm>
            <a:off x="3390900" y="3848100"/>
            <a:ext cx="265113"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PC</a:t>
            </a:r>
            <a:endParaRPr lang="en-US" sz="2400">
              <a:latin typeface="Times New Roman" pitchFamily="18" charset="0"/>
            </a:endParaRPr>
          </a:p>
        </p:txBody>
      </p:sp>
      <p:sp>
        <p:nvSpPr>
          <p:cNvPr id="42009" name="Rectangle 25"/>
          <p:cNvSpPr>
            <a:spLocks noChangeArrowheads="1"/>
          </p:cNvSpPr>
          <p:nvPr/>
        </p:nvSpPr>
        <p:spPr bwMode="auto">
          <a:xfrm>
            <a:off x="3657600" y="3943350"/>
            <a:ext cx="109538" cy="168275"/>
          </a:xfrm>
          <a:prstGeom prst="rect">
            <a:avLst/>
          </a:prstGeom>
          <a:noFill/>
          <a:ln w="9525">
            <a:noFill/>
            <a:miter lim="800000"/>
            <a:headEnd/>
            <a:tailEnd/>
          </a:ln>
        </p:spPr>
        <p:txBody>
          <a:bodyPr wrap="none" lIns="0" tIns="0" rIns="0" bIns="0">
            <a:spAutoFit/>
          </a:bodyPr>
          <a:lstStyle/>
          <a:p>
            <a:pPr algn="l"/>
            <a:r>
              <a:rPr lang="en-US" sz="1100">
                <a:solidFill>
                  <a:srgbClr val="000000"/>
                </a:solidFill>
                <a:latin typeface="Computer Modern" charset="0"/>
              </a:rPr>
              <a:t>in</a:t>
            </a:r>
            <a:endParaRPr lang="en-US" sz="2400">
              <a:latin typeface="Times New Roman" pitchFamily="18" charset="0"/>
            </a:endParaRPr>
          </a:p>
        </p:txBody>
      </p:sp>
      <p:sp>
        <p:nvSpPr>
          <p:cNvPr id="42010" name="Rectangle 26"/>
          <p:cNvSpPr>
            <a:spLocks noChangeArrowheads="1"/>
          </p:cNvSpPr>
          <p:nvPr/>
        </p:nvSpPr>
        <p:spPr bwMode="auto">
          <a:xfrm>
            <a:off x="3810000" y="384810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11" name="Rectangle 27"/>
          <p:cNvSpPr>
            <a:spLocks noChangeArrowheads="1"/>
          </p:cNvSpPr>
          <p:nvPr/>
        </p:nvSpPr>
        <p:spPr bwMode="auto">
          <a:xfrm>
            <a:off x="3924300" y="3848100"/>
            <a:ext cx="127000"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Y</a:t>
            </a:r>
            <a:endParaRPr lang="en-US" sz="2400">
              <a:latin typeface="Times New Roman" pitchFamily="18" charset="0"/>
            </a:endParaRPr>
          </a:p>
        </p:txBody>
      </p:sp>
      <p:sp>
        <p:nvSpPr>
          <p:cNvPr id="42012" name="Rectangle 28"/>
          <p:cNvSpPr>
            <a:spLocks noChangeArrowheads="1"/>
          </p:cNvSpPr>
          <p:nvPr/>
        </p:nvSpPr>
        <p:spPr bwMode="auto">
          <a:xfrm>
            <a:off x="4057650" y="3943350"/>
            <a:ext cx="109538" cy="168275"/>
          </a:xfrm>
          <a:prstGeom prst="rect">
            <a:avLst/>
          </a:prstGeom>
          <a:noFill/>
          <a:ln w="9525">
            <a:noFill/>
            <a:miter lim="800000"/>
            <a:headEnd/>
            <a:tailEnd/>
          </a:ln>
        </p:spPr>
        <p:txBody>
          <a:bodyPr wrap="none" lIns="0" tIns="0" rIns="0" bIns="0">
            <a:spAutoFit/>
          </a:bodyPr>
          <a:lstStyle/>
          <a:p>
            <a:pPr algn="l"/>
            <a:r>
              <a:rPr lang="en-US" sz="1100">
                <a:solidFill>
                  <a:srgbClr val="000000"/>
                </a:solidFill>
                <a:latin typeface="Computer Modern" charset="0"/>
              </a:rPr>
              <a:t>in</a:t>
            </a:r>
            <a:endParaRPr lang="en-US" sz="2400">
              <a:latin typeface="Times New Roman" pitchFamily="18" charset="0"/>
            </a:endParaRPr>
          </a:p>
        </p:txBody>
      </p:sp>
      <p:sp>
        <p:nvSpPr>
          <p:cNvPr id="42013" name="Rectangle 29"/>
          <p:cNvSpPr>
            <a:spLocks noChangeArrowheads="1"/>
          </p:cNvSpPr>
          <p:nvPr/>
        </p:nvSpPr>
        <p:spPr bwMode="auto">
          <a:xfrm>
            <a:off x="4229100" y="384810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14" name="Rectangle 30"/>
          <p:cNvSpPr>
            <a:spLocks noChangeArrowheads="1"/>
          </p:cNvSpPr>
          <p:nvPr/>
        </p:nvSpPr>
        <p:spPr bwMode="auto">
          <a:xfrm>
            <a:off x="4343400" y="3848100"/>
            <a:ext cx="454025"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WMF</a:t>
            </a:r>
            <a:endParaRPr lang="en-US" sz="2400">
              <a:latin typeface="Times New Roman" pitchFamily="18" charset="0"/>
            </a:endParaRPr>
          </a:p>
        </p:txBody>
      </p:sp>
      <p:sp>
        <p:nvSpPr>
          <p:cNvPr id="42015" name="Rectangle 31"/>
          <p:cNvSpPr>
            <a:spLocks noChangeArrowheads="1"/>
          </p:cNvSpPr>
          <p:nvPr/>
        </p:nvSpPr>
        <p:spPr bwMode="auto">
          <a:xfrm>
            <a:off x="4819650" y="3848100"/>
            <a:ext cx="138113"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C</a:t>
            </a:r>
            <a:endParaRPr lang="en-US" sz="2400">
              <a:latin typeface="Times New Roman" pitchFamily="18" charset="0"/>
            </a:endParaRPr>
          </a:p>
        </p:txBody>
      </p:sp>
      <p:sp>
        <p:nvSpPr>
          <p:cNvPr id="42016" name="Rectangle 32"/>
          <p:cNvSpPr>
            <a:spLocks noChangeArrowheads="1"/>
          </p:cNvSpPr>
          <p:nvPr/>
        </p:nvSpPr>
        <p:spPr bwMode="auto">
          <a:xfrm>
            <a:off x="1924050" y="4171950"/>
            <a:ext cx="106363"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2</a:t>
            </a:r>
            <a:endParaRPr lang="en-US" sz="2400">
              <a:latin typeface="Times New Roman" pitchFamily="18" charset="0"/>
            </a:endParaRPr>
          </a:p>
        </p:txBody>
      </p:sp>
      <p:sp>
        <p:nvSpPr>
          <p:cNvPr id="42017" name="Rectangle 33"/>
          <p:cNvSpPr>
            <a:spLocks noChangeArrowheads="1"/>
          </p:cNvSpPr>
          <p:nvPr/>
        </p:nvSpPr>
        <p:spPr bwMode="auto">
          <a:xfrm>
            <a:off x="2914650" y="4171950"/>
            <a:ext cx="434975" cy="228600"/>
          </a:xfrm>
          <a:prstGeom prst="rect">
            <a:avLst/>
          </a:prstGeom>
          <a:noFill/>
          <a:ln w="9525">
            <a:noFill/>
            <a:miter lim="800000"/>
            <a:headEnd/>
            <a:tailEnd/>
          </a:ln>
        </p:spPr>
        <p:txBody>
          <a:bodyPr wrap="none" lIns="0" tIns="0" rIns="0" bIns="0">
            <a:spAutoFit/>
          </a:bodyPr>
          <a:lstStyle/>
          <a:p>
            <a:pPr algn="l"/>
            <a:r>
              <a:rPr lang="en-US" sz="1500" dirty="0">
                <a:solidFill>
                  <a:srgbClr val="000000"/>
                </a:solidFill>
                <a:latin typeface="Computer Modern" charset="0"/>
              </a:rPr>
              <a:t>MDR</a:t>
            </a:r>
            <a:endParaRPr lang="en-US" sz="2400" dirty="0">
              <a:latin typeface="Times New Roman" pitchFamily="18" charset="0"/>
            </a:endParaRPr>
          </a:p>
        </p:txBody>
      </p:sp>
      <p:sp>
        <p:nvSpPr>
          <p:cNvPr id="42018" name="Rectangle 34"/>
          <p:cNvSpPr>
            <a:spLocks noChangeArrowheads="1"/>
          </p:cNvSpPr>
          <p:nvPr/>
        </p:nvSpPr>
        <p:spPr bwMode="auto">
          <a:xfrm>
            <a:off x="3352800" y="4276725"/>
            <a:ext cx="193675" cy="168275"/>
          </a:xfrm>
          <a:prstGeom prst="rect">
            <a:avLst/>
          </a:prstGeom>
          <a:noFill/>
          <a:ln w="9525">
            <a:noFill/>
            <a:miter lim="800000"/>
            <a:headEnd/>
            <a:tailEnd/>
          </a:ln>
        </p:spPr>
        <p:txBody>
          <a:bodyPr wrap="none" lIns="0" tIns="0" rIns="0" bIns="0">
            <a:spAutoFit/>
          </a:bodyPr>
          <a:lstStyle/>
          <a:p>
            <a:pPr algn="l"/>
            <a:r>
              <a:rPr lang="en-US" sz="1100">
                <a:solidFill>
                  <a:srgbClr val="000000"/>
                </a:solidFill>
                <a:latin typeface="Computer Modern" charset="0"/>
              </a:rPr>
              <a:t>out</a:t>
            </a:r>
            <a:endParaRPr lang="en-US" sz="2400">
              <a:latin typeface="Times New Roman" pitchFamily="18" charset="0"/>
            </a:endParaRPr>
          </a:p>
        </p:txBody>
      </p:sp>
      <p:sp>
        <p:nvSpPr>
          <p:cNvPr id="42019" name="Rectangle 35"/>
          <p:cNvSpPr>
            <a:spLocks noChangeArrowheads="1"/>
          </p:cNvSpPr>
          <p:nvPr/>
        </p:nvSpPr>
        <p:spPr bwMode="auto">
          <a:xfrm>
            <a:off x="3619500" y="41719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20" name="Rectangle 36"/>
          <p:cNvSpPr>
            <a:spLocks noChangeArrowheads="1"/>
          </p:cNvSpPr>
          <p:nvPr/>
        </p:nvSpPr>
        <p:spPr bwMode="auto">
          <a:xfrm>
            <a:off x="3733800" y="4171950"/>
            <a:ext cx="190500"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IR</a:t>
            </a:r>
            <a:endParaRPr lang="en-US" sz="2400">
              <a:latin typeface="Times New Roman" pitchFamily="18" charset="0"/>
            </a:endParaRPr>
          </a:p>
        </p:txBody>
      </p:sp>
      <p:sp>
        <p:nvSpPr>
          <p:cNvPr id="42021" name="Rectangle 37"/>
          <p:cNvSpPr>
            <a:spLocks noChangeArrowheads="1"/>
          </p:cNvSpPr>
          <p:nvPr/>
        </p:nvSpPr>
        <p:spPr bwMode="auto">
          <a:xfrm>
            <a:off x="3933825" y="4276725"/>
            <a:ext cx="107950" cy="168275"/>
          </a:xfrm>
          <a:prstGeom prst="rect">
            <a:avLst/>
          </a:prstGeom>
          <a:noFill/>
          <a:ln w="9525">
            <a:noFill/>
            <a:miter lim="800000"/>
            <a:headEnd/>
            <a:tailEnd/>
          </a:ln>
        </p:spPr>
        <p:txBody>
          <a:bodyPr wrap="none" lIns="0" tIns="0" rIns="0" bIns="0">
            <a:spAutoFit/>
          </a:bodyPr>
          <a:lstStyle/>
          <a:p>
            <a:pPr algn="l"/>
            <a:r>
              <a:rPr lang="en-US" sz="1100">
                <a:solidFill>
                  <a:srgbClr val="000000"/>
                </a:solidFill>
                <a:latin typeface="Computer Modern" charset="0"/>
              </a:rPr>
              <a:t>in</a:t>
            </a:r>
            <a:endParaRPr lang="en-US" sz="2400">
              <a:latin typeface="Times New Roman" pitchFamily="18" charset="0"/>
            </a:endParaRPr>
          </a:p>
        </p:txBody>
      </p:sp>
      <p:sp>
        <p:nvSpPr>
          <p:cNvPr id="42022" name="Rectangle 38"/>
          <p:cNvSpPr>
            <a:spLocks noChangeArrowheads="1"/>
          </p:cNvSpPr>
          <p:nvPr/>
        </p:nvSpPr>
        <p:spPr bwMode="auto">
          <a:xfrm>
            <a:off x="1924050" y="4514850"/>
            <a:ext cx="106363"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3</a:t>
            </a:r>
            <a:endParaRPr lang="en-US" sz="2400">
              <a:latin typeface="Times New Roman" pitchFamily="18" charset="0"/>
            </a:endParaRPr>
          </a:p>
        </p:txBody>
      </p:sp>
      <p:sp>
        <p:nvSpPr>
          <p:cNvPr id="42023" name="Rectangle 39"/>
          <p:cNvSpPr>
            <a:spLocks noChangeArrowheads="1"/>
          </p:cNvSpPr>
          <p:nvPr/>
        </p:nvSpPr>
        <p:spPr bwMode="auto">
          <a:xfrm>
            <a:off x="2914650" y="4514850"/>
            <a:ext cx="604838" cy="228600"/>
          </a:xfrm>
          <a:prstGeom prst="rect">
            <a:avLst/>
          </a:prstGeom>
          <a:noFill/>
          <a:ln w="9525">
            <a:noFill/>
            <a:miter lim="800000"/>
            <a:headEnd/>
            <a:tailEnd/>
          </a:ln>
        </p:spPr>
        <p:txBody>
          <a:bodyPr wrap="none" lIns="0" tIns="0" rIns="0" bIns="0">
            <a:spAutoFit/>
          </a:bodyPr>
          <a:lstStyle/>
          <a:p>
            <a:pPr algn="l"/>
            <a:r>
              <a:rPr lang="en-US" sz="1500" dirty="0">
                <a:solidFill>
                  <a:srgbClr val="000000"/>
                </a:solidFill>
                <a:latin typeface="Computer Modern" charset="0"/>
              </a:rPr>
              <a:t>Branch</a:t>
            </a:r>
            <a:endParaRPr lang="en-US" sz="2400" dirty="0">
              <a:latin typeface="Times New Roman" pitchFamily="18" charset="0"/>
            </a:endParaRPr>
          </a:p>
        </p:txBody>
      </p:sp>
      <p:sp>
        <p:nvSpPr>
          <p:cNvPr id="42024" name="Rectangle 40"/>
          <p:cNvSpPr>
            <a:spLocks noChangeArrowheads="1"/>
          </p:cNvSpPr>
          <p:nvPr/>
        </p:nvSpPr>
        <p:spPr bwMode="auto">
          <a:xfrm>
            <a:off x="3552825" y="4514850"/>
            <a:ext cx="158750"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to</a:t>
            </a:r>
            <a:endParaRPr lang="en-US" sz="2400">
              <a:latin typeface="Times New Roman" pitchFamily="18" charset="0"/>
            </a:endParaRPr>
          </a:p>
        </p:txBody>
      </p:sp>
      <p:sp>
        <p:nvSpPr>
          <p:cNvPr id="42025" name="Rectangle 41"/>
          <p:cNvSpPr>
            <a:spLocks noChangeArrowheads="1"/>
          </p:cNvSpPr>
          <p:nvPr/>
        </p:nvSpPr>
        <p:spPr bwMode="auto">
          <a:xfrm>
            <a:off x="3781425" y="4514850"/>
            <a:ext cx="625475"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starting</a:t>
            </a:r>
            <a:endParaRPr lang="en-US" sz="2400">
              <a:latin typeface="Times New Roman" pitchFamily="18" charset="0"/>
            </a:endParaRPr>
          </a:p>
        </p:txBody>
      </p:sp>
      <p:sp>
        <p:nvSpPr>
          <p:cNvPr id="42026" name="Rectangle 42"/>
          <p:cNvSpPr>
            <a:spLocks noChangeArrowheads="1"/>
          </p:cNvSpPr>
          <p:nvPr/>
        </p:nvSpPr>
        <p:spPr bwMode="auto">
          <a:xfrm>
            <a:off x="4429125" y="4514850"/>
            <a:ext cx="679450"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address</a:t>
            </a:r>
            <a:endParaRPr lang="en-US" sz="2400">
              <a:latin typeface="Times New Roman" pitchFamily="18" charset="0"/>
            </a:endParaRPr>
          </a:p>
        </p:txBody>
      </p:sp>
      <p:sp>
        <p:nvSpPr>
          <p:cNvPr id="42027" name="Rectangle 43"/>
          <p:cNvSpPr>
            <a:spLocks noChangeArrowheads="1"/>
          </p:cNvSpPr>
          <p:nvPr/>
        </p:nvSpPr>
        <p:spPr bwMode="auto">
          <a:xfrm>
            <a:off x="5099050" y="4514850"/>
            <a:ext cx="158750" cy="228600"/>
          </a:xfrm>
          <a:prstGeom prst="rect">
            <a:avLst/>
          </a:prstGeom>
          <a:noFill/>
          <a:ln w="9525">
            <a:noFill/>
            <a:miter lim="800000"/>
            <a:headEnd/>
            <a:tailEnd/>
          </a:ln>
        </p:spPr>
        <p:txBody>
          <a:bodyPr wrap="none" lIns="0" tIns="0" rIns="0" bIns="0">
            <a:spAutoFit/>
          </a:bodyPr>
          <a:lstStyle/>
          <a:p>
            <a:pPr algn="l"/>
            <a:r>
              <a:rPr lang="en-US" sz="1500" dirty="0">
                <a:solidFill>
                  <a:srgbClr val="000000"/>
                </a:solidFill>
                <a:latin typeface="Computer Modern" charset="0"/>
              </a:rPr>
              <a:t>of</a:t>
            </a:r>
            <a:endParaRPr lang="en-US" sz="2400" dirty="0">
              <a:latin typeface="Times New Roman" pitchFamily="18" charset="0"/>
            </a:endParaRPr>
          </a:p>
        </p:txBody>
      </p:sp>
      <p:sp>
        <p:nvSpPr>
          <p:cNvPr id="42028" name="Rectangle 44"/>
          <p:cNvSpPr>
            <a:spLocks noChangeArrowheads="1"/>
          </p:cNvSpPr>
          <p:nvPr/>
        </p:nvSpPr>
        <p:spPr bwMode="auto">
          <a:xfrm>
            <a:off x="5295900" y="4514850"/>
            <a:ext cx="9667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appropriate</a:t>
            </a:r>
            <a:endParaRPr lang="en-US" sz="2400">
              <a:latin typeface="Times New Roman" pitchFamily="18" charset="0"/>
            </a:endParaRPr>
          </a:p>
        </p:txBody>
      </p:sp>
      <p:sp>
        <p:nvSpPr>
          <p:cNvPr id="42029" name="Rectangle 45"/>
          <p:cNvSpPr>
            <a:spLocks noChangeArrowheads="1"/>
          </p:cNvSpPr>
          <p:nvPr/>
        </p:nvSpPr>
        <p:spPr bwMode="auto">
          <a:xfrm>
            <a:off x="6248400" y="4514850"/>
            <a:ext cx="1050925" cy="228600"/>
          </a:xfrm>
          <a:prstGeom prst="rect">
            <a:avLst/>
          </a:prstGeom>
          <a:noFill/>
          <a:ln w="9525">
            <a:noFill/>
            <a:miter lim="800000"/>
            <a:headEnd/>
            <a:tailEnd/>
          </a:ln>
        </p:spPr>
        <p:txBody>
          <a:bodyPr wrap="none" lIns="0" tIns="0" rIns="0" bIns="0">
            <a:spAutoFit/>
          </a:bodyPr>
          <a:lstStyle/>
          <a:p>
            <a:pPr algn="l"/>
            <a:r>
              <a:rPr lang="en-US" sz="1500" dirty="0">
                <a:solidFill>
                  <a:srgbClr val="000000"/>
                </a:solidFill>
                <a:latin typeface="Computer Modern" charset="0"/>
              </a:rPr>
              <a:t>microroutine</a:t>
            </a:r>
            <a:endParaRPr lang="en-US" sz="2400" dirty="0">
              <a:latin typeface="Times New Roman" pitchFamily="18" charset="0"/>
            </a:endParaRPr>
          </a:p>
        </p:txBody>
      </p:sp>
      <p:sp>
        <p:nvSpPr>
          <p:cNvPr id="42030" name="Rectangle 46"/>
          <p:cNvSpPr>
            <a:spLocks noChangeArrowheads="1"/>
          </p:cNvSpPr>
          <p:nvPr/>
        </p:nvSpPr>
        <p:spPr bwMode="auto">
          <a:xfrm>
            <a:off x="196215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31" name="Rectangle 47"/>
          <p:cNvSpPr>
            <a:spLocks noChangeArrowheads="1"/>
          </p:cNvSpPr>
          <p:nvPr/>
        </p:nvSpPr>
        <p:spPr bwMode="auto">
          <a:xfrm>
            <a:off x="205740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32" name="Rectangle 48"/>
          <p:cNvSpPr>
            <a:spLocks noChangeArrowheads="1"/>
          </p:cNvSpPr>
          <p:nvPr/>
        </p:nvSpPr>
        <p:spPr bwMode="auto">
          <a:xfrm>
            <a:off x="213360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33" name="Rectangle 49"/>
          <p:cNvSpPr>
            <a:spLocks noChangeArrowheads="1"/>
          </p:cNvSpPr>
          <p:nvPr/>
        </p:nvSpPr>
        <p:spPr bwMode="auto">
          <a:xfrm>
            <a:off x="220980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34" name="Rectangle 50"/>
          <p:cNvSpPr>
            <a:spLocks noChangeArrowheads="1"/>
          </p:cNvSpPr>
          <p:nvPr/>
        </p:nvSpPr>
        <p:spPr bwMode="auto">
          <a:xfrm>
            <a:off x="230505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35" name="Rectangle 51"/>
          <p:cNvSpPr>
            <a:spLocks noChangeArrowheads="1"/>
          </p:cNvSpPr>
          <p:nvPr/>
        </p:nvSpPr>
        <p:spPr bwMode="auto">
          <a:xfrm>
            <a:off x="238125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36" name="Rectangle 52"/>
          <p:cNvSpPr>
            <a:spLocks noChangeArrowheads="1"/>
          </p:cNvSpPr>
          <p:nvPr/>
        </p:nvSpPr>
        <p:spPr bwMode="auto">
          <a:xfrm>
            <a:off x="247650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37" name="Rectangle 53"/>
          <p:cNvSpPr>
            <a:spLocks noChangeArrowheads="1"/>
          </p:cNvSpPr>
          <p:nvPr/>
        </p:nvSpPr>
        <p:spPr bwMode="auto">
          <a:xfrm>
            <a:off x="255270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38" name="Rectangle 54"/>
          <p:cNvSpPr>
            <a:spLocks noChangeArrowheads="1"/>
          </p:cNvSpPr>
          <p:nvPr/>
        </p:nvSpPr>
        <p:spPr bwMode="auto">
          <a:xfrm>
            <a:off x="262890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39" name="Rectangle 55"/>
          <p:cNvSpPr>
            <a:spLocks noChangeArrowheads="1"/>
          </p:cNvSpPr>
          <p:nvPr/>
        </p:nvSpPr>
        <p:spPr bwMode="auto">
          <a:xfrm>
            <a:off x="272415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40" name="Rectangle 56"/>
          <p:cNvSpPr>
            <a:spLocks noChangeArrowheads="1"/>
          </p:cNvSpPr>
          <p:nvPr/>
        </p:nvSpPr>
        <p:spPr bwMode="auto">
          <a:xfrm>
            <a:off x="280035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41" name="Rectangle 57"/>
          <p:cNvSpPr>
            <a:spLocks noChangeArrowheads="1"/>
          </p:cNvSpPr>
          <p:nvPr/>
        </p:nvSpPr>
        <p:spPr bwMode="auto">
          <a:xfrm>
            <a:off x="287655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42" name="Rectangle 58"/>
          <p:cNvSpPr>
            <a:spLocks noChangeArrowheads="1"/>
          </p:cNvSpPr>
          <p:nvPr/>
        </p:nvSpPr>
        <p:spPr bwMode="auto">
          <a:xfrm>
            <a:off x="297180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43" name="Rectangle 59"/>
          <p:cNvSpPr>
            <a:spLocks noChangeArrowheads="1"/>
          </p:cNvSpPr>
          <p:nvPr/>
        </p:nvSpPr>
        <p:spPr bwMode="auto">
          <a:xfrm>
            <a:off x="304800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44" name="Rectangle 60"/>
          <p:cNvSpPr>
            <a:spLocks noChangeArrowheads="1"/>
          </p:cNvSpPr>
          <p:nvPr/>
        </p:nvSpPr>
        <p:spPr bwMode="auto">
          <a:xfrm>
            <a:off x="314325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45" name="Rectangle 61"/>
          <p:cNvSpPr>
            <a:spLocks noChangeArrowheads="1"/>
          </p:cNvSpPr>
          <p:nvPr/>
        </p:nvSpPr>
        <p:spPr bwMode="auto">
          <a:xfrm>
            <a:off x="321945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46" name="Rectangle 62"/>
          <p:cNvSpPr>
            <a:spLocks noChangeArrowheads="1"/>
          </p:cNvSpPr>
          <p:nvPr/>
        </p:nvSpPr>
        <p:spPr bwMode="auto">
          <a:xfrm>
            <a:off x="329565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47" name="Rectangle 63"/>
          <p:cNvSpPr>
            <a:spLocks noChangeArrowheads="1"/>
          </p:cNvSpPr>
          <p:nvPr/>
        </p:nvSpPr>
        <p:spPr bwMode="auto">
          <a:xfrm>
            <a:off x="339090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48" name="Rectangle 64"/>
          <p:cNvSpPr>
            <a:spLocks noChangeArrowheads="1"/>
          </p:cNvSpPr>
          <p:nvPr/>
        </p:nvSpPr>
        <p:spPr bwMode="auto">
          <a:xfrm>
            <a:off x="346710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49" name="Rectangle 65"/>
          <p:cNvSpPr>
            <a:spLocks noChangeArrowheads="1"/>
          </p:cNvSpPr>
          <p:nvPr/>
        </p:nvSpPr>
        <p:spPr bwMode="auto">
          <a:xfrm>
            <a:off x="356235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50" name="Rectangle 66"/>
          <p:cNvSpPr>
            <a:spLocks noChangeArrowheads="1"/>
          </p:cNvSpPr>
          <p:nvPr/>
        </p:nvSpPr>
        <p:spPr bwMode="auto">
          <a:xfrm>
            <a:off x="363855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51" name="Rectangle 67"/>
          <p:cNvSpPr>
            <a:spLocks noChangeArrowheads="1"/>
          </p:cNvSpPr>
          <p:nvPr/>
        </p:nvSpPr>
        <p:spPr bwMode="auto">
          <a:xfrm>
            <a:off x="371475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52" name="Rectangle 68"/>
          <p:cNvSpPr>
            <a:spLocks noChangeArrowheads="1"/>
          </p:cNvSpPr>
          <p:nvPr/>
        </p:nvSpPr>
        <p:spPr bwMode="auto">
          <a:xfrm>
            <a:off x="381000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53" name="Rectangle 69"/>
          <p:cNvSpPr>
            <a:spLocks noChangeArrowheads="1"/>
          </p:cNvSpPr>
          <p:nvPr/>
        </p:nvSpPr>
        <p:spPr bwMode="auto">
          <a:xfrm>
            <a:off x="388620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54" name="Rectangle 70"/>
          <p:cNvSpPr>
            <a:spLocks noChangeArrowheads="1"/>
          </p:cNvSpPr>
          <p:nvPr/>
        </p:nvSpPr>
        <p:spPr bwMode="auto">
          <a:xfrm>
            <a:off x="396240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55" name="Rectangle 71"/>
          <p:cNvSpPr>
            <a:spLocks noChangeArrowheads="1"/>
          </p:cNvSpPr>
          <p:nvPr/>
        </p:nvSpPr>
        <p:spPr bwMode="auto">
          <a:xfrm>
            <a:off x="405765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56" name="Rectangle 72"/>
          <p:cNvSpPr>
            <a:spLocks noChangeArrowheads="1"/>
          </p:cNvSpPr>
          <p:nvPr/>
        </p:nvSpPr>
        <p:spPr bwMode="auto">
          <a:xfrm>
            <a:off x="413385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57" name="Rectangle 73"/>
          <p:cNvSpPr>
            <a:spLocks noChangeArrowheads="1"/>
          </p:cNvSpPr>
          <p:nvPr/>
        </p:nvSpPr>
        <p:spPr bwMode="auto">
          <a:xfrm>
            <a:off x="422910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58" name="Rectangle 74"/>
          <p:cNvSpPr>
            <a:spLocks noChangeArrowheads="1"/>
          </p:cNvSpPr>
          <p:nvPr/>
        </p:nvSpPr>
        <p:spPr bwMode="auto">
          <a:xfrm>
            <a:off x="430530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59" name="Rectangle 75"/>
          <p:cNvSpPr>
            <a:spLocks noChangeArrowheads="1"/>
          </p:cNvSpPr>
          <p:nvPr/>
        </p:nvSpPr>
        <p:spPr bwMode="auto">
          <a:xfrm>
            <a:off x="438150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60" name="Rectangle 76"/>
          <p:cNvSpPr>
            <a:spLocks noChangeArrowheads="1"/>
          </p:cNvSpPr>
          <p:nvPr/>
        </p:nvSpPr>
        <p:spPr bwMode="auto">
          <a:xfrm>
            <a:off x="447675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61" name="Rectangle 77"/>
          <p:cNvSpPr>
            <a:spLocks noChangeArrowheads="1"/>
          </p:cNvSpPr>
          <p:nvPr/>
        </p:nvSpPr>
        <p:spPr bwMode="auto">
          <a:xfrm>
            <a:off x="455295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62" name="Rectangle 78"/>
          <p:cNvSpPr>
            <a:spLocks noChangeArrowheads="1"/>
          </p:cNvSpPr>
          <p:nvPr/>
        </p:nvSpPr>
        <p:spPr bwMode="auto">
          <a:xfrm>
            <a:off x="462915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63" name="Rectangle 79"/>
          <p:cNvSpPr>
            <a:spLocks noChangeArrowheads="1"/>
          </p:cNvSpPr>
          <p:nvPr/>
        </p:nvSpPr>
        <p:spPr bwMode="auto">
          <a:xfrm>
            <a:off x="472440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64" name="Rectangle 80"/>
          <p:cNvSpPr>
            <a:spLocks noChangeArrowheads="1"/>
          </p:cNvSpPr>
          <p:nvPr/>
        </p:nvSpPr>
        <p:spPr bwMode="auto">
          <a:xfrm>
            <a:off x="480060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65" name="Rectangle 81"/>
          <p:cNvSpPr>
            <a:spLocks noChangeArrowheads="1"/>
          </p:cNvSpPr>
          <p:nvPr/>
        </p:nvSpPr>
        <p:spPr bwMode="auto">
          <a:xfrm>
            <a:off x="489585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66" name="Rectangle 82"/>
          <p:cNvSpPr>
            <a:spLocks noChangeArrowheads="1"/>
          </p:cNvSpPr>
          <p:nvPr/>
        </p:nvSpPr>
        <p:spPr bwMode="auto">
          <a:xfrm>
            <a:off x="497205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67" name="Rectangle 83"/>
          <p:cNvSpPr>
            <a:spLocks noChangeArrowheads="1"/>
          </p:cNvSpPr>
          <p:nvPr/>
        </p:nvSpPr>
        <p:spPr bwMode="auto">
          <a:xfrm>
            <a:off x="504825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68" name="Rectangle 84"/>
          <p:cNvSpPr>
            <a:spLocks noChangeArrowheads="1"/>
          </p:cNvSpPr>
          <p:nvPr/>
        </p:nvSpPr>
        <p:spPr bwMode="auto">
          <a:xfrm>
            <a:off x="514350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69" name="Rectangle 85"/>
          <p:cNvSpPr>
            <a:spLocks noChangeArrowheads="1"/>
          </p:cNvSpPr>
          <p:nvPr/>
        </p:nvSpPr>
        <p:spPr bwMode="auto">
          <a:xfrm>
            <a:off x="521970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70" name="Rectangle 86"/>
          <p:cNvSpPr>
            <a:spLocks noChangeArrowheads="1"/>
          </p:cNvSpPr>
          <p:nvPr/>
        </p:nvSpPr>
        <p:spPr bwMode="auto">
          <a:xfrm>
            <a:off x="531495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71" name="Rectangle 87"/>
          <p:cNvSpPr>
            <a:spLocks noChangeArrowheads="1"/>
          </p:cNvSpPr>
          <p:nvPr/>
        </p:nvSpPr>
        <p:spPr bwMode="auto">
          <a:xfrm>
            <a:off x="539115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72" name="Rectangle 88"/>
          <p:cNvSpPr>
            <a:spLocks noChangeArrowheads="1"/>
          </p:cNvSpPr>
          <p:nvPr/>
        </p:nvSpPr>
        <p:spPr bwMode="auto">
          <a:xfrm>
            <a:off x="546735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73" name="Rectangle 89"/>
          <p:cNvSpPr>
            <a:spLocks noChangeArrowheads="1"/>
          </p:cNvSpPr>
          <p:nvPr/>
        </p:nvSpPr>
        <p:spPr bwMode="auto">
          <a:xfrm>
            <a:off x="556260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74" name="Rectangle 90"/>
          <p:cNvSpPr>
            <a:spLocks noChangeArrowheads="1"/>
          </p:cNvSpPr>
          <p:nvPr/>
        </p:nvSpPr>
        <p:spPr bwMode="auto">
          <a:xfrm>
            <a:off x="563880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75" name="Rectangle 91"/>
          <p:cNvSpPr>
            <a:spLocks noChangeArrowheads="1"/>
          </p:cNvSpPr>
          <p:nvPr/>
        </p:nvSpPr>
        <p:spPr bwMode="auto">
          <a:xfrm>
            <a:off x="571500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76" name="Rectangle 92"/>
          <p:cNvSpPr>
            <a:spLocks noChangeArrowheads="1"/>
          </p:cNvSpPr>
          <p:nvPr/>
        </p:nvSpPr>
        <p:spPr bwMode="auto">
          <a:xfrm>
            <a:off x="581025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77" name="Rectangle 93"/>
          <p:cNvSpPr>
            <a:spLocks noChangeArrowheads="1"/>
          </p:cNvSpPr>
          <p:nvPr/>
        </p:nvSpPr>
        <p:spPr bwMode="auto">
          <a:xfrm>
            <a:off x="588645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78" name="Rectangle 94"/>
          <p:cNvSpPr>
            <a:spLocks noChangeArrowheads="1"/>
          </p:cNvSpPr>
          <p:nvPr/>
        </p:nvSpPr>
        <p:spPr bwMode="auto">
          <a:xfrm>
            <a:off x="598170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79" name="Rectangle 95"/>
          <p:cNvSpPr>
            <a:spLocks noChangeArrowheads="1"/>
          </p:cNvSpPr>
          <p:nvPr/>
        </p:nvSpPr>
        <p:spPr bwMode="auto">
          <a:xfrm>
            <a:off x="605790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80" name="Rectangle 96"/>
          <p:cNvSpPr>
            <a:spLocks noChangeArrowheads="1"/>
          </p:cNvSpPr>
          <p:nvPr/>
        </p:nvSpPr>
        <p:spPr bwMode="auto">
          <a:xfrm>
            <a:off x="613410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81" name="Rectangle 97"/>
          <p:cNvSpPr>
            <a:spLocks noChangeArrowheads="1"/>
          </p:cNvSpPr>
          <p:nvPr/>
        </p:nvSpPr>
        <p:spPr bwMode="auto">
          <a:xfrm>
            <a:off x="622935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82" name="Rectangle 98"/>
          <p:cNvSpPr>
            <a:spLocks noChangeArrowheads="1"/>
          </p:cNvSpPr>
          <p:nvPr/>
        </p:nvSpPr>
        <p:spPr bwMode="auto">
          <a:xfrm>
            <a:off x="630555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83" name="Rectangle 99"/>
          <p:cNvSpPr>
            <a:spLocks noChangeArrowheads="1"/>
          </p:cNvSpPr>
          <p:nvPr/>
        </p:nvSpPr>
        <p:spPr bwMode="auto">
          <a:xfrm>
            <a:off x="640080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84" name="Rectangle 100"/>
          <p:cNvSpPr>
            <a:spLocks noChangeArrowheads="1"/>
          </p:cNvSpPr>
          <p:nvPr/>
        </p:nvSpPr>
        <p:spPr bwMode="auto">
          <a:xfrm>
            <a:off x="647700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85" name="Rectangle 101"/>
          <p:cNvSpPr>
            <a:spLocks noChangeArrowheads="1"/>
          </p:cNvSpPr>
          <p:nvPr/>
        </p:nvSpPr>
        <p:spPr bwMode="auto">
          <a:xfrm>
            <a:off x="655320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86" name="Rectangle 102"/>
          <p:cNvSpPr>
            <a:spLocks noChangeArrowheads="1"/>
          </p:cNvSpPr>
          <p:nvPr/>
        </p:nvSpPr>
        <p:spPr bwMode="auto">
          <a:xfrm>
            <a:off x="664845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87" name="Rectangle 103"/>
          <p:cNvSpPr>
            <a:spLocks noChangeArrowheads="1"/>
          </p:cNvSpPr>
          <p:nvPr/>
        </p:nvSpPr>
        <p:spPr bwMode="auto">
          <a:xfrm>
            <a:off x="672465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88" name="Rectangle 104"/>
          <p:cNvSpPr>
            <a:spLocks noChangeArrowheads="1"/>
          </p:cNvSpPr>
          <p:nvPr/>
        </p:nvSpPr>
        <p:spPr bwMode="auto">
          <a:xfrm>
            <a:off x="680085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89" name="Rectangle 105"/>
          <p:cNvSpPr>
            <a:spLocks noChangeArrowheads="1"/>
          </p:cNvSpPr>
          <p:nvPr/>
        </p:nvSpPr>
        <p:spPr bwMode="auto">
          <a:xfrm>
            <a:off x="689610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90" name="Rectangle 106"/>
          <p:cNvSpPr>
            <a:spLocks noChangeArrowheads="1"/>
          </p:cNvSpPr>
          <p:nvPr/>
        </p:nvSpPr>
        <p:spPr bwMode="auto">
          <a:xfrm>
            <a:off x="697230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91" name="Rectangle 107"/>
          <p:cNvSpPr>
            <a:spLocks noChangeArrowheads="1"/>
          </p:cNvSpPr>
          <p:nvPr/>
        </p:nvSpPr>
        <p:spPr bwMode="auto">
          <a:xfrm>
            <a:off x="706755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92" name="Rectangle 108"/>
          <p:cNvSpPr>
            <a:spLocks noChangeArrowheads="1"/>
          </p:cNvSpPr>
          <p:nvPr/>
        </p:nvSpPr>
        <p:spPr bwMode="auto">
          <a:xfrm>
            <a:off x="714375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93" name="Rectangle 109"/>
          <p:cNvSpPr>
            <a:spLocks noChangeArrowheads="1"/>
          </p:cNvSpPr>
          <p:nvPr/>
        </p:nvSpPr>
        <p:spPr bwMode="auto">
          <a:xfrm>
            <a:off x="721995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94" name="Rectangle 110"/>
          <p:cNvSpPr>
            <a:spLocks noChangeArrowheads="1"/>
          </p:cNvSpPr>
          <p:nvPr/>
        </p:nvSpPr>
        <p:spPr bwMode="auto">
          <a:xfrm>
            <a:off x="731520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95" name="Rectangle 111"/>
          <p:cNvSpPr>
            <a:spLocks noChangeArrowheads="1"/>
          </p:cNvSpPr>
          <p:nvPr/>
        </p:nvSpPr>
        <p:spPr bwMode="auto">
          <a:xfrm>
            <a:off x="7391400" y="474345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096" name="Rectangle 112"/>
          <p:cNvSpPr>
            <a:spLocks noChangeArrowheads="1"/>
          </p:cNvSpPr>
          <p:nvPr/>
        </p:nvSpPr>
        <p:spPr bwMode="auto">
          <a:xfrm>
            <a:off x="1924050" y="5086350"/>
            <a:ext cx="212725"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25</a:t>
            </a:r>
            <a:endParaRPr lang="en-US" sz="2400">
              <a:latin typeface="Times New Roman" pitchFamily="18" charset="0"/>
            </a:endParaRPr>
          </a:p>
        </p:txBody>
      </p:sp>
      <p:sp>
        <p:nvSpPr>
          <p:cNvPr id="42097" name="Rectangle 113"/>
          <p:cNvSpPr>
            <a:spLocks noChangeArrowheads="1"/>
          </p:cNvSpPr>
          <p:nvPr/>
        </p:nvSpPr>
        <p:spPr bwMode="auto">
          <a:xfrm>
            <a:off x="2914650" y="5086350"/>
            <a:ext cx="104775"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If</a:t>
            </a:r>
            <a:endParaRPr lang="en-US" sz="2400">
              <a:latin typeface="Times New Roman" pitchFamily="18" charset="0"/>
            </a:endParaRPr>
          </a:p>
        </p:txBody>
      </p:sp>
      <p:sp>
        <p:nvSpPr>
          <p:cNvPr id="42098" name="Rectangle 114"/>
          <p:cNvSpPr>
            <a:spLocks noChangeArrowheads="1"/>
          </p:cNvSpPr>
          <p:nvPr/>
        </p:nvSpPr>
        <p:spPr bwMode="auto">
          <a:xfrm>
            <a:off x="3105150" y="5086350"/>
            <a:ext cx="4079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N=0,</a:t>
            </a:r>
            <a:endParaRPr lang="en-US" sz="2400">
              <a:latin typeface="Times New Roman" pitchFamily="18" charset="0"/>
            </a:endParaRPr>
          </a:p>
        </p:txBody>
      </p:sp>
      <p:sp>
        <p:nvSpPr>
          <p:cNvPr id="42099" name="Rectangle 115"/>
          <p:cNvSpPr>
            <a:spLocks noChangeArrowheads="1"/>
          </p:cNvSpPr>
          <p:nvPr/>
        </p:nvSpPr>
        <p:spPr bwMode="auto">
          <a:xfrm>
            <a:off x="3619500" y="5086350"/>
            <a:ext cx="371475"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then</a:t>
            </a:r>
            <a:endParaRPr lang="en-US" sz="2400">
              <a:latin typeface="Times New Roman" pitchFamily="18" charset="0"/>
            </a:endParaRPr>
          </a:p>
        </p:txBody>
      </p:sp>
      <p:sp>
        <p:nvSpPr>
          <p:cNvPr id="42100" name="Rectangle 116"/>
          <p:cNvSpPr>
            <a:spLocks noChangeArrowheads="1"/>
          </p:cNvSpPr>
          <p:nvPr/>
        </p:nvSpPr>
        <p:spPr bwMode="auto">
          <a:xfrm>
            <a:off x="4038600" y="5086350"/>
            <a:ext cx="584200"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branch</a:t>
            </a:r>
            <a:endParaRPr lang="en-US" sz="2400">
              <a:latin typeface="Times New Roman" pitchFamily="18" charset="0"/>
            </a:endParaRPr>
          </a:p>
        </p:txBody>
      </p:sp>
      <p:sp>
        <p:nvSpPr>
          <p:cNvPr id="42101" name="Rectangle 117"/>
          <p:cNvSpPr>
            <a:spLocks noChangeArrowheads="1"/>
          </p:cNvSpPr>
          <p:nvPr/>
        </p:nvSpPr>
        <p:spPr bwMode="auto">
          <a:xfrm>
            <a:off x="4648200" y="5086350"/>
            <a:ext cx="158750"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to</a:t>
            </a:r>
            <a:endParaRPr lang="en-US" sz="2400">
              <a:latin typeface="Times New Roman" pitchFamily="18" charset="0"/>
            </a:endParaRPr>
          </a:p>
        </p:txBody>
      </p:sp>
      <p:sp>
        <p:nvSpPr>
          <p:cNvPr id="42102" name="Rectangle 118"/>
          <p:cNvSpPr>
            <a:spLocks noChangeArrowheads="1"/>
          </p:cNvSpPr>
          <p:nvPr/>
        </p:nvSpPr>
        <p:spPr bwMode="auto">
          <a:xfrm>
            <a:off x="4876800" y="5086350"/>
            <a:ext cx="1336675"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microinstruction</a:t>
            </a:r>
            <a:endParaRPr lang="en-US" sz="2400">
              <a:latin typeface="Times New Roman" pitchFamily="18" charset="0"/>
            </a:endParaRPr>
          </a:p>
        </p:txBody>
      </p:sp>
      <p:sp>
        <p:nvSpPr>
          <p:cNvPr id="42103" name="Rectangle 119"/>
          <p:cNvSpPr>
            <a:spLocks noChangeArrowheads="1"/>
          </p:cNvSpPr>
          <p:nvPr/>
        </p:nvSpPr>
        <p:spPr bwMode="auto">
          <a:xfrm>
            <a:off x="6219825" y="5086350"/>
            <a:ext cx="106363"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0</a:t>
            </a:r>
            <a:endParaRPr lang="en-US" sz="2400">
              <a:latin typeface="Times New Roman" pitchFamily="18" charset="0"/>
            </a:endParaRPr>
          </a:p>
        </p:txBody>
      </p:sp>
      <p:sp>
        <p:nvSpPr>
          <p:cNvPr id="42104" name="Rectangle 120"/>
          <p:cNvSpPr>
            <a:spLocks noChangeArrowheads="1"/>
          </p:cNvSpPr>
          <p:nvPr/>
        </p:nvSpPr>
        <p:spPr bwMode="auto">
          <a:xfrm>
            <a:off x="1924050" y="5410200"/>
            <a:ext cx="212725"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26</a:t>
            </a:r>
            <a:endParaRPr lang="en-US" sz="2400">
              <a:latin typeface="Times New Roman" pitchFamily="18" charset="0"/>
            </a:endParaRPr>
          </a:p>
        </p:txBody>
      </p:sp>
      <p:sp>
        <p:nvSpPr>
          <p:cNvPr id="42105" name="Rectangle 121"/>
          <p:cNvSpPr>
            <a:spLocks noChangeArrowheads="1"/>
          </p:cNvSpPr>
          <p:nvPr/>
        </p:nvSpPr>
        <p:spPr bwMode="auto">
          <a:xfrm>
            <a:off x="2914650" y="5410200"/>
            <a:ext cx="1397000"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Offset-field-of-IR</a:t>
            </a:r>
            <a:endParaRPr lang="en-US" sz="2400">
              <a:latin typeface="Times New Roman" pitchFamily="18" charset="0"/>
            </a:endParaRPr>
          </a:p>
        </p:txBody>
      </p:sp>
      <p:sp>
        <p:nvSpPr>
          <p:cNvPr id="42106" name="Rectangle 122"/>
          <p:cNvSpPr>
            <a:spLocks noChangeArrowheads="1"/>
          </p:cNvSpPr>
          <p:nvPr/>
        </p:nvSpPr>
        <p:spPr bwMode="auto">
          <a:xfrm>
            <a:off x="4295775" y="5514975"/>
            <a:ext cx="193675" cy="168275"/>
          </a:xfrm>
          <a:prstGeom prst="rect">
            <a:avLst/>
          </a:prstGeom>
          <a:noFill/>
          <a:ln w="9525">
            <a:noFill/>
            <a:miter lim="800000"/>
            <a:headEnd/>
            <a:tailEnd/>
          </a:ln>
        </p:spPr>
        <p:txBody>
          <a:bodyPr wrap="none" lIns="0" tIns="0" rIns="0" bIns="0">
            <a:spAutoFit/>
          </a:bodyPr>
          <a:lstStyle/>
          <a:p>
            <a:pPr algn="l"/>
            <a:r>
              <a:rPr lang="en-US" sz="1100">
                <a:solidFill>
                  <a:srgbClr val="000000"/>
                </a:solidFill>
                <a:latin typeface="Computer Modern" charset="0"/>
              </a:rPr>
              <a:t>out</a:t>
            </a:r>
            <a:endParaRPr lang="en-US" sz="2400">
              <a:latin typeface="Times New Roman" pitchFamily="18" charset="0"/>
            </a:endParaRPr>
          </a:p>
        </p:txBody>
      </p:sp>
      <p:sp>
        <p:nvSpPr>
          <p:cNvPr id="42107" name="Rectangle 123"/>
          <p:cNvSpPr>
            <a:spLocks noChangeArrowheads="1"/>
          </p:cNvSpPr>
          <p:nvPr/>
        </p:nvSpPr>
        <p:spPr bwMode="auto">
          <a:xfrm>
            <a:off x="4533900" y="541020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108" name="Rectangle 124"/>
          <p:cNvSpPr>
            <a:spLocks noChangeArrowheads="1"/>
          </p:cNvSpPr>
          <p:nvPr/>
        </p:nvSpPr>
        <p:spPr bwMode="auto">
          <a:xfrm>
            <a:off x="4648200" y="5410200"/>
            <a:ext cx="709613"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SelectY,</a:t>
            </a:r>
            <a:endParaRPr lang="en-US" sz="2400">
              <a:latin typeface="Times New Roman" pitchFamily="18" charset="0"/>
            </a:endParaRPr>
          </a:p>
        </p:txBody>
      </p:sp>
      <p:sp>
        <p:nvSpPr>
          <p:cNvPr id="42109" name="Rectangle 125"/>
          <p:cNvSpPr>
            <a:spLocks noChangeArrowheads="1"/>
          </p:cNvSpPr>
          <p:nvPr/>
        </p:nvSpPr>
        <p:spPr bwMode="auto">
          <a:xfrm>
            <a:off x="5391150" y="5410200"/>
            <a:ext cx="392113"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Add,</a:t>
            </a:r>
            <a:endParaRPr lang="en-US" sz="2400">
              <a:latin typeface="Times New Roman" pitchFamily="18" charset="0"/>
            </a:endParaRPr>
          </a:p>
        </p:txBody>
      </p:sp>
      <p:sp>
        <p:nvSpPr>
          <p:cNvPr id="42110" name="Rectangle 126"/>
          <p:cNvSpPr>
            <a:spLocks noChangeArrowheads="1"/>
          </p:cNvSpPr>
          <p:nvPr/>
        </p:nvSpPr>
        <p:spPr bwMode="auto">
          <a:xfrm>
            <a:off x="5867400" y="5410200"/>
            <a:ext cx="1158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Z</a:t>
            </a:r>
            <a:endParaRPr lang="en-US" sz="2400">
              <a:latin typeface="Times New Roman" pitchFamily="18" charset="0"/>
            </a:endParaRPr>
          </a:p>
        </p:txBody>
      </p:sp>
      <p:sp>
        <p:nvSpPr>
          <p:cNvPr id="42111" name="Rectangle 127"/>
          <p:cNvSpPr>
            <a:spLocks noChangeArrowheads="1"/>
          </p:cNvSpPr>
          <p:nvPr/>
        </p:nvSpPr>
        <p:spPr bwMode="auto">
          <a:xfrm>
            <a:off x="5991225" y="5514975"/>
            <a:ext cx="107950" cy="168275"/>
          </a:xfrm>
          <a:prstGeom prst="rect">
            <a:avLst/>
          </a:prstGeom>
          <a:noFill/>
          <a:ln w="9525">
            <a:noFill/>
            <a:miter lim="800000"/>
            <a:headEnd/>
            <a:tailEnd/>
          </a:ln>
        </p:spPr>
        <p:txBody>
          <a:bodyPr wrap="none" lIns="0" tIns="0" rIns="0" bIns="0">
            <a:spAutoFit/>
          </a:bodyPr>
          <a:lstStyle/>
          <a:p>
            <a:pPr algn="l"/>
            <a:r>
              <a:rPr lang="en-US" sz="1100">
                <a:solidFill>
                  <a:srgbClr val="000000"/>
                </a:solidFill>
                <a:latin typeface="Computer Modern" charset="0"/>
              </a:rPr>
              <a:t>in</a:t>
            </a:r>
            <a:endParaRPr lang="en-US" sz="2400">
              <a:latin typeface="Times New Roman" pitchFamily="18" charset="0"/>
            </a:endParaRPr>
          </a:p>
        </p:txBody>
      </p:sp>
      <p:sp>
        <p:nvSpPr>
          <p:cNvPr id="42112" name="Rectangle 128"/>
          <p:cNvSpPr>
            <a:spLocks noChangeArrowheads="1"/>
          </p:cNvSpPr>
          <p:nvPr/>
        </p:nvSpPr>
        <p:spPr bwMode="auto">
          <a:xfrm>
            <a:off x="1924050" y="5753100"/>
            <a:ext cx="212725"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27</a:t>
            </a:r>
            <a:endParaRPr lang="en-US" sz="2400">
              <a:latin typeface="Times New Roman" pitchFamily="18" charset="0"/>
            </a:endParaRPr>
          </a:p>
        </p:txBody>
      </p:sp>
      <p:sp>
        <p:nvSpPr>
          <p:cNvPr id="42113" name="Rectangle 129"/>
          <p:cNvSpPr>
            <a:spLocks noChangeArrowheads="1"/>
          </p:cNvSpPr>
          <p:nvPr/>
        </p:nvSpPr>
        <p:spPr bwMode="auto">
          <a:xfrm>
            <a:off x="2914650" y="5753100"/>
            <a:ext cx="1158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Z</a:t>
            </a:r>
            <a:endParaRPr lang="en-US" sz="2400">
              <a:latin typeface="Times New Roman" pitchFamily="18" charset="0"/>
            </a:endParaRPr>
          </a:p>
        </p:txBody>
      </p:sp>
      <p:sp>
        <p:nvSpPr>
          <p:cNvPr id="42114" name="Rectangle 130"/>
          <p:cNvSpPr>
            <a:spLocks noChangeArrowheads="1"/>
          </p:cNvSpPr>
          <p:nvPr/>
        </p:nvSpPr>
        <p:spPr bwMode="auto">
          <a:xfrm>
            <a:off x="3028950" y="5848350"/>
            <a:ext cx="193675" cy="168275"/>
          </a:xfrm>
          <a:prstGeom prst="rect">
            <a:avLst/>
          </a:prstGeom>
          <a:noFill/>
          <a:ln w="9525">
            <a:noFill/>
            <a:miter lim="800000"/>
            <a:headEnd/>
            <a:tailEnd/>
          </a:ln>
        </p:spPr>
        <p:txBody>
          <a:bodyPr wrap="none" lIns="0" tIns="0" rIns="0" bIns="0">
            <a:spAutoFit/>
          </a:bodyPr>
          <a:lstStyle/>
          <a:p>
            <a:pPr algn="l"/>
            <a:r>
              <a:rPr lang="en-US" sz="1100">
                <a:solidFill>
                  <a:srgbClr val="000000"/>
                </a:solidFill>
                <a:latin typeface="Computer Modern" charset="0"/>
              </a:rPr>
              <a:t>out</a:t>
            </a:r>
            <a:endParaRPr lang="en-US" sz="2400">
              <a:latin typeface="Times New Roman" pitchFamily="18" charset="0"/>
            </a:endParaRPr>
          </a:p>
        </p:txBody>
      </p:sp>
      <p:sp>
        <p:nvSpPr>
          <p:cNvPr id="42115" name="Rectangle 131"/>
          <p:cNvSpPr>
            <a:spLocks noChangeArrowheads="1"/>
          </p:cNvSpPr>
          <p:nvPr/>
        </p:nvSpPr>
        <p:spPr bwMode="auto">
          <a:xfrm>
            <a:off x="3276600" y="575310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116" name="Rectangle 132"/>
          <p:cNvSpPr>
            <a:spLocks noChangeArrowheads="1"/>
          </p:cNvSpPr>
          <p:nvPr/>
        </p:nvSpPr>
        <p:spPr bwMode="auto">
          <a:xfrm>
            <a:off x="3390900" y="5753100"/>
            <a:ext cx="265113"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PC</a:t>
            </a:r>
            <a:endParaRPr lang="en-US" sz="2400">
              <a:latin typeface="Times New Roman" pitchFamily="18" charset="0"/>
            </a:endParaRPr>
          </a:p>
        </p:txBody>
      </p:sp>
      <p:sp>
        <p:nvSpPr>
          <p:cNvPr id="42117" name="Rectangle 133"/>
          <p:cNvSpPr>
            <a:spLocks noChangeArrowheads="1"/>
          </p:cNvSpPr>
          <p:nvPr/>
        </p:nvSpPr>
        <p:spPr bwMode="auto">
          <a:xfrm>
            <a:off x="3657600" y="5848350"/>
            <a:ext cx="109538" cy="168275"/>
          </a:xfrm>
          <a:prstGeom prst="rect">
            <a:avLst/>
          </a:prstGeom>
          <a:noFill/>
          <a:ln w="9525">
            <a:noFill/>
            <a:miter lim="800000"/>
            <a:headEnd/>
            <a:tailEnd/>
          </a:ln>
        </p:spPr>
        <p:txBody>
          <a:bodyPr wrap="none" lIns="0" tIns="0" rIns="0" bIns="0">
            <a:spAutoFit/>
          </a:bodyPr>
          <a:lstStyle/>
          <a:p>
            <a:pPr algn="l"/>
            <a:r>
              <a:rPr lang="en-US" sz="1100">
                <a:solidFill>
                  <a:srgbClr val="000000"/>
                </a:solidFill>
                <a:latin typeface="Computer Modern" charset="0"/>
              </a:rPr>
              <a:t>in</a:t>
            </a:r>
            <a:endParaRPr lang="en-US" sz="2400">
              <a:latin typeface="Times New Roman" pitchFamily="18" charset="0"/>
            </a:endParaRPr>
          </a:p>
        </p:txBody>
      </p:sp>
      <p:sp>
        <p:nvSpPr>
          <p:cNvPr id="42118" name="Rectangle 134"/>
          <p:cNvSpPr>
            <a:spLocks noChangeArrowheads="1"/>
          </p:cNvSpPr>
          <p:nvPr/>
        </p:nvSpPr>
        <p:spPr bwMode="auto">
          <a:xfrm>
            <a:off x="3810000" y="5753100"/>
            <a:ext cx="52388"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a:t>
            </a:r>
            <a:endParaRPr lang="en-US" sz="2400">
              <a:latin typeface="Times New Roman" pitchFamily="18" charset="0"/>
            </a:endParaRPr>
          </a:p>
        </p:txBody>
      </p:sp>
      <p:sp>
        <p:nvSpPr>
          <p:cNvPr id="42119" name="Rectangle 135"/>
          <p:cNvSpPr>
            <a:spLocks noChangeArrowheads="1"/>
          </p:cNvSpPr>
          <p:nvPr/>
        </p:nvSpPr>
        <p:spPr bwMode="auto">
          <a:xfrm>
            <a:off x="3924300" y="5753100"/>
            <a:ext cx="339725" cy="228600"/>
          </a:xfrm>
          <a:prstGeom prst="rect">
            <a:avLst/>
          </a:prstGeom>
          <a:noFill/>
          <a:ln w="9525">
            <a:noFill/>
            <a:miter lim="800000"/>
            <a:headEnd/>
            <a:tailEnd/>
          </a:ln>
        </p:spPr>
        <p:txBody>
          <a:bodyPr wrap="none" lIns="0" tIns="0" rIns="0" bIns="0">
            <a:spAutoFit/>
          </a:bodyPr>
          <a:lstStyle/>
          <a:p>
            <a:pPr algn="l"/>
            <a:r>
              <a:rPr lang="en-US" sz="1500">
                <a:solidFill>
                  <a:srgbClr val="000000"/>
                </a:solidFill>
                <a:latin typeface="Computer Modern" charset="0"/>
              </a:rPr>
              <a:t>End</a:t>
            </a:r>
            <a:endParaRPr lang="en-US" sz="2400">
              <a:latin typeface="Times New Roman" pitchFamily="18" charset="0"/>
            </a:endParaRPr>
          </a:p>
        </p:txBody>
      </p:sp>
      <p:sp>
        <p:nvSpPr>
          <p:cNvPr id="42120" name="Rectangle 136"/>
          <p:cNvSpPr>
            <a:spLocks noChangeArrowheads="1"/>
          </p:cNvSpPr>
          <p:nvPr/>
        </p:nvSpPr>
        <p:spPr bwMode="auto">
          <a:xfrm>
            <a:off x="1809750" y="6153150"/>
            <a:ext cx="5791200" cy="1588"/>
          </a:xfrm>
          <a:prstGeom prst="rect">
            <a:avLst/>
          </a:prstGeom>
          <a:solidFill>
            <a:srgbClr val="000000"/>
          </a:solidFill>
          <a:ln w="0">
            <a:solidFill>
              <a:srgbClr val="000000"/>
            </a:solidFill>
            <a:miter lim="800000"/>
            <a:headEnd/>
            <a:tailEnd/>
          </a:ln>
        </p:spPr>
        <p:txBody>
          <a:bodyPr/>
          <a:lstStyle/>
          <a:p>
            <a:endParaRPr lang="en-US"/>
          </a:p>
        </p:txBody>
      </p:sp>
      <p:sp>
        <p:nvSpPr>
          <p:cNvPr id="42121" name="Rectangle 137"/>
          <p:cNvSpPr>
            <a:spLocks noChangeArrowheads="1"/>
          </p:cNvSpPr>
          <p:nvPr/>
        </p:nvSpPr>
        <p:spPr bwMode="auto">
          <a:xfrm>
            <a:off x="2362200" y="6400800"/>
            <a:ext cx="4614863" cy="228600"/>
          </a:xfrm>
          <a:prstGeom prst="rect">
            <a:avLst/>
          </a:prstGeom>
          <a:noFill/>
          <a:ln w="9525">
            <a:noFill/>
            <a:miter lim="800000"/>
            <a:headEnd/>
            <a:tailEnd/>
          </a:ln>
        </p:spPr>
        <p:txBody>
          <a:bodyPr wrap="none" lIns="0" tIns="0" rIns="0" bIns="0">
            <a:spAutoFit/>
          </a:bodyPr>
          <a:lstStyle/>
          <a:p>
            <a:pPr algn="l"/>
            <a:r>
              <a:rPr lang="en-US" sz="1500" dirty="0">
                <a:solidFill>
                  <a:srgbClr val="000000"/>
                </a:solidFill>
                <a:latin typeface="Computer Modern" charset="0"/>
              </a:rPr>
              <a:t>Figure 7.17.  Microroutine for the instruction Branch&lt;0.</a:t>
            </a:r>
            <a:endParaRPr lang="en-US" sz="2400" dirty="0">
              <a:latin typeface="Times New Roman"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304800"/>
            <a:ext cx="7543800" cy="1295400"/>
          </a:xfrm>
        </p:spPr>
        <p:txBody>
          <a:bodyPr/>
          <a:lstStyle/>
          <a:p>
            <a:pPr eaLnBrk="1" hangingPunct="1"/>
            <a:r>
              <a:rPr lang="en-US" dirty="0" smtClean="0"/>
              <a:t>Conditional branch(cont..)</a:t>
            </a:r>
          </a:p>
        </p:txBody>
      </p:sp>
      <p:sp>
        <p:nvSpPr>
          <p:cNvPr id="43011" name="Rectangle 4"/>
          <p:cNvSpPr>
            <a:spLocks noChangeArrowheads="1"/>
          </p:cNvSpPr>
          <p:nvPr/>
        </p:nvSpPr>
        <p:spPr bwMode="auto">
          <a:xfrm>
            <a:off x="609600" y="5966936"/>
            <a:ext cx="8305800" cy="738664"/>
          </a:xfrm>
          <a:prstGeom prst="rect">
            <a:avLst/>
          </a:prstGeom>
          <a:noFill/>
          <a:ln w="9525">
            <a:noFill/>
            <a:miter lim="800000"/>
            <a:headEnd/>
            <a:tailEnd/>
          </a:ln>
        </p:spPr>
        <p:txBody>
          <a:bodyPr wrap="square" lIns="0" tIns="0" rIns="0" bIns="0">
            <a:spAutoFit/>
          </a:bodyPr>
          <a:lstStyle/>
          <a:p>
            <a:pPr algn="l">
              <a:tabLst>
                <a:tab pos="1485900" algn="l"/>
              </a:tabLst>
            </a:pPr>
            <a:r>
              <a:rPr lang="en-US" dirty="0" smtClean="0">
                <a:solidFill>
                  <a:srgbClr val="000000"/>
                </a:solidFill>
                <a:latin typeface="Nimbus Roman No9 L" charset="0"/>
              </a:rPr>
              <a:t>Organization </a:t>
            </a:r>
            <a:r>
              <a:rPr lang="en-US" dirty="0">
                <a:solidFill>
                  <a:srgbClr val="000000"/>
                </a:solidFill>
                <a:latin typeface="Nimbus Roman No9 L" charset="0"/>
              </a:rPr>
              <a:t>of the control unit to </a:t>
            </a:r>
            <a:r>
              <a:rPr lang="en-US" dirty="0" smtClean="0">
                <a:solidFill>
                  <a:srgbClr val="000000"/>
                </a:solidFill>
                <a:latin typeface="Nimbus Roman No9 L" charset="0"/>
              </a:rPr>
              <a:t>allow conditional </a:t>
            </a:r>
            <a:r>
              <a:rPr lang="en-US" dirty="0">
                <a:solidFill>
                  <a:srgbClr val="000000"/>
                </a:solidFill>
                <a:latin typeface="Nimbus Roman No9 L" charset="0"/>
              </a:rPr>
              <a:t>branching in the microprogram.	</a:t>
            </a:r>
            <a:endParaRPr lang="en-CA" sz="2400" dirty="0">
              <a:latin typeface="Times New Roman" pitchFamily="18" charset="0"/>
            </a:endParaRPr>
          </a:p>
        </p:txBody>
      </p:sp>
      <p:sp>
        <p:nvSpPr>
          <p:cNvPr id="43012" name="Rectangle 5"/>
          <p:cNvSpPr>
            <a:spLocks noChangeArrowheads="1"/>
          </p:cNvSpPr>
          <p:nvPr/>
        </p:nvSpPr>
        <p:spPr bwMode="auto">
          <a:xfrm>
            <a:off x="4584700" y="5063649"/>
            <a:ext cx="729367" cy="246221"/>
          </a:xfrm>
          <a:prstGeom prst="rect">
            <a:avLst/>
          </a:prstGeom>
          <a:noFill/>
          <a:ln w="9525">
            <a:noFill/>
            <a:miter lim="800000"/>
            <a:headEnd/>
            <a:tailEnd/>
          </a:ln>
        </p:spPr>
        <p:txBody>
          <a:bodyPr wrap="none" lIns="0" tIns="0" rIns="0" bIns="0">
            <a:spAutoFit/>
          </a:bodyPr>
          <a:lstStyle/>
          <a:p>
            <a:pPr algn="l"/>
            <a:r>
              <a:rPr lang="en-CA" sz="1600" b="1">
                <a:solidFill>
                  <a:srgbClr val="000000"/>
                </a:solidFill>
                <a:latin typeface="Nimbus Roman No9 L" charset="0"/>
              </a:rPr>
              <a:t>Control</a:t>
            </a:r>
            <a:endParaRPr lang="en-CA" sz="2400" b="1">
              <a:latin typeface="Times New Roman" pitchFamily="18" charset="0"/>
            </a:endParaRPr>
          </a:p>
        </p:txBody>
      </p:sp>
      <p:sp>
        <p:nvSpPr>
          <p:cNvPr id="43013" name="Rectangle 6"/>
          <p:cNvSpPr>
            <a:spLocks noChangeArrowheads="1"/>
          </p:cNvSpPr>
          <p:nvPr/>
        </p:nvSpPr>
        <p:spPr bwMode="auto">
          <a:xfrm>
            <a:off x="4697413" y="5266849"/>
            <a:ext cx="501740" cy="246221"/>
          </a:xfrm>
          <a:prstGeom prst="rect">
            <a:avLst/>
          </a:prstGeom>
          <a:noFill/>
          <a:ln w="9525">
            <a:noFill/>
            <a:miter lim="800000"/>
            <a:headEnd/>
            <a:tailEnd/>
          </a:ln>
        </p:spPr>
        <p:txBody>
          <a:bodyPr wrap="none" lIns="0" tIns="0" rIns="0" bIns="0">
            <a:spAutoFit/>
          </a:bodyPr>
          <a:lstStyle/>
          <a:p>
            <a:pPr algn="l"/>
            <a:r>
              <a:rPr lang="en-CA" sz="1600" b="1">
                <a:solidFill>
                  <a:srgbClr val="000000"/>
                </a:solidFill>
                <a:latin typeface="Nimbus Roman No9 L" charset="0"/>
              </a:rPr>
              <a:t>store</a:t>
            </a:r>
            <a:endParaRPr lang="en-CA" sz="2400" b="1">
              <a:latin typeface="Times New Roman" pitchFamily="18" charset="0"/>
            </a:endParaRPr>
          </a:p>
        </p:txBody>
      </p:sp>
      <p:sp>
        <p:nvSpPr>
          <p:cNvPr id="43014" name="Rectangle 7"/>
          <p:cNvSpPr>
            <a:spLocks noChangeArrowheads="1"/>
          </p:cNvSpPr>
          <p:nvPr/>
        </p:nvSpPr>
        <p:spPr bwMode="auto">
          <a:xfrm>
            <a:off x="2913063" y="3957161"/>
            <a:ext cx="557845" cy="246221"/>
          </a:xfrm>
          <a:prstGeom prst="rect">
            <a:avLst/>
          </a:prstGeom>
          <a:noFill/>
          <a:ln w="9525">
            <a:noFill/>
            <a:miter lim="800000"/>
            <a:headEnd/>
            <a:tailEnd/>
          </a:ln>
        </p:spPr>
        <p:txBody>
          <a:bodyPr wrap="none" lIns="0" tIns="0" rIns="0" bIns="0">
            <a:spAutoFit/>
          </a:bodyPr>
          <a:lstStyle/>
          <a:p>
            <a:pPr algn="l"/>
            <a:r>
              <a:rPr lang="en-CA" sz="1600" b="1">
                <a:solidFill>
                  <a:srgbClr val="000000"/>
                </a:solidFill>
                <a:latin typeface="Nimbus Roman No9 L" charset="0"/>
              </a:rPr>
              <a:t>Clock</a:t>
            </a:r>
            <a:endParaRPr lang="en-CA" sz="2400" b="1">
              <a:latin typeface="Times New Roman" pitchFamily="18" charset="0"/>
            </a:endParaRPr>
          </a:p>
        </p:txBody>
      </p:sp>
      <p:sp>
        <p:nvSpPr>
          <p:cNvPr id="43015" name="Freeform 8"/>
          <p:cNvSpPr>
            <a:spLocks/>
          </p:cNvSpPr>
          <p:nvPr/>
        </p:nvSpPr>
        <p:spPr bwMode="auto">
          <a:xfrm>
            <a:off x="4019550" y="4071461"/>
            <a:ext cx="136525" cy="44450"/>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round/>
            <a:headEnd/>
            <a:tailEnd/>
          </a:ln>
        </p:spPr>
        <p:txBody>
          <a:bodyPr/>
          <a:lstStyle/>
          <a:p>
            <a:endParaRPr lang="en-US" b="1"/>
          </a:p>
        </p:txBody>
      </p:sp>
      <p:sp>
        <p:nvSpPr>
          <p:cNvPr id="43016" name="Freeform 9"/>
          <p:cNvSpPr>
            <a:spLocks/>
          </p:cNvSpPr>
          <p:nvPr/>
        </p:nvSpPr>
        <p:spPr bwMode="auto">
          <a:xfrm>
            <a:off x="4019550" y="4071461"/>
            <a:ext cx="136525" cy="44450"/>
          </a:xfrm>
          <a:custGeom>
            <a:avLst/>
            <a:gdLst>
              <a:gd name="T0" fmla="*/ 0 w 86"/>
              <a:gd name="T1" fmla="*/ 28 h 28"/>
              <a:gd name="T2" fmla="*/ 86 w 86"/>
              <a:gd name="T3" fmla="*/ 14 h 28"/>
              <a:gd name="T4" fmla="*/ 0 w 86"/>
              <a:gd name="T5" fmla="*/ 0 h 28"/>
              <a:gd name="T6" fmla="*/ 0 w 86"/>
              <a:gd name="T7" fmla="*/ 14 h 28"/>
              <a:gd name="T8" fmla="*/ 0 w 86"/>
              <a:gd name="T9" fmla="*/ 28 h 28"/>
              <a:gd name="T10" fmla="*/ 0 60000 65536"/>
              <a:gd name="T11" fmla="*/ 0 60000 65536"/>
              <a:gd name="T12" fmla="*/ 0 60000 65536"/>
              <a:gd name="T13" fmla="*/ 0 60000 65536"/>
              <a:gd name="T14" fmla="*/ 0 60000 65536"/>
              <a:gd name="T15" fmla="*/ 0 w 86"/>
              <a:gd name="T16" fmla="*/ 0 h 28"/>
              <a:gd name="T17" fmla="*/ 86 w 86"/>
              <a:gd name="T18" fmla="*/ 28 h 28"/>
            </a:gdLst>
            <a:ahLst/>
            <a:cxnLst>
              <a:cxn ang="T10">
                <a:pos x="T0" y="T1"/>
              </a:cxn>
              <a:cxn ang="T11">
                <a:pos x="T2" y="T3"/>
              </a:cxn>
              <a:cxn ang="T12">
                <a:pos x="T4" y="T5"/>
              </a:cxn>
              <a:cxn ang="T13">
                <a:pos x="T6" y="T7"/>
              </a:cxn>
              <a:cxn ang="T14">
                <a:pos x="T8" y="T9"/>
              </a:cxn>
            </a:cxnLst>
            <a:rect l="T15" t="T16" r="T17" b="T18"/>
            <a:pathLst>
              <a:path w="86" h="28">
                <a:moveTo>
                  <a:pt x="0" y="28"/>
                </a:moveTo>
                <a:lnTo>
                  <a:pt x="86" y="14"/>
                </a:lnTo>
                <a:lnTo>
                  <a:pt x="0" y="0"/>
                </a:lnTo>
                <a:lnTo>
                  <a:pt x="0" y="14"/>
                </a:lnTo>
                <a:lnTo>
                  <a:pt x="0" y="28"/>
                </a:lnTo>
                <a:close/>
              </a:path>
            </a:pathLst>
          </a:custGeom>
          <a:solidFill>
            <a:srgbClr val="000000"/>
          </a:solidFill>
          <a:ln w="0">
            <a:solidFill>
              <a:srgbClr val="000000"/>
            </a:solidFill>
            <a:round/>
            <a:headEnd/>
            <a:tailEnd/>
          </a:ln>
        </p:spPr>
        <p:txBody>
          <a:bodyPr/>
          <a:lstStyle/>
          <a:p>
            <a:endParaRPr lang="en-US" b="1"/>
          </a:p>
        </p:txBody>
      </p:sp>
      <p:sp>
        <p:nvSpPr>
          <p:cNvPr id="43017" name="Line 10"/>
          <p:cNvSpPr>
            <a:spLocks noChangeShapeType="1"/>
          </p:cNvSpPr>
          <p:nvPr/>
        </p:nvSpPr>
        <p:spPr bwMode="auto">
          <a:xfrm flipH="1">
            <a:off x="3546475" y="4093686"/>
            <a:ext cx="473075" cy="1588"/>
          </a:xfrm>
          <a:prstGeom prst="line">
            <a:avLst/>
          </a:prstGeom>
          <a:noFill/>
          <a:ln w="22225">
            <a:solidFill>
              <a:srgbClr val="000000"/>
            </a:solidFill>
            <a:round/>
            <a:headEnd/>
            <a:tailEnd/>
          </a:ln>
        </p:spPr>
        <p:txBody>
          <a:bodyPr/>
          <a:lstStyle/>
          <a:p>
            <a:endParaRPr lang="en-US" b="1"/>
          </a:p>
        </p:txBody>
      </p:sp>
      <p:sp>
        <p:nvSpPr>
          <p:cNvPr id="43018" name="Rectangle 11"/>
          <p:cNvSpPr>
            <a:spLocks noChangeArrowheads="1"/>
          </p:cNvSpPr>
          <p:nvPr/>
        </p:nvSpPr>
        <p:spPr bwMode="auto">
          <a:xfrm>
            <a:off x="4516438" y="2196624"/>
            <a:ext cx="945772" cy="246221"/>
          </a:xfrm>
          <a:prstGeom prst="rect">
            <a:avLst/>
          </a:prstGeom>
          <a:noFill/>
          <a:ln w="9525">
            <a:noFill/>
            <a:miter lim="800000"/>
            <a:headEnd/>
            <a:tailEnd/>
          </a:ln>
        </p:spPr>
        <p:txBody>
          <a:bodyPr wrap="none" lIns="0" tIns="0" rIns="0" bIns="0">
            <a:spAutoFit/>
          </a:bodyPr>
          <a:lstStyle/>
          <a:p>
            <a:pPr algn="l"/>
            <a:r>
              <a:rPr lang="en-CA" sz="1600" b="1">
                <a:solidFill>
                  <a:srgbClr val="000000"/>
                </a:solidFill>
                <a:latin typeface="Nimbus Roman No9 L" charset="0"/>
              </a:rPr>
              <a:t>generator</a:t>
            </a:r>
            <a:endParaRPr lang="en-CA" sz="2400" b="1">
              <a:latin typeface="Times New Roman" pitchFamily="18" charset="0"/>
            </a:endParaRPr>
          </a:p>
        </p:txBody>
      </p:sp>
      <p:sp>
        <p:nvSpPr>
          <p:cNvPr id="43019" name="Rectangle 12"/>
          <p:cNvSpPr>
            <a:spLocks noChangeArrowheads="1"/>
          </p:cNvSpPr>
          <p:nvPr/>
        </p:nvSpPr>
        <p:spPr bwMode="auto">
          <a:xfrm>
            <a:off x="4403725" y="1745774"/>
            <a:ext cx="1197444" cy="246221"/>
          </a:xfrm>
          <a:prstGeom prst="rect">
            <a:avLst/>
          </a:prstGeom>
          <a:noFill/>
          <a:ln w="9525">
            <a:noFill/>
            <a:miter lim="800000"/>
            <a:headEnd/>
            <a:tailEnd/>
          </a:ln>
        </p:spPr>
        <p:txBody>
          <a:bodyPr wrap="none" lIns="0" tIns="0" rIns="0" bIns="0">
            <a:spAutoFit/>
          </a:bodyPr>
          <a:lstStyle/>
          <a:p>
            <a:pPr algn="l"/>
            <a:r>
              <a:rPr lang="en-CA" sz="1600" b="1">
                <a:solidFill>
                  <a:srgbClr val="000000"/>
                </a:solidFill>
                <a:latin typeface="Nimbus Roman No9 L" charset="0"/>
              </a:rPr>
              <a:t>Starting and</a:t>
            </a:r>
            <a:endParaRPr lang="en-CA" sz="2400" b="1">
              <a:latin typeface="Times New Roman" pitchFamily="18" charset="0"/>
            </a:endParaRPr>
          </a:p>
        </p:txBody>
      </p:sp>
      <p:sp>
        <p:nvSpPr>
          <p:cNvPr id="43020" name="Rectangle 13"/>
          <p:cNvSpPr>
            <a:spLocks noChangeArrowheads="1"/>
          </p:cNvSpPr>
          <p:nvPr/>
        </p:nvSpPr>
        <p:spPr bwMode="auto">
          <a:xfrm>
            <a:off x="4291013" y="1971199"/>
            <a:ext cx="1526059" cy="246221"/>
          </a:xfrm>
          <a:prstGeom prst="rect">
            <a:avLst/>
          </a:prstGeom>
          <a:noFill/>
          <a:ln w="9525">
            <a:noFill/>
            <a:miter lim="800000"/>
            <a:headEnd/>
            <a:tailEnd/>
          </a:ln>
        </p:spPr>
        <p:txBody>
          <a:bodyPr wrap="none" lIns="0" tIns="0" rIns="0" bIns="0">
            <a:spAutoFit/>
          </a:bodyPr>
          <a:lstStyle/>
          <a:p>
            <a:pPr algn="l"/>
            <a:r>
              <a:rPr lang="en-CA" sz="1600" b="1">
                <a:solidFill>
                  <a:srgbClr val="000000"/>
                </a:solidFill>
                <a:latin typeface="Nimbus Roman No9 L" charset="0"/>
              </a:rPr>
              <a:t>branch address</a:t>
            </a:r>
            <a:endParaRPr lang="en-CA" sz="2400" b="1">
              <a:latin typeface="Times New Roman" pitchFamily="18" charset="0"/>
            </a:endParaRPr>
          </a:p>
        </p:txBody>
      </p:sp>
      <p:sp>
        <p:nvSpPr>
          <p:cNvPr id="43021" name="Rectangle 14"/>
          <p:cNvSpPr>
            <a:spLocks noChangeArrowheads="1"/>
          </p:cNvSpPr>
          <p:nvPr/>
        </p:nvSpPr>
        <p:spPr bwMode="auto">
          <a:xfrm>
            <a:off x="6739207" y="1880711"/>
            <a:ext cx="956993" cy="246221"/>
          </a:xfrm>
          <a:prstGeom prst="rect">
            <a:avLst/>
          </a:prstGeom>
          <a:noFill/>
          <a:ln w="9525">
            <a:noFill/>
            <a:miter lim="800000"/>
            <a:headEnd/>
            <a:tailEnd/>
          </a:ln>
        </p:spPr>
        <p:txBody>
          <a:bodyPr wrap="none" lIns="0" tIns="0" rIns="0" bIns="0">
            <a:spAutoFit/>
          </a:bodyPr>
          <a:lstStyle/>
          <a:p>
            <a:pPr algn="l"/>
            <a:r>
              <a:rPr lang="en-CA" sz="1600" b="1" dirty="0">
                <a:solidFill>
                  <a:srgbClr val="000000"/>
                </a:solidFill>
                <a:latin typeface="Nimbus Roman No9 L" charset="0"/>
              </a:rPr>
              <a:t>Condition</a:t>
            </a:r>
            <a:endParaRPr lang="en-CA" sz="2400" b="1" dirty="0">
              <a:latin typeface="Times New Roman" pitchFamily="18" charset="0"/>
            </a:endParaRPr>
          </a:p>
        </p:txBody>
      </p:sp>
      <p:sp>
        <p:nvSpPr>
          <p:cNvPr id="43022" name="Rectangle 15"/>
          <p:cNvSpPr>
            <a:spLocks noChangeArrowheads="1"/>
          </p:cNvSpPr>
          <p:nvPr/>
        </p:nvSpPr>
        <p:spPr bwMode="auto">
          <a:xfrm>
            <a:off x="6751638" y="2061686"/>
            <a:ext cx="591509" cy="246221"/>
          </a:xfrm>
          <a:prstGeom prst="rect">
            <a:avLst/>
          </a:prstGeom>
          <a:noFill/>
          <a:ln w="9525">
            <a:noFill/>
            <a:miter lim="800000"/>
            <a:headEnd/>
            <a:tailEnd/>
          </a:ln>
        </p:spPr>
        <p:txBody>
          <a:bodyPr wrap="none" lIns="0" tIns="0" rIns="0" bIns="0">
            <a:spAutoFit/>
          </a:bodyPr>
          <a:lstStyle/>
          <a:p>
            <a:pPr algn="l"/>
            <a:r>
              <a:rPr lang="en-CA" sz="1600" b="1" dirty="0">
                <a:solidFill>
                  <a:srgbClr val="000000"/>
                </a:solidFill>
                <a:latin typeface="Nimbus Roman No9 L" charset="0"/>
              </a:rPr>
              <a:t>codes</a:t>
            </a:r>
            <a:endParaRPr lang="en-CA" sz="2400" b="1" dirty="0">
              <a:latin typeface="Times New Roman" pitchFamily="18" charset="0"/>
            </a:endParaRPr>
          </a:p>
        </p:txBody>
      </p:sp>
      <p:sp>
        <p:nvSpPr>
          <p:cNvPr id="43023" name="Rectangle 16"/>
          <p:cNvSpPr>
            <a:spLocks noChangeArrowheads="1"/>
          </p:cNvSpPr>
          <p:nvPr/>
        </p:nvSpPr>
        <p:spPr bwMode="auto">
          <a:xfrm>
            <a:off x="6729413" y="1339374"/>
            <a:ext cx="615553" cy="246221"/>
          </a:xfrm>
          <a:prstGeom prst="rect">
            <a:avLst/>
          </a:prstGeom>
          <a:noFill/>
          <a:ln w="9525">
            <a:noFill/>
            <a:miter lim="800000"/>
            <a:headEnd/>
            <a:tailEnd/>
          </a:ln>
        </p:spPr>
        <p:txBody>
          <a:bodyPr wrap="none" lIns="0" tIns="0" rIns="0" bIns="0">
            <a:spAutoFit/>
          </a:bodyPr>
          <a:lstStyle/>
          <a:p>
            <a:pPr algn="l"/>
            <a:r>
              <a:rPr lang="en-CA" sz="1600" b="1" dirty="0">
                <a:solidFill>
                  <a:srgbClr val="000000"/>
                </a:solidFill>
                <a:latin typeface="Nimbus Roman No9 L" charset="0"/>
              </a:rPr>
              <a:t>inputs</a:t>
            </a:r>
            <a:endParaRPr lang="en-CA" sz="2400" b="1" dirty="0">
              <a:latin typeface="Times New Roman" pitchFamily="18" charset="0"/>
            </a:endParaRPr>
          </a:p>
        </p:txBody>
      </p:sp>
      <p:sp>
        <p:nvSpPr>
          <p:cNvPr id="43024" name="Rectangle 17"/>
          <p:cNvSpPr>
            <a:spLocks noChangeArrowheads="1"/>
          </p:cNvSpPr>
          <p:nvPr/>
        </p:nvSpPr>
        <p:spPr bwMode="auto">
          <a:xfrm>
            <a:off x="6638925" y="1136174"/>
            <a:ext cx="809517" cy="246221"/>
          </a:xfrm>
          <a:prstGeom prst="rect">
            <a:avLst/>
          </a:prstGeom>
          <a:noFill/>
          <a:ln w="9525">
            <a:noFill/>
            <a:miter lim="800000"/>
            <a:headEnd/>
            <a:tailEnd/>
          </a:ln>
        </p:spPr>
        <p:txBody>
          <a:bodyPr wrap="none" lIns="0" tIns="0" rIns="0" bIns="0">
            <a:spAutoFit/>
          </a:bodyPr>
          <a:lstStyle/>
          <a:p>
            <a:pPr algn="l"/>
            <a:r>
              <a:rPr lang="en-CA" sz="1600" b="1">
                <a:solidFill>
                  <a:srgbClr val="000000"/>
                </a:solidFill>
                <a:latin typeface="Nimbus Roman No9 L" charset="0"/>
              </a:rPr>
              <a:t>External</a:t>
            </a:r>
            <a:endParaRPr lang="en-CA" sz="2400" b="1">
              <a:latin typeface="Times New Roman" pitchFamily="18" charset="0"/>
            </a:endParaRPr>
          </a:p>
        </p:txBody>
      </p:sp>
      <p:sp>
        <p:nvSpPr>
          <p:cNvPr id="43025" name="Freeform 18"/>
          <p:cNvSpPr>
            <a:spLocks/>
          </p:cNvSpPr>
          <p:nvPr/>
        </p:nvSpPr>
        <p:spPr bwMode="auto">
          <a:xfrm>
            <a:off x="5867400" y="2033111"/>
            <a:ext cx="633413" cy="271462"/>
          </a:xfrm>
          <a:custGeom>
            <a:avLst/>
            <a:gdLst>
              <a:gd name="T0" fmla="*/ 28 w 28"/>
              <a:gd name="T1" fmla="*/ 9 h 12"/>
              <a:gd name="T2" fmla="*/ 8 w 28"/>
              <a:gd name="T3" fmla="*/ 9 h 12"/>
              <a:gd name="T4" fmla="*/ 8 w 28"/>
              <a:gd name="T5" fmla="*/ 12 h 12"/>
              <a:gd name="T6" fmla="*/ 0 w 28"/>
              <a:gd name="T7" fmla="*/ 6 h 12"/>
              <a:gd name="T8" fmla="*/ 8 w 28"/>
              <a:gd name="T9" fmla="*/ 0 h 12"/>
              <a:gd name="T10" fmla="*/ 8 w 28"/>
              <a:gd name="T11" fmla="*/ 3 h 12"/>
              <a:gd name="T12" fmla="*/ 28 w 28"/>
              <a:gd name="T13" fmla="*/ 3 h 12"/>
              <a:gd name="T14" fmla="*/ 0 60000 65536"/>
              <a:gd name="T15" fmla="*/ 0 60000 65536"/>
              <a:gd name="T16" fmla="*/ 0 60000 65536"/>
              <a:gd name="T17" fmla="*/ 0 60000 65536"/>
              <a:gd name="T18" fmla="*/ 0 60000 65536"/>
              <a:gd name="T19" fmla="*/ 0 60000 65536"/>
              <a:gd name="T20" fmla="*/ 0 60000 65536"/>
              <a:gd name="T21" fmla="*/ 0 w 28"/>
              <a:gd name="T22" fmla="*/ 0 h 12"/>
              <a:gd name="T23" fmla="*/ 28 w 2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2">
                <a:moveTo>
                  <a:pt x="28" y="9"/>
                </a:moveTo>
                <a:lnTo>
                  <a:pt x="8" y="9"/>
                </a:lnTo>
                <a:lnTo>
                  <a:pt x="8" y="12"/>
                </a:lnTo>
                <a:lnTo>
                  <a:pt x="0" y="6"/>
                </a:lnTo>
                <a:lnTo>
                  <a:pt x="8" y="0"/>
                </a:lnTo>
                <a:lnTo>
                  <a:pt x="8" y="3"/>
                </a:lnTo>
                <a:lnTo>
                  <a:pt x="28" y="3"/>
                </a:lnTo>
              </a:path>
            </a:pathLst>
          </a:custGeom>
          <a:noFill/>
          <a:ln w="22225">
            <a:solidFill>
              <a:srgbClr val="000000"/>
            </a:solidFill>
            <a:round/>
            <a:headEnd/>
            <a:tailEnd/>
          </a:ln>
        </p:spPr>
        <p:txBody>
          <a:bodyPr/>
          <a:lstStyle/>
          <a:p>
            <a:endParaRPr lang="en-US" b="1"/>
          </a:p>
        </p:txBody>
      </p:sp>
      <p:sp>
        <p:nvSpPr>
          <p:cNvPr id="43026" name="Freeform 19"/>
          <p:cNvSpPr>
            <a:spLocks/>
          </p:cNvSpPr>
          <p:nvPr/>
        </p:nvSpPr>
        <p:spPr bwMode="auto">
          <a:xfrm>
            <a:off x="5867400" y="1288573"/>
            <a:ext cx="633413" cy="269875"/>
          </a:xfrm>
          <a:custGeom>
            <a:avLst/>
            <a:gdLst>
              <a:gd name="T0" fmla="*/ 28 w 28"/>
              <a:gd name="T1" fmla="*/ 9 h 12"/>
              <a:gd name="T2" fmla="*/ 8 w 28"/>
              <a:gd name="T3" fmla="*/ 9 h 12"/>
              <a:gd name="T4" fmla="*/ 8 w 28"/>
              <a:gd name="T5" fmla="*/ 12 h 12"/>
              <a:gd name="T6" fmla="*/ 0 w 28"/>
              <a:gd name="T7" fmla="*/ 6 h 12"/>
              <a:gd name="T8" fmla="*/ 8 w 28"/>
              <a:gd name="T9" fmla="*/ 0 h 12"/>
              <a:gd name="T10" fmla="*/ 8 w 28"/>
              <a:gd name="T11" fmla="*/ 3 h 12"/>
              <a:gd name="T12" fmla="*/ 28 w 28"/>
              <a:gd name="T13" fmla="*/ 3 h 12"/>
              <a:gd name="T14" fmla="*/ 0 60000 65536"/>
              <a:gd name="T15" fmla="*/ 0 60000 65536"/>
              <a:gd name="T16" fmla="*/ 0 60000 65536"/>
              <a:gd name="T17" fmla="*/ 0 60000 65536"/>
              <a:gd name="T18" fmla="*/ 0 60000 65536"/>
              <a:gd name="T19" fmla="*/ 0 60000 65536"/>
              <a:gd name="T20" fmla="*/ 0 60000 65536"/>
              <a:gd name="T21" fmla="*/ 0 w 28"/>
              <a:gd name="T22" fmla="*/ 0 h 12"/>
              <a:gd name="T23" fmla="*/ 28 w 2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2">
                <a:moveTo>
                  <a:pt x="28" y="9"/>
                </a:moveTo>
                <a:lnTo>
                  <a:pt x="8" y="9"/>
                </a:lnTo>
                <a:lnTo>
                  <a:pt x="8" y="12"/>
                </a:lnTo>
                <a:lnTo>
                  <a:pt x="0" y="6"/>
                </a:lnTo>
                <a:lnTo>
                  <a:pt x="8" y="0"/>
                </a:lnTo>
                <a:lnTo>
                  <a:pt x="8" y="3"/>
                </a:lnTo>
                <a:lnTo>
                  <a:pt x="28" y="3"/>
                </a:lnTo>
              </a:path>
            </a:pathLst>
          </a:custGeom>
          <a:noFill/>
          <a:ln w="22225">
            <a:solidFill>
              <a:srgbClr val="000000"/>
            </a:solidFill>
            <a:round/>
            <a:headEnd/>
            <a:tailEnd/>
          </a:ln>
        </p:spPr>
        <p:txBody>
          <a:bodyPr/>
          <a:lstStyle/>
          <a:p>
            <a:endParaRPr lang="en-US" b="1"/>
          </a:p>
        </p:txBody>
      </p:sp>
      <p:sp>
        <p:nvSpPr>
          <p:cNvPr id="43027" name="Freeform 20"/>
          <p:cNvSpPr>
            <a:spLocks/>
          </p:cNvSpPr>
          <p:nvPr/>
        </p:nvSpPr>
        <p:spPr bwMode="auto">
          <a:xfrm>
            <a:off x="3522663" y="2015649"/>
            <a:ext cx="655637" cy="249237"/>
          </a:xfrm>
          <a:custGeom>
            <a:avLst/>
            <a:gdLst>
              <a:gd name="T0" fmla="*/ 0 w 29"/>
              <a:gd name="T1" fmla="*/ 8 h 11"/>
              <a:gd name="T2" fmla="*/ 20 w 29"/>
              <a:gd name="T3" fmla="*/ 8 h 11"/>
              <a:gd name="T4" fmla="*/ 20 w 29"/>
              <a:gd name="T5" fmla="*/ 11 h 11"/>
              <a:gd name="T6" fmla="*/ 29 w 29"/>
              <a:gd name="T7" fmla="*/ 5 h 11"/>
              <a:gd name="T8" fmla="*/ 20 w 29"/>
              <a:gd name="T9" fmla="*/ 0 h 11"/>
              <a:gd name="T10" fmla="*/ 20 w 29"/>
              <a:gd name="T11" fmla="*/ 2 h 11"/>
              <a:gd name="T12" fmla="*/ 0 w 29"/>
              <a:gd name="T13" fmla="*/ 2 h 11"/>
              <a:gd name="T14" fmla="*/ 0 60000 65536"/>
              <a:gd name="T15" fmla="*/ 0 60000 65536"/>
              <a:gd name="T16" fmla="*/ 0 60000 65536"/>
              <a:gd name="T17" fmla="*/ 0 60000 65536"/>
              <a:gd name="T18" fmla="*/ 0 60000 65536"/>
              <a:gd name="T19" fmla="*/ 0 60000 65536"/>
              <a:gd name="T20" fmla="*/ 0 60000 65536"/>
              <a:gd name="T21" fmla="*/ 0 w 29"/>
              <a:gd name="T22" fmla="*/ 0 h 11"/>
              <a:gd name="T23" fmla="*/ 29 w 29"/>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11">
                <a:moveTo>
                  <a:pt x="0" y="8"/>
                </a:moveTo>
                <a:lnTo>
                  <a:pt x="20" y="8"/>
                </a:lnTo>
                <a:lnTo>
                  <a:pt x="20" y="11"/>
                </a:lnTo>
                <a:lnTo>
                  <a:pt x="29" y="5"/>
                </a:lnTo>
                <a:lnTo>
                  <a:pt x="20" y="0"/>
                </a:lnTo>
                <a:lnTo>
                  <a:pt x="20" y="2"/>
                </a:lnTo>
                <a:lnTo>
                  <a:pt x="0" y="2"/>
                </a:lnTo>
              </a:path>
            </a:pathLst>
          </a:custGeom>
          <a:noFill/>
          <a:ln w="22225">
            <a:solidFill>
              <a:srgbClr val="000000"/>
            </a:solidFill>
            <a:round/>
            <a:headEnd/>
            <a:tailEnd/>
          </a:ln>
        </p:spPr>
        <p:txBody>
          <a:bodyPr/>
          <a:lstStyle/>
          <a:p>
            <a:endParaRPr lang="en-US" b="1"/>
          </a:p>
        </p:txBody>
      </p:sp>
      <p:sp>
        <p:nvSpPr>
          <p:cNvPr id="43028" name="Freeform 21"/>
          <p:cNvSpPr>
            <a:spLocks/>
          </p:cNvSpPr>
          <p:nvPr/>
        </p:nvSpPr>
        <p:spPr bwMode="auto">
          <a:xfrm>
            <a:off x="4765675" y="4341336"/>
            <a:ext cx="269875" cy="655638"/>
          </a:xfrm>
          <a:custGeom>
            <a:avLst/>
            <a:gdLst>
              <a:gd name="T0" fmla="*/ 9 w 12"/>
              <a:gd name="T1" fmla="*/ 0 h 29"/>
              <a:gd name="T2" fmla="*/ 9 w 12"/>
              <a:gd name="T3" fmla="*/ 20 h 29"/>
              <a:gd name="T4" fmla="*/ 12 w 12"/>
              <a:gd name="T5" fmla="*/ 20 h 29"/>
              <a:gd name="T6" fmla="*/ 6 w 12"/>
              <a:gd name="T7" fmla="*/ 29 h 29"/>
              <a:gd name="T8" fmla="*/ 0 w 12"/>
              <a:gd name="T9" fmla="*/ 20 h 29"/>
              <a:gd name="T10" fmla="*/ 3 w 12"/>
              <a:gd name="T11" fmla="*/ 20 h 29"/>
              <a:gd name="T12" fmla="*/ 3 w 12"/>
              <a:gd name="T13" fmla="*/ 0 h 29"/>
              <a:gd name="T14" fmla="*/ 0 60000 65536"/>
              <a:gd name="T15" fmla="*/ 0 60000 65536"/>
              <a:gd name="T16" fmla="*/ 0 60000 65536"/>
              <a:gd name="T17" fmla="*/ 0 60000 65536"/>
              <a:gd name="T18" fmla="*/ 0 60000 65536"/>
              <a:gd name="T19" fmla="*/ 0 60000 65536"/>
              <a:gd name="T20" fmla="*/ 0 60000 65536"/>
              <a:gd name="T21" fmla="*/ 0 w 12"/>
              <a:gd name="T22" fmla="*/ 0 h 29"/>
              <a:gd name="T23" fmla="*/ 12 w 12"/>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29">
                <a:moveTo>
                  <a:pt x="9" y="0"/>
                </a:moveTo>
                <a:lnTo>
                  <a:pt x="9" y="20"/>
                </a:lnTo>
                <a:lnTo>
                  <a:pt x="12" y="20"/>
                </a:lnTo>
                <a:lnTo>
                  <a:pt x="6" y="29"/>
                </a:lnTo>
                <a:lnTo>
                  <a:pt x="0" y="20"/>
                </a:lnTo>
                <a:lnTo>
                  <a:pt x="3" y="20"/>
                </a:lnTo>
                <a:lnTo>
                  <a:pt x="3" y="0"/>
                </a:lnTo>
              </a:path>
            </a:pathLst>
          </a:custGeom>
          <a:noFill/>
          <a:ln w="22225">
            <a:solidFill>
              <a:srgbClr val="000000"/>
            </a:solidFill>
            <a:round/>
            <a:headEnd/>
            <a:tailEnd/>
          </a:ln>
        </p:spPr>
        <p:txBody>
          <a:bodyPr/>
          <a:lstStyle/>
          <a:p>
            <a:endParaRPr lang="en-US" b="1"/>
          </a:p>
        </p:txBody>
      </p:sp>
      <p:sp>
        <p:nvSpPr>
          <p:cNvPr id="43029" name="Freeform 22"/>
          <p:cNvSpPr>
            <a:spLocks/>
          </p:cNvSpPr>
          <p:nvPr/>
        </p:nvSpPr>
        <p:spPr bwMode="auto">
          <a:xfrm>
            <a:off x="4765675" y="3168174"/>
            <a:ext cx="269875" cy="654050"/>
          </a:xfrm>
          <a:custGeom>
            <a:avLst/>
            <a:gdLst>
              <a:gd name="T0" fmla="*/ 9 w 12"/>
              <a:gd name="T1" fmla="*/ 0 h 29"/>
              <a:gd name="T2" fmla="*/ 9 w 12"/>
              <a:gd name="T3" fmla="*/ 20 h 29"/>
              <a:gd name="T4" fmla="*/ 12 w 12"/>
              <a:gd name="T5" fmla="*/ 20 h 29"/>
              <a:gd name="T6" fmla="*/ 6 w 12"/>
              <a:gd name="T7" fmla="*/ 29 h 29"/>
              <a:gd name="T8" fmla="*/ 0 w 12"/>
              <a:gd name="T9" fmla="*/ 20 h 29"/>
              <a:gd name="T10" fmla="*/ 3 w 12"/>
              <a:gd name="T11" fmla="*/ 20 h 29"/>
              <a:gd name="T12" fmla="*/ 3 w 12"/>
              <a:gd name="T13" fmla="*/ 0 h 29"/>
              <a:gd name="T14" fmla="*/ 0 60000 65536"/>
              <a:gd name="T15" fmla="*/ 0 60000 65536"/>
              <a:gd name="T16" fmla="*/ 0 60000 65536"/>
              <a:gd name="T17" fmla="*/ 0 60000 65536"/>
              <a:gd name="T18" fmla="*/ 0 60000 65536"/>
              <a:gd name="T19" fmla="*/ 0 60000 65536"/>
              <a:gd name="T20" fmla="*/ 0 60000 65536"/>
              <a:gd name="T21" fmla="*/ 0 w 12"/>
              <a:gd name="T22" fmla="*/ 0 h 29"/>
              <a:gd name="T23" fmla="*/ 12 w 12"/>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29">
                <a:moveTo>
                  <a:pt x="9" y="0"/>
                </a:moveTo>
                <a:lnTo>
                  <a:pt x="9" y="20"/>
                </a:lnTo>
                <a:lnTo>
                  <a:pt x="12" y="20"/>
                </a:lnTo>
                <a:lnTo>
                  <a:pt x="6" y="29"/>
                </a:lnTo>
                <a:lnTo>
                  <a:pt x="0" y="20"/>
                </a:lnTo>
                <a:lnTo>
                  <a:pt x="3" y="20"/>
                </a:lnTo>
                <a:lnTo>
                  <a:pt x="3" y="0"/>
                </a:lnTo>
              </a:path>
            </a:pathLst>
          </a:custGeom>
          <a:noFill/>
          <a:ln w="22225">
            <a:solidFill>
              <a:srgbClr val="000000"/>
            </a:solidFill>
            <a:round/>
            <a:headEnd/>
            <a:tailEnd/>
          </a:ln>
        </p:spPr>
        <p:txBody>
          <a:bodyPr/>
          <a:lstStyle/>
          <a:p>
            <a:endParaRPr lang="en-US" b="1"/>
          </a:p>
        </p:txBody>
      </p:sp>
      <p:sp>
        <p:nvSpPr>
          <p:cNvPr id="43030" name="Freeform 23"/>
          <p:cNvSpPr>
            <a:spLocks/>
          </p:cNvSpPr>
          <p:nvPr/>
        </p:nvSpPr>
        <p:spPr bwMode="auto">
          <a:xfrm>
            <a:off x="5867400" y="2752248"/>
            <a:ext cx="452438" cy="2528888"/>
          </a:xfrm>
          <a:custGeom>
            <a:avLst/>
            <a:gdLst>
              <a:gd name="T0" fmla="*/ 20 w 20"/>
              <a:gd name="T1" fmla="*/ 112 h 112"/>
              <a:gd name="T2" fmla="*/ 20 w 20"/>
              <a:gd name="T3" fmla="*/ 3 h 112"/>
              <a:gd name="T4" fmla="*/ 8 w 20"/>
              <a:gd name="T5" fmla="*/ 3 h 112"/>
              <a:gd name="T6" fmla="*/ 8 w 20"/>
              <a:gd name="T7" fmla="*/ 0 h 112"/>
              <a:gd name="T8" fmla="*/ 0 w 20"/>
              <a:gd name="T9" fmla="*/ 6 h 112"/>
              <a:gd name="T10" fmla="*/ 8 w 20"/>
              <a:gd name="T11" fmla="*/ 12 h 112"/>
              <a:gd name="T12" fmla="*/ 8 w 20"/>
              <a:gd name="T13" fmla="*/ 9 h 112"/>
              <a:gd name="T14" fmla="*/ 14 w 20"/>
              <a:gd name="T15" fmla="*/ 9 h 112"/>
              <a:gd name="T16" fmla="*/ 0 60000 65536"/>
              <a:gd name="T17" fmla="*/ 0 60000 65536"/>
              <a:gd name="T18" fmla="*/ 0 60000 65536"/>
              <a:gd name="T19" fmla="*/ 0 60000 65536"/>
              <a:gd name="T20" fmla="*/ 0 60000 65536"/>
              <a:gd name="T21" fmla="*/ 0 60000 65536"/>
              <a:gd name="T22" fmla="*/ 0 60000 65536"/>
              <a:gd name="T23" fmla="*/ 0 60000 65536"/>
              <a:gd name="T24" fmla="*/ 0 w 20"/>
              <a:gd name="T25" fmla="*/ 0 h 112"/>
              <a:gd name="T26" fmla="*/ 20 w 20"/>
              <a:gd name="T27" fmla="*/ 112 h 1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 h="112">
                <a:moveTo>
                  <a:pt x="20" y="112"/>
                </a:moveTo>
                <a:lnTo>
                  <a:pt x="20" y="3"/>
                </a:lnTo>
                <a:lnTo>
                  <a:pt x="8" y="3"/>
                </a:lnTo>
                <a:lnTo>
                  <a:pt x="8" y="0"/>
                </a:lnTo>
                <a:lnTo>
                  <a:pt x="0" y="6"/>
                </a:lnTo>
                <a:lnTo>
                  <a:pt x="8" y="12"/>
                </a:lnTo>
                <a:lnTo>
                  <a:pt x="8" y="9"/>
                </a:lnTo>
                <a:lnTo>
                  <a:pt x="14" y="9"/>
                </a:lnTo>
              </a:path>
            </a:pathLst>
          </a:custGeom>
          <a:noFill/>
          <a:ln w="22225">
            <a:solidFill>
              <a:srgbClr val="000000"/>
            </a:solidFill>
            <a:round/>
            <a:headEnd/>
            <a:tailEnd/>
          </a:ln>
        </p:spPr>
        <p:txBody>
          <a:bodyPr/>
          <a:lstStyle/>
          <a:p>
            <a:endParaRPr lang="en-US" b="1"/>
          </a:p>
        </p:txBody>
      </p:sp>
      <p:sp>
        <p:nvSpPr>
          <p:cNvPr id="43031" name="Freeform 24"/>
          <p:cNvSpPr>
            <a:spLocks/>
          </p:cNvSpPr>
          <p:nvPr/>
        </p:nvSpPr>
        <p:spPr bwMode="auto">
          <a:xfrm>
            <a:off x="5832475" y="2941161"/>
            <a:ext cx="339725" cy="2325688"/>
          </a:xfrm>
          <a:custGeom>
            <a:avLst/>
            <a:gdLst>
              <a:gd name="T0" fmla="*/ 15 w 15"/>
              <a:gd name="T1" fmla="*/ 0 h 103"/>
              <a:gd name="T2" fmla="*/ 15 w 15"/>
              <a:gd name="T3" fmla="*/ 103 h 103"/>
              <a:gd name="T4" fmla="*/ 0 w 15"/>
              <a:gd name="T5" fmla="*/ 103 h 103"/>
              <a:gd name="T6" fmla="*/ 0 60000 65536"/>
              <a:gd name="T7" fmla="*/ 0 60000 65536"/>
              <a:gd name="T8" fmla="*/ 0 60000 65536"/>
              <a:gd name="T9" fmla="*/ 0 w 15"/>
              <a:gd name="T10" fmla="*/ 0 h 103"/>
              <a:gd name="T11" fmla="*/ 15 w 15"/>
              <a:gd name="T12" fmla="*/ 103 h 103"/>
            </a:gdLst>
            <a:ahLst/>
            <a:cxnLst>
              <a:cxn ang="T6">
                <a:pos x="T0" y="T1"/>
              </a:cxn>
              <a:cxn ang="T7">
                <a:pos x="T2" y="T3"/>
              </a:cxn>
              <a:cxn ang="T8">
                <a:pos x="T4" y="T5"/>
              </a:cxn>
            </a:cxnLst>
            <a:rect l="T9" t="T10" r="T11" b="T12"/>
            <a:pathLst>
              <a:path w="15" h="103">
                <a:moveTo>
                  <a:pt x="15" y="0"/>
                </a:moveTo>
                <a:lnTo>
                  <a:pt x="15" y="103"/>
                </a:lnTo>
                <a:lnTo>
                  <a:pt x="0" y="103"/>
                </a:lnTo>
              </a:path>
            </a:pathLst>
          </a:custGeom>
          <a:noFill/>
          <a:ln w="22225">
            <a:solidFill>
              <a:srgbClr val="000000"/>
            </a:solidFill>
            <a:round/>
            <a:headEnd/>
            <a:tailEnd/>
          </a:ln>
        </p:spPr>
        <p:txBody>
          <a:bodyPr/>
          <a:lstStyle/>
          <a:p>
            <a:endParaRPr lang="en-US" b="1"/>
          </a:p>
        </p:txBody>
      </p:sp>
      <p:sp>
        <p:nvSpPr>
          <p:cNvPr id="43032" name="Freeform 25"/>
          <p:cNvSpPr>
            <a:spLocks/>
          </p:cNvSpPr>
          <p:nvPr/>
        </p:nvSpPr>
        <p:spPr bwMode="auto">
          <a:xfrm>
            <a:off x="5867400" y="5200174"/>
            <a:ext cx="1038225" cy="247650"/>
          </a:xfrm>
          <a:custGeom>
            <a:avLst/>
            <a:gdLst>
              <a:gd name="T0" fmla="*/ 0 w 46"/>
              <a:gd name="T1" fmla="*/ 9 h 11"/>
              <a:gd name="T2" fmla="*/ 38 w 46"/>
              <a:gd name="T3" fmla="*/ 9 h 11"/>
              <a:gd name="T4" fmla="*/ 38 w 46"/>
              <a:gd name="T5" fmla="*/ 11 h 11"/>
              <a:gd name="T6" fmla="*/ 46 w 46"/>
              <a:gd name="T7" fmla="*/ 6 h 11"/>
              <a:gd name="T8" fmla="*/ 38 w 46"/>
              <a:gd name="T9" fmla="*/ 0 h 11"/>
              <a:gd name="T10" fmla="*/ 38 w 46"/>
              <a:gd name="T11" fmla="*/ 3 h 11"/>
              <a:gd name="T12" fmla="*/ 20 w 46"/>
              <a:gd name="T13" fmla="*/ 3 h 11"/>
              <a:gd name="T14" fmla="*/ 0 60000 65536"/>
              <a:gd name="T15" fmla="*/ 0 60000 65536"/>
              <a:gd name="T16" fmla="*/ 0 60000 65536"/>
              <a:gd name="T17" fmla="*/ 0 60000 65536"/>
              <a:gd name="T18" fmla="*/ 0 60000 65536"/>
              <a:gd name="T19" fmla="*/ 0 60000 65536"/>
              <a:gd name="T20" fmla="*/ 0 60000 65536"/>
              <a:gd name="T21" fmla="*/ 0 w 46"/>
              <a:gd name="T22" fmla="*/ 0 h 11"/>
              <a:gd name="T23" fmla="*/ 46 w 46"/>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11">
                <a:moveTo>
                  <a:pt x="0" y="9"/>
                </a:moveTo>
                <a:lnTo>
                  <a:pt x="38" y="9"/>
                </a:lnTo>
                <a:lnTo>
                  <a:pt x="38" y="11"/>
                </a:lnTo>
                <a:lnTo>
                  <a:pt x="46" y="6"/>
                </a:lnTo>
                <a:lnTo>
                  <a:pt x="38" y="0"/>
                </a:lnTo>
                <a:lnTo>
                  <a:pt x="38" y="3"/>
                </a:lnTo>
                <a:lnTo>
                  <a:pt x="20" y="3"/>
                </a:lnTo>
              </a:path>
            </a:pathLst>
          </a:custGeom>
          <a:noFill/>
          <a:ln w="22225">
            <a:solidFill>
              <a:srgbClr val="000000"/>
            </a:solidFill>
            <a:round/>
            <a:headEnd/>
            <a:tailEnd/>
          </a:ln>
        </p:spPr>
        <p:txBody>
          <a:bodyPr/>
          <a:lstStyle/>
          <a:p>
            <a:endParaRPr lang="en-US" b="1"/>
          </a:p>
        </p:txBody>
      </p:sp>
      <p:sp>
        <p:nvSpPr>
          <p:cNvPr id="43033" name="Rectangle 26"/>
          <p:cNvSpPr>
            <a:spLocks noChangeArrowheads="1"/>
          </p:cNvSpPr>
          <p:nvPr/>
        </p:nvSpPr>
        <p:spPr bwMode="auto">
          <a:xfrm>
            <a:off x="6977062" y="5200174"/>
            <a:ext cx="338138" cy="244475"/>
          </a:xfrm>
          <a:prstGeom prst="rect">
            <a:avLst/>
          </a:prstGeom>
          <a:noFill/>
          <a:ln w="9525">
            <a:noFill/>
            <a:miter lim="800000"/>
            <a:headEnd/>
            <a:tailEnd/>
          </a:ln>
        </p:spPr>
        <p:txBody>
          <a:bodyPr wrap="none" lIns="0" tIns="0" rIns="0" bIns="0">
            <a:spAutoFit/>
          </a:bodyPr>
          <a:lstStyle/>
          <a:p>
            <a:pPr algn="l"/>
            <a:r>
              <a:rPr lang="en-CA" sz="1600" b="1" dirty="0">
                <a:solidFill>
                  <a:srgbClr val="000000"/>
                </a:solidFill>
                <a:latin typeface="Nimbus Roman No9 L" charset="0"/>
              </a:rPr>
              <a:t>CW</a:t>
            </a:r>
            <a:endParaRPr lang="en-CA" sz="2400" b="1" dirty="0">
              <a:latin typeface="Times New Roman" pitchFamily="18" charset="0"/>
            </a:endParaRPr>
          </a:p>
        </p:txBody>
      </p:sp>
      <p:sp>
        <p:nvSpPr>
          <p:cNvPr id="43034" name="Rectangle 27"/>
          <p:cNvSpPr>
            <a:spLocks noChangeArrowheads="1"/>
          </p:cNvSpPr>
          <p:nvPr/>
        </p:nvSpPr>
        <p:spPr bwMode="auto">
          <a:xfrm>
            <a:off x="4178300" y="4996974"/>
            <a:ext cx="1689100" cy="654050"/>
          </a:xfrm>
          <a:prstGeom prst="rect">
            <a:avLst/>
          </a:prstGeom>
          <a:noFill/>
          <a:ln w="22225">
            <a:solidFill>
              <a:schemeClr val="tx1"/>
            </a:solidFill>
            <a:miter lim="800000"/>
            <a:headEnd/>
            <a:tailEnd/>
          </a:ln>
        </p:spPr>
        <p:txBody>
          <a:bodyPr/>
          <a:lstStyle/>
          <a:p>
            <a:endParaRPr lang="en-US" b="1"/>
          </a:p>
        </p:txBody>
      </p:sp>
      <p:sp>
        <p:nvSpPr>
          <p:cNvPr id="43035" name="Rectangle 28"/>
          <p:cNvSpPr>
            <a:spLocks noChangeArrowheads="1"/>
          </p:cNvSpPr>
          <p:nvPr/>
        </p:nvSpPr>
        <p:spPr bwMode="auto">
          <a:xfrm>
            <a:off x="6500813" y="1875948"/>
            <a:ext cx="1422400" cy="585788"/>
          </a:xfrm>
          <a:prstGeom prst="rect">
            <a:avLst/>
          </a:prstGeom>
          <a:noFill/>
          <a:ln w="22225">
            <a:solidFill>
              <a:schemeClr val="tx1"/>
            </a:solidFill>
            <a:miter lim="800000"/>
            <a:headEnd/>
            <a:tailEnd/>
          </a:ln>
        </p:spPr>
        <p:txBody>
          <a:bodyPr/>
          <a:lstStyle/>
          <a:p>
            <a:endParaRPr lang="en-US" b="1"/>
          </a:p>
        </p:txBody>
      </p:sp>
      <p:sp>
        <p:nvSpPr>
          <p:cNvPr id="43036" name="Rectangle 29"/>
          <p:cNvSpPr>
            <a:spLocks noChangeArrowheads="1"/>
          </p:cNvSpPr>
          <p:nvPr/>
        </p:nvSpPr>
        <p:spPr bwMode="auto">
          <a:xfrm>
            <a:off x="2755900" y="3822224"/>
            <a:ext cx="790575" cy="519112"/>
          </a:xfrm>
          <a:prstGeom prst="rect">
            <a:avLst/>
          </a:prstGeom>
          <a:noFill/>
          <a:ln w="22225">
            <a:solidFill>
              <a:schemeClr val="tx1"/>
            </a:solidFill>
            <a:miter lim="800000"/>
            <a:headEnd/>
            <a:tailEnd/>
          </a:ln>
        </p:spPr>
        <p:txBody>
          <a:bodyPr/>
          <a:lstStyle/>
          <a:p>
            <a:endParaRPr lang="en-US" b="1"/>
          </a:p>
        </p:txBody>
      </p:sp>
      <p:sp>
        <p:nvSpPr>
          <p:cNvPr id="43037" name="Rectangle 30"/>
          <p:cNvSpPr>
            <a:spLocks noChangeArrowheads="1"/>
          </p:cNvSpPr>
          <p:nvPr/>
        </p:nvSpPr>
        <p:spPr bwMode="auto">
          <a:xfrm>
            <a:off x="4178300" y="1090136"/>
            <a:ext cx="1689100" cy="2100263"/>
          </a:xfrm>
          <a:prstGeom prst="rect">
            <a:avLst/>
          </a:prstGeom>
          <a:noFill/>
          <a:ln w="22225">
            <a:solidFill>
              <a:schemeClr val="tx1"/>
            </a:solidFill>
            <a:miter lim="800000"/>
            <a:headEnd/>
            <a:tailEnd/>
          </a:ln>
        </p:spPr>
        <p:txBody>
          <a:bodyPr/>
          <a:lstStyle/>
          <a:p>
            <a:endParaRPr lang="en-US" b="1"/>
          </a:p>
        </p:txBody>
      </p:sp>
      <p:sp>
        <p:nvSpPr>
          <p:cNvPr id="43038" name="Rectangle 31"/>
          <p:cNvSpPr>
            <a:spLocks noChangeArrowheads="1"/>
          </p:cNvSpPr>
          <p:nvPr/>
        </p:nvSpPr>
        <p:spPr bwMode="auto">
          <a:xfrm>
            <a:off x="6500813" y="1129823"/>
            <a:ext cx="1422400" cy="587375"/>
          </a:xfrm>
          <a:prstGeom prst="rect">
            <a:avLst/>
          </a:prstGeom>
          <a:noFill/>
          <a:ln w="22225">
            <a:solidFill>
              <a:schemeClr val="tx1"/>
            </a:solidFill>
            <a:miter lim="800000"/>
            <a:headEnd/>
            <a:tailEnd/>
          </a:ln>
        </p:spPr>
        <p:txBody>
          <a:bodyPr/>
          <a:lstStyle/>
          <a:p>
            <a:endParaRPr lang="en-US" b="1"/>
          </a:p>
        </p:txBody>
      </p:sp>
      <p:sp>
        <p:nvSpPr>
          <p:cNvPr id="43039" name="Rectangle 32"/>
          <p:cNvSpPr>
            <a:spLocks noChangeArrowheads="1"/>
          </p:cNvSpPr>
          <p:nvPr/>
        </p:nvSpPr>
        <p:spPr bwMode="auto">
          <a:xfrm>
            <a:off x="2755900" y="1361599"/>
            <a:ext cx="790575" cy="1557337"/>
          </a:xfrm>
          <a:prstGeom prst="rect">
            <a:avLst/>
          </a:prstGeom>
          <a:solidFill>
            <a:srgbClr val="FFFFFF"/>
          </a:solidFill>
          <a:ln w="0">
            <a:solidFill>
              <a:srgbClr val="FFFFFF"/>
            </a:solidFill>
            <a:miter lim="800000"/>
            <a:headEnd/>
            <a:tailEnd/>
          </a:ln>
        </p:spPr>
        <p:txBody>
          <a:bodyPr/>
          <a:lstStyle/>
          <a:p>
            <a:endParaRPr lang="en-US" b="1"/>
          </a:p>
        </p:txBody>
      </p:sp>
      <p:sp>
        <p:nvSpPr>
          <p:cNvPr id="43040" name="Rectangle 33"/>
          <p:cNvSpPr>
            <a:spLocks noChangeArrowheads="1"/>
          </p:cNvSpPr>
          <p:nvPr/>
        </p:nvSpPr>
        <p:spPr bwMode="auto">
          <a:xfrm>
            <a:off x="2755900" y="1361599"/>
            <a:ext cx="790575" cy="1557337"/>
          </a:xfrm>
          <a:prstGeom prst="rect">
            <a:avLst/>
          </a:prstGeom>
          <a:noFill/>
          <a:ln w="22225">
            <a:solidFill>
              <a:schemeClr val="tx1"/>
            </a:solidFill>
            <a:miter lim="800000"/>
            <a:headEnd/>
            <a:tailEnd/>
          </a:ln>
        </p:spPr>
        <p:txBody>
          <a:bodyPr/>
          <a:lstStyle/>
          <a:p>
            <a:endParaRPr lang="en-US" b="1"/>
          </a:p>
        </p:txBody>
      </p:sp>
      <p:sp>
        <p:nvSpPr>
          <p:cNvPr id="43041" name="Rectangle 34"/>
          <p:cNvSpPr>
            <a:spLocks noChangeArrowheads="1"/>
          </p:cNvSpPr>
          <p:nvPr/>
        </p:nvSpPr>
        <p:spPr bwMode="auto">
          <a:xfrm>
            <a:off x="3049588" y="1993424"/>
            <a:ext cx="203200" cy="244475"/>
          </a:xfrm>
          <a:prstGeom prst="rect">
            <a:avLst/>
          </a:prstGeom>
          <a:noFill/>
          <a:ln w="9525">
            <a:noFill/>
            <a:miter lim="800000"/>
            <a:headEnd/>
            <a:tailEnd/>
          </a:ln>
        </p:spPr>
        <p:txBody>
          <a:bodyPr wrap="none" lIns="0" tIns="0" rIns="0" bIns="0">
            <a:spAutoFit/>
          </a:bodyPr>
          <a:lstStyle/>
          <a:p>
            <a:pPr algn="l"/>
            <a:r>
              <a:rPr lang="en-CA" sz="1600" b="1" dirty="0">
                <a:solidFill>
                  <a:srgbClr val="000000"/>
                </a:solidFill>
                <a:latin typeface="Nimbus Roman No9 L" charset="0"/>
              </a:rPr>
              <a:t>IR</a:t>
            </a:r>
            <a:endParaRPr lang="en-CA" sz="2400" b="1" dirty="0">
              <a:latin typeface="Times New Roman" pitchFamily="18" charset="0"/>
            </a:endParaRPr>
          </a:p>
        </p:txBody>
      </p:sp>
      <p:sp>
        <p:nvSpPr>
          <p:cNvPr id="43042" name="Rectangle 35"/>
          <p:cNvSpPr>
            <a:spLocks noChangeArrowheads="1"/>
          </p:cNvSpPr>
          <p:nvPr/>
        </p:nvSpPr>
        <p:spPr bwMode="auto">
          <a:xfrm>
            <a:off x="4178300" y="3822224"/>
            <a:ext cx="1444625" cy="519112"/>
          </a:xfrm>
          <a:prstGeom prst="rect">
            <a:avLst/>
          </a:prstGeom>
          <a:solidFill>
            <a:srgbClr val="FFFFFF"/>
          </a:solidFill>
          <a:ln w="0">
            <a:solidFill>
              <a:srgbClr val="FFFFFF"/>
            </a:solidFill>
            <a:miter lim="800000"/>
            <a:headEnd/>
            <a:tailEnd/>
          </a:ln>
        </p:spPr>
        <p:txBody>
          <a:bodyPr/>
          <a:lstStyle/>
          <a:p>
            <a:endParaRPr lang="en-US" b="1"/>
          </a:p>
        </p:txBody>
      </p:sp>
      <p:sp>
        <p:nvSpPr>
          <p:cNvPr id="43043" name="Rectangle 36"/>
          <p:cNvSpPr>
            <a:spLocks noChangeArrowheads="1"/>
          </p:cNvSpPr>
          <p:nvPr/>
        </p:nvSpPr>
        <p:spPr bwMode="auto">
          <a:xfrm>
            <a:off x="4178300" y="3822224"/>
            <a:ext cx="1444625" cy="519112"/>
          </a:xfrm>
          <a:prstGeom prst="rect">
            <a:avLst/>
          </a:prstGeom>
          <a:noFill/>
          <a:ln w="22225">
            <a:solidFill>
              <a:schemeClr val="tx1"/>
            </a:solidFill>
            <a:miter lim="800000"/>
            <a:headEnd/>
            <a:tailEnd/>
          </a:ln>
        </p:spPr>
        <p:txBody>
          <a:bodyPr/>
          <a:lstStyle/>
          <a:p>
            <a:endParaRPr lang="en-US" b="1"/>
          </a:p>
        </p:txBody>
      </p:sp>
      <p:sp>
        <p:nvSpPr>
          <p:cNvPr id="43044" name="Rectangle 37"/>
          <p:cNvSpPr>
            <a:spLocks noChangeArrowheads="1"/>
          </p:cNvSpPr>
          <p:nvPr/>
        </p:nvSpPr>
        <p:spPr bwMode="auto">
          <a:xfrm>
            <a:off x="4697413" y="3957161"/>
            <a:ext cx="117475" cy="244475"/>
          </a:xfrm>
          <a:prstGeom prst="rect">
            <a:avLst/>
          </a:prstGeom>
          <a:noFill/>
          <a:ln w="9525">
            <a:noFill/>
            <a:miter lim="800000"/>
            <a:headEnd/>
            <a:tailEnd/>
          </a:ln>
        </p:spPr>
        <p:txBody>
          <a:bodyPr wrap="none" lIns="0" tIns="0" rIns="0" bIns="0">
            <a:spAutoFit/>
          </a:bodyPr>
          <a:lstStyle/>
          <a:p>
            <a:pPr algn="l"/>
            <a:r>
              <a:rPr lang="en-CA" sz="1600" b="1">
                <a:solidFill>
                  <a:srgbClr val="000000"/>
                </a:solidFill>
                <a:latin typeface="Symbol" pitchFamily="18" charset="2"/>
              </a:rPr>
              <a:t>m</a:t>
            </a:r>
            <a:endParaRPr lang="en-CA" sz="2400" b="1">
              <a:latin typeface="Times New Roman" pitchFamily="18" charset="0"/>
            </a:endParaRPr>
          </a:p>
        </p:txBody>
      </p:sp>
      <p:sp>
        <p:nvSpPr>
          <p:cNvPr id="43045" name="Rectangle 38"/>
          <p:cNvSpPr>
            <a:spLocks noChangeArrowheads="1"/>
          </p:cNvSpPr>
          <p:nvPr/>
        </p:nvSpPr>
        <p:spPr bwMode="auto">
          <a:xfrm>
            <a:off x="4832350" y="3957161"/>
            <a:ext cx="134938" cy="244475"/>
          </a:xfrm>
          <a:prstGeom prst="rect">
            <a:avLst/>
          </a:prstGeom>
          <a:noFill/>
          <a:ln w="9525">
            <a:noFill/>
            <a:miter lim="800000"/>
            <a:headEnd/>
            <a:tailEnd/>
          </a:ln>
        </p:spPr>
        <p:txBody>
          <a:bodyPr wrap="none" lIns="0" tIns="0" rIns="0" bIns="0">
            <a:spAutoFit/>
          </a:bodyPr>
          <a:lstStyle/>
          <a:p>
            <a:pPr algn="l"/>
            <a:r>
              <a:rPr lang="en-CA" sz="1600" b="1">
                <a:solidFill>
                  <a:srgbClr val="000000"/>
                </a:solidFill>
                <a:latin typeface="Nimbus Roman No9 L" charset="0"/>
              </a:rPr>
              <a:t>P</a:t>
            </a:r>
            <a:endParaRPr lang="en-CA" sz="2400" b="1">
              <a:latin typeface="Times New Roman" pitchFamily="18" charset="0"/>
            </a:endParaRPr>
          </a:p>
        </p:txBody>
      </p:sp>
      <p:sp>
        <p:nvSpPr>
          <p:cNvPr id="43046" name="Rectangle 39"/>
          <p:cNvSpPr>
            <a:spLocks noChangeArrowheads="1"/>
          </p:cNvSpPr>
          <p:nvPr/>
        </p:nvSpPr>
        <p:spPr bwMode="auto">
          <a:xfrm>
            <a:off x="4945063" y="3957161"/>
            <a:ext cx="146050" cy="244475"/>
          </a:xfrm>
          <a:prstGeom prst="rect">
            <a:avLst/>
          </a:prstGeom>
          <a:noFill/>
          <a:ln w="9525">
            <a:noFill/>
            <a:miter lim="800000"/>
            <a:headEnd/>
            <a:tailEnd/>
          </a:ln>
        </p:spPr>
        <p:txBody>
          <a:bodyPr wrap="none" lIns="0" tIns="0" rIns="0" bIns="0">
            <a:spAutoFit/>
          </a:bodyPr>
          <a:lstStyle/>
          <a:p>
            <a:pPr algn="l"/>
            <a:r>
              <a:rPr lang="en-CA" sz="1600" b="1">
                <a:solidFill>
                  <a:srgbClr val="000000"/>
                </a:solidFill>
                <a:latin typeface="Nimbus Roman No9 L" charset="0"/>
              </a:rPr>
              <a:t>C</a:t>
            </a:r>
            <a:endParaRPr lang="en-CA" sz="2400" b="1">
              <a:latin typeface="Times New Roman" pitchFamily="18"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smtClean="0"/>
              <a:t>Microinstructions</a:t>
            </a:r>
          </a:p>
        </p:txBody>
      </p:sp>
      <p:sp>
        <p:nvSpPr>
          <p:cNvPr id="41987" name="Rectangle 3"/>
          <p:cNvSpPr>
            <a:spLocks noGrp="1" noChangeArrowheads="1"/>
          </p:cNvSpPr>
          <p:nvPr>
            <p:ph type="body" idx="1"/>
          </p:nvPr>
        </p:nvSpPr>
        <p:spPr>
          <a:xfrm>
            <a:off x="0" y="1219200"/>
            <a:ext cx="8915400" cy="5486400"/>
          </a:xfrm>
        </p:spPr>
        <p:txBody>
          <a:bodyPr/>
          <a:lstStyle/>
          <a:p>
            <a:pPr eaLnBrk="1" hangingPunct="1"/>
            <a:r>
              <a:rPr lang="en-US" dirty="0" smtClean="0"/>
              <a:t>A </a:t>
            </a:r>
            <a:r>
              <a:rPr lang="en-US" dirty="0" smtClean="0">
                <a:solidFill>
                  <a:srgbClr val="0000FF"/>
                </a:solidFill>
              </a:rPr>
              <a:t>straightforward way </a:t>
            </a:r>
            <a:r>
              <a:rPr lang="en-US" dirty="0" smtClean="0"/>
              <a:t>to structure microinstructions is to assign one bit position to each control signal (total 42 control signals).</a:t>
            </a:r>
          </a:p>
          <a:p>
            <a:pPr eaLnBrk="1" hangingPunct="1"/>
            <a:endParaRPr lang="en-US" dirty="0" smtClean="0"/>
          </a:p>
          <a:p>
            <a:pPr eaLnBrk="1" hangingPunct="1"/>
            <a:r>
              <a:rPr lang="en-US" dirty="0" smtClean="0"/>
              <a:t>However, this is very inefficient:</a:t>
            </a:r>
          </a:p>
          <a:p>
            <a:pPr lvl="1" eaLnBrk="1" hangingPunct="1"/>
            <a:r>
              <a:rPr lang="en-US" dirty="0" smtClean="0"/>
              <a:t>It results in long microinstructions(42-bit long).</a:t>
            </a:r>
          </a:p>
          <a:p>
            <a:pPr lvl="1" eaLnBrk="1" hangingPunct="1"/>
            <a:r>
              <a:rPr lang="en-US" dirty="0" smtClean="0"/>
              <a:t>Only a few bits are set to 1(to be used for active gating) in any given microinstruction which means the available bit space is poorly used.</a:t>
            </a:r>
          </a:p>
          <a:p>
            <a:pPr lvl="1" eaLnBrk="1" hangingPunct="1"/>
            <a:r>
              <a:rPr lang="en-US" dirty="0" smtClean="0"/>
              <a:t>Most signals are not needed simultaneously, and many signals are mutually exclusive.</a:t>
            </a:r>
          </a:p>
          <a:p>
            <a:pPr lvl="1" eaLnBrk="1" hangingPunct="1">
              <a:lnSpc>
                <a:spcPct val="90000"/>
              </a:lnSpc>
              <a:buNone/>
            </a:pPr>
            <a:endParaRPr lang="en-US" sz="2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Microinstructions (cont..)</a:t>
            </a:r>
            <a:endParaRPr lang="en-US" dirty="0"/>
          </a:p>
        </p:txBody>
      </p:sp>
      <p:sp>
        <p:nvSpPr>
          <p:cNvPr id="3" name="Content Placeholder 2"/>
          <p:cNvSpPr>
            <a:spLocks noGrp="1"/>
          </p:cNvSpPr>
          <p:nvPr>
            <p:ph idx="1"/>
          </p:nvPr>
        </p:nvSpPr>
        <p:spPr/>
        <p:txBody>
          <a:bodyPr/>
          <a:lstStyle/>
          <a:p>
            <a:pPr eaLnBrk="1" hangingPunct="1">
              <a:lnSpc>
                <a:spcPct val="90000"/>
              </a:lnSpc>
            </a:pPr>
            <a:r>
              <a:rPr lang="en-US" sz="2600" dirty="0" smtClean="0"/>
              <a:t>The length of the microinstruction can be reduced: </a:t>
            </a:r>
          </a:p>
          <a:p>
            <a:pPr lvl="1" eaLnBrk="1" hangingPunct="1">
              <a:lnSpc>
                <a:spcPct val="90000"/>
              </a:lnSpc>
            </a:pPr>
            <a:r>
              <a:rPr lang="en-US" dirty="0" smtClean="0">
                <a:solidFill>
                  <a:srgbClr val="0000FF"/>
                </a:solidFill>
              </a:rPr>
              <a:t>All mutually exclusive signals are placed in the same group</a:t>
            </a:r>
            <a:r>
              <a:rPr lang="en-US" dirty="0" smtClean="0"/>
              <a:t> in binary coding.</a:t>
            </a:r>
          </a:p>
          <a:p>
            <a:pPr lvl="1" eaLnBrk="1" hangingPunct="1">
              <a:lnSpc>
                <a:spcPct val="90000"/>
              </a:lnSpc>
            </a:pPr>
            <a:r>
              <a:rPr lang="en-US" dirty="0" smtClean="0"/>
              <a:t>Thus at most one microoperation per group is specified at a time in any microinstruction. </a:t>
            </a:r>
          </a:p>
          <a:p>
            <a:pPr lvl="1" eaLnBrk="1" hangingPunct="1">
              <a:lnSpc>
                <a:spcPct val="90000"/>
              </a:lnSpc>
            </a:pPr>
            <a:r>
              <a:rPr lang="en-US" dirty="0" smtClean="0">
                <a:solidFill>
                  <a:srgbClr val="0000FF"/>
                </a:solidFill>
              </a:rPr>
              <a:t>Binary encoding scheme is used to represent the signals within a group.</a:t>
            </a:r>
          </a:p>
          <a:p>
            <a:pPr lvl="1" eaLnBrk="1" hangingPunct="1">
              <a:lnSpc>
                <a:spcPct val="90000"/>
              </a:lnSpc>
            </a:pPr>
            <a:r>
              <a:rPr lang="en-US" dirty="0" smtClean="0"/>
              <a:t>Require a little more hardware-Decoding circuit</a:t>
            </a:r>
          </a:p>
          <a:p>
            <a:pPr lvl="1" eaLnBrk="1" hangingPunct="1">
              <a:lnSpc>
                <a:spcPct val="90000"/>
              </a:lnSpc>
            </a:pPr>
            <a:r>
              <a:rPr lang="en-US" dirty="0" smtClean="0"/>
              <a:t>Smaller control word(20 bits instead of 42 bits)</a:t>
            </a:r>
          </a:p>
          <a:p>
            <a:pPr lvl="1" eaLnBrk="1" hangingPunct="1">
              <a:lnSpc>
                <a:spcPct val="90000"/>
              </a:lnSpc>
            </a:pPr>
            <a:endParaRPr lang="en-US" dirty="0" smtClean="0">
              <a:solidFill>
                <a:srgbClr val="0000FF"/>
              </a:solidFill>
            </a:endParaRP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0"/>
            <a:ext cx="1752600" cy="4114800"/>
          </a:xfrm>
        </p:spPr>
        <p:txBody>
          <a:bodyPr/>
          <a:lstStyle/>
          <a:p>
            <a:pPr eaLnBrk="1" hangingPunct="1"/>
            <a:r>
              <a:rPr lang="en-US" sz="2600" dirty="0" smtClean="0"/>
              <a:t>Partial Format for field-encoded Micro-instruct-ions</a:t>
            </a:r>
          </a:p>
        </p:txBody>
      </p:sp>
      <p:pic>
        <p:nvPicPr>
          <p:cNvPr id="1026" name="Picture 2"/>
          <p:cNvPicPr>
            <a:picLocks noChangeAspect="1" noChangeArrowheads="1"/>
          </p:cNvPicPr>
          <p:nvPr/>
        </p:nvPicPr>
        <p:blipFill>
          <a:blip r:embed="rId3"/>
          <a:srcRect/>
          <a:stretch>
            <a:fillRect/>
          </a:stretch>
        </p:blipFill>
        <p:spPr bwMode="auto">
          <a:xfrm>
            <a:off x="1676400" y="1801"/>
            <a:ext cx="7443787" cy="6856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r>
              <a:rPr lang="en-GB"/>
              <a:t>Rules for Clock Cycle Grouping</a:t>
            </a:r>
          </a:p>
        </p:txBody>
      </p:sp>
      <p:sp>
        <p:nvSpPr>
          <p:cNvPr id="11269" name="Rectangle 5"/>
          <p:cNvSpPr>
            <a:spLocks noGrp="1" noChangeArrowheads="1"/>
          </p:cNvSpPr>
          <p:nvPr>
            <p:ph type="body" idx="1"/>
          </p:nvPr>
        </p:nvSpPr>
        <p:spPr/>
        <p:txBody>
          <a:bodyPr/>
          <a:lstStyle/>
          <a:p>
            <a:r>
              <a:rPr lang="en-GB"/>
              <a:t>Proper sequence must be followed</a:t>
            </a:r>
          </a:p>
          <a:p>
            <a:pPr lvl="1"/>
            <a:r>
              <a:rPr lang="en-GB"/>
              <a:t>MAR &lt;- (PC) must precede MBR &lt;- (memory)</a:t>
            </a:r>
          </a:p>
          <a:p>
            <a:r>
              <a:rPr lang="en-GB"/>
              <a:t>Conflicts must be avoided</a:t>
            </a:r>
          </a:p>
          <a:p>
            <a:pPr lvl="1"/>
            <a:r>
              <a:rPr lang="en-GB"/>
              <a:t>Must not read &amp; write same register at same time</a:t>
            </a:r>
          </a:p>
          <a:p>
            <a:pPr lvl="1"/>
            <a:r>
              <a:rPr lang="en-GB"/>
              <a:t>MBR &lt;- (memory) &amp; IR &lt;- (MBR) must not be in same cycle</a:t>
            </a:r>
          </a:p>
          <a:p>
            <a:r>
              <a:rPr lang="en-GB"/>
              <a:t>Also:  PC &lt;- (PC) +1 involves addition</a:t>
            </a:r>
          </a:p>
          <a:p>
            <a:pPr lvl="1"/>
            <a:r>
              <a:rPr lang="en-GB"/>
              <a:t>Use ALU</a:t>
            </a:r>
          </a:p>
          <a:p>
            <a:pPr lvl="1"/>
            <a:r>
              <a:rPr lang="en-GB"/>
              <a:t>May need additional micro-operations</a:t>
            </a:r>
          </a:p>
        </p:txBody>
      </p:sp>
    </p:spTree>
    <p:extLst>
      <p:ext uri="{BB962C8B-B14F-4D97-AF65-F5344CB8AC3E}">
        <p14:creationId xmlns:p14="http://schemas.microsoft.com/office/powerpoint/2010/main" val="31140388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dirty="0" smtClean="0"/>
              <a:t>Microinstructions (cont..)</a:t>
            </a:r>
          </a:p>
        </p:txBody>
      </p:sp>
      <p:sp>
        <p:nvSpPr>
          <p:cNvPr id="46083" name="Rectangle 3"/>
          <p:cNvSpPr>
            <a:spLocks noGrp="1" noChangeArrowheads="1"/>
          </p:cNvSpPr>
          <p:nvPr>
            <p:ph type="body" idx="1"/>
          </p:nvPr>
        </p:nvSpPr>
        <p:spPr>
          <a:xfrm>
            <a:off x="228600" y="1143000"/>
            <a:ext cx="8534400" cy="5638800"/>
          </a:xfrm>
        </p:spPr>
        <p:txBody>
          <a:bodyPr/>
          <a:lstStyle/>
          <a:p>
            <a:pPr eaLnBrk="1" hangingPunct="1"/>
            <a:r>
              <a:rPr lang="en-US" dirty="0" smtClean="0"/>
              <a:t>Enumerate the patterns of required signals in all possible microinstructions. </a:t>
            </a:r>
          </a:p>
          <a:p>
            <a:pPr eaLnBrk="1" hangingPunct="1"/>
            <a:endParaRPr lang="en-US" dirty="0" smtClean="0"/>
          </a:p>
          <a:p>
            <a:pPr eaLnBrk="1" hangingPunct="1"/>
            <a:r>
              <a:rPr lang="en-US" dirty="0" smtClean="0"/>
              <a:t>Each meaningful combination of active control signals can then be assigned a distinct code.</a:t>
            </a:r>
          </a:p>
          <a:p>
            <a:pPr eaLnBrk="1" hangingPunct="1"/>
            <a:endParaRPr lang="en-US" dirty="0" smtClean="0"/>
          </a:p>
          <a:p>
            <a:pPr eaLnBrk="1" hangingPunct="1"/>
            <a:r>
              <a:rPr lang="en-US" dirty="0" smtClean="0"/>
              <a:t>Such full encoding is likely to further reduce the length of microwords but also to increase the complexity of the required decoder circuits.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dirty="0" smtClean="0"/>
              <a:t>Microinstructions (cont..)</a:t>
            </a:r>
          </a:p>
        </p:txBody>
      </p:sp>
      <p:sp>
        <p:nvSpPr>
          <p:cNvPr id="56323" name="Rectangle 3"/>
          <p:cNvSpPr>
            <a:spLocks noGrp="1" noChangeArrowheads="1"/>
          </p:cNvSpPr>
          <p:nvPr>
            <p:ph type="body" idx="1"/>
          </p:nvPr>
        </p:nvSpPr>
        <p:spPr>
          <a:xfrm>
            <a:off x="50800" y="1066800"/>
            <a:ext cx="8864600" cy="5638800"/>
          </a:xfrm>
        </p:spPr>
        <p:txBody>
          <a:bodyPr/>
          <a:lstStyle/>
          <a:p>
            <a:pPr marL="407988" indent="-352425">
              <a:lnSpc>
                <a:spcPct val="90000"/>
              </a:lnSpc>
              <a:buSzPct val="120000"/>
            </a:pPr>
            <a:r>
              <a:rPr lang="en-US" dirty="0" smtClean="0">
                <a:solidFill>
                  <a:srgbClr val="0000FF"/>
                </a:solidFill>
                <a:sym typeface="Wingdings" pitchFamily="2" charset="2"/>
              </a:rPr>
              <a:t>Vertical organization</a:t>
            </a:r>
            <a:r>
              <a:rPr lang="en-US" dirty="0" smtClean="0">
                <a:sym typeface="Wingdings" pitchFamily="2" charset="2"/>
              </a:rPr>
              <a:t>: </a:t>
            </a:r>
          </a:p>
          <a:p>
            <a:pPr marL="808038" lvl="1" indent="-352425">
              <a:lnSpc>
                <a:spcPct val="90000"/>
              </a:lnSpc>
              <a:buSzPct val="120000"/>
            </a:pPr>
            <a:r>
              <a:rPr lang="en-US" dirty="0" smtClean="0">
                <a:sym typeface="Wingdings" pitchFamily="2" charset="2"/>
              </a:rPr>
              <a:t>Highly encoded schemes that use compact codes to specify only a small number of control functions in each microinstruction.</a:t>
            </a:r>
          </a:p>
          <a:p>
            <a:pPr marL="808038" lvl="1" indent="-352425">
              <a:lnSpc>
                <a:spcPct val="90000"/>
              </a:lnSpc>
              <a:buSzPct val="120000"/>
            </a:pPr>
            <a:r>
              <a:rPr lang="en-US" dirty="0" smtClean="0">
                <a:sym typeface="Wingdings" pitchFamily="2" charset="2"/>
              </a:rPr>
              <a:t>Slower operating speeds.</a:t>
            </a:r>
          </a:p>
          <a:p>
            <a:pPr marL="808038" lvl="1" indent="-352425">
              <a:lnSpc>
                <a:spcPct val="90000"/>
              </a:lnSpc>
              <a:buSzPct val="120000"/>
            </a:pPr>
            <a:r>
              <a:rPr lang="en-US" dirty="0" smtClean="0">
                <a:sym typeface="Wingdings" pitchFamily="2" charset="2"/>
              </a:rPr>
              <a:t>Less hardware needed to handle the execution of microinstructions</a:t>
            </a:r>
          </a:p>
          <a:p>
            <a:pPr marL="407988" indent="-352425">
              <a:lnSpc>
                <a:spcPct val="90000"/>
              </a:lnSpc>
              <a:buSzPct val="120000"/>
            </a:pPr>
            <a:endParaRPr lang="en-US" sz="1200" dirty="0" smtClean="0">
              <a:sym typeface="Wingdings" pitchFamily="2" charset="2"/>
            </a:endParaRPr>
          </a:p>
          <a:p>
            <a:pPr marL="407988" indent="-352425">
              <a:lnSpc>
                <a:spcPct val="90000"/>
              </a:lnSpc>
              <a:buSzPct val="120000"/>
            </a:pPr>
            <a:r>
              <a:rPr lang="en-US" dirty="0" smtClean="0">
                <a:solidFill>
                  <a:srgbClr val="0000FF"/>
                </a:solidFill>
                <a:sym typeface="Wingdings" pitchFamily="2" charset="2"/>
              </a:rPr>
              <a:t>Horizontal organization</a:t>
            </a:r>
            <a:r>
              <a:rPr lang="en-US" dirty="0" smtClean="0">
                <a:sym typeface="Wingdings" pitchFamily="2" charset="2"/>
              </a:rPr>
              <a:t>: </a:t>
            </a:r>
          </a:p>
          <a:p>
            <a:pPr marL="808038" lvl="1" indent="-352425">
              <a:lnSpc>
                <a:spcPct val="90000"/>
              </a:lnSpc>
              <a:buSzPct val="120000"/>
            </a:pPr>
            <a:r>
              <a:rPr lang="en-US" dirty="0" smtClean="0">
                <a:sym typeface="Wingdings" pitchFamily="2" charset="2"/>
              </a:rPr>
              <a:t>Minimally encoded scheme in which many resources can be controlled with a single microinstruction.</a:t>
            </a:r>
          </a:p>
          <a:p>
            <a:pPr marL="808038" lvl="1" indent="-352425">
              <a:lnSpc>
                <a:spcPct val="90000"/>
              </a:lnSpc>
              <a:buSzPct val="120000"/>
            </a:pPr>
            <a:r>
              <a:rPr lang="en-US" dirty="0" smtClean="0">
                <a:sym typeface="Wingdings" pitchFamily="2" charset="2"/>
              </a:rPr>
              <a:t>Useful when higher operating speed is required and machine structure allows parallel use of resources.</a:t>
            </a:r>
          </a:p>
          <a:p>
            <a:pPr marL="407988" indent="-352425">
              <a:lnSpc>
                <a:spcPct val="90000"/>
              </a:lnSpc>
              <a:buSzPct val="120000"/>
            </a:pPr>
            <a:endParaRPr lang="en-US" sz="1200" dirty="0" smtClean="0">
              <a:sym typeface="Wingdings" pitchFamily="2" charset="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457200" y="274638"/>
            <a:ext cx="8229600" cy="639762"/>
          </a:xfrm>
        </p:spPr>
        <p:txBody>
          <a:bodyPr/>
          <a:lstStyle/>
          <a:p>
            <a:r>
              <a:rPr lang="en-US" sz="3200" dirty="0" smtClean="0"/>
              <a:t>Microinstructions (cont..)</a:t>
            </a:r>
            <a:endParaRPr lang="en-GB" sz="3200" dirty="0"/>
          </a:p>
        </p:txBody>
      </p:sp>
      <p:sp>
        <p:nvSpPr>
          <p:cNvPr id="342019" name="Rectangle 3"/>
          <p:cNvSpPr>
            <a:spLocks noGrp="1" noChangeArrowheads="1"/>
          </p:cNvSpPr>
          <p:nvPr>
            <p:ph type="body" sz="half" idx="1"/>
          </p:nvPr>
        </p:nvSpPr>
        <p:spPr>
          <a:xfrm>
            <a:off x="0" y="1066800"/>
            <a:ext cx="5410200" cy="1447800"/>
          </a:xfrm>
        </p:spPr>
        <p:txBody>
          <a:bodyPr/>
          <a:lstStyle/>
          <a:p>
            <a:pPr marL="341313" indent="-341313">
              <a:buSzPct val="120000"/>
            </a:pPr>
            <a:r>
              <a:rPr lang="en-US" sz="2400" dirty="0"/>
              <a:t>Example of a horizontal organization scheme:</a:t>
            </a:r>
          </a:p>
        </p:txBody>
      </p:sp>
      <p:sp>
        <p:nvSpPr>
          <p:cNvPr id="342025" name="Rectangle 9"/>
          <p:cNvSpPr>
            <a:spLocks noChangeArrowheads="1"/>
          </p:cNvSpPr>
          <p:nvPr/>
        </p:nvSpPr>
        <p:spPr bwMode="auto">
          <a:xfrm>
            <a:off x="4592638" y="1597025"/>
            <a:ext cx="3584575" cy="1849438"/>
          </a:xfrm>
          <a:prstGeom prst="rect">
            <a:avLst/>
          </a:prstGeom>
          <a:noFill/>
          <a:ln w="9525">
            <a:noFill/>
            <a:miter lim="800000"/>
            <a:headEnd/>
            <a:tailEnd/>
          </a:ln>
          <a:effectLst/>
        </p:spPr>
        <p:txBody>
          <a:bodyPr/>
          <a:lstStyle/>
          <a:p>
            <a:pPr marL="463550" lvl="1" indent="-349250" algn="l">
              <a:spcBef>
                <a:spcPct val="20000"/>
              </a:spcBef>
              <a:buClr>
                <a:schemeClr val="tx1"/>
              </a:buClr>
              <a:buFont typeface="Wingdings" pitchFamily="2" charset="2"/>
              <a:buAutoNum type="arabicPeriod"/>
            </a:pPr>
            <a:r>
              <a:rPr lang="en-US" sz="1400" b="0" dirty="0"/>
              <a:t>PC</a:t>
            </a:r>
            <a:r>
              <a:rPr lang="en-US" sz="1400" b="0" baseline="-25000" dirty="0"/>
              <a:t>out</a:t>
            </a:r>
            <a:r>
              <a:rPr lang="en-US" sz="1400" b="0" dirty="0"/>
              <a:t>, MAR</a:t>
            </a:r>
            <a:r>
              <a:rPr lang="en-US" sz="1400" b="0" baseline="-25000" dirty="0"/>
              <a:t>in</a:t>
            </a:r>
            <a:r>
              <a:rPr lang="en-US" sz="1400" b="0" dirty="0"/>
              <a:t>, Read, Select4, Add, Z</a:t>
            </a:r>
            <a:r>
              <a:rPr lang="en-US" sz="1400" b="0" baseline="-25000" dirty="0"/>
              <a:t>in</a:t>
            </a:r>
            <a:endParaRPr lang="en-US" sz="1400" b="0" dirty="0">
              <a:sym typeface="Wingdings" pitchFamily="2" charset="2"/>
            </a:endParaRPr>
          </a:p>
          <a:p>
            <a:pPr marL="463550" lvl="1" indent="-349250" algn="l">
              <a:spcBef>
                <a:spcPct val="20000"/>
              </a:spcBef>
              <a:buClr>
                <a:schemeClr val="tx1"/>
              </a:buClr>
              <a:buFont typeface="Wingdings" pitchFamily="2" charset="2"/>
              <a:buAutoNum type="arabicPeriod"/>
            </a:pPr>
            <a:r>
              <a:rPr lang="en-US" sz="1400" b="0" dirty="0"/>
              <a:t>Z</a:t>
            </a:r>
            <a:r>
              <a:rPr lang="en-US" sz="1400" b="0" baseline="-25000" dirty="0"/>
              <a:t>out</a:t>
            </a:r>
            <a:r>
              <a:rPr lang="en-US" sz="1400" b="0" dirty="0"/>
              <a:t>, PC</a:t>
            </a:r>
            <a:r>
              <a:rPr lang="en-US" sz="1400" b="0" baseline="-25000" dirty="0"/>
              <a:t>in</a:t>
            </a:r>
            <a:r>
              <a:rPr lang="en-US" sz="1400" b="0" dirty="0"/>
              <a:t>, Y</a:t>
            </a:r>
            <a:r>
              <a:rPr lang="en-US" sz="1400" b="0" baseline="-25000" dirty="0"/>
              <a:t>in</a:t>
            </a:r>
            <a:r>
              <a:rPr lang="en-US" sz="1400" b="0" dirty="0"/>
              <a:t>, WMFC</a:t>
            </a:r>
            <a:endParaRPr lang="en-US" sz="1400" b="0" dirty="0">
              <a:sym typeface="Wingdings" pitchFamily="2" charset="2"/>
            </a:endParaRPr>
          </a:p>
          <a:p>
            <a:pPr marL="463550" lvl="1" indent="-349250" algn="l">
              <a:spcBef>
                <a:spcPct val="20000"/>
              </a:spcBef>
              <a:buClr>
                <a:schemeClr val="tx1"/>
              </a:buClr>
              <a:buFont typeface="Wingdings" pitchFamily="2" charset="2"/>
              <a:buAutoNum type="arabicPeriod"/>
            </a:pPr>
            <a:r>
              <a:rPr lang="en-US" sz="1400" b="0" dirty="0"/>
              <a:t>MDR</a:t>
            </a:r>
            <a:r>
              <a:rPr lang="en-US" sz="1400" b="0" baseline="-25000" dirty="0"/>
              <a:t>out</a:t>
            </a:r>
            <a:r>
              <a:rPr lang="en-US" sz="1400" b="0" dirty="0"/>
              <a:t>, IR</a:t>
            </a:r>
            <a:r>
              <a:rPr lang="en-US" sz="1400" b="0" baseline="-25000" dirty="0"/>
              <a:t>in</a:t>
            </a:r>
            <a:endParaRPr lang="en-US" sz="1400" b="0" dirty="0"/>
          </a:p>
          <a:p>
            <a:pPr marL="463550" lvl="1" indent="-349250" algn="l">
              <a:spcBef>
                <a:spcPct val="20000"/>
              </a:spcBef>
              <a:buClr>
                <a:schemeClr val="tx1"/>
              </a:buClr>
              <a:buFont typeface="Wingdings" pitchFamily="2" charset="2"/>
              <a:buAutoNum type="arabicPeriod"/>
            </a:pPr>
            <a:r>
              <a:rPr lang="en-US" sz="1400" b="0" dirty="0"/>
              <a:t>R3</a:t>
            </a:r>
            <a:r>
              <a:rPr lang="en-US" sz="1400" b="0" baseline="-25000" dirty="0"/>
              <a:t>out</a:t>
            </a:r>
            <a:r>
              <a:rPr lang="en-US" sz="1400" b="0" dirty="0"/>
              <a:t>, MAR</a:t>
            </a:r>
            <a:r>
              <a:rPr lang="en-US" sz="1400" b="0" baseline="-25000" dirty="0"/>
              <a:t>in</a:t>
            </a:r>
            <a:r>
              <a:rPr lang="en-US" sz="1400" b="0" dirty="0"/>
              <a:t>, Read</a:t>
            </a:r>
            <a:endParaRPr lang="en-US" sz="1400" b="0" dirty="0">
              <a:sym typeface="Wingdings" pitchFamily="2" charset="2"/>
            </a:endParaRPr>
          </a:p>
          <a:p>
            <a:pPr marL="463550" lvl="1" indent="-349250" algn="l">
              <a:spcBef>
                <a:spcPct val="20000"/>
              </a:spcBef>
              <a:buClr>
                <a:schemeClr val="tx1"/>
              </a:buClr>
              <a:buFont typeface="Wingdings" pitchFamily="2" charset="2"/>
              <a:buAutoNum type="arabicPeriod"/>
            </a:pPr>
            <a:r>
              <a:rPr lang="en-US" sz="1400" b="0" dirty="0"/>
              <a:t>R1</a:t>
            </a:r>
            <a:r>
              <a:rPr lang="en-US" sz="1400" b="0" baseline="-25000" dirty="0"/>
              <a:t>out</a:t>
            </a:r>
            <a:r>
              <a:rPr lang="en-US" sz="1400" b="0" dirty="0"/>
              <a:t>, Y</a:t>
            </a:r>
            <a:r>
              <a:rPr lang="en-US" sz="1400" b="0" baseline="-25000" dirty="0"/>
              <a:t>in</a:t>
            </a:r>
            <a:r>
              <a:rPr lang="en-US" sz="1400" b="0" dirty="0"/>
              <a:t>, WMFC</a:t>
            </a:r>
            <a:endParaRPr lang="en-US" sz="1400" b="0" dirty="0">
              <a:sym typeface="Wingdings" pitchFamily="2" charset="2"/>
            </a:endParaRPr>
          </a:p>
          <a:p>
            <a:pPr marL="463550" lvl="1" indent="-349250" algn="l">
              <a:spcBef>
                <a:spcPct val="20000"/>
              </a:spcBef>
              <a:buClr>
                <a:schemeClr val="tx1"/>
              </a:buClr>
              <a:buFont typeface="Wingdings" pitchFamily="2" charset="2"/>
              <a:buAutoNum type="arabicPeriod"/>
            </a:pPr>
            <a:r>
              <a:rPr lang="en-US" sz="1400" b="0" dirty="0"/>
              <a:t>MDR</a:t>
            </a:r>
            <a:r>
              <a:rPr lang="en-US" sz="1400" b="0" baseline="-25000" dirty="0"/>
              <a:t>out</a:t>
            </a:r>
            <a:r>
              <a:rPr lang="en-US" sz="1400" b="0" dirty="0"/>
              <a:t>, SelectY, Add, Z</a:t>
            </a:r>
            <a:r>
              <a:rPr lang="en-US" sz="1400" b="0" baseline="-25000" dirty="0"/>
              <a:t>in</a:t>
            </a:r>
            <a:endParaRPr lang="en-US" sz="1400" b="0" dirty="0">
              <a:sym typeface="Wingdings" pitchFamily="2" charset="2"/>
            </a:endParaRPr>
          </a:p>
          <a:p>
            <a:pPr marL="463550" lvl="1" indent="-349250" algn="l">
              <a:spcBef>
                <a:spcPct val="20000"/>
              </a:spcBef>
              <a:buClr>
                <a:schemeClr val="tx1"/>
              </a:buClr>
              <a:buFont typeface="Wingdings" pitchFamily="2" charset="2"/>
              <a:buAutoNum type="arabicPeriod"/>
            </a:pPr>
            <a:r>
              <a:rPr lang="en-US" sz="1400" b="0" dirty="0"/>
              <a:t>Z</a:t>
            </a:r>
            <a:r>
              <a:rPr lang="en-US" sz="1400" b="0" baseline="-25000" dirty="0"/>
              <a:t>out</a:t>
            </a:r>
            <a:r>
              <a:rPr lang="en-US" sz="1400" b="0" dirty="0"/>
              <a:t>, R1</a:t>
            </a:r>
            <a:r>
              <a:rPr lang="en-US" sz="1400" b="0" baseline="-25000" dirty="0"/>
              <a:t>in</a:t>
            </a:r>
            <a:r>
              <a:rPr lang="en-US" sz="1400" b="0" dirty="0"/>
              <a:t>, End</a:t>
            </a:r>
          </a:p>
        </p:txBody>
      </p:sp>
      <p:graphicFrame>
        <p:nvGraphicFramePr>
          <p:cNvPr id="344499" name="Group 1459"/>
          <p:cNvGraphicFramePr>
            <a:graphicFrameLocks noGrp="1"/>
          </p:cNvGraphicFramePr>
          <p:nvPr>
            <p:ph sz="half" idx="2"/>
          </p:nvPr>
        </p:nvGraphicFramePr>
        <p:xfrm>
          <a:off x="1676400" y="3529013"/>
          <a:ext cx="5419725" cy="2626805"/>
        </p:xfrm>
        <a:graphic>
          <a:graphicData uri="http://schemas.openxmlformats.org/drawingml/2006/table">
            <a:tbl>
              <a:tblPr/>
              <a:tblGrid>
                <a:gridCol w="390525"/>
                <a:gridCol w="279400"/>
                <a:gridCol w="279400"/>
                <a:gridCol w="279400"/>
                <a:gridCol w="279400"/>
                <a:gridCol w="279400"/>
                <a:gridCol w="279400"/>
                <a:gridCol w="279400"/>
                <a:gridCol w="279400"/>
                <a:gridCol w="279400"/>
                <a:gridCol w="279400"/>
                <a:gridCol w="279400"/>
                <a:gridCol w="279400"/>
                <a:gridCol w="279400"/>
                <a:gridCol w="279400"/>
                <a:gridCol w="279400"/>
                <a:gridCol w="279400"/>
                <a:gridCol w="279400"/>
                <a:gridCol w="279400"/>
              </a:tblGrid>
              <a:tr h="785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ndParaRPr>
                    </a:p>
                  </a:txBody>
                  <a:tcPr marL="9144" marR="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a:txBody>
                  <a:tcPr marL="9144" marR="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03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2</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3</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4</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6</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7</a:t>
                      </a:r>
                    </a:p>
                  </a:txBody>
                  <a:tcPr marL="9144" marR="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0</a:t>
                      </a: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1</a:t>
                      </a: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0</a:t>
                      </a: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1</a:t>
                      </a: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1</a:t>
                      </a:r>
                    </a:p>
                  </a:txBody>
                  <a:tcPr marL="9144" marR="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ndParaRPr>
                    </a:p>
                  </a:txBody>
                  <a:tcPr marL="9144" marR="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1462"/>
          <p:cNvGrpSpPr>
            <a:grpSpLocks/>
          </p:cNvGrpSpPr>
          <p:nvPr/>
        </p:nvGrpSpPr>
        <p:grpSpPr bwMode="auto">
          <a:xfrm>
            <a:off x="1743075" y="3452813"/>
            <a:ext cx="5302250" cy="847725"/>
            <a:chOff x="1098" y="2175"/>
            <a:chExt cx="3340" cy="534"/>
          </a:xfrm>
        </p:grpSpPr>
        <p:sp>
          <p:nvSpPr>
            <p:cNvPr id="342763" name="Text Box 747"/>
            <p:cNvSpPr txBox="1">
              <a:spLocks noChangeArrowheads="1"/>
            </p:cNvSpPr>
            <p:nvPr/>
          </p:nvSpPr>
          <p:spPr bwMode="auto">
            <a:xfrm rot="10800000" flipH="1">
              <a:off x="1469" y="2290"/>
              <a:ext cx="146" cy="378"/>
            </a:xfrm>
            <a:prstGeom prst="rect">
              <a:avLst/>
            </a:prstGeom>
            <a:noFill/>
            <a:ln w="9525" cap="sq" algn="ctr">
              <a:noFill/>
              <a:miter lim="800000"/>
              <a:headEnd/>
              <a:tailEnd/>
            </a:ln>
            <a:effectLst/>
          </p:spPr>
          <p:txBody>
            <a:bodyPr vert="eaVert" lIns="9144" tIns="9144" rIns="9144" bIns="9144">
              <a:spAutoFit/>
            </a:bodyPr>
            <a:lstStyle/>
            <a:p>
              <a:pPr algn="l"/>
              <a:r>
                <a:rPr lang="en-US" sz="1400" b="0" dirty="0"/>
                <a:t>PC</a:t>
              </a:r>
              <a:r>
                <a:rPr lang="en-US" sz="1400" b="0" baseline="-25000" dirty="0"/>
                <a:t>in</a:t>
              </a:r>
            </a:p>
          </p:txBody>
        </p:sp>
        <p:sp>
          <p:nvSpPr>
            <p:cNvPr id="344480" name="Text Box 1440"/>
            <p:cNvSpPr txBox="1">
              <a:spLocks noChangeArrowheads="1"/>
            </p:cNvSpPr>
            <p:nvPr/>
          </p:nvSpPr>
          <p:spPr bwMode="auto">
            <a:xfrm rot="10800000" flipH="1">
              <a:off x="1654" y="2290"/>
              <a:ext cx="146" cy="378"/>
            </a:xfrm>
            <a:prstGeom prst="rect">
              <a:avLst/>
            </a:prstGeom>
            <a:noFill/>
            <a:ln w="9525" cap="sq" algn="ctr">
              <a:noFill/>
              <a:miter lim="800000"/>
              <a:headEnd/>
              <a:tailEnd/>
            </a:ln>
            <a:effectLst/>
          </p:spPr>
          <p:txBody>
            <a:bodyPr vert="eaVert" lIns="9144" tIns="9144" rIns="9144" bIns="9144">
              <a:spAutoFit/>
            </a:bodyPr>
            <a:lstStyle/>
            <a:p>
              <a:pPr algn="l"/>
              <a:r>
                <a:rPr lang="en-US" sz="1400" b="0" dirty="0"/>
                <a:t>PC</a:t>
              </a:r>
              <a:r>
                <a:rPr lang="en-US" sz="1400" b="0" baseline="-25000" dirty="0"/>
                <a:t>out</a:t>
              </a:r>
            </a:p>
          </p:txBody>
        </p:sp>
        <p:sp>
          <p:nvSpPr>
            <p:cNvPr id="344481" name="Text Box 1441"/>
            <p:cNvSpPr txBox="1">
              <a:spLocks noChangeArrowheads="1"/>
            </p:cNvSpPr>
            <p:nvPr/>
          </p:nvSpPr>
          <p:spPr bwMode="auto">
            <a:xfrm rot="10800000" flipH="1">
              <a:off x="4124" y="2290"/>
              <a:ext cx="146" cy="378"/>
            </a:xfrm>
            <a:prstGeom prst="rect">
              <a:avLst/>
            </a:prstGeom>
            <a:noFill/>
            <a:ln w="9525" cap="sq" algn="ctr">
              <a:noFill/>
              <a:miter lim="800000"/>
              <a:headEnd/>
              <a:tailEnd/>
            </a:ln>
            <a:effectLst/>
          </p:spPr>
          <p:txBody>
            <a:bodyPr vert="eaVert" lIns="9144" tIns="9144" rIns="9144" bIns="9144">
              <a:spAutoFit/>
            </a:bodyPr>
            <a:lstStyle/>
            <a:p>
              <a:pPr algn="l"/>
              <a:r>
                <a:rPr lang="en-US" sz="1400" b="0"/>
                <a:t>End</a:t>
              </a:r>
              <a:endParaRPr lang="en-US" sz="1400" b="0" baseline="-25000"/>
            </a:p>
          </p:txBody>
        </p:sp>
        <p:sp>
          <p:nvSpPr>
            <p:cNvPr id="344485" name="Text Box 1445"/>
            <p:cNvSpPr txBox="1">
              <a:spLocks noChangeArrowheads="1"/>
            </p:cNvSpPr>
            <p:nvPr/>
          </p:nvSpPr>
          <p:spPr bwMode="auto">
            <a:xfrm rot="10800000" flipH="1">
              <a:off x="1844" y="2290"/>
              <a:ext cx="146" cy="378"/>
            </a:xfrm>
            <a:prstGeom prst="rect">
              <a:avLst/>
            </a:prstGeom>
            <a:noFill/>
            <a:ln w="9525" cap="sq" algn="ctr">
              <a:noFill/>
              <a:miter lim="800000"/>
              <a:headEnd/>
              <a:tailEnd/>
            </a:ln>
            <a:effectLst/>
          </p:spPr>
          <p:txBody>
            <a:bodyPr vert="eaVert" lIns="9144" tIns="9144" rIns="9144" bIns="9144">
              <a:spAutoFit/>
            </a:bodyPr>
            <a:lstStyle/>
            <a:p>
              <a:pPr algn="l"/>
              <a:r>
                <a:rPr lang="en-US" sz="1400" b="0" dirty="0"/>
                <a:t>MAR</a:t>
              </a:r>
              <a:r>
                <a:rPr lang="en-US" sz="1400" b="0" baseline="-25000" dirty="0"/>
                <a:t>in</a:t>
              </a:r>
            </a:p>
          </p:txBody>
        </p:sp>
        <p:sp>
          <p:nvSpPr>
            <p:cNvPr id="344486" name="Text Box 1446"/>
            <p:cNvSpPr txBox="1">
              <a:spLocks noChangeArrowheads="1"/>
            </p:cNvSpPr>
            <p:nvPr/>
          </p:nvSpPr>
          <p:spPr bwMode="auto">
            <a:xfrm rot="10800000" flipH="1">
              <a:off x="2012" y="2290"/>
              <a:ext cx="146" cy="378"/>
            </a:xfrm>
            <a:prstGeom prst="rect">
              <a:avLst/>
            </a:prstGeom>
            <a:noFill/>
            <a:ln w="9525" cap="sq" algn="ctr">
              <a:noFill/>
              <a:miter lim="800000"/>
              <a:headEnd/>
              <a:tailEnd/>
            </a:ln>
            <a:effectLst/>
          </p:spPr>
          <p:txBody>
            <a:bodyPr vert="eaVert" lIns="9144" tIns="9144" rIns="9144" bIns="9144">
              <a:spAutoFit/>
            </a:bodyPr>
            <a:lstStyle/>
            <a:p>
              <a:pPr algn="l"/>
              <a:r>
                <a:rPr lang="en-US" sz="1400" b="0"/>
                <a:t>Read</a:t>
              </a:r>
              <a:endParaRPr lang="en-US" sz="1400" b="0" baseline="-25000"/>
            </a:p>
          </p:txBody>
        </p:sp>
        <p:sp>
          <p:nvSpPr>
            <p:cNvPr id="344487" name="Text Box 1447"/>
            <p:cNvSpPr txBox="1">
              <a:spLocks noChangeArrowheads="1"/>
            </p:cNvSpPr>
            <p:nvPr/>
          </p:nvSpPr>
          <p:spPr bwMode="auto">
            <a:xfrm rot="10800000" flipH="1">
              <a:off x="2357" y="2290"/>
              <a:ext cx="146" cy="378"/>
            </a:xfrm>
            <a:prstGeom prst="rect">
              <a:avLst/>
            </a:prstGeom>
            <a:noFill/>
            <a:ln w="9525" cap="sq" algn="ctr">
              <a:noFill/>
              <a:miter lim="800000"/>
              <a:headEnd/>
              <a:tailEnd/>
            </a:ln>
            <a:effectLst/>
          </p:spPr>
          <p:txBody>
            <a:bodyPr vert="eaVert" lIns="9144" tIns="9144" rIns="9144" bIns="9144">
              <a:spAutoFit/>
            </a:bodyPr>
            <a:lstStyle/>
            <a:p>
              <a:pPr algn="l"/>
              <a:r>
                <a:rPr lang="en-US" sz="1400" b="0"/>
                <a:t>IR</a:t>
              </a:r>
              <a:r>
                <a:rPr lang="en-US" sz="1400" b="0" baseline="-25000"/>
                <a:t>jn</a:t>
              </a:r>
            </a:p>
          </p:txBody>
        </p:sp>
        <p:sp>
          <p:nvSpPr>
            <p:cNvPr id="344488" name="Text Box 1448"/>
            <p:cNvSpPr txBox="1">
              <a:spLocks noChangeArrowheads="1"/>
            </p:cNvSpPr>
            <p:nvPr/>
          </p:nvSpPr>
          <p:spPr bwMode="auto">
            <a:xfrm rot="10800000" flipH="1">
              <a:off x="2540" y="2290"/>
              <a:ext cx="146" cy="378"/>
            </a:xfrm>
            <a:prstGeom prst="rect">
              <a:avLst/>
            </a:prstGeom>
            <a:noFill/>
            <a:ln w="9525" cap="sq" algn="ctr">
              <a:noFill/>
              <a:miter lim="800000"/>
              <a:headEnd/>
              <a:tailEnd/>
            </a:ln>
            <a:effectLst/>
          </p:spPr>
          <p:txBody>
            <a:bodyPr vert="eaVert" lIns="9144" tIns="9144" rIns="9144" bIns="9144">
              <a:spAutoFit/>
            </a:bodyPr>
            <a:lstStyle/>
            <a:p>
              <a:pPr algn="l"/>
              <a:r>
                <a:rPr lang="en-US" sz="1400" b="0"/>
                <a:t>Y</a:t>
              </a:r>
              <a:r>
                <a:rPr lang="en-US" sz="1400" b="0" baseline="-25000"/>
                <a:t>in</a:t>
              </a:r>
            </a:p>
          </p:txBody>
        </p:sp>
        <p:sp>
          <p:nvSpPr>
            <p:cNvPr id="344489" name="Text Box 1449"/>
            <p:cNvSpPr txBox="1">
              <a:spLocks noChangeArrowheads="1"/>
            </p:cNvSpPr>
            <p:nvPr/>
          </p:nvSpPr>
          <p:spPr bwMode="auto">
            <a:xfrm rot="10800000" flipH="1">
              <a:off x="2726" y="2290"/>
              <a:ext cx="146" cy="378"/>
            </a:xfrm>
            <a:prstGeom prst="rect">
              <a:avLst/>
            </a:prstGeom>
            <a:noFill/>
            <a:ln w="9525" cap="sq" algn="ctr">
              <a:noFill/>
              <a:miter lim="800000"/>
              <a:headEnd/>
              <a:tailEnd/>
            </a:ln>
            <a:effectLst/>
          </p:spPr>
          <p:txBody>
            <a:bodyPr vert="eaVert" lIns="9144" tIns="9144" rIns="9144" bIns="9144">
              <a:spAutoFit/>
            </a:bodyPr>
            <a:lstStyle/>
            <a:p>
              <a:pPr algn="l"/>
              <a:r>
                <a:rPr lang="en-US" sz="1400" b="0"/>
                <a:t>Select</a:t>
              </a:r>
              <a:endParaRPr lang="en-US" sz="1400" b="0" baseline="-25000"/>
            </a:p>
          </p:txBody>
        </p:sp>
        <p:sp>
          <p:nvSpPr>
            <p:cNvPr id="344490" name="Text Box 1450"/>
            <p:cNvSpPr txBox="1">
              <a:spLocks noChangeArrowheads="1"/>
            </p:cNvSpPr>
            <p:nvPr/>
          </p:nvSpPr>
          <p:spPr bwMode="auto">
            <a:xfrm rot="10800000" flipH="1">
              <a:off x="2195" y="2272"/>
              <a:ext cx="146" cy="396"/>
            </a:xfrm>
            <a:prstGeom prst="rect">
              <a:avLst/>
            </a:prstGeom>
            <a:noFill/>
            <a:ln w="9525" cap="sq" algn="ctr">
              <a:noFill/>
              <a:miter lim="800000"/>
              <a:headEnd/>
              <a:tailEnd/>
            </a:ln>
            <a:effectLst/>
          </p:spPr>
          <p:txBody>
            <a:bodyPr vert="eaVert" lIns="9144" tIns="9144" rIns="9144" bIns="9144">
              <a:spAutoFit/>
            </a:bodyPr>
            <a:lstStyle/>
            <a:p>
              <a:pPr algn="l"/>
              <a:r>
                <a:rPr lang="en-US" sz="1400" b="0" dirty="0"/>
                <a:t>MDR</a:t>
              </a:r>
              <a:r>
                <a:rPr lang="en-US" sz="1400" b="0" baseline="-25000" dirty="0"/>
                <a:t>out</a:t>
              </a:r>
            </a:p>
          </p:txBody>
        </p:sp>
        <p:sp>
          <p:nvSpPr>
            <p:cNvPr id="344491" name="Text Box 1451"/>
            <p:cNvSpPr txBox="1">
              <a:spLocks noChangeArrowheads="1"/>
            </p:cNvSpPr>
            <p:nvPr/>
          </p:nvSpPr>
          <p:spPr bwMode="auto">
            <a:xfrm rot="10800000" flipH="1">
              <a:off x="3247" y="2290"/>
              <a:ext cx="146" cy="378"/>
            </a:xfrm>
            <a:prstGeom prst="rect">
              <a:avLst/>
            </a:prstGeom>
            <a:noFill/>
            <a:ln w="9525" cap="sq" algn="ctr">
              <a:noFill/>
              <a:miter lim="800000"/>
              <a:headEnd/>
              <a:tailEnd/>
            </a:ln>
            <a:effectLst/>
          </p:spPr>
          <p:txBody>
            <a:bodyPr vert="eaVert" lIns="9144" tIns="9144" rIns="9144" bIns="9144">
              <a:spAutoFit/>
            </a:bodyPr>
            <a:lstStyle/>
            <a:p>
              <a:pPr algn="l"/>
              <a:r>
                <a:rPr lang="en-US" sz="1400" b="0" dirty="0"/>
                <a:t>Z</a:t>
              </a:r>
              <a:r>
                <a:rPr lang="en-US" sz="1400" b="0" baseline="-25000" dirty="0"/>
                <a:t>out</a:t>
              </a:r>
            </a:p>
          </p:txBody>
        </p:sp>
        <p:sp>
          <p:nvSpPr>
            <p:cNvPr id="344492" name="Text Box 1452"/>
            <p:cNvSpPr txBox="1">
              <a:spLocks noChangeArrowheads="1"/>
            </p:cNvSpPr>
            <p:nvPr/>
          </p:nvSpPr>
          <p:spPr bwMode="auto">
            <a:xfrm rot="10800000" flipH="1">
              <a:off x="3072" y="2290"/>
              <a:ext cx="146" cy="378"/>
            </a:xfrm>
            <a:prstGeom prst="rect">
              <a:avLst/>
            </a:prstGeom>
            <a:noFill/>
            <a:ln w="9525" cap="sq" algn="ctr">
              <a:noFill/>
              <a:miter lim="800000"/>
              <a:headEnd/>
              <a:tailEnd/>
            </a:ln>
            <a:effectLst/>
          </p:spPr>
          <p:txBody>
            <a:bodyPr vert="eaVert" lIns="9144" tIns="9144" rIns="9144" bIns="9144">
              <a:spAutoFit/>
            </a:bodyPr>
            <a:lstStyle/>
            <a:p>
              <a:pPr algn="l"/>
              <a:r>
                <a:rPr lang="en-US" sz="1400" b="0" dirty="0"/>
                <a:t>Z</a:t>
              </a:r>
              <a:r>
                <a:rPr lang="en-US" sz="1400" b="0" baseline="-25000" dirty="0"/>
                <a:t>in</a:t>
              </a:r>
            </a:p>
          </p:txBody>
        </p:sp>
        <p:sp>
          <p:nvSpPr>
            <p:cNvPr id="344493" name="Text Box 1453"/>
            <p:cNvSpPr txBox="1">
              <a:spLocks noChangeArrowheads="1"/>
            </p:cNvSpPr>
            <p:nvPr/>
          </p:nvSpPr>
          <p:spPr bwMode="auto">
            <a:xfrm rot="10800000" flipH="1">
              <a:off x="3407" y="2290"/>
              <a:ext cx="146" cy="378"/>
            </a:xfrm>
            <a:prstGeom prst="rect">
              <a:avLst/>
            </a:prstGeom>
            <a:noFill/>
            <a:ln w="9525" cap="sq" algn="ctr">
              <a:noFill/>
              <a:miter lim="800000"/>
              <a:headEnd/>
              <a:tailEnd/>
            </a:ln>
            <a:effectLst/>
          </p:spPr>
          <p:txBody>
            <a:bodyPr vert="eaVert" lIns="9144" tIns="9144" rIns="9144" bIns="9144">
              <a:spAutoFit/>
            </a:bodyPr>
            <a:lstStyle/>
            <a:p>
              <a:pPr algn="l"/>
              <a:r>
                <a:rPr lang="en-US" sz="1400" b="0"/>
                <a:t>R1</a:t>
              </a:r>
              <a:r>
                <a:rPr lang="en-US" sz="1400" b="0" baseline="-25000"/>
                <a:t>out</a:t>
              </a:r>
            </a:p>
          </p:txBody>
        </p:sp>
        <p:sp>
          <p:nvSpPr>
            <p:cNvPr id="344494" name="Text Box 1454"/>
            <p:cNvSpPr txBox="1">
              <a:spLocks noChangeArrowheads="1"/>
            </p:cNvSpPr>
            <p:nvPr/>
          </p:nvSpPr>
          <p:spPr bwMode="auto">
            <a:xfrm rot="10800000" flipH="1">
              <a:off x="3598" y="2290"/>
              <a:ext cx="146" cy="378"/>
            </a:xfrm>
            <a:prstGeom prst="rect">
              <a:avLst/>
            </a:prstGeom>
            <a:noFill/>
            <a:ln w="9525" cap="sq" algn="ctr">
              <a:noFill/>
              <a:miter lim="800000"/>
              <a:headEnd/>
              <a:tailEnd/>
            </a:ln>
            <a:effectLst/>
          </p:spPr>
          <p:txBody>
            <a:bodyPr vert="eaVert" lIns="9144" tIns="9144" rIns="9144" bIns="9144">
              <a:spAutoFit/>
            </a:bodyPr>
            <a:lstStyle/>
            <a:p>
              <a:pPr algn="l"/>
              <a:r>
                <a:rPr lang="en-US" sz="1400" b="0"/>
                <a:t>R1</a:t>
              </a:r>
              <a:r>
                <a:rPr lang="en-US" sz="1400" b="0" baseline="-25000"/>
                <a:t>in</a:t>
              </a:r>
            </a:p>
          </p:txBody>
        </p:sp>
        <p:sp>
          <p:nvSpPr>
            <p:cNvPr id="344495" name="Text Box 1455"/>
            <p:cNvSpPr txBox="1">
              <a:spLocks noChangeArrowheads="1"/>
            </p:cNvSpPr>
            <p:nvPr/>
          </p:nvSpPr>
          <p:spPr bwMode="auto">
            <a:xfrm rot="10800000" flipH="1">
              <a:off x="2899" y="2290"/>
              <a:ext cx="146" cy="378"/>
            </a:xfrm>
            <a:prstGeom prst="rect">
              <a:avLst/>
            </a:prstGeom>
            <a:noFill/>
            <a:ln w="9525" cap="sq" algn="ctr">
              <a:noFill/>
              <a:miter lim="800000"/>
              <a:headEnd/>
              <a:tailEnd/>
            </a:ln>
            <a:effectLst/>
          </p:spPr>
          <p:txBody>
            <a:bodyPr vert="eaVert" lIns="9144" tIns="9144" rIns="9144" bIns="9144">
              <a:spAutoFit/>
            </a:bodyPr>
            <a:lstStyle/>
            <a:p>
              <a:pPr algn="l"/>
              <a:r>
                <a:rPr lang="en-US" sz="1400" b="0"/>
                <a:t>Add</a:t>
              </a:r>
              <a:endParaRPr lang="en-US" sz="1400" b="0" baseline="-25000"/>
            </a:p>
          </p:txBody>
        </p:sp>
        <p:sp>
          <p:nvSpPr>
            <p:cNvPr id="344496" name="Text Box 1456"/>
            <p:cNvSpPr txBox="1">
              <a:spLocks noChangeArrowheads="1"/>
            </p:cNvSpPr>
            <p:nvPr/>
          </p:nvSpPr>
          <p:spPr bwMode="auto">
            <a:xfrm rot="10800000" flipH="1">
              <a:off x="3766" y="2290"/>
              <a:ext cx="146" cy="378"/>
            </a:xfrm>
            <a:prstGeom prst="rect">
              <a:avLst/>
            </a:prstGeom>
            <a:noFill/>
            <a:ln w="9525" cap="sq" algn="ctr">
              <a:noFill/>
              <a:miter lim="800000"/>
              <a:headEnd/>
              <a:tailEnd/>
            </a:ln>
            <a:effectLst/>
          </p:spPr>
          <p:txBody>
            <a:bodyPr vert="eaVert" lIns="9144" tIns="9144" rIns="9144" bIns="9144">
              <a:spAutoFit/>
            </a:bodyPr>
            <a:lstStyle/>
            <a:p>
              <a:pPr algn="l"/>
              <a:r>
                <a:rPr lang="en-US" sz="1400" b="0"/>
                <a:t>R3</a:t>
              </a:r>
              <a:r>
                <a:rPr lang="en-US" sz="1400" b="0" baseline="-25000"/>
                <a:t>out</a:t>
              </a:r>
            </a:p>
          </p:txBody>
        </p:sp>
        <p:sp>
          <p:nvSpPr>
            <p:cNvPr id="344497" name="Text Box 1457"/>
            <p:cNvSpPr txBox="1">
              <a:spLocks noChangeArrowheads="1"/>
            </p:cNvSpPr>
            <p:nvPr/>
          </p:nvSpPr>
          <p:spPr bwMode="auto">
            <a:xfrm rot="10800000" flipH="1">
              <a:off x="3961" y="2290"/>
              <a:ext cx="146" cy="378"/>
            </a:xfrm>
            <a:prstGeom prst="rect">
              <a:avLst/>
            </a:prstGeom>
            <a:noFill/>
            <a:ln w="9525" cap="sq" algn="ctr">
              <a:noFill/>
              <a:miter lim="800000"/>
              <a:headEnd/>
              <a:tailEnd/>
            </a:ln>
            <a:effectLst/>
          </p:spPr>
          <p:txBody>
            <a:bodyPr vert="eaVert" lIns="9144" tIns="9144" rIns="9144" bIns="9144">
              <a:spAutoFit/>
            </a:bodyPr>
            <a:lstStyle/>
            <a:p>
              <a:pPr algn="l"/>
              <a:r>
                <a:rPr lang="en-US" sz="1400" b="0"/>
                <a:t>WMFC</a:t>
              </a:r>
              <a:endParaRPr lang="en-US" sz="1400" b="0" baseline="-25000"/>
            </a:p>
          </p:txBody>
        </p:sp>
        <p:sp>
          <p:nvSpPr>
            <p:cNvPr id="344498" name="Text Box 1458"/>
            <p:cNvSpPr txBox="1">
              <a:spLocks noChangeArrowheads="1"/>
            </p:cNvSpPr>
            <p:nvPr/>
          </p:nvSpPr>
          <p:spPr bwMode="auto">
            <a:xfrm rot="10800000" flipH="1">
              <a:off x="1098" y="2175"/>
              <a:ext cx="196" cy="534"/>
            </a:xfrm>
            <a:prstGeom prst="rect">
              <a:avLst/>
            </a:prstGeom>
            <a:noFill/>
            <a:ln w="9525" cap="sq" algn="ctr">
              <a:noFill/>
              <a:miter lim="800000"/>
              <a:headEnd/>
              <a:tailEnd/>
            </a:ln>
            <a:effectLst/>
          </p:spPr>
          <p:txBody>
            <a:bodyPr vert="eaVert" lIns="9144" tIns="9144" rIns="9144" bIns="9144">
              <a:spAutoFit/>
            </a:bodyPr>
            <a:lstStyle/>
            <a:p>
              <a:pPr algn="l">
                <a:lnSpc>
                  <a:spcPct val="80000"/>
                </a:lnSpc>
                <a:spcBef>
                  <a:spcPct val="0"/>
                </a:spcBef>
              </a:pPr>
              <a:r>
                <a:rPr lang="en-US" sz="1200" b="0"/>
                <a:t>Micro-instruction</a:t>
              </a:r>
              <a:endParaRPr lang="en-US" sz="1200" b="0" baseline="-25000"/>
            </a:p>
          </p:txBody>
        </p:sp>
        <p:sp>
          <p:nvSpPr>
            <p:cNvPr id="344500" name="Text Box 1460"/>
            <p:cNvSpPr txBox="1">
              <a:spLocks noChangeArrowheads="1"/>
            </p:cNvSpPr>
            <p:nvPr/>
          </p:nvSpPr>
          <p:spPr bwMode="auto">
            <a:xfrm rot="16200000" flipH="1">
              <a:off x="1316" y="2452"/>
              <a:ext cx="150" cy="133"/>
            </a:xfrm>
            <a:prstGeom prst="rect">
              <a:avLst/>
            </a:prstGeom>
            <a:noFill/>
            <a:ln w="9525" cap="sq" algn="ctr">
              <a:noFill/>
              <a:miter lim="800000"/>
              <a:headEnd/>
              <a:tailEnd/>
            </a:ln>
            <a:effectLst/>
          </p:spPr>
          <p:txBody>
            <a:bodyPr vert="eaVert" lIns="9144" tIns="9144" rIns="9144" bIns="9144">
              <a:spAutoFit/>
            </a:bodyPr>
            <a:lstStyle/>
            <a:p>
              <a:pPr>
                <a:lnSpc>
                  <a:spcPct val="80000"/>
                </a:lnSpc>
                <a:spcBef>
                  <a:spcPct val="0"/>
                </a:spcBef>
              </a:pPr>
              <a:r>
                <a:rPr lang="en-US"/>
                <a:t>..</a:t>
              </a:r>
              <a:endParaRPr lang="en-US" baseline="-25000"/>
            </a:p>
          </p:txBody>
        </p:sp>
        <p:sp>
          <p:nvSpPr>
            <p:cNvPr id="344501" name="Text Box 1461"/>
            <p:cNvSpPr txBox="1">
              <a:spLocks noChangeArrowheads="1"/>
            </p:cNvSpPr>
            <p:nvPr/>
          </p:nvSpPr>
          <p:spPr bwMode="auto">
            <a:xfrm rot="16200000" flipH="1">
              <a:off x="4297" y="2452"/>
              <a:ext cx="150" cy="133"/>
            </a:xfrm>
            <a:prstGeom prst="rect">
              <a:avLst/>
            </a:prstGeom>
            <a:noFill/>
            <a:ln w="9525" cap="sq" algn="ctr">
              <a:noFill/>
              <a:miter lim="800000"/>
              <a:headEnd/>
              <a:tailEnd/>
            </a:ln>
            <a:effectLst/>
          </p:spPr>
          <p:txBody>
            <a:bodyPr vert="eaVert" lIns="9144" tIns="9144" rIns="9144" bIns="9144">
              <a:spAutoFit/>
            </a:bodyPr>
            <a:lstStyle/>
            <a:p>
              <a:pPr>
                <a:lnSpc>
                  <a:spcPct val="80000"/>
                </a:lnSpc>
                <a:spcBef>
                  <a:spcPct val="0"/>
                </a:spcBef>
              </a:pPr>
              <a:r>
                <a:rPr lang="en-US"/>
                <a:t>..</a:t>
              </a:r>
              <a:endParaRPr lang="en-US" baseline="-25000"/>
            </a:p>
          </p:txBody>
        </p:sp>
      </p:grpSp>
      <p:grpSp>
        <p:nvGrpSpPr>
          <p:cNvPr id="3" name="Group 1478"/>
          <p:cNvGrpSpPr>
            <a:grpSpLocks/>
          </p:cNvGrpSpPr>
          <p:nvPr/>
        </p:nvGrpSpPr>
        <p:grpSpPr bwMode="auto">
          <a:xfrm>
            <a:off x="2255838" y="1624013"/>
            <a:ext cx="5926137" cy="2936875"/>
            <a:chOff x="1421" y="1023"/>
            <a:chExt cx="3733" cy="1850"/>
          </a:xfrm>
        </p:grpSpPr>
        <p:sp>
          <p:nvSpPr>
            <p:cNvPr id="344503" name="AutoShape 1463"/>
            <p:cNvSpPr>
              <a:spLocks noChangeArrowheads="1"/>
            </p:cNvSpPr>
            <p:nvPr/>
          </p:nvSpPr>
          <p:spPr bwMode="auto">
            <a:xfrm>
              <a:off x="3185" y="1023"/>
              <a:ext cx="1969" cy="163"/>
            </a:xfrm>
            <a:prstGeom prst="roundRect">
              <a:avLst>
                <a:gd name="adj" fmla="val 16667"/>
              </a:avLst>
            </a:prstGeom>
            <a:noFill/>
            <a:ln w="9525" cap="sq" algn="ctr">
              <a:solidFill>
                <a:srgbClr val="800000"/>
              </a:solidFill>
              <a:round/>
              <a:headEnd/>
              <a:tailEnd/>
            </a:ln>
            <a:effectLst/>
          </p:spPr>
          <p:txBody>
            <a:bodyPr vert="eaVert" anchor="ctr">
              <a:spAutoFit/>
            </a:bodyPr>
            <a:lstStyle/>
            <a:p>
              <a:endParaRPr lang="en-US"/>
            </a:p>
          </p:txBody>
        </p:sp>
        <p:sp>
          <p:nvSpPr>
            <p:cNvPr id="344504" name="AutoShape 1464"/>
            <p:cNvSpPr>
              <a:spLocks noChangeArrowheads="1"/>
            </p:cNvSpPr>
            <p:nvPr/>
          </p:nvSpPr>
          <p:spPr bwMode="auto">
            <a:xfrm>
              <a:off x="1421" y="2735"/>
              <a:ext cx="2931" cy="138"/>
            </a:xfrm>
            <a:prstGeom prst="roundRect">
              <a:avLst>
                <a:gd name="adj" fmla="val 16667"/>
              </a:avLst>
            </a:prstGeom>
            <a:noFill/>
            <a:ln w="9525" cap="sq" algn="ctr">
              <a:solidFill>
                <a:srgbClr val="800000"/>
              </a:solidFill>
              <a:round/>
              <a:headEnd/>
              <a:tailEnd/>
            </a:ln>
            <a:effectLst/>
          </p:spPr>
          <p:txBody>
            <a:bodyPr vert="eaVert" anchor="ctr">
              <a:spAutoFit/>
            </a:bodyPr>
            <a:lstStyle/>
            <a:p>
              <a:endParaRPr lang="en-US"/>
            </a:p>
          </p:txBody>
        </p:sp>
      </p:grpSp>
      <p:grpSp>
        <p:nvGrpSpPr>
          <p:cNvPr id="4" name="Group 1479"/>
          <p:cNvGrpSpPr>
            <a:grpSpLocks/>
          </p:cNvGrpSpPr>
          <p:nvPr/>
        </p:nvGrpSpPr>
        <p:grpSpPr bwMode="auto">
          <a:xfrm>
            <a:off x="2255838" y="1898650"/>
            <a:ext cx="4738687" cy="2922588"/>
            <a:chOff x="1421" y="1196"/>
            <a:chExt cx="2985" cy="1841"/>
          </a:xfrm>
        </p:grpSpPr>
        <p:sp>
          <p:nvSpPr>
            <p:cNvPr id="344506" name="AutoShape 1466"/>
            <p:cNvSpPr>
              <a:spLocks noChangeArrowheads="1"/>
            </p:cNvSpPr>
            <p:nvPr/>
          </p:nvSpPr>
          <p:spPr bwMode="auto">
            <a:xfrm>
              <a:off x="3185" y="1196"/>
              <a:ext cx="1221" cy="155"/>
            </a:xfrm>
            <a:prstGeom prst="roundRect">
              <a:avLst>
                <a:gd name="adj" fmla="val 16667"/>
              </a:avLst>
            </a:prstGeom>
            <a:noFill/>
            <a:ln w="9525" cap="sq" algn="ctr">
              <a:solidFill>
                <a:srgbClr val="800000"/>
              </a:solidFill>
              <a:round/>
              <a:headEnd/>
              <a:tailEnd/>
            </a:ln>
            <a:effectLst/>
          </p:spPr>
          <p:txBody>
            <a:bodyPr vert="eaVert" anchor="ctr">
              <a:spAutoFit/>
            </a:bodyPr>
            <a:lstStyle/>
            <a:p>
              <a:endParaRPr lang="en-US"/>
            </a:p>
          </p:txBody>
        </p:sp>
        <p:sp>
          <p:nvSpPr>
            <p:cNvPr id="344507" name="AutoShape 1467"/>
            <p:cNvSpPr>
              <a:spLocks noChangeArrowheads="1"/>
            </p:cNvSpPr>
            <p:nvPr/>
          </p:nvSpPr>
          <p:spPr bwMode="auto">
            <a:xfrm>
              <a:off x="1421" y="2899"/>
              <a:ext cx="2931" cy="138"/>
            </a:xfrm>
            <a:prstGeom prst="roundRect">
              <a:avLst>
                <a:gd name="adj" fmla="val 16667"/>
              </a:avLst>
            </a:prstGeom>
            <a:noFill/>
            <a:ln w="9525" cap="sq" algn="ctr">
              <a:solidFill>
                <a:srgbClr val="800000"/>
              </a:solidFill>
              <a:round/>
              <a:headEnd/>
              <a:tailEnd/>
            </a:ln>
            <a:effectLst/>
          </p:spPr>
          <p:txBody>
            <a:bodyPr vert="eaVert" anchor="ctr">
              <a:spAutoFit/>
            </a:bodyPr>
            <a:lstStyle/>
            <a:p>
              <a:endParaRPr lang="en-US"/>
            </a:p>
          </p:txBody>
        </p:sp>
      </p:grpSp>
      <p:grpSp>
        <p:nvGrpSpPr>
          <p:cNvPr id="5" name="Group 1481"/>
          <p:cNvGrpSpPr>
            <a:grpSpLocks/>
          </p:cNvGrpSpPr>
          <p:nvPr/>
        </p:nvGrpSpPr>
        <p:grpSpPr bwMode="auto">
          <a:xfrm>
            <a:off x="2270125" y="2406650"/>
            <a:ext cx="4652963" cy="2921000"/>
            <a:chOff x="1430" y="1516"/>
            <a:chExt cx="2931" cy="1840"/>
          </a:xfrm>
        </p:grpSpPr>
        <p:sp>
          <p:nvSpPr>
            <p:cNvPr id="344509" name="AutoShape 1469"/>
            <p:cNvSpPr>
              <a:spLocks noChangeArrowheads="1"/>
            </p:cNvSpPr>
            <p:nvPr/>
          </p:nvSpPr>
          <p:spPr bwMode="auto">
            <a:xfrm>
              <a:off x="3185" y="1516"/>
              <a:ext cx="1049" cy="155"/>
            </a:xfrm>
            <a:prstGeom prst="roundRect">
              <a:avLst>
                <a:gd name="adj" fmla="val 16667"/>
              </a:avLst>
            </a:prstGeom>
            <a:noFill/>
            <a:ln w="9525" cap="sq" algn="ctr">
              <a:solidFill>
                <a:srgbClr val="800000"/>
              </a:solidFill>
              <a:round/>
              <a:headEnd/>
              <a:tailEnd/>
            </a:ln>
            <a:effectLst/>
          </p:spPr>
          <p:txBody>
            <a:bodyPr vert="eaVert" anchor="ctr">
              <a:spAutoFit/>
            </a:bodyPr>
            <a:lstStyle/>
            <a:p>
              <a:endParaRPr lang="en-US"/>
            </a:p>
          </p:txBody>
        </p:sp>
        <p:sp>
          <p:nvSpPr>
            <p:cNvPr id="344513" name="AutoShape 1473"/>
            <p:cNvSpPr>
              <a:spLocks noChangeArrowheads="1"/>
            </p:cNvSpPr>
            <p:nvPr/>
          </p:nvSpPr>
          <p:spPr bwMode="auto">
            <a:xfrm>
              <a:off x="1430" y="3218"/>
              <a:ext cx="2931" cy="138"/>
            </a:xfrm>
            <a:prstGeom prst="roundRect">
              <a:avLst>
                <a:gd name="adj" fmla="val 16667"/>
              </a:avLst>
            </a:prstGeom>
            <a:noFill/>
            <a:ln w="9525" cap="sq" algn="ctr">
              <a:solidFill>
                <a:srgbClr val="800000"/>
              </a:solidFill>
              <a:round/>
              <a:headEnd/>
              <a:tailEnd/>
            </a:ln>
            <a:effectLst/>
          </p:spPr>
          <p:txBody>
            <a:bodyPr vert="eaVert" anchor="ctr">
              <a:spAutoFit/>
            </a:bodyPr>
            <a:lstStyle/>
            <a:p>
              <a:endParaRPr lang="en-US"/>
            </a:p>
          </p:txBody>
        </p:sp>
      </p:grpSp>
      <p:grpSp>
        <p:nvGrpSpPr>
          <p:cNvPr id="6" name="Group 1480"/>
          <p:cNvGrpSpPr>
            <a:grpSpLocks/>
          </p:cNvGrpSpPr>
          <p:nvPr/>
        </p:nvGrpSpPr>
        <p:grpSpPr bwMode="auto">
          <a:xfrm>
            <a:off x="2255838" y="2157413"/>
            <a:ext cx="4652962" cy="2924175"/>
            <a:chOff x="1421" y="1359"/>
            <a:chExt cx="2931" cy="1842"/>
          </a:xfrm>
        </p:grpSpPr>
        <p:sp>
          <p:nvSpPr>
            <p:cNvPr id="344508" name="AutoShape 1468"/>
            <p:cNvSpPr>
              <a:spLocks noChangeArrowheads="1"/>
            </p:cNvSpPr>
            <p:nvPr/>
          </p:nvSpPr>
          <p:spPr bwMode="auto">
            <a:xfrm>
              <a:off x="3185" y="1359"/>
              <a:ext cx="714" cy="146"/>
            </a:xfrm>
            <a:prstGeom prst="roundRect">
              <a:avLst>
                <a:gd name="adj" fmla="val 16667"/>
              </a:avLst>
            </a:prstGeom>
            <a:noFill/>
            <a:ln w="9525" cap="sq" algn="ctr">
              <a:solidFill>
                <a:srgbClr val="800000"/>
              </a:solidFill>
              <a:round/>
              <a:headEnd/>
              <a:tailEnd/>
            </a:ln>
            <a:effectLst/>
          </p:spPr>
          <p:txBody>
            <a:bodyPr vert="eaVert" anchor="ctr">
              <a:spAutoFit/>
            </a:bodyPr>
            <a:lstStyle/>
            <a:p>
              <a:endParaRPr lang="en-US"/>
            </a:p>
          </p:txBody>
        </p:sp>
        <p:sp>
          <p:nvSpPr>
            <p:cNvPr id="344514" name="AutoShape 1474"/>
            <p:cNvSpPr>
              <a:spLocks noChangeArrowheads="1"/>
            </p:cNvSpPr>
            <p:nvPr/>
          </p:nvSpPr>
          <p:spPr bwMode="auto">
            <a:xfrm>
              <a:off x="1421" y="3063"/>
              <a:ext cx="2931" cy="138"/>
            </a:xfrm>
            <a:prstGeom prst="roundRect">
              <a:avLst>
                <a:gd name="adj" fmla="val 16667"/>
              </a:avLst>
            </a:prstGeom>
            <a:noFill/>
            <a:ln w="9525" cap="sq" algn="ctr">
              <a:solidFill>
                <a:srgbClr val="800000"/>
              </a:solidFill>
              <a:round/>
              <a:headEnd/>
              <a:tailEnd/>
            </a:ln>
            <a:effectLst/>
          </p:spPr>
          <p:txBody>
            <a:bodyPr vert="eaVert" anchor="ctr">
              <a:spAutoFit/>
            </a:bodyPr>
            <a:lstStyle/>
            <a:p>
              <a:endParaRPr lang="en-US"/>
            </a:p>
          </p:txBody>
        </p:sp>
      </p:grpSp>
      <p:grpSp>
        <p:nvGrpSpPr>
          <p:cNvPr id="7" name="Group 1482"/>
          <p:cNvGrpSpPr>
            <a:grpSpLocks/>
          </p:cNvGrpSpPr>
          <p:nvPr/>
        </p:nvGrpSpPr>
        <p:grpSpPr bwMode="auto">
          <a:xfrm>
            <a:off x="2255838" y="2668588"/>
            <a:ext cx="4652962" cy="2908300"/>
            <a:chOff x="1421" y="1681"/>
            <a:chExt cx="2931" cy="1832"/>
          </a:xfrm>
        </p:grpSpPr>
        <p:sp>
          <p:nvSpPr>
            <p:cNvPr id="344510" name="AutoShape 1470"/>
            <p:cNvSpPr>
              <a:spLocks noChangeArrowheads="1"/>
            </p:cNvSpPr>
            <p:nvPr/>
          </p:nvSpPr>
          <p:spPr bwMode="auto">
            <a:xfrm>
              <a:off x="3185" y="1681"/>
              <a:ext cx="1049" cy="155"/>
            </a:xfrm>
            <a:prstGeom prst="roundRect">
              <a:avLst>
                <a:gd name="adj" fmla="val 16667"/>
              </a:avLst>
            </a:prstGeom>
            <a:noFill/>
            <a:ln w="9525" cap="sq" algn="ctr">
              <a:solidFill>
                <a:srgbClr val="800000"/>
              </a:solidFill>
              <a:round/>
              <a:headEnd/>
              <a:tailEnd/>
            </a:ln>
            <a:effectLst/>
          </p:spPr>
          <p:txBody>
            <a:bodyPr vert="eaVert" anchor="ctr">
              <a:spAutoFit/>
            </a:bodyPr>
            <a:lstStyle/>
            <a:p>
              <a:endParaRPr lang="en-US"/>
            </a:p>
          </p:txBody>
        </p:sp>
        <p:sp>
          <p:nvSpPr>
            <p:cNvPr id="344515" name="AutoShape 1475"/>
            <p:cNvSpPr>
              <a:spLocks noChangeArrowheads="1"/>
            </p:cNvSpPr>
            <p:nvPr/>
          </p:nvSpPr>
          <p:spPr bwMode="auto">
            <a:xfrm>
              <a:off x="1421" y="3375"/>
              <a:ext cx="2931" cy="138"/>
            </a:xfrm>
            <a:prstGeom prst="roundRect">
              <a:avLst>
                <a:gd name="adj" fmla="val 16667"/>
              </a:avLst>
            </a:prstGeom>
            <a:noFill/>
            <a:ln w="9525" cap="sq" algn="ctr">
              <a:solidFill>
                <a:srgbClr val="800000"/>
              </a:solidFill>
              <a:round/>
              <a:headEnd/>
              <a:tailEnd/>
            </a:ln>
            <a:effectLst/>
          </p:spPr>
          <p:txBody>
            <a:bodyPr vert="eaVert" anchor="ctr">
              <a:spAutoFit/>
            </a:bodyPr>
            <a:lstStyle/>
            <a:p>
              <a:endParaRPr lang="en-US"/>
            </a:p>
          </p:txBody>
        </p:sp>
      </p:grpSp>
      <p:grpSp>
        <p:nvGrpSpPr>
          <p:cNvPr id="8" name="Group 1483"/>
          <p:cNvGrpSpPr>
            <a:grpSpLocks/>
          </p:cNvGrpSpPr>
          <p:nvPr/>
        </p:nvGrpSpPr>
        <p:grpSpPr bwMode="auto">
          <a:xfrm>
            <a:off x="2255838" y="2927350"/>
            <a:ext cx="4943475" cy="2908300"/>
            <a:chOff x="1421" y="1844"/>
            <a:chExt cx="3114" cy="1832"/>
          </a:xfrm>
        </p:grpSpPr>
        <p:sp>
          <p:nvSpPr>
            <p:cNvPr id="344511" name="AutoShape 1471"/>
            <p:cNvSpPr>
              <a:spLocks noChangeArrowheads="1"/>
            </p:cNvSpPr>
            <p:nvPr/>
          </p:nvSpPr>
          <p:spPr bwMode="auto">
            <a:xfrm>
              <a:off x="3185" y="1844"/>
              <a:ext cx="1350" cy="155"/>
            </a:xfrm>
            <a:prstGeom prst="roundRect">
              <a:avLst>
                <a:gd name="adj" fmla="val 16667"/>
              </a:avLst>
            </a:prstGeom>
            <a:noFill/>
            <a:ln w="9525" cap="sq" algn="ctr">
              <a:solidFill>
                <a:srgbClr val="800000"/>
              </a:solidFill>
              <a:round/>
              <a:headEnd/>
              <a:tailEnd/>
            </a:ln>
            <a:effectLst/>
          </p:spPr>
          <p:txBody>
            <a:bodyPr vert="eaVert" anchor="ctr">
              <a:spAutoFit/>
            </a:bodyPr>
            <a:lstStyle/>
            <a:p>
              <a:endParaRPr lang="en-US"/>
            </a:p>
          </p:txBody>
        </p:sp>
        <p:sp>
          <p:nvSpPr>
            <p:cNvPr id="344516" name="AutoShape 1476"/>
            <p:cNvSpPr>
              <a:spLocks noChangeArrowheads="1"/>
            </p:cNvSpPr>
            <p:nvPr/>
          </p:nvSpPr>
          <p:spPr bwMode="auto">
            <a:xfrm>
              <a:off x="1421" y="3538"/>
              <a:ext cx="2931" cy="138"/>
            </a:xfrm>
            <a:prstGeom prst="roundRect">
              <a:avLst>
                <a:gd name="adj" fmla="val 16667"/>
              </a:avLst>
            </a:prstGeom>
            <a:noFill/>
            <a:ln w="9525" cap="sq" algn="ctr">
              <a:solidFill>
                <a:srgbClr val="800000"/>
              </a:solidFill>
              <a:round/>
              <a:headEnd/>
              <a:tailEnd/>
            </a:ln>
            <a:effectLst/>
          </p:spPr>
          <p:txBody>
            <a:bodyPr vert="eaVert" anchor="ctr">
              <a:spAutoFit/>
            </a:bodyPr>
            <a:lstStyle/>
            <a:p>
              <a:endParaRPr lang="en-US"/>
            </a:p>
          </p:txBody>
        </p:sp>
      </p:grpSp>
      <p:grpSp>
        <p:nvGrpSpPr>
          <p:cNvPr id="9" name="Group 1484"/>
          <p:cNvGrpSpPr>
            <a:grpSpLocks/>
          </p:cNvGrpSpPr>
          <p:nvPr/>
        </p:nvGrpSpPr>
        <p:grpSpPr bwMode="auto">
          <a:xfrm>
            <a:off x="2255838" y="3182938"/>
            <a:ext cx="4652962" cy="2911475"/>
            <a:chOff x="1421" y="2005"/>
            <a:chExt cx="2931" cy="1834"/>
          </a:xfrm>
        </p:grpSpPr>
        <p:sp>
          <p:nvSpPr>
            <p:cNvPr id="344512" name="AutoShape 1472"/>
            <p:cNvSpPr>
              <a:spLocks noChangeArrowheads="1"/>
            </p:cNvSpPr>
            <p:nvPr/>
          </p:nvSpPr>
          <p:spPr bwMode="auto">
            <a:xfrm>
              <a:off x="3185" y="2005"/>
              <a:ext cx="791" cy="146"/>
            </a:xfrm>
            <a:prstGeom prst="roundRect">
              <a:avLst>
                <a:gd name="adj" fmla="val 16667"/>
              </a:avLst>
            </a:prstGeom>
            <a:noFill/>
            <a:ln w="9525" cap="sq" algn="ctr">
              <a:solidFill>
                <a:srgbClr val="800000"/>
              </a:solidFill>
              <a:round/>
              <a:headEnd/>
              <a:tailEnd/>
            </a:ln>
            <a:effectLst/>
          </p:spPr>
          <p:txBody>
            <a:bodyPr vert="eaVert" anchor="ctr">
              <a:spAutoFit/>
            </a:bodyPr>
            <a:lstStyle/>
            <a:p>
              <a:endParaRPr lang="en-US"/>
            </a:p>
          </p:txBody>
        </p:sp>
        <p:sp>
          <p:nvSpPr>
            <p:cNvPr id="344517" name="AutoShape 1477"/>
            <p:cNvSpPr>
              <a:spLocks noChangeArrowheads="1"/>
            </p:cNvSpPr>
            <p:nvPr/>
          </p:nvSpPr>
          <p:spPr bwMode="auto">
            <a:xfrm>
              <a:off x="1421" y="3701"/>
              <a:ext cx="2931" cy="138"/>
            </a:xfrm>
            <a:prstGeom prst="roundRect">
              <a:avLst>
                <a:gd name="adj" fmla="val 16667"/>
              </a:avLst>
            </a:prstGeom>
            <a:noFill/>
            <a:ln w="9525" cap="sq" algn="ctr">
              <a:solidFill>
                <a:srgbClr val="800000"/>
              </a:solidFill>
              <a:round/>
              <a:headEnd/>
              <a:tailEnd/>
            </a:ln>
            <a:effectLst/>
          </p:spPr>
          <p:txBody>
            <a:bodyPr vert="eaVert" anchor="ctr">
              <a:spAutoFit/>
            </a:bodyPr>
            <a:lstStyle/>
            <a:p>
              <a:endParaRPr lang="en-US"/>
            </a:p>
          </p:txBody>
        </p:sp>
      </p:grpSp>
      <p:sp>
        <p:nvSpPr>
          <p:cNvPr id="344526" name="Text Box 1486"/>
          <p:cNvSpPr txBox="1">
            <a:spLocks noChangeArrowheads="1"/>
          </p:cNvSpPr>
          <p:nvPr/>
        </p:nvSpPr>
        <p:spPr bwMode="auto">
          <a:xfrm rot="16200000">
            <a:off x="7806532" y="5015706"/>
            <a:ext cx="508000" cy="1693863"/>
          </a:xfrm>
          <a:prstGeom prst="rect">
            <a:avLst/>
          </a:prstGeom>
          <a:noFill/>
          <a:ln w="9525" cap="sq" algn="ctr">
            <a:noFill/>
            <a:miter lim="800000"/>
            <a:headEnd/>
            <a:tailEnd/>
          </a:ln>
          <a:effectLst/>
        </p:spPr>
        <p:txBody>
          <a:bodyPr vert="eaVert" lIns="9144" tIns="9144" rIns="9144" bIns="9144">
            <a:spAutoFit/>
          </a:bodyPr>
          <a:lstStyle/>
          <a:p>
            <a:pPr algn="l">
              <a:spcBef>
                <a:spcPct val="0"/>
              </a:spcBef>
            </a:pPr>
            <a:r>
              <a:rPr lang="en-US" sz="1600" b="0" dirty="0"/>
              <a:t>Select=0: SelectY</a:t>
            </a:r>
          </a:p>
          <a:p>
            <a:pPr algn="l">
              <a:spcBef>
                <a:spcPct val="0"/>
              </a:spcBef>
            </a:pPr>
            <a:r>
              <a:rPr lang="en-US" sz="1600" b="0" dirty="0"/>
              <a:t>Select=1: Select4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dirty="0" smtClean="0"/>
              <a:t>Microprogram Sequencing</a:t>
            </a:r>
          </a:p>
        </p:txBody>
      </p:sp>
      <p:sp>
        <p:nvSpPr>
          <p:cNvPr id="45059" name="Rectangle 3"/>
          <p:cNvSpPr>
            <a:spLocks noGrp="1" noChangeArrowheads="1"/>
          </p:cNvSpPr>
          <p:nvPr>
            <p:ph type="body" idx="1"/>
          </p:nvPr>
        </p:nvSpPr>
        <p:spPr>
          <a:xfrm>
            <a:off x="0" y="1066800"/>
            <a:ext cx="9144000" cy="5638800"/>
          </a:xfrm>
        </p:spPr>
        <p:txBody>
          <a:bodyPr/>
          <a:lstStyle/>
          <a:p>
            <a:pPr eaLnBrk="1" hangingPunct="1">
              <a:lnSpc>
                <a:spcPct val="90000"/>
              </a:lnSpc>
            </a:pPr>
            <a:r>
              <a:rPr lang="en-US" sz="2600" dirty="0" smtClean="0"/>
              <a:t>If all </a:t>
            </a:r>
            <a:r>
              <a:rPr lang="en-US" sz="2600" dirty="0" err="1" smtClean="0"/>
              <a:t>microprograms</a:t>
            </a:r>
            <a:r>
              <a:rPr lang="en-US" sz="2600" dirty="0" smtClean="0"/>
              <a:t> require only straightforward sequential execution of microinstructions except for branches, letting a </a:t>
            </a:r>
            <a:r>
              <a:rPr lang="el-GR" sz="2600" dirty="0" smtClean="0">
                <a:cs typeface="Arial" pitchFamily="34" charset="0"/>
              </a:rPr>
              <a:t>μ</a:t>
            </a:r>
            <a:r>
              <a:rPr lang="en-US" sz="2600" dirty="0" smtClean="0"/>
              <a:t>PC governs the sequencing would be efficient.</a:t>
            </a:r>
          </a:p>
          <a:p>
            <a:pPr eaLnBrk="1" hangingPunct="1">
              <a:lnSpc>
                <a:spcPct val="90000"/>
              </a:lnSpc>
            </a:pPr>
            <a:r>
              <a:rPr lang="en-US" sz="2600" dirty="0" smtClean="0"/>
              <a:t>However, two disadvantages:</a:t>
            </a:r>
          </a:p>
          <a:p>
            <a:pPr lvl="1" eaLnBrk="1" hangingPunct="1">
              <a:lnSpc>
                <a:spcPct val="90000"/>
              </a:lnSpc>
            </a:pPr>
            <a:r>
              <a:rPr lang="en-US" sz="2000" dirty="0" smtClean="0"/>
              <a:t>Having a separate microroutine for each machine instruction results in a large total number of microinstructions and a large control store.</a:t>
            </a:r>
          </a:p>
          <a:p>
            <a:pPr lvl="1" eaLnBrk="1" hangingPunct="1">
              <a:lnSpc>
                <a:spcPct val="90000"/>
              </a:lnSpc>
            </a:pPr>
            <a:r>
              <a:rPr lang="en-US" sz="2000" dirty="0" smtClean="0"/>
              <a:t>Longer execution time because it takes more time to carry out the required branches.</a:t>
            </a:r>
          </a:p>
          <a:p>
            <a:pPr eaLnBrk="1" hangingPunct="1">
              <a:lnSpc>
                <a:spcPct val="90000"/>
              </a:lnSpc>
            </a:pPr>
            <a:r>
              <a:rPr lang="en-US" sz="2600" dirty="0" smtClean="0"/>
              <a:t>Example: Add </a:t>
            </a:r>
            <a:r>
              <a:rPr lang="en-US" sz="2600" dirty="0" err="1" smtClean="0"/>
              <a:t>src</a:t>
            </a:r>
            <a:r>
              <a:rPr lang="en-US" sz="2600" dirty="0" smtClean="0"/>
              <a:t>, </a:t>
            </a:r>
            <a:r>
              <a:rPr lang="en-US" sz="2600" dirty="0" err="1" smtClean="0"/>
              <a:t>Rdst</a:t>
            </a:r>
            <a:endParaRPr lang="en-US" sz="2600" dirty="0" smtClean="0"/>
          </a:p>
          <a:p>
            <a:pPr lvl="1" eaLnBrk="1" hangingPunct="1">
              <a:lnSpc>
                <a:spcPct val="90000"/>
              </a:lnSpc>
            </a:pPr>
            <a:r>
              <a:rPr lang="en-US" sz="2000" dirty="0" smtClean="0"/>
              <a:t>Four addressing modes: register, autoincrement, autodecrement, and indexed (with indirect forms).</a:t>
            </a:r>
          </a:p>
          <a:p>
            <a:pPr lvl="1" eaLnBrk="1" hangingPunct="1">
              <a:lnSpc>
                <a:spcPct val="90000"/>
              </a:lnSpc>
            </a:pPr>
            <a:r>
              <a:rPr lang="en-US" sz="2000" dirty="0" smtClean="0"/>
              <a:t>Combining simple microroutines by sharing common parts</a:t>
            </a:r>
          </a:p>
          <a:p>
            <a:pPr lvl="1" eaLnBrk="1" hangingPunct="1">
              <a:lnSpc>
                <a:spcPct val="90000"/>
              </a:lnSpc>
            </a:pPr>
            <a:r>
              <a:rPr lang="en-US" sz="2000" dirty="0" smtClean="0"/>
              <a:t>The microinstruction is located at the address indicated by the octal number above the upper right-hand corner of the box in the flowchart.</a:t>
            </a:r>
          </a:p>
          <a:p>
            <a:pPr lvl="1" eaLnBrk="1" hangingPunct="1">
              <a:lnSpc>
                <a:spcPct val="90000"/>
              </a:lnSpc>
              <a:buNone/>
            </a:pPr>
            <a:endParaRPr lang="en-US" sz="2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0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0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05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0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1905000" y="0"/>
            <a:ext cx="7239001" cy="6858000"/>
          </a:xfrm>
          <a:prstGeom prst="rect">
            <a:avLst/>
          </a:prstGeom>
          <a:noFill/>
          <a:ln w="9525">
            <a:noFill/>
            <a:miter lim="800000"/>
            <a:headEnd/>
            <a:tailEnd/>
          </a:ln>
          <a:effectLst/>
        </p:spPr>
      </p:pic>
      <p:sp>
        <p:nvSpPr>
          <p:cNvPr id="5" name="Text Box 15"/>
          <p:cNvSpPr txBox="1">
            <a:spLocks noChangeArrowheads="1"/>
          </p:cNvSpPr>
          <p:nvPr/>
        </p:nvSpPr>
        <p:spPr bwMode="auto">
          <a:xfrm>
            <a:off x="0" y="1143000"/>
            <a:ext cx="2286001" cy="2123658"/>
          </a:xfrm>
          <a:prstGeom prst="rect">
            <a:avLst/>
          </a:prstGeom>
          <a:noFill/>
          <a:ln w="9525">
            <a:noFill/>
            <a:miter lim="800000"/>
            <a:headEnd/>
            <a:tailEnd/>
          </a:ln>
        </p:spPr>
        <p:txBody>
          <a:bodyPr wrap="square">
            <a:spAutoFit/>
          </a:bodyPr>
          <a:lstStyle/>
          <a:p>
            <a:pPr algn="l"/>
            <a:r>
              <a:rPr lang="en-US" sz="2800" dirty="0" smtClean="0">
                <a:latin typeface="+mj-lt"/>
              </a:rPr>
              <a:t>Flowchart of a micro-program </a:t>
            </a:r>
          </a:p>
          <a:p>
            <a:pPr algn="l"/>
            <a:r>
              <a:rPr lang="en-US" dirty="0" smtClean="0">
                <a:latin typeface="+mn-lt"/>
              </a:rPr>
              <a:t>e.g. </a:t>
            </a:r>
          </a:p>
          <a:p>
            <a:pPr algn="l"/>
            <a:r>
              <a:rPr lang="en-US" dirty="0" smtClean="0">
                <a:latin typeface="+mn-lt"/>
              </a:rPr>
              <a:t>Add </a:t>
            </a:r>
            <a:r>
              <a:rPr lang="en-US" dirty="0" err="1" smtClean="0">
                <a:latin typeface="+mn-lt"/>
              </a:rPr>
              <a:t>src</a:t>
            </a:r>
            <a:r>
              <a:rPr lang="en-US" dirty="0" smtClean="0">
                <a:latin typeface="+mn-lt"/>
              </a:rPr>
              <a:t>, </a:t>
            </a:r>
            <a:r>
              <a:rPr lang="en-US" dirty="0" err="1" smtClean="0">
                <a:latin typeface="+mn-lt"/>
              </a:rPr>
              <a:t>Rdst</a:t>
            </a:r>
            <a:endParaRPr lang="en-US" sz="2800" dirty="0" smtClean="0">
              <a:latin typeface="+mn-lt"/>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Microprogram</a:t>
            </a:r>
            <a:r>
              <a:rPr lang="en-US" dirty="0" smtClean="0"/>
              <a:t> Sequencing (cont..)</a:t>
            </a:r>
            <a:endParaRPr lang="en-US" dirty="0"/>
          </a:p>
        </p:txBody>
      </p:sp>
      <p:sp>
        <p:nvSpPr>
          <p:cNvPr id="3" name="Content Placeholder 2"/>
          <p:cNvSpPr>
            <a:spLocks noGrp="1"/>
          </p:cNvSpPr>
          <p:nvPr>
            <p:ph idx="1"/>
          </p:nvPr>
        </p:nvSpPr>
        <p:spPr>
          <a:xfrm>
            <a:off x="0" y="1066800"/>
            <a:ext cx="9144000" cy="5638800"/>
          </a:xfrm>
        </p:spPr>
        <p:txBody>
          <a:bodyPr/>
          <a:lstStyle/>
          <a:p>
            <a:r>
              <a:rPr lang="en-US" sz="2600" dirty="0" smtClean="0"/>
              <a:t>Branch-address Modification :</a:t>
            </a:r>
          </a:p>
          <a:p>
            <a:pPr lvl="1"/>
            <a:r>
              <a:rPr lang="en-US" sz="2200" dirty="0" smtClean="0"/>
              <a:t>Using </a:t>
            </a:r>
            <a:r>
              <a:rPr lang="en-US" sz="2200" dirty="0" smtClean="0">
                <a:solidFill>
                  <a:srgbClr val="0000FF"/>
                </a:solidFill>
              </a:rPr>
              <a:t>Bit-ORing</a:t>
            </a:r>
            <a:r>
              <a:rPr lang="en-US" sz="2200" dirty="0" smtClean="0"/>
              <a:t> (e.g. By ORing LSB we get </a:t>
            </a:r>
            <a:r>
              <a:rPr lang="en-US" sz="2200" dirty="0" err="1" smtClean="0"/>
              <a:t>addr</a:t>
            </a:r>
            <a:r>
              <a:rPr lang="en-US" sz="2200" dirty="0" smtClean="0"/>
              <a:t> 170 for Indirect, 171 for direct)	</a:t>
            </a:r>
          </a:p>
          <a:p>
            <a:pPr lvl="1"/>
            <a:r>
              <a:rPr lang="en-US" sz="2200" dirty="0" smtClean="0"/>
              <a:t>Conditional Branch</a:t>
            </a:r>
          </a:p>
          <a:p>
            <a:pPr lvl="1"/>
            <a:r>
              <a:rPr lang="en-US" sz="2200" dirty="0" smtClean="0"/>
              <a:t>Use of two next address fields(indirect &amp; direct)</a:t>
            </a:r>
          </a:p>
          <a:p>
            <a:pPr lvl="1"/>
            <a:r>
              <a:rPr lang="en-US" sz="2200" dirty="0" smtClean="0"/>
              <a:t>Use of WMFC</a:t>
            </a:r>
          </a:p>
          <a:p>
            <a:pPr lvl="1"/>
            <a:endParaRPr lang="en-US" sz="1000" dirty="0" smtClean="0"/>
          </a:p>
          <a:p>
            <a:endParaRPr lang="en-US" sz="1000" dirty="0" smtClean="0"/>
          </a:p>
          <a:p>
            <a:r>
              <a:rPr lang="en-US" sz="2600" dirty="0" smtClean="0"/>
              <a:t>Contents of IR:</a:t>
            </a:r>
          </a:p>
          <a:p>
            <a:pPr lvl="1"/>
            <a:r>
              <a:rPr lang="en-US" sz="2200" dirty="0" smtClean="0"/>
              <a:t>Assume 3 bits(no.10,9,8) for addressing mode:</a:t>
            </a:r>
          </a:p>
          <a:p>
            <a:pPr lvl="1"/>
            <a:r>
              <a:rPr lang="en-US" sz="2200" dirty="0" smtClean="0"/>
              <a:t>Bit 8:       0=Direct mode,  1= Indirect mode</a:t>
            </a:r>
          </a:p>
          <a:p>
            <a:pPr lvl="1"/>
            <a:r>
              <a:rPr lang="en-US" sz="2200" dirty="0" smtClean="0"/>
              <a:t>Bits 10,9: 00= Register</a:t>
            </a:r>
          </a:p>
          <a:p>
            <a:pPr lvl="2">
              <a:buNone/>
            </a:pPr>
            <a:r>
              <a:rPr lang="en-US" sz="2200" dirty="0" smtClean="0"/>
              <a:t>              01= Autoincrement</a:t>
            </a:r>
          </a:p>
          <a:p>
            <a:pPr lvl="2">
              <a:buNone/>
            </a:pPr>
            <a:r>
              <a:rPr lang="en-US" sz="2200" dirty="0" smtClean="0"/>
              <a:t>              10= Autodecrement</a:t>
            </a:r>
          </a:p>
          <a:p>
            <a:pPr lvl="2">
              <a:buNone/>
            </a:pPr>
            <a:r>
              <a:rPr lang="en-US" sz="2200" dirty="0" smtClean="0"/>
              <a:t>              11= Indexed</a:t>
            </a:r>
          </a:p>
        </p:txBody>
      </p:sp>
      <p:pic>
        <p:nvPicPr>
          <p:cNvPr id="3074" name="Picture 2"/>
          <p:cNvPicPr>
            <a:picLocks noChangeAspect="1" noChangeArrowheads="1"/>
          </p:cNvPicPr>
          <p:nvPr/>
        </p:nvPicPr>
        <p:blipFill>
          <a:blip r:embed="rId2"/>
          <a:srcRect/>
          <a:stretch>
            <a:fillRect/>
          </a:stretch>
        </p:blipFill>
        <p:spPr bwMode="auto">
          <a:xfrm>
            <a:off x="3124200" y="3276600"/>
            <a:ext cx="5791200" cy="962025"/>
          </a:xfrm>
          <a:prstGeom prst="rect">
            <a:avLst/>
          </a:prstGeom>
          <a:noFill/>
          <a:ln w="9525">
            <a:noFill/>
            <a:miter lim="800000"/>
            <a:headEnd/>
            <a:tailEnd/>
          </a:ln>
          <a:effec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9144000" cy="5638800"/>
          </a:xfrm>
        </p:spPr>
        <p:txBody>
          <a:bodyPr/>
          <a:lstStyle/>
          <a:p>
            <a:r>
              <a:rPr lang="en-US" dirty="0" smtClean="0">
                <a:solidFill>
                  <a:srgbClr val="000000"/>
                </a:solidFill>
              </a:rPr>
              <a:t>Microinstruction for Add (</a:t>
            </a:r>
            <a:r>
              <a:rPr lang="en-US" dirty="0" err="1" smtClean="0">
                <a:solidFill>
                  <a:srgbClr val="000000"/>
                </a:solidFill>
              </a:rPr>
              <a:t>Rsrc</a:t>
            </a:r>
            <a:r>
              <a:rPr lang="en-US" dirty="0" smtClean="0">
                <a:solidFill>
                  <a:srgbClr val="000000"/>
                </a:solidFill>
              </a:rPr>
              <a:t>)+,</a:t>
            </a:r>
            <a:r>
              <a:rPr lang="en-US" dirty="0" err="1" smtClean="0">
                <a:solidFill>
                  <a:srgbClr val="000000"/>
                </a:solidFill>
              </a:rPr>
              <a:t>Rdst</a:t>
            </a:r>
            <a:r>
              <a:rPr lang="en-US" dirty="0" smtClean="0">
                <a:solidFill>
                  <a:srgbClr val="000000"/>
                </a:solidFill>
              </a:rPr>
              <a:t>.</a:t>
            </a:r>
          </a:p>
          <a:p>
            <a:pPr lvl="1"/>
            <a:r>
              <a:rPr lang="en-US" sz="2200" dirty="0" smtClean="0">
                <a:solidFill>
                  <a:srgbClr val="000000"/>
                </a:solidFill>
              </a:rPr>
              <a:t>autoincrement mode; microinstruction at location 170 is not executed for this addressing mode</a:t>
            </a:r>
            <a:endParaRPr lang="en-US" sz="2200" dirty="0" smtClean="0"/>
          </a:p>
          <a:p>
            <a:pPr>
              <a:buNone/>
            </a:pPr>
            <a:endParaRPr lang="en-US" dirty="0"/>
          </a:p>
        </p:txBody>
      </p:sp>
      <p:pic>
        <p:nvPicPr>
          <p:cNvPr id="2051" name="Picture 3"/>
          <p:cNvPicPr>
            <a:picLocks noChangeAspect="1" noChangeArrowheads="1"/>
          </p:cNvPicPr>
          <p:nvPr/>
        </p:nvPicPr>
        <p:blipFill>
          <a:blip r:embed="rId2"/>
          <a:srcRect/>
          <a:stretch>
            <a:fillRect/>
          </a:stretch>
        </p:blipFill>
        <p:spPr bwMode="auto">
          <a:xfrm>
            <a:off x="1752600" y="2438400"/>
            <a:ext cx="5919787" cy="4419600"/>
          </a:xfrm>
          <a:prstGeom prst="rect">
            <a:avLst/>
          </a:prstGeom>
          <a:noFill/>
          <a:ln w="9525">
            <a:noFill/>
            <a:miter lim="800000"/>
            <a:headEnd/>
            <a:tailEnd/>
          </a:ln>
          <a:effectLst/>
        </p:spPr>
      </p:pic>
      <p:sp>
        <p:nvSpPr>
          <p:cNvPr id="7" name="Title 1"/>
          <p:cNvSpPr>
            <a:spLocks noGrp="1"/>
          </p:cNvSpPr>
          <p:nvPr>
            <p:ph type="title"/>
          </p:nvPr>
        </p:nvSpPr>
        <p:spPr>
          <a:xfrm>
            <a:off x="406400" y="152400"/>
            <a:ext cx="8204200" cy="838200"/>
          </a:xfrm>
        </p:spPr>
        <p:txBody>
          <a:bodyPr/>
          <a:lstStyle/>
          <a:p>
            <a:r>
              <a:rPr lang="en-US" dirty="0" err="1" smtClean="0"/>
              <a:t>Microprogram</a:t>
            </a:r>
            <a:r>
              <a:rPr lang="en-US" dirty="0" smtClean="0"/>
              <a:t> Sequencing (cont..)</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06400" y="152400"/>
            <a:ext cx="8585200" cy="838200"/>
          </a:xfrm>
        </p:spPr>
        <p:txBody>
          <a:bodyPr/>
          <a:lstStyle/>
          <a:p>
            <a:pPr eaLnBrk="1" hangingPunct="1"/>
            <a:r>
              <a:rPr lang="en-US" dirty="0" smtClean="0"/>
              <a:t>Microinstructions with Next-Address Field</a:t>
            </a:r>
          </a:p>
        </p:txBody>
      </p:sp>
      <p:sp>
        <p:nvSpPr>
          <p:cNvPr id="49155" name="Rectangle 3"/>
          <p:cNvSpPr>
            <a:spLocks noGrp="1" noChangeArrowheads="1"/>
          </p:cNvSpPr>
          <p:nvPr>
            <p:ph type="body" idx="1"/>
          </p:nvPr>
        </p:nvSpPr>
        <p:spPr>
          <a:xfrm>
            <a:off x="0" y="1066800"/>
            <a:ext cx="9144000" cy="5638800"/>
          </a:xfrm>
        </p:spPr>
        <p:txBody>
          <a:bodyPr/>
          <a:lstStyle/>
          <a:p>
            <a:pPr eaLnBrk="1" hangingPunct="1"/>
            <a:r>
              <a:rPr lang="en-US" sz="2600" dirty="0" smtClean="0"/>
              <a:t>The microprogram we discussed requires several branch microinstructions, which perform no useful operation in the </a:t>
            </a:r>
            <a:r>
              <a:rPr lang="en-US" sz="2600" dirty="0" err="1" smtClean="0"/>
              <a:t>datapath</a:t>
            </a:r>
            <a:r>
              <a:rPr lang="en-US" sz="2600" dirty="0" smtClean="0"/>
              <a:t>.</a:t>
            </a:r>
          </a:p>
          <a:p>
            <a:pPr eaLnBrk="1" hangingPunct="1"/>
            <a:endParaRPr lang="en-US" sz="2600" dirty="0" smtClean="0"/>
          </a:p>
          <a:p>
            <a:pPr eaLnBrk="1" hangingPunct="1"/>
            <a:r>
              <a:rPr lang="en-US" sz="2600" dirty="0" smtClean="0"/>
              <a:t>A powerful </a:t>
            </a:r>
            <a:r>
              <a:rPr lang="en-US" sz="2600" dirty="0" smtClean="0">
                <a:solidFill>
                  <a:srgbClr val="0000FF"/>
                </a:solidFill>
              </a:rPr>
              <a:t>alternative approach is to include an address field as a part of every microinstruction to indicate the location of the next microinstruction to be fetched.</a:t>
            </a:r>
          </a:p>
          <a:p>
            <a:pPr eaLnBrk="1" hangingPunct="1"/>
            <a:endParaRPr lang="en-US" sz="2600" dirty="0" smtClean="0"/>
          </a:p>
          <a:p>
            <a:pPr eaLnBrk="1" hangingPunct="1"/>
            <a:r>
              <a:rPr lang="en-US" sz="2600" dirty="0" smtClean="0"/>
              <a:t>Every microinstruction becomes a branch microinstruction , in addition to its other function.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838200"/>
          </a:xfrm>
        </p:spPr>
        <p:txBody>
          <a:bodyPr/>
          <a:lstStyle/>
          <a:p>
            <a:r>
              <a:rPr lang="en-US" dirty="0" smtClean="0"/>
              <a:t>Microinstructions with Next-Address Field</a:t>
            </a:r>
            <a:endParaRPr lang="en-US" dirty="0"/>
          </a:p>
        </p:txBody>
      </p:sp>
      <p:sp>
        <p:nvSpPr>
          <p:cNvPr id="3" name="Content Placeholder 2"/>
          <p:cNvSpPr>
            <a:spLocks noGrp="1"/>
          </p:cNvSpPr>
          <p:nvPr>
            <p:ph idx="1"/>
          </p:nvPr>
        </p:nvSpPr>
        <p:spPr>
          <a:xfrm>
            <a:off x="0" y="1066800"/>
            <a:ext cx="9093200" cy="5638800"/>
          </a:xfrm>
        </p:spPr>
        <p:txBody>
          <a:bodyPr/>
          <a:lstStyle/>
          <a:p>
            <a:pPr eaLnBrk="1" hangingPunct="1"/>
            <a:r>
              <a:rPr lang="en-US" dirty="0" smtClean="0"/>
              <a:t>Advantages: </a:t>
            </a:r>
          </a:p>
          <a:p>
            <a:pPr lvl="1" eaLnBrk="1" hangingPunct="1"/>
            <a:r>
              <a:rPr lang="en-US" dirty="0" smtClean="0"/>
              <a:t>Separate branch microinstructions are virtually eliminated;</a:t>
            </a:r>
          </a:p>
          <a:p>
            <a:pPr lvl="1" eaLnBrk="1" hangingPunct="1"/>
            <a:r>
              <a:rPr lang="en-US" dirty="0" smtClean="0"/>
              <a:t>Few limitations in assigning addresses to microinstructions.</a:t>
            </a:r>
          </a:p>
          <a:p>
            <a:pPr lvl="1" eaLnBrk="1" hangingPunct="1"/>
            <a:r>
              <a:rPr lang="en-US" dirty="0" smtClean="0"/>
              <a:t>No need to keep track of sequential addresses. So µPC is replaced by Microinstruction Address Register (µAR).</a:t>
            </a:r>
          </a:p>
          <a:p>
            <a:pPr lvl="1" eaLnBrk="1" hangingPunct="1"/>
            <a:endParaRPr lang="en-US" dirty="0" smtClean="0"/>
          </a:p>
          <a:p>
            <a:pPr eaLnBrk="1" hangingPunct="1"/>
            <a:r>
              <a:rPr lang="en-US" dirty="0" smtClean="0"/>
              <a:t>Drawbacks: </a:t>
            </a:r>
          </a:p>
          <a:p>
            <a:pPr lvl="1" eaLnBrk="1" hangingPunct="1"/>
            <a:r>
              <a:rPr lang="en-US" dirty="0" smtClean="0"/>
              <a:t>Additional bits for the address field (around 1/6</a:t>
            </a:r>
            <a:r>
              <a:rPr lang="en-US" baseline="30000" dirty="0" smtClean="0"/>
              <a:t>th</a:t>
            </a:r>
            <a:r>
              <a:rPr lang="en-US" dirty="0" smtClean="0"/>
              <a:t> of control store capacity)</a:t>
            </a:r>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5400" y="152400"/>
            <a:ext cx="4546600" cy="1371600"/>
          </a:xfrm>
        </p:spPr>
        <p:txBody>
          <a:bodyPr/>
          <a:lstStyle/>
          <a:p>
            <a:pPr eaLnBrk="1" hangingPunct="1"/>
            <a:r>
              <a:rPr lang="en-US" dirty="0" smtClean="0"/>
              <a:t>Microinstructions with Next-Address Field</a:t>
            </a:r>
          </a:p>
        </p:txBody>
      </p:sp>
      <p:sp>
        <p:nvSpPr>
          <p:cNvPr id="5" name="Content Placeholder 2"/>
          <p:cNvSpPr>
            <a:spLocks noGrp="1"/>
          </p:cNvSpPr>
          <p:nvPr>
            <p:ph idx="1"/>
          </p:nvPr>
        </p:nvSpPr>
        <p:spPr>
          <a:xfrm>
            <a:off x="0" y="1905000"/>
            <a:ext cx="3733800" cy="4800600"/>
          </a:xfrm>
        </p:spPr>
        <p:txBody>
          <a:bodyPr/>
          <a:lstStyle/>
          <a:p>
            <a:r>
              <a:rPr lang="en-US" dirty="0" smtClean="0">
                <a:solidFill>
                  <a:srgbClr val="000000"/>
                </a:solidFill>
              </a:rPr>
              <a:t>Microinstruction sequencing organization</a:t>
            </a:r>
            <a:endParaRPr lang="en-US" sz="2200" dirty="0" smtClean="0"/>
          </a:p>
          <a:p>
            <a:pPr>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64100"/>
            <a:ext cx="5029200" cy="654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a:t>Indirect Cycle</a:t>
            </a:r>
          </a:p>
        </p:txBody>
      </p:sp>
      <p:sp>
        <p:nvSpPr>
          <p:cNvPr id="12291" name="Rectangle 3"/>
          <p:cNvSpPr>
            <a:spLocks noGrp="1" noChangeArrowheads="1"/>
          </p:cNvSpPr>
          <p:nvPr>
            <p:ph type="body" idx="1"/>
          </p:nvPr>
        </p:nvSpPr>
        <p:spPr/>
        <p:txBody>
          <a:bodyPr/>
          <a:lstStyle/>
          <a:p>
            <a:r>
              <a:rPr lang="en-GB" dirty="0"/>
              <a:t>MAR &lt;- (</a:t>
            </a:r>
            <a:r>
              <a:rPr lang="en-GB" dirty="0" err="1"/>
              <a:t>IR</a:t>
            </a:r>
            <a:r>
              <a:rPr lang="en-GB" baseline="-25000" dirty="0" err="1"/>
              <a:t>address</a:t>
            </a:r>
            <a:r>
              <a:rPr lang="en-GB" dirty="0"/>
              <a:t>)  -  address field of IR</a:t>
            </a:r>
          </a:p>
          <a:p>
            <a:r>
              <a:rPr lang="en-GB" dirty="0"/>
              <a:t>MBR &lt;- (memory)</a:t>
            </a:r>
          </a:p>
          <a:p>
            <a:r>
              <a:rPr lang="en-GB" dirty="0" err="1"/>
              <a:t>IR</a:t>
            </a:r>
            <a:r>
              <a:rPr lang="en-GB" baseline="-25000" dirty="0" err="1"/>
              <a:t>address</a:t>
            </a:r>
            <a:r>
              <a:rPr lang="en-GB" dirty="0"/>
              <a:t> &lt;- (</a:t>
            </a:r>
            <a:r>
              <a:rPr lang="en-GB" dirty="0" err="1"/>
              <a:t>MBR</a:t>
            </a:r>
            <a:r>
              <a:rPr lang="en-GB" baseline="-25000" dirty="0" err="1"/>
              <a:t>address</a:t>
            </a:r>
            <a:r>
              <a:rPr lang="en-GB" dirty="0"/>
              <a:t>)</a:t>
            </a:r>
          </a:p>
          <a:p>
            <a:pPr lvl="1"/>
            <a:endParaRPr lang="en-GB" dirty="0" smtClean="0"/>
          </a:p>
          <a:p>
            <a:pPr lvl="1"/>
            <a:endParaRPr lang="en-GB" dirty="0"/>
          </a:p>
          <a:p>
            <a:r>
              <a:rPr lang="en-GB" dirty="0"/>
              <a:t>MBR contains an address</a:t>
            </a:r>
          </a:p>
          <a:p>
            <a:r>
              <a:rPr lang="en-GB" dirty="0"/>
              <a:t>IR is now in same state as if direct addressing had been used</a:t>
            </a:r>
          </a:p>
          <a:p>
            <a:pPr marL="0" indent="0">
              <a:buNone/>
            </a:pPr>
            <a:endParaRPr lang="en-GB" dirty="0"/>
          </a:p>
        </p:txBody>
      </p:sp>
    </p:spTree>
    <p:extLst>
      <p:ext uri="{BB962C8B-B14F-4D97-AF65-F5344CB8AC3E}">
        <p14:creationId xmlns:p14="http://schemas.microsoft.com/office/powerpoint/2010/main" val="238874379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dirty="0" smtClean="0"/>
              <a:t>Implementation of the Microroutine</a:t>
            </a:r>
          </a:p>
        </p:txBody>
      </p:sp>
      <p:sp>
        <p:nvSpPr>
          <p:cNvPr id="6" name="Rectangle 2"/>
          <p:cNvSpPr txBox="1">
            <a:spLocks noChangeArrowheads="1"/>
          </p:cNvSpPr>
          <p:nvPr/>
        </p:nvSpPr>
        <p:spPr bwMode="auto">
          <a:xfrm>
            <a:off x="0" y="5791200"/>
            <a:ext cx="9144000"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i="0" u="none" strike="noStrike" kern="0" cap="none" spc="0" normalizeH="0" baseline="0" noProof="0" dirty="0" smtClean="0">
                <a:ln>
                  <a:noFill/>
                </a:ln>
                <a:solidFill>
                  <a:schemeClr val="tx2"/>
                </a:solidFill>
                <a:effectLst/>
                <a:uLnTx/>
                <a:uFillTx/>
                <a:latin typeface="+mn-lt"/>
                <a:ea typeface="+mj-ea"/>
                <a:cs typeface="+mj-cs"/>
              </a:rPr>
              <a:t>Micro routine using </a:t>
            </a:r>
            <a:r>
              <a:rPr kumimoji="1" lang="en-US" kern="0" dirty="0" smtClean="0">
                <a:solidFill>
                  <a:schemeClr val="tx2"/>
                </a:solidFill>
                <a:latin typeface="+mn-lt"/>
                <a:ea typeface="+mj-ea"/>
                <a:cs typeface="+mj-cs"/>
              </a:rPr>
              <a:t>n</a:t>
            </a:r>
            <a:r>
              <a:rPr kumimoji="1" lang="en-US" i="0" u="none" strike="noStrike" kern="0" cap="none" spc="0" normalizeH="0" baseline="0" noProof="0" dirty="0" smtClean="0">
                <a:ln>
                  <a:noFill/>
                </a:ln>
                <a:solidFill>
                  <a:schemeClr val="tx2"/>
                </a:solidFill>
                <a:effectLst/>
                <a:uLnTx/>
                <a:uFillTx/>
                <a:latin typeface="+mn-lt"/>
                <a:ea typeface="+mj-ea"/>
                <a:cs typeface="+mj-cs"/>
              </a:rPr>
              <a:t>ext-address field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i="0" u="none" strike="noStrike" kern="0" cap="none" spc="0" normalizeH="0" baseline="0" noProof="0" dirty="0" smtClean="0">
                <a:ln>
                  <a:noFill/>
                </a:ln>
                <a:solidFill>
                  <a:schemeClr val="tx2"/>
                </a:solidFill>
                <a:effectLst/>
                <a:uLnTx/>
                <a:uFillTx/>
                <a:latin typeface="+mn-lt"/>
                <a:ea typeface="+mj-ea"/>
                <a:cs typeface="+mj-cs"/>
              </a:rPr>
              <a:t>e.g. </a:t>
            </a:r>
            <a:r>
              <a:rPr kumimoji="1" lang="en-US" i="0" u="none" strike="noStrike" kern="0" cap="none" spc="0" normalizeH="0" baseline="0" noProof="0" dirty="0" smtClean="0">
                <a:ln>
                  <a:noFill/>
                </a:ln>
                <a:solidFill>
                  <a:srgbClr val="000000"/>
                </a:solidFill>
                <a:effectLst/>
                <a:uLnTx/>
                <a:uFillTx/>
                <a:latin typeface="+mn-lt"/>
                <a:ea typeface="+mj-ea"/>
                <a:cs typeface="+mj-cs"/>
              </a:rPr>
              <a:t>Add (</a:t>
            </a:r>
            <a:r>
              <a:rPr kumimoji="1" lang="en-US" i="0" u="none" strike="noStrike" kern="0" cap="none" spc="0" normalizeH="0" baseline="0" noProof="0" dirty="0" err="1" smtClean="0">
                <a:ln>
                  <a:noFill/>
                </a:ln>
                <a:solidFill>
                  <a:srgbClr val="000000"/>
                </a:solidFill>
                <a:effectLst/>
                <a:uLnTx/>
                <a:uFillTx/>
                <a:latin typeface="+mn-lt"/>
                <a:ea typeface="+mj-ea"/>
                <a:cs typeface="+mj-cs"/>
              </a:rPr>
              <a:t>Rsrc</a:t>
            </a:r>
            <a:r>
              <a:rPr kumimoji="1" lang="en-US" i="0" u="none" strike="noStrike" kern="0" cap="none" spc="0" normalizeH="0" baseline="0" noProof="0" dirty="0" smtClean="0">
                <a:ln>
                  <a:noFill/>
                </a:ln>
                <a:solidFill>
                  <a:srgbClr val="000000"/>
                </a:solidFill>
                <a:effectLst/>
                <a:uLnTx/>
                <a:uFillTx/>
                <a:latin typeface="+mn-lt"/>
                <a:ea typeface="+mj-ea"/>
                <a:cs typeface="+mj-cs"/>
              </a:rPr>
              <a:t>)+,</a:t>
            </a:r>
            <a:r>
              <a:rPr kumimoji="1" lang="en-US" i="0" u="none" strike="noStrike" kern="0" cap="none" spc="0" normalizeH="0" baseline="0" noProof="0" dirty="0" err="1" smtClean="0">
                <a:ln>
                  <a:noFill/>
                </a:ln>
                <a:solidFill>
                  <a:srgbClr val="000000"/>
                </a:solidFill>
                <a:effectLst/>
                <a:uLnTx/>
                <a:uFillTx/>
                <a:latin typeface="+mn-lt"/>
                <a:ea typeface="+mj-ea"/>
                <a:cs typeface="+mj-cs"/>
              </a:rPr>
              <a:t>Rdst</a:t>
            </a:r>
            <a:r>
              <a:rPr kumimoji="1" lang="en-US" i="0" u="none" strike="noStrike" kern="0" cap="none" spc="0" normalizeH="0" baseline="0" noProof="0" dirty="0" smtClean="0">
                <a:ln>
                  <a:noFill/>
                </a:ln>
                <a:solidFill>
                  <a:srgbClr val="000000"/>
                </a:solidFill>
                <a:effectLst/>
                <a:uLnTx/>
                <a:uFillTx/>
                <a:latin typeface="+mn-lt"/>
                <a:ea typeface="+mj-ea"/>
                <a:cs typeface="+mj-cs"/>
              </a:rPr>
              <a:t> </a:t>
            </a:r>
            <a:endParaRPr kumimoji="1" lang="en-US" i="0" u="none" strike="noStrike" kern="0" cap="none" spc="0" normalizeH="0" baseline="0" noProof="0" dirty="0" smtClean="0">
              <a:ln>
                <a:noFill/>
              </a:ln>
              <a:solidFill>
                <a:schemeClr val="tx2"/>
              </a:solidFill>
              <a:effectLst/>
              <a:uLnTx/>
              <a:uFillTx/>
              <a:latin typeface="+mn-lt"/>
              <a:ea typeface="+mj-ea"/>
              <a:cs typeface="+mj-cs"/>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43000"/>
            <a:ext cx="8610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Tasks Done By Microprogrammed Control Unit</a:t>
            </a:r>
          </a:p>
        </p:txBody>
      </p:sp>
      <p:sp>
        <p:nvSpPr>
          <p:cNvPr id="55299" name="Rectangle 3"/>
          <p:cNvSpPr>
            <a:spLocks noGrp="1" noChangeArrowheads="1"/>
          </p:cNvSpPr>
          <p:nvPr>
            <p:ph type="body" idx="1"/>
          </p:nvPr>
        </p:nvSpPr>
        <p:spPr>
          <a:xfrm>
            <a:off x="228600" y="1066800"/>
            <a:ext cx="8763000" cy="5638800"/>
          </a:xfrm>
        </p:spPr>
        <p:txBody>
          <a:bodyPr/>
          <a:lstStyle/>
          <a:p>
            <a:r>
              <a:rPr lang="en-US" sz="2400" dirty="0">
                <a:solidFill>
                  <a:srgbClr val="0000FF"/>
                </a:solidFill>
              </a:rPr>
              <a:t>Microinstruction sequencing: </a:t>
            </a:r>
            <a:endParaRPr lang="en-US" sz="2400" dirty="0" smtClean="0">
              <a:solidFill>
                <a:srgbClr val="0000FF"/>
              </a:solidFill>
            </a:endParaRPr>
          </a:p>
          <a:p>
            <a:pPr lvl="1"/>
            <a:r>
              <a:rPr lang="en-US" sz="2000" dirty="0" smtClean="0"/>
              <a:t>Get </a:t>
            </a:r>
            <a:r>
              <a:rPr lang="en-US" sz="2000" dirty="0"/>
              <a:t>the next microinstruction from the </a:t>
            </a:r>
            <a:r>
              <a:rPr lang="en-US" sz="2000" dirty="0" smtClean="0"/>
              <a:t>control memory</a:t>
            </a:r>
            <a:r>
              <a:rPr lang="en-US" sz="2000" dirty="0"/>
              <a:t>.</a:t>
            </a:r>
          </a:p>
          <a:p>
            <a:r>
              <a:rPr lang="en-US" sz="2400" dirty="0" smtClean="0">
                <a:solidFill>
                  <a:srgbClr val="0000FF"/>
                </a:solidFill>
              </a:rPr>
              <a:t>Microinstruction </a:t>
            </a:r>
            <a:r>
              <a:rPr lang="en-US" sz="2400" dirty="0">
                <a:solidFill>
                  <a:srgbClr val="0000FF"/>
                </a:solidFill>
              </a:rPr>
              <a:t>execution: </a:t>
            </a:r>
            <a:endParaRPr lang="en-US" sz="2400" dirty="0" smtClean="0">
              <a:solidFill>
                <a:srgbClr val="0000FF"/>
              </a:solidFill>
            </a:endParaRPr>
          </a:p>
          <a:p>
            <a:pPr lvl="1"/>
            <a:r>
              <a:rPr lang="en-US" sz="2000" dirty="0" smtClean="0"/>
              <a:t>Generate </a:t>
            </a:r>
            <a:r>
              <a:rPr lang="en-US" sz="2000" dirty="0"/>
              <a:t>the control signals needed to </a:t>
            </a:r>
            <a:r>
              <a:rPr lang="en-US" sz="2000" dirty="0" smtClean="0"/>
              <a:t>execute the </a:t>
            </a:r>
            <a:r>
              <a:rPr lang="en-US" sz="2000" dirty="0"/>
              <a:t>microinstruction</a:t>
            </a:r>
            <a:r>
              <a:rPr lang="en-US" sz="2000" dirty="0" smtClean="0"/>
              <a:t>.</a:t>
            </a:r>
          </a:p>
          <a:p>
            <a:r>
              <a:rPr lang="en-GB" sz="2400" dirty="0" smtClean="0"/>
              <a:t>Must </a:t>
            </a:r>
            <a:r>
              <a:rPr lang="en-GB" sz="2400" dirty="0"/>
              <a:t>consider both </a:t>
            </a:r>
            <a:r>
              <a:rPr lang="en-GB" sz="2400" dirty="0" smtClean="0"/>
              <a:t>together</a:t>
            </a:r>
          </a:p>
          <a:p>
            <a:r>
              <a:rPr lang="en-GB" sz="2400" b="1" dirty="0" smtClean="0"/>
              <a:t>Design Considerations:</a:t>
            </a:r>
          </a:p>
          <a:p>
            <a:pPr lvl="1"/>
            <a:r>
              <a:rPr lang="en-GB" sz="2000" dirty="0"/>
              <a:t>Size of microinstructions</a:t>
            </a:r>
          </a:p>
          <a:p>
            <a:pPr lvl="1"/>
            <a:r>
              <a:rPr lang="en-GB" sz="2000" dirty="0"/>
              <a:t>Address generation time</a:t>
            </a:r>
          </a:p>
          <a:p>
            <a:pPr lvl="2"/>
            <a:r>
              <a:rPr lang="en-GB" sz="1600" dirty="0"/>
              <a:t>Determined by instruction register</a:t>
            </a:r>
          </a:p>
          <a:p>
            <a:pPr lvl="3"/>
            <a:r>
              <a:rPr lang="en-GB" sz="1600" dirty="0"/>
              <a:t>Once per cycle, after instruction is fetched</a:t>
            </a:r>
          </a:p>
          <a:p>
            <a:pPr lvl="2"/>
            <a:r>
              <a:rPr lang="en-GB" sz="1600" dirty="0"/>
              <a:t>Next sequential address</a:t>
            </a:r>
          </a:p>
          <a:p>
            <a:pPr lvl="3"/>
            <a:r>
              <a:rPr lang="en-GB" sz="1600" dirty="0"/>
              <a:t>Common in most designed</a:t>
            </a:r>
          </a:p>
          <a:p>
            <a:pPr lvl="2"/>
            <a:r>
              <a:rPr lang="en-GB" sz="1600" dirty="0"/>
              <a:t>Branches</a:t>
            </a:r>
          </a:p>
          <a:p>
            <a:pPr lvl="3"/>
            <a:r>
              <a:rPr lang="en-GB" sz="1600" dirty="0"/>
              <a:t>Both conditional and unconditional</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428934985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t>Sequencing Techniques</a:t>
            </a:r>
          </a:p>
        </p:txBody>
      </p:sp>
      <p:sp>
        <p:nvSpPr>
          <p:cNvPr id="57347" name="Rectangle 3"/>
          <p:cNvSpPr>
            <a:spLocks noGrp="1" noChangeArrowheads="1"/>
          </p:cNvSpPr>
          <p:nvPr>
            <p:ph type="body" idx="1"/>
          </p:nvPr>
        </p:nvSpPr>
        <p:spPr/>
        <p:txBody>
          <a:bodyPr/>
          <a:lstStyle/>
          <a:p>
            <a:r>
              <a:rPr lang="en-GB"/>
              <a:t>Based on current microinstruction, condition flags, contents of IR, control memory address must be generated</a:t>
            </a:r>
          </a:p>
          <a:p>
            <a:r>
              <a:rPr lang="en-GB"/>
              <a:t>Based on format of address information</a:t>
            </a:r>
          </a:p>
          <a:p>
            <a:pPr lvl="1"/>
            <a:r>
              <a:rPr lang="en-GB"/>
              <a:t>Two address fields</a:t>
            </a:r>
          </a:p>
          <a:p>
            <a:pPr lvl="1"/>
            <a:r>
              <a:rPr lang="en-GB"/>
              <a:t>Single address field</a:t>
            </a:r>
          </a:p>
          <a:p>
            <a:pPr lvl="1"/>
            <a:r>
              <a:rPr lang="en-GB"/>
              <a:t>Variable format</a:t>
            </a:r>
          </a:p>
        </p:txBody>
      </p:sp>
    </p:spTree>
    <p:extLst>
      <p:ext uri="{BB962C8B-B14F-4D97-AF65-F5344CB8AC3E}">
        <p14:creationId xmlns:p14="http://schemas.microsoft.com/office/powerpoint/2010/main" val="354956239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a:t>Address Generation</a:t>
            </a:r>
          </a:p>
        </p:txBody>
      </p:sp>
      <p:graphicFrame>
        <p:nvGraphicFramePr>
          <p:cNvPr id="58403" name="Group 35"/>
          <p:cNvGraphicFramePr>
            <a:graphicFrameLocks noGrp="1"/>
          </p:cNvGraphicFramePr>
          <p:nvPr>
            <p:ph type="tbl" idx="1"/>
            <p:extLst>
              <p:ext uri="{D42A27DB-BD31-4B8C-83A1-F6EECF244321}">
                <p14:modId xmlns:p14="http://schemas.microsoft.com/office/powerpoint/2010/main" val="1576932979"/>
              </p:ext>
            </p:extLst>
          </p:nvPr>
        </p:nvGraphicFramePr>
        <p:xfrm>
          <a:off x="457200" y="1066800"/>
          <a:ext cx="8178800" cy="3263901"/>
        </p:xfrm>
        <a:graphic>
          <a:graphicData uri="http://schemas.openxmlformats.org/drawingml/2006/table">
            <a:tbl>
              <a:tblPr/>
              <a:tblGrid>
                <a:gridCol w="4089400"/>
                <a:gridCol w="4089400"/>
              </a:tblGrid>
              <a:tr h="820738">
                <a:tc>
                  <a:txBody>
                    <a:bodyPr/>
                    <a:lstStyle/>
                    <a:p>
                      <a:pPr marL="0" marR="0" lvl="0" indent="0" algn="ctr" defTabSz="914400" rtl="0" eaLnBrk="0" fontAlgn="base" latinLnBrk="0" hangingPunct="0">
                        <a:lnSpc>
                          <a:spcPct val="100000"/>
                        </a:lnSpc>
                        <a:spcBef>
                          <a:spcPct val="20000"/>
                        </a:spcBef>
                        <a:spcAft>
                          <a:spcPct val="0"/>
                        </a:spcAft>
                        <a:buClr>
                          <a:srgbClr val="008080"/>
                        </a:buClr>
                        <a:buSzTx/>
                        <a:buFontTx/>
                        <a:buNone/>
                        <a:tabLst/>
                      </a:pPr>
                      <a:r>
                        <a:rPr kumimoji="1" lang="en-GB" sz="2400" b="1" i="0" u="none" strike="noStrike" cap="none" normalizeH="0" baseline="0" dirty="0" smtClean="0">
                          <a:ln>
                            <a:noFill/>
                          </a:ln>
                          <a:solidFill>
                            <a:schemeClr val="tx1"/>
                          </a:solidFill>
                          <a:effectLst/>
                          <a:latin typeface="Verdana" pitchFamily="34" charset="0"/>
                        </a:rPr>
                        <a:t>Explicit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8080"/>
                        </a:buClr>
                        <a:buSzTx/>
                        <a:buFontTx/>
                        <a:buNone/>
                        <a:tabLst/>
                      </a:pPr>
                      <a:r>
                        <a:rPr kumimoji="1" lang="en-GB" sz="2400" b="1" i="0" u="none" strike="noStrike" cap="none" normalizeH="0" baseline="0" dirty="0" smtClean="0">
                          <a:ln>
                            <a:noFill/>
                          </a:ln>
                          <a:solidFill>
                            <a:schemeClr val="tx1"/>
                          </a:solidFill>
                          <a:effectLst/>
                          <a:latin typeface="Verdana" pitchFamily="34" charset="0"/>
                        </a:rPr>
                        <a:t>Implicit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0738">
                <a:tc>
                  <a:txBody>
                    <a:body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sz="2400" b="0" i="0" u="none" strike="noStrike" cap="none" normalizeH="0" baseline="0" smtClean="0">
                          <a:ln>
                            <a:noFill/>
                          </a:ln>
                          <a:solidFill>
                            <a:schemeClr val="tx1"/>
                          </a:solidFill>
                          <a:effectLst/>
                          <a:latin typeface="Verdana" pitchFamily="34" charset="0"/>
                        </a:rPr>
                        <a:t>Two-field			</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sz="2400" b="0" i="0" u="none" strike="noStrike" cap="none" normalizeH="0" baseline="0" smtClean="0">
                          <a:ln>
                            <a:noFill/>
                          </a:ln>
                          <a:solidFill>
                            <a:schemeClr val="tx1"/>
                          </a:solidFill>
                          <a:effectLst/>
                          <a:latin typeface="Verdana" pitchFamily="34" charset="0"/>
                        </a:rPr>
                        <a:t>Mapping</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sz="2400" b="0" i="0" u="none" strike="noStrike" cap="none" normalizeH="0" baseline="0" smtClean="0">
                          <a:ln>
                            <a:noFill/>
                          </a:ln>
                          <a:solidFill>
                            <a:schemeClr val="tx1"/>
                          </a:solidFill>
                          <a:effectLst/>
                          <a:latin typeface="Verdana" pitchFamily="34" charset="0"/>
                        </a:rPr>
                        <a:t>Unconditional Branch</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sz="2400" b="0" i="0" u="none" strike="noStrike" cap="none" normalizeH="0" baseline="0" smtClean="0">
                          <a:ln>
                            <a:noFill/>
                          </a:ln>
                          <a:solidFill>
                            <a:schemeClr val="tx1"/>
                          </a:solidFill>
                          <a:effectLst/>
                          <a:latin typeface="Verdana" pitchFamily="34" charset="0"/>
                        </a:rPr>
                        <a:t>Addition</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0100">
                <a:tc>
                  <a:txBody>
                    <a:body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sz="2400" b="0" i="0" u="none" strike="noStrike" cap="none" normalizeH="0" baseline="0" smtClean="0">
                          <a:ln>
                            <a:noFill/>
                          </a:ln>
                          <a:solidFill>
                            <a:schemeClr val="tx1"/>
                          </a:solidFill>
                          <a:effectLst/>
                          <a:latin typeface="Verdana" pitchFamily="34" charset="0"/>
                        </a:rPr>
                        <a:t>Conditional branch</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sz="2400" b="0" i="0" u="none" strike="noStrike" cap="none" normalizeH="0" baseline="0" smtClean="0">
                          <a:ln>
                            <a:noFill/>
                          </a:ln>
                          <a:solidFill>
                            <a:schemeClr val="tx1"/>
                          </a:solidFill>
                          <a:effectLst/>
                          <a:latin typeface="Verdana" pitchFamily="34" charset="0"/>
                        </a:rPr>
                        <a:t>Residual control</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4711234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Grp="1" noChangeArrowheads="1"/>
          </p:cNvSpPr>
          <p:nvPr>
            <p:ph type="title"/>
          </p:nvPr>
        </p:nvSpPr>
        <p:spPr/>
        <p:txBody>
          <a:bodyPr/>
          <a:lstStyle/>
          <a:p>
            <a:r>
              <a:rPr lang="en-GB" dirty="0" smtClean="0"/>
              <a:t>Microinstruction Execution</a:t>
            </a:r>
            <a:endParaRPr lang="en-GB" dirty="0"/>
          </a:p>
        </p:txBody>
      </p:sp>
      <p:sp>
        <p:nvSpPr>
          <p:cNvPr id="59397" name="Rectangle 5"/>
          <p:cNvSpPr>
            <a:spLocks noGrp="1" noChangeArrowheads="1"/>
          </p:cNvSpPr>
          <p:nvPr>
            <p:ph type="body" idx="1"/>
          </p:nvPr>
        </p:nvSpPr>
        <p:spPr>
          <a:xfrm>
            <a:off x="152400" y="1066800"/>
            <a:ext cx="8839200" cy="5638800"/>
          </a:xfrm>
        </p:spPr>
        <p:txBody>
          <a:bodyPr/>
          <a:lstStyle/>
          <a:p>
            <a:r>
              <a:rPr lang="en-US" dirty="0"/>
              <a:t>The microinstruction cycle is the basic event on a </a:t>
            </a:r>
            <a:r>
              <a:rPr lang="en-US" dirty="0" err="1"/>
              <a:t>microprogrammed</a:t>
            </a:r>
            <a:r>
              <a:rPr lang="en-US" dirty="0"/>
              <a:t> processor. </a:t>
            </a:r>
            <a:endParaRPr lang="en-US" dirty="0" smtClean="0"/>
          </a:p>
          <a:p>
            <a:endParaRPr lang="en-US" dirty="0" smtClean="0"/>
          </a:p>
          <a:p>
            <a:r>
              <a:rPr lang="en-GB" dirty="0" smtClean="0"/>
              <a:t>Each </a:t>
            </a:r>
            <a:r>
              <a:rPr lang="en-GB" dirty="0"/>
              <a:t>cycle is made up of two events</a:t>
            </a:r>
          </a:p>
          <a:p>
            <a:pPr lvl="1"/>
            <a:r>
              <a:rPr lang="en-GB" dirty="0"/>
              <a:t>Fetch</a:t>
            </a:r>
          </a:p>
          <a:p>
            <a:pPr lvl="2"/>
            <a:r>
              <a:rPr lang="en-GB" dirty="0"/>
              <a:t>Determined by generation of microinstruction address</a:t>
            </a:r>
          </a:p>
          <a:p>
            <a:pPr lvl="1"/>
            <a:r>
              <a:rPr lang="en-GB" dirty="0" smtClean="0"/>
              <a:t>Execute</a:t>
            </a:r>
          </a:p>
          <a:p>
            <a:pPr marL="457200" lvl="1" indent="0">
              <a:buNone/>
            </a:pPr>
            <a:endParaRPr lang="en-GB" dirty="0"/>
          </a:p>
          <a:p>
            <a:r>
              <a:rPr lang="en-US" dirty="0" smtClean="0"/>
              <a:t>Effect </a:t>
            </a:r>
            <a:r>
              <a:rPr lang="en-US" dirty="0"/>
              <a:t>of the execution of a </a:t>
            </a:r>
            <a:r>
              <a:rPr lang="en-US" dirty="0" smtClean="0"/>
              <a:t>microinstruction:</a:t>
            </a:r>
          </a:p>
          <a:p>
            <a:pPr lvl="1"/>
            <a:r>
              <a:rPr lang="en-GB" dirty="0"/>
              <a:t>to generate control signals</a:t>
            </a:r>
          </a:p>
          <a:p>
            <a:pPr lvl="1"/>
            <a:r>
              <a:rPr lang="en-GB" dirty="0"/>
              <a:t>Some control points internal to processor</a:t>
            </a:r>
          </a:p>
          <a:p>
            <a:pPr lvl="1"/>
            <a:r>
              <a:rPr lang="en-GB" dirty="0"/>
              <a:t>Rest go to external control bus or other interface</a:t>
            </a:r>
          </a:p>
          <a:p>
            <a:pPr marL="0" indent="0">
              <a:buNone/>
            </a:pPr>
            <a:endParaRPr lang="en-GB" dirty="0"/>
          </a:p>
        </p:txBody>
      </p:sp>
    </p:spTree>
    <p:extLst>
      <p:ext uri="{BB962C8B-B14F-4D97-AF65-F5344CB8AC3E}">
        <p14:creationId xmlns:p14="http://schemas.microsoft.com/office/powerpoint/2010/main" val="123555578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GB"/>
              <a:t>Control Unit </a:t>
            </a:r>
            <a:br>
              <a:rPr lang="en-GB"/>
            </a:br>
            <a:r>
              <a:rPr lang="en-GB"/>
              <a:t>Organization</a:t>
            </a:r>
          </a:p>
        </p:txBody>
      </p:sp>
      <p:pic>
        <p:nvPicPr>
          <p:cNvPr id="614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2225"/>
            <a:ext cx="5019675" cy="668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72777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Microinstruction Spectrum</a:t>
            </a:r>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093" y="1040700"/>
            <a:ext cx="8325107" cy="566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53716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2" name="Rectangle 6"/>
          <p:cNvSpPr>
            <a:spLocks noGrp="1" noChangeArrowheads="1"/>
          </p:cNvSpPr>
          <p:nvPr>
            <p:ph type="title"/>
          </p:nvPr>
        </p:nvSpPr>
        <p:spPr/>
        <p:txBody>
          <a:bodyPr/>
          <a:lstStyle/>
          <a:p>
            <a:r>
              <a:rPr lang="en-GB" dirty="0"/>
              <a:t>A Taxonomy of Microinstructions</a:t>
            </a:r>
          </a:p>
        </p:txBody>
      </p:sp>
      <p:sp>
        <p:nvSpPr>
          <p:cNvPr id="101383" name="Rectangle 7"/>
          <p:cNvSpPr>
            <a:spLocks noGrp="1" noChangeArrowheads="1"/>
          </p:cNvSpPr>
          <p:nvPr>
            <p:ph type="body" idx="1"/>
          </p:nvPr>
        </p:nvSpPr>
        <p:spPr>
          <a:xfrm>
            <a:off x="228600" y="1066800"/>
            <a:ext cx="8686800" cy="5638800"/>
          </a:xfrm>
        </p:spPr>
        <p:txBody>
          <a:bodyPr/>
          <a:lstStyle/>
          <a:p>
            <a:r>
              <a:rPr lang="en-US" sz="2400" dirty="0"/>
              <a:t>Microinstructions can be classified in a variety of ways:-</a:t>
            </a:r>
            <a:endParaRPr lang="en-GB" sz="2400" dirty="0"/>
          </a:p>
          <a:p>
            <a:pPr lvl="1"/>
            <a:r>
              <a:rPr lang="en-GB" sz="2000" dirty="0">
                <a:solidFill>
                  <a:srgbClr val="0000FF"/>
                </a:solidFill>
              </a:rPr>
              <a:t>Vertical/horizontal</a:t>
            </a:r>
          </a:p>
          <a:p>
            <a:pPr lvl="1"/>
            <a:r>
              <a:rPr lang="en-GB" sz="2000" dirty="0">
                <a:solidFill>
                  <a:srgbClr val="0000FF"/>
                </a:solidFill>
              </a:rPr>
              <a:t>Packed/unpacked</a:t>
            </a:r>
          </a:p>
          <a:p>
            <a:pPr lvl="1"/>
            <a:r>
              <a:rPr lang="en-GB" sz="2000" dirty="0">
                <a:solidFill>
                  <a:srgbClr val="0000FF"/>
                </a:solidFill>
              </a:rPr>
              <a:t>Hard/soft microprogramming</a:t>
            </a:r>
          </a:p>
          <a:p>
            <a:pPr lvl="1"/>
            <a:r>
              <a:rPr lang="en-GB" sz="2000" dirty="0">
                <a:solidFill>
                  <a:srgbClr val="0000FF"/>
                </a:solidFill>
              </a:rPr>
              <a:t>Direct/indirect encoding</a:t>
            </a:r>
          </a:p>
          <a:p>
            <a:endParaRPr lang="en-GB" sz="2000" b="1" dirty="0" smtClean="0">
              <a:solidFill>
                <a:srgbClr val="0000FF"/>
              </a:solidFill>
            </a:endParaRPr>
          </a:p>
          <a:p>
            <a:r>
              <a:rPr lang="en-GB" sz="2400" b="1" dirty="0" smtClean="0">
                <a:solidFill>
                  <a:srgbClr val="0000FF"/>
                </a:solidFill>
              </a:rPr>
              <a:t>Vertical/horizontal:</a:t>
            </a:r>
          </a:p>
          <a:p>
            <a:pPr lvl="1"/>
            <a:r>
              <a:rPr lang="en-US" sz="2000" dirty="0" smtClean="0"/>
              <a:t>relate </a:t>
            </a:r>
            <a:r>
              <a:rPr lang="en-US" sz="2000" dirty="0"/>
              <a:t>to the relative width of microinstructions</a:t>
            </a:r>
            <a:r>
              <a:rPr lang="en-US" sz="2000" dirty="0" smtClean="0"/>
              <a:t>.</a:t>
            </a:r>
          </a:p>
          <a:p>
            <a:pPr lvl="1"/>
            <a:r>
              <a:rPr lang="en-US" sz="2000" dirty="0"/>
              <a:t>a rule of </a:t>
            </a:r>
            <a:r>
              <a:rPr lang="en-US" sz="2000" dirty="0" smtClean="0"/>
              <a:t>thumb: </a:t>
            </a:r>
            <a:r>
              <a:rPr lang="en-US" sz="2000" dirty="0">
                <a:solidFill>
                  <a:srgbClr val="0000FF"/>
                </a:solidFill>
              </a:rPr>
              <a:t>vertical</a:t>
            </a:r>
            <a:r>
              <a:rPr lang="en-US" sz="2000" dirty="0"/>
              <a:t> microinstructions have lengths </a:t>
            </a:r>
            <a:r>
              <a:rPr lang="en-US" sz="2000" dirty="0" smtClean="0"/>
              <a:t>in the </a:t>
            </a:r>
            <a:r>
              <a:rPr lang="en-US" sz="2000" dirty="0"/>
              <a:t>range of </a:t>
            </a:r>
            <a:r>
              <a:rPr lang="en-US" sz="2000" dirty="0">
                <a:solidFill>
                  <a:srgbClr val="0000FF"/>
                </a:solidFill>
              </a:rPr>
              <a:t>16 to 40 bits </a:t>
            </a:r>
            <a:r>
              <a:rPr lang="en-US" sz="2000" dirty="0"/>
              <a:t>and </a:t>
            </a:r>
            <a:r>
              <a:rPr lang="en-US" sz="2000" dirty="0" smtClean="0">
                <a:solidFill>
                  <a:srgbClr val="C00000"/>
                </a:solidFill>
              </a:rPr>
              <a:t>horizontal</a:t>
            </a:r>
            <a:r>
              <a:rPr lang="en-US" sz="2000" dirty="0" smtClean="0"/>
              <a:t> </a:t>
            </a:r>
            <a:r>
              <a:rPr lang="en-US" sz="2000" dirty="0"/>
              <a:t>microinstructions have lengths in </a:t>
            </a:r>
            <a:r>
              <a:rPr lang="en-US" sz="2000" dirty="0" smtClean="0"/>
              <a:t>the range </a:t>
            </a:r>
            <a:r>
              <a:rPr lang="en-US" sz="2000" dirty="0"/>
              <a:t>of </a:t>
            </a:r>
            <a:r>
              <a:rPr lang="en-US" sz="2000" dirty="0">
                <a:solidFill>
                  <a:srgbClr val="C00000"/>
                </a:solidFill>
              </a:rPr>
              <a:t>40 to 100 bits</a:t>
            </a:r>
            <a:r>
              <a:rPr lang="en-US" sz="2000" dirty="0" smtClean="0"/>
              <a:t>.</a:t>
            </a:r>
            <a:endParaRPr lang="en-GB" sz="2000" dirty="0"/>
          </a:p>
        </p:txBody>
      </p:sp>
    </p:spTree>
    <p:extLst>
      <p:ext uri="{BB962C8B-B14F-4D97-AF65-F5344CB8AC3E}">
        <p14:creationId xmlns:p14="http://schemas.microsoft.com/office/powerpoint/2010/main" val="387917045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Taxonomy of </a:t>
            </a:r>
            <a:r>
              <a:rPr lang="en-GB" dirty="0" smtClean="0"/>
              <a:t>Microinstructions (cont..)</a:t>
            </a:r>
            <a:endParaRPr lang="en-US" dirty="0"/>
          </a:p>
        </p:txBody>
      </p:sp>
      <p:sp>
        <p:nvSpPr>
          <p:cNvPr id="3" name="Content Placeholder 2"/>
          <p:cNvSpPr>
            <a:spLocks noGrp="1"/>
          </p:cNvSpPr>
          <p:nvPr>
            <p:ph idx="1"/>
          </p:nvPr>
        </p:nvSpPr>
        <p:spPr>
          <a:xfrm>
            <a:off x="228600" y="1066800"/>
            <a:ext cx="8763000" cy="5638800"/>
          </a:xfrm>
        </p:spPr>
        <p:txBody>
          <a:bodyPr/>
          <a:lstStyle/>
          <a:p>
            <a:r>
              <a:rPr lang="en-GB" sz="2400" b="1" dirty="0">
                <a:solidFill>
                  <a:srgbClr val="0000FF"/>
                </a:solidFill>
              </a:rPr>
              <a:t>Packed/unpacked:</a:t>
            </a:r>
          </a:p>
          <a:p>
            <a:pPr lvl="1"/>
            <a:r>
              <a:rPr lang="en-US" sz="2200" dirty="0"/>
              <a:t>The degree of packing relates to the degree of identification between a given control task and specific microinstruction bits. </a:t>
            </a:r>
          </a:p>
          <a:p>
            <a:pPr lvl="1"/>
            <a:r>
              <a:rPr lang="en-US" sz="2200" dirty="0"/>
              <a:t>As the bits become more </a:t>
            </a:r>
            <a:r>
              <a:rPr lang="en-US" sz="2200" i="1" dirty="0"/>
              <a:t>packed, </a:t>
            </a:r>
            <a:r>
              <a:rPr lang="en-US" sz="2200" dirty="0"/>
              <a:t>a given number of bits contains more information. Thus, packing connotes encoding.</a:t>
            </a:r>
          </a:p>
          <a:p>
            <a:endParaRPr lang="en-GB" sz="2400" b="1" dirty="0" smtClean="0">
              <a:solidFill>
                <a:srgbClr val="0000FF"/>
              </a:solidFill>
            </a:endParaRPr>
          </a:p>
          <a:p>
            <a:r>
              <a:rPr lang="en-GB" sz="2400" b="1" dirty="0" smtClean="0">
                <a:solidFill>
                  <a:srgbClr val="0000FF"/>
                </a:solidFill>
              </a:rPr>
              <a:t>Hard/soft </a:t>
            </a:r>
            <a:r>
              <a:rPr lang="en-GB" sz="2400" b="1" dirty="0">
                <a:solidFill>
                  <a:srgbClr val="0000FF"/>
                </a:solidFill>
              </a:rPr>
              <a:t>microprogramming</a:t>
            </a:r>
          </a:p>
          <a:p>
            <a:pPr lvl="1"/>
            <a:r>
              <a:rPr lang="en-US" sz="2000" dirty="0"/>
              <a:t>Suggest the degree of closeness to the underlying control signals and hardware layout.</a:t>
            </a:r>
          </a:p>
          <a:p>
            <a:pPr lvl="1"/>
            <a:r>
              <a:rPr lang="en-US" sz="2000" dirty="0"/>
              <a:t>Hard </a:t>
            </a:r>
            <a:r>
              <a:rPr lang="en-US" sz="2000" dirty="0" err="1"/>
              <a:t>microprograms</a:t>
            </a:r>
            <a:r>
              <a:rPr lang="en-US" sz="2000" dirty="0"/>
              <a:t> are generally fixed and committed to read-only memory. </a:t>
            </a:r>
          </a:p>
          <a:p>
            <a:pPr lvl="1"/>
            <a:r>
              <a:rPr lang="en-US" sz="2000" dirty="0" smtClean="0"/>
              <a:t>Soft </a:t>
            </a:r>
            <a:r>
              <a:rPr lang="en-US" sz="2000" dirty="0" err="1" smtClean="0"/>
              <a:t>microprograms</a:t>
            </a:r>
            <a:r>
              <a:rPr lang="en-US" sz="2000" dirty="0" smtClean="0"/>
              <a:t> </a:t>
            </a:r>
            <a:r>
              <a:rPr lang="en-US" sz="2000" dirty="0"/>
              <a:t>are more changeable and are suggestive of user microprogramming.</a:t>
            </a:r>
            <a:endParaRPr lang="en-GB" sz="2000" dirty="0">
              <a:solidFill>
                <a:srgbClr val="0000FF"/>
              </a:solidFill>
            </a:endParaRPr>
          </a:p>
          <a:p>
            <a:pPr marL="0" indent="0">
              <a:buNone/>
            </a:pPr>
            <a:endParaRPr lang="en-US" b="1" dirty="0"/>
          </a:p>
        </p:txBody>
      </p:sp>
    </p:spTree>
    <p:extLst>
      <p:ext uri="{BB962C8B-B14F-4D97-AF65-F5344CB8AC3E}">
        <p14:creationId xmlns:p14="http://schemas.microsoft.com/office/powerpoint/2010/main" val="224238291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Taxonomy of Microinstructions (cont..)</a:t>
            </a:r>
            <a:endParaRPr lang="en-US" dirty="0"/>
          </a:p>
        </p:txBody>
      </p:sp>
      <p:sp>
        <p:nvSpPr>
          <p:cNvPr id="3" name="Content Placeholder 2"/>
          <p:cNvSpPr>
            <a:spLocks noGrp="1"/>
          </p:cNvSpPr>
          <p:nvPr>
            <p:ph idx="1"/>
          </p:nvPr>
        </p:nvSpPr>
        <p:spPr>
          <a:xfrm>
            <a:off x="457200" y="1066800"/>
            <a:ext cx="8305800" cy="5638800"/>
          </a:xfrm>
        </p:spPr>
        <p:txBody>
          <a:bodyPr/>
          <a:lstStyle/>
          <a:p>
            <a:r>
              <a:rPr lang="en-GB" sz="2400" b="1" dirty="0">
                <a:solidFill>
                  <a:srgbClr val="0000FF"/>
                </a:solidFill>
              </a:rPr>
              <a:t>Direct/indirect encoding</a:t>
            </a:r>
            <a:r>
              <a:rPr lang="en-GB" sz="2400" b="1" dirty="0" smtClean="0">
                <a:solidFill>
                  <a:srgbClr val="0000FF"/>
                </a:solidFill>
              </a:rPr>
              <a:t>:</a:t>
            </a:r>
          </a:p>
          <a:p>
            <a:pPr lvl="1"/>
            <a:r>
              <a:rPr lang="en-US" sz="2000" dirty="0"/>
              <a:t>Two approaches can be taken to organizing the encoded microinstruction </a:t>
            </a:r>
            <a:r>
              <a:rPr lang="en-US" sz="2000" dirty="0" smtClean="0"/>
              <a:t>into fields</a:t>
            </a:r>
            <a:r>
              <a:rPr lang="en-US" sz="2000" dirty="0"/>
              <a:t>: functional and resource</a:t>
            </a:r>
            <a:r>
              <a:rPr lang="en-US" sz="2000" dirty="0" smtClean="0"/>
              <a:t>.</a:t>
            </a:r>
          </a:p>
          <a:p>
            <a:pPr lvl="1"/>
            <a:r>
              <a:rPr lang="en-US" sz="2000" dirty="0"/>
              <a:t>Organize the format into independent fields</a:t>
            </a:r>
            <a:r>
              <a:rPr lang="en-US" sz="2000" dirty="0" smtClean="0"/>
              <a:t>. That </a:t>
            </a:r>
            <a:r>
              <a:rPr lang="en-US" sz="2000" dirty="0"/>
              <a:t>is, each field depicts a set </a:t>
            </a:r>
            <a:r>
              <a:rPr lang="en-US" sz="2000" dirty="0" smtClean="0"/>
              <a:t>of actions </a:t>
            </a:r>
            <a:r>
              <a:rPr lang="en-US" sz="2000" dirty="0"/>
              <a:t>(pattern of control signals) such that </a:t>
            </a:r>
            <a:r>
              <a:rPr lang="en-US" sz="2000" dirty="0">
                <a:solidFill>
                  <a:srgbClr val="C00000"/>
                </a:solidFill>
              </a:rPr>
              <a:t>actions from different fields </a:t>
            </a:r>
            <a:r>
              <a:rPr lang="en-US" sz="2000" dirty="0" smtClean="0">
                <a:solidFill>
                  <a:srgbClr val="C00000"/>
                </a:solidFill>
              </a:rPr>
              <a:t>can occur </a:t>
            </a:r>
            <a:r>
              <a:rPr lang="en-US" sz="2000" dirty="0">
                <a:solidFill>
                  <a:srgbClr val="C00000"/>
                </a:solidFill>
              </a:rPr>
              <a:t>simultaneously.</a:t>
            </a:r>
          </a:p>
          <a:p>
            <a:pPr lvl="1"/>
            <a:r>
              <a:rPr lang="en-US" sz="2000" dirty="0" smtClean="0"/>
              <a:t>Define </a:t>
            </a:r>
            <a:r>
              <a:rPr lang="en-US" sz="2000" dirty="0"/>
              <a:t>each field such that </a:t>
            </a:r>
            <a:r>
              <a:rPr lang="en-US" sz="2000" dirty="0">
                <a:solidFill>
                  <a:srgbClr val="C00000"/>
                </a:solidFill>
              </a:rPr>
              <a:t>the alternative actions that can be specified by </a:t>
            </a:r>
            <a:r>
              <a:rPr lang="en-US" sz="2000" dirty="0" smtClean="0">
                <a:solidFill>
                  <a:srgbClr val="C00000"/>
                </a:solidFill>
              </a:rPr>
              <a:t>the field </a:t>
            </a:r>
            <a:r>
              <a:rPr lang="en-US" sz="2000" dirty="0">
                <a:solidFill>
                  <a:srgbClr val="C00000"/>
                </a:solidFill>
              </a:rPr>
              <a:t>are mutually exclusive. </a:t>
            </a:r>
            <a:r>
              <a:rPr lang="en-US" sz="2000" dirty="0"/>
              <a:t>That is, only one of the actions specified for </a:t>
            </a:r>
            <a:r>
              <a:rPr lang="en-US" sz="2000" dirty="0" smtClean="0"/>
              <a:t>a given </a:t>
            </a:r>
            <a:r>
              <a:rPr lang="en-US" sz="2000" dirty="0"/>
              <a:t>field could occur at a time.</a:t>
            </a:r>
          </a:p>
          <a:p>
            <a:pPr lvl="1"/>
            <a:r>
              <a:rPr lang="en-US" sz="2000" dirty="0" smtClean="0"/>
              <a:t>Direct </a:t>
            </a:r>
            <a:r>
              <a:rPr lang="en-US" sz="2000" dirty="0"/>
              <a:t>encoding generally implies </a:t>
            </a:r>
            <a:r>
              <a:rPr lang="en-US" sz="2000" dirty="0" smtClean="0"/>
              <a:t>one level of </a:t>
            </a:r>
            <a:r>
              <a:rPr lang="en-US" sz="2000" dirty="0"/>
              <a:t>decoding.</a:t>
            </a:r>
            <a:endParaRPr lang="en-GB" sz="2000" b="1" dirty="0">
              <a:solidFill>
                <a:srgbClr val="0000FF"/>
              </a:solidFill>
            </a:endParaRPr>
          </a:p>
          <a:p>
            <a:pPr lvl="1"/>
            <a:r>
              <a:rPr lang="en-US" sz="2000" dirty="0" smtClean="0"/>
              <a:t>Indirect encoding generally </a:t>
            </a:r>
            <a:r>
              <a:rPr lang="en-US" sz="2000" dirty="0"/>
              <a:t>implies two levels of </a:t>
            </a:r>
            <a:r>
              <a:rPr lang="en-US" sz="2000" dirty="0" smtClean="0"/>
              <a:t>decoding.</a:t>
            </a:r>
            <a:endParaRPr lang="en-GB" sz="2000" b="1" dirty="0">
              <a:solidFill>
                <a:srgbClr val="0000FF"/>
              </a:solidFill>
            </a:endParaRPr>
          </a:p>
          <a:p>
            <a:endParaRPr lang="en-US" sz="2400" dirty="0"/>
          </a:p>
        </p:txBody>
      </p:sp>
    </p:spTree>
    <p:extLst>
      <p:ext uri="{BB962C8B-B14F-4D97-AF65-F5344CB8AC3E}">
        <p14:creationId xmlns:p14="http://schemas.microsoft.com/office/powerpoint/2010/main" val="1121284795"/>
      </p:ext>
    </p:extLst>
  </p:cSld>
  <p:clrMapOvr>
    <a:masterClrMapping/>
  </p:clrMapOvr>
</p:sld>
</file>

<file path=ppt/theme/theme1.xml><?xml version="1.0" encoding="utf-8"?>
<a:theme xmlns:a="http://schemas.openxmlformats.org/drawingml/2006/main" name="stallings coa7e">
  <a:themeElements>
    <a:clrScheme name="stallings coa7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stallings coa7e">
      <a:majorFont>
        <a:latin typeface="Arial Black"/>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stallings coa7e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stallings coa7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stallings coa7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llings coa7e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stallings coa7e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stallings coa7e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stallings coa7e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Settings\Administrator\Application Data\Microsoft\Templates\stallings coa7e.pot</Template>
  <TotalTime>5562201</TotalTime>
  <Words>4834</Words>
  <Application>Microsoft Office PowerPoint</Application>
  <PresentationFormat>On-screen Show (4:3)</PresentationFormat>
  <Paragraphs>1095</Paragraphs>
  <Slides>105</Slides>
  <Notes>43</Notes>
  <HiddenSlides>0</HiddenSlides>
  <MMClips>0</MMClips>
  <ScaleCrop>false</ScaleCrop>
  <HeadingPairs>
    <vt:vector size="4" baseType="variant">
      <vt:variant>
        <vt:lpstr>Theme</vt:lpstr>
      </vt:variant>
      <vt:variant>
        <vt:i4>1</vt:i4>
      </vt:variant>
      <vt:variant>
        <vt:lpstr>Slide Titles</vt:lpstr>
      </vt:variant>
      <vt:variant>
        <vt:i4>105</vt:i4>
      </vt:variant>
    </vt:vector>
  </HeadingPairs>
  <TitlesOfParts>
    <vt:vector size="106" baseType="lpstr">
      <vt:lpstr>stallings coa7e</vt:lpstr>
      <vt:lpstr>UNIT-III</vt:lpstr>
      <vt:lpstr>Syllabus Contents</vt:lpstr>
      <vt:lpstr>Micro-Operations</vt:lpstr>
      <vt:lpstr>Constituent Elements of a Program Execution</vt:lpstr>
      <vt:lpstr>Fetch - 4 Registers</vt:lpstr>
      <vt:lpstr>Fetch Sequence</vt:lpstr>
      <vt:lpstr>Fetch Sequence (symbolic)</vt:lpstr>
      <vt:lpstr>Rules for Clock Cycle Grouping</vt:lpstr>
      <vt:lpstr>Indirect Cycle</vt:lpstr>
      <vt:lpstr>Interrupt Cycle</vt:lpstr>
      <vt:lpstr>Execute Cycle (ADD)</vt:lpstr>
      <vt:lpstr>Execute Cycle (ISZ)</vt:lpstr>
      <vt:lpstr>Execute Cycle (BSA)</vt:lpstr>
      <vt:lpstr>Instruction Cycle</vt:lpstr>
      <vt:lpstr>Flowchart for Instruction Cycle</vt:lpstr>
      <vt:lpstr>Functional Requirements</vt:lpstr>
      <vt:lpstr>Functional Requirements (cont..)</vt:lpstr>
      <vt:lpstr>Block Schematic Diagram of Control Unit</vt:lpstr>
      <vt:lpstr>Control Signals</vt:lpstr>
      <vt:lpstr>Control Signals - output</vt:lpstr>
      <vt:lpstr>Data Paths and Control Signals</vt:lpstr>
      <vt:lpstr>Example Control Signal Sequence - Fetch</vt:lpstr>
      <vt:lpstr>Micro-operations and Control Signals</vt:lpstr>
      <vt:lpstr>Internal Organization</vt:lpstr>
      <vt:lpstr>Fundamental Concepts</vt:lpstr>
      <vt:lpstr>Datapath</vt:lpstr>
      <vt:lpstr>Single Bus Organization</vt:lpstr>
      <vt:lpstr>Single Bus Organization (cont..)</vt:lpstr>
      <vt:lpstr>Single Bus Organization (cont..)</vt:lpstr>
      <vt:lpstr>Single Bus Organization (cont..)</vt:lpstr>
      <vt:lpstr>Register Transfer</vt:lpstr>
      <vt:lpstr>Register Transfer (cont..)</vt:lpstr>
      <vt:lpstr>Register Transfer (cont..)</vt:lpstr>
      <vt:lpstr>Arithmetic/Logic Operation</vt:lpstr>
      <vt:lpstr>Arithmetic/Logic Operation (cont..)</vt:lpstr>
      <vt:lpstr>Reading a Word from Memory</vt:lpstr>
      <vt:lpstr>Reading a Word from Memory (cont..)</vt:lpstr>
      <vt:lpstr>Storing a Word in Memory</vt:lpstr>
      <vt:lpstr>Executing a Complete Instruction</vt:lpstr>
      <vt:lpstr>Branch Instruction</vt:lpstr>
      <vt:lpstr>Branch Instruction (cont..)</vt:lpstr>
      <vt:lpstr>Multiple-Bus Organization</vt:lpstr>
      <vt:lpstr>Multiple-Bus Organization (cont..) Three-Bus Structure</vt:lpstr>
      <vt:lpstr>Multiple-Bus Organization (cont..)</vt:lpstr>
      <vt:lpstr>Multiple-Bus Organization (cont..)</vt:lpstr>
      <vt:lpstr>Control Systems</vt:lpstr>
      <vt:lpstr>Hardwired Control (cont..)</vt:lpstr>
      <vt:lpstr>Hardwired Control (cont..) Detailed Block Description</vt:lpstr>
      <vt:lpstr>Hardwired Implementation </vt:lpstr>
      <vt:lpstr>Hardwired Implementation (cont..)</vt:lpstr>
      <vt:lpstr>Hardwired Control (cont..) Generating Zin</vt:lpstr>
      <vt:lpstr>Hardwired Control (cont..) Generating End</vt:lpstr>
      <vt:lpstr>Hardwired Control (cont..)</vt:lpstr>
      <vt:lpstr>Design Methods for Hardwired Control</vt:lpstr>
      <vt:lpstr>State Table Method</vt:lpstr>
      <vt:lpstr>State Table Method (cont..)</vt:lpstr>
      <vt:lpstr>Multiplier Unit (Hardware Implementation of Booth’s Algorithm)</vt:lpstr>
      <vt:lpstr>Multiplier Control Unit with Control Signals</vt:lpstr>
      <vt:lpstr>Control Signals for the 2’s Complement Multiplier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Microprogrammed Control</vt:lpstr>
      <vt:lpstr>Microprogrammed Control (cont..)</vt:lpstr>
      <vt:lpstr>Microprogrammed Control (cont..)</vt:lpstr>
      <vt:lpstr>Example of Micro-instruction</vt:lpstr>
      <vt:lpstr>Basic organization of a microprogrammed control unit</vt:lpstr>
      <vt:lpstr>Basic organization of a microprogrammed control unit</vt:lpstr>
      <vt:lpstr>Conditional branch</vt:lpstr>
      <vt:lpstr>Conditional branch(cont..)</vt:lpstr>
      <vt:lpstr>Microinstructions</vt:lpstr>
      <vt:lpstr>Microinstructions (cont..)</vt:lpstr>
      <vt:lpstr>Partial Format for field-encoded Micro-instruct-ions</vt:lpstr>
      <vt:lpstr>Microinstructions (cont..)</vt:lpstr>
      <vt:lpstr>Microinstructions (cont..)</vt:lpstr>
      <vt:lpstr>Microinstructions (cont..)</vt:lpstr>
      <vt:lpstr>Microprogram Sequencing</vt:lpstr>
      <vt:lpstr>PowerPoint Presentation</vt:lpstr>
      <vt:lpstr>Microprogram Sequencing (cont..)</vt:lpstr>
      <vt:lpstr>Microprogram Sequencing (cont..)</vt:lpstr>
      <vt:lpstr>Microinstructions with Next-Address Field</vt:lpstr>
      <vt:lpstr>Microinstructions with Next-Address Field</vt:lpstr>
      <vt:lpstr>Microinstructions with Next-Address Field</vt:lpstr>
      <vt:lpstr>Implementation of the Microroutine</vt:lpstr>
      <vt:lpstr>Tasks Done By Microprogrammed Control Unit</vt:lpstr>
      <vt:lpstr>Sequencing Techniques</vt:lpstr>
      <vt:lpstr>Address Generation</vt:lpstr>
      <vt:lpstr>Microinstruction Execution</vt:lpstr>
      <vt:lpstr>Control Unit  Organization</vt:lpstr>
      <vt:lpstr>The Microinstruction Spectrum</vt:lpstr>
      <vt:lpstr>A Taxonomy of Microinstructions</vt:lpstr>
      <vt:lpstr>A Taxonomy of Microinstructions (cont..)</vt:lpstr>
      <vt:lpstr>A Taxonomy of Microinstructions (cont..)</vt:lpstr>
      <vt:lpstr>Encoding: Improvements over Wilkes</vt:lpstr>
      <vt:lpstr>How to Encode</vt:lpstr>
      <vt:lpstr>Specific Encoding Techniques</vt:lpstr>
      <vt:lpstr>Microinstruction Encoding:  Direct Encoding</vt:lpstr>
      <vt:lpstr>Microinstruction Encoding: Indirect Encoding</vt:lpstr>
      <vt:lpstr>Microinstruction Encoding: Indirect Encoding (cont..)</vt:lpstr>
    </vt:vector>
  </TitlesOfParts>
  <Company>NEWI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Unit</dc:title>
  <dc:creator>Adrian J Pullin</dc:creator>
  <cp:lastModifiedBy>Owner</cp:lastModifiedBy>
  <cp:revision>415</cp:revision>
  <dcterms:created xsi:type="dcterms:W3CDTF">1998-11-24T13:30:26Z</dcterms:created>
  <dcterms:modified xsi:type="dcterms:W3CDTF">2016-07-29T05:38:28Z</dcterms:modified>
</cp:coreProperties>
</file>