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9.xml.rels" ContentType="application/vnd.openxmlformats-package.relationships+xml"/>
  <Override PartName="/ppt/notesSlides/notesSlide17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_rels/slide63.xml.rels" ContentType="application/vnd.openxmlformats-package.relationships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51.xml.rels" ContentType="application/vnd.openxmlformats-package.relationships+xml"/>
  <Override PartName="/ppt/slides/_rels/slide50.xml.rels" ContentType="application/vnd.openxmlformats-package.relationships+xml"/>
  <Override PartName="/ppt/slides/_rels/slide12.xml.rels" ContentType="application/vnd.openxmlformats-package.relationships+xml"/>
  <Override PartName="/ppt/slides/_rels/slide44.xml.rels" ContentType="application/vnd.openxmlformats-package.relationships+xml"/>
  <Override PartName="/ppt/slides/_rels/slide11.xml.rels" ContentType="application/vnd.openxmlformats-package.relationships+xml"/>
  <Override PartName="/ppt/slides/_rels/slide43.xml.rels" ContentType="application/vnd.openxmlformats-package.relationships+xml"/>
  <Override PartName="/ppt/slides/_rels/slide10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7.xml.rels" ContentType="application/vnd.openxmlformats-package.relationships+xml"/>
  <Override PartName="/ppt/slides/_rels/slide39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49.xml.rels" ContentType="application/vnd.openxmlformats-package.relationships+xml"/>
  <Override PartName="/ppt/slides/_rels/slide56.xml.rels" ContentType="application/vnd.openxmlformats-package.relationships+xml"/>
  <Override PartName="/ppt/slides/_rels/slide24.xml.rels" ContentType="application/vnd.openxmlformats-package.relationships+xml"/>
  <Override PartName="/ppt/slides/_rels/slide48.xml.rels" ContentType="application/vnd.openxmlformats-package.relationships+xml"/>
  <Override PartName="/ppt/slides/_rels/slide38.xml.rels" ContentType="application/vnd.openxmlformats-package.relationships+xml"/>
  <Override PartName="/ppt/slides/_rels/slide6.xml.rels" ContentType="application/vnd.openxmlformats-package.relationships+xml"/>
  <Override PartName="/ppt/slides/_rels/slide55.xml.rels" ContentType="application/vnd.openxmlformats-package.relationships+xml"/>
  <Override PartName="/ppt/slides/_rels/slide23.xml.rels" ContentType="application/vnd.openxmlformats-package.relationships+xml"/>
  <Override PartName="/ppt/slides/_rels/slide47.xml.rels" ContentType="application/vnd.openxmlformats-package.relationships+xml"/>
  <Override PartName="/ppt/slides/_rels/slide37.xml.rels" ContentType="application/vnd.openxmlformats-package.relationships+xml"/>
  <Override PartName="/ppt/slides/_rels/slide5.xml.rels" ContentType="application/vnd.openxmlformats-package.relationships+xml"/>
  <Override PartName="/ppt/slides/_rels/slide54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45.xml.rels" ContentType="application/vnd.openxmlformats-package.relationships+xml"/>
  <Override PartName="/ppt/slides/_rels/slide13.xml.rels" ContentType="application/vnd.openxmlformats-package.relationships+xml"/>
  <Override PartName="/ppt/slides/_rels/slide9.xml.rels" ContentType="application/vnd.openxmlformats-package.relationships+xml"/>
  <Override PartName="/ppt/slides/_rels/slide58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36.xml.rels" ContentType="application/vnd.openxmlformats-package.relationships+xml"/>
  <Override PartName="/ppt/slides/_rels/slide8.xml.rels" ContentType="application/vnd.openxmlformats-package.relationships+xml"/>
  <Override PartName="/ppt/slides/_rels/slide57.xml.rels" ContentType="application/vnd.openxmlformats-package.relationships+xml"/>
  <Override PartName="/ppt/slides/_rels/slide25.xml.rels" ContentType="application/vnd.openxmlformats-package.relationships+xml"/>
  <Override PartName="/ppt/slides/_rels/slide35.xml.rels" ContentType="application/vnd.openxmlformats-package.relationships+xml"/>
  <Override PartName="/ppt/slides/_rels/slide46.xml.rels" ContentType="application/vnd.openxmlformats-package.relationships+xml"/>
  <Override PartName="/ppt/slides/_rels/slide53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2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5.xml" ContentType="application/vnd.openxmlformats-officedocument.presentationml.slide+xml"/>
  <Override PartName="/ppt/slides/slide53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52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51.xml" ContentType="application/vnd.openxmlformats-officedocument.presentationml.slide+xml"/>
  <Override PartName="/ppt/slides/slide26.xml" ContentType="application/vnd.openxmlformats-officedocument.presentationml.slide+xml"/>
  <Override PartName="/ppt/slides/slide2.xml" ContentType="application/vnd.openxmlformats-officedocument.presentationml.slide+xml"/>
  <Override PartName="/ppt/slides/slide5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44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43.xml" ContentType="application/vnd.openxmlformats-officedocument.presentationml.slide+xml"/>
  <Override PartName="/ppt/slides/slide57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42.xml" ContentType="application/vnd.openxmlformats-officedocument.presentationml.slide+xml"/>
  <Override PartName="/ppt/slides/slide56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41.xml" ContentType="application/vnd.openxmlformats-officedocument.presentationml.slide+xml"/>
  <Override PartName="/ppt/slides/slide55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40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17.png" ContentType="image/png"/>
  <Override PartName="/ppt/media/image3.png" ContentType="image/png"/>
  <Override PartName="/ppt/media/image16.png" ContentType="image/png"/>
  <Override PartName="/ppt/media/image2.png" ContentType="image/png"/>
  <Override PartName="/ppt/media/image15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rIns="0" tIns="0" bIns="0"/>
          <a:p>
            <a:r>
              <a:rPr lang="en-IN"/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wrap="none" lIns="0" rIns="0" tIns="0" bIns="0"/>
          <a:p>
            <a:r>
              <a:rPr lang="en-IN"/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wrap="none" lIns="0" rIns="0" tIns="0" bIns="0"/>
          <a:p>
            <a:pPr algn="r"/>
            <a:r>
              <a:rPr lang="en-IN"/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wrap="none" lIns="0" rIns="0" tIns="0" bIns="0" anchor="b"/>
          <a:p>
            <a:r>
              <a:rPr lang="en-IN"/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wrap="none" lIns="0" rIns="0" tIns="0" bIns="0" anchor="b"/>
          <a:p>
            <a:pPr algn="r"/>
            <a:fld id="{0540482B-1B55-4998-946F-3F94F7ADD05F}" type="slidenum">
              <a:rPr lang="en-IN"/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4250447A-3DF0-4D97-ACC4-41D9C798F1D6}" type="slidenum">
              <a:rPr lang="en-IN" sz="1200"/>
              <a:t>&lt;number&gt;</a:t>
            </a:fld>
            <a:endParaRPr/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97D1A7F6-2A05-4914-8588-D153A95F8676}" type="slidenum">
              <a:rPr lang="en-IN" sz="1200"/>
              <a:t>&lt;number&gt;</a:t>
            </a:fld>
            <a:endParaRPr/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2A4DFE03-9D57-4CE3-BE6F-C533AE355686}" type="slidenum">
              <a:rPr lang="en-IN" sz="1200"/>
              <a:t>&lt;number&gt;</a:t>
            </a:fld>
            <a:endParaRPr/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FF9C53F3-0C4C-487A-8B10-4D7E09D10231}" type="slidenum">
              <a:rPr lang="en-IN" sz="1200"/>
              <a:t>&lt;number&gt;</a:t>
            </a:fld>
            <a:endParaRPr/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1EFC3E6A-B251-4DC9-966F-5818BF0042F4}" type="slidenum">
              <a:rPr lang="en-IN" sz="1200"/>
              <a:t>&lt;number&gt;</a:t>
            </a:fld>
            <a:endParaRPr/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2504DC56-C51B-49E3-8063-9E5686B79BE6}" type="slidenum">
              <a:rPr lang="en-IN" sz="1200"/>
              <a:t>&lt;number&gt;</a:t>
            </a:fld>
            <a:endParaRPr/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98A6B4DF-1734-429A-ABED-A22391B3F5B7}" type="slidenum">
              <a:rPr lang="en-IN" sz="1200"/>
              <a:t>&lt;number&gt;</a:t>
            </a:fld>
            <a:endParaRPr/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2AE4833B-0D9B-4632-9F3F-465FECAF0071}" type="slidenum">
              <a:rPr lang="en-IN" sz="1200"/>
              <a:t>&lt;number&gt;</a:t>
            </a:fld>
            <a:endParaRPr/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34" name="TextShape 2"/>
          <p:cNvSpPr txBox="1"/>
          <p:nvPr/>
        </p:nvSpPr>
        <p:spPr>
          <a:xfrm>
            <a:off x="3884760" y="8685720"/>
            <a:ext cx="2971800" cy="456120"/>
          </a:xfrm>
          <a:prstGeom prst="rect">
            <a:avLst/>
          </a:prstGeom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001067E4-E5B6-4537-9CBF-8EB7D60A5D40}" type="slidenum">
              <a:rPr lang="en-IN" sz="12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420BA22E-295A-44CF-A28C-3B0766B78A61}" type="slidenum">
              <a:rPr lang="en-IN" sz="1200"/>
              <a:t>&lt;number&gt;</a:t>
            </a:fld>
            <a:endParaRPr/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9D367665-C547-4874-B2B4-C52162A90664}" type="slidenum">
              <a:rPr lang="en-IN" sz="1200"/>
              <a:t>&lt;number&gt;</a:t>
            </a:fld>
            <a:endParaRPr/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54F499A2-BC33-4FAC-B22B-D97DD989EC37}" type="slidenum">
              <a:rPr lang="en-IN" sz="1200"/>
              <a:t>&lt;number&gt;</a:t>
            </a:fld>
            <a:endParaRPr/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0E1B8399-045D-4328-AB2E-39CB0E0D82D0}" type="slidenum">
              <a:rPr lang="en-IN" sz="1200"/>
              <a:t>&lt;number&gt;</a:t>
            </a:fld>
            <a:endParaRPr/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0EDAA057-DEAC-4969-95A2-0CB3855D7E41}" type="slidenum">
              <a:rPr lang="en-IN" sz="1200"/>
              <a:t>&lt;number&gt;</a:t>
            </a:fld>
            <a:endParaRPr/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7BB408CE-F7B6-4D83-80E5-659E8D7EC9BD}" type="slidenum">
              <a:rPr lang="en-IN" sz="1200"/>
              <a:t>&lt;number&gt;</a:t>
            </a:fld>
            <a:endParaRPr/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8A32A714-6520-4427-AC2E-33B79CAFDBE6}" type="slidenum">
              <a:rPr lang="en-IN" sz="1200"/>
              <a:t>&lt;number&gt;</a:t>
            </a:fld>
            <a:endParaRPr/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50" name="TextShape 2"/>
          <p:cNvSpPr txBox="1"/>
          <p:nvPr/>
        </p:nvSpPr>
        <p:spPr>
          <a:xfrm>
            <a:off x="3884760" y="8685720"/>
            <a:ext cx="2971800" cy="456120"/>
          </a:xfrm>
          <a:prstGeom prst="rect">
            <a:avLst/>
          </a:prstGeom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93A50C61-47E4-4E93-A3DC-207803E91CE5}" type="slidenum">
              <a:rPr lang="en-IN" sz="12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3884760" y="8685720"/>
            <a:ext cx="2971800" cy="456120"/>
          </a:xfrm>
          <a:prstGeom prst="rect">
            <a:avLst/>
          </a:prstGeom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55F4BBD3-40EA-4BE8-AC3B-256C8C4E4729}" type="slidenum">
              <a:rPr lang="en-IN" sz="12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52" name="TextShape 2"/>
          <p:cNvSpPr txBox="1"/>
          <p:nvPr/>
        </p:nvSpPr>
        <p:spPr>
          <a:xfrm>
            <a:off x="3884760" y="8685720"/>
            <a:ext cx="2971800" cy="456120"/>
          </a:xfrm>
          <a:prstGeom prst="rect">
            <a:avLst/>
          </a:prstGeom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22729FB5-8025-4618-93F8-ACB46A62F535}" type="slidenum">
              <a:rPr lang="en-IN" sz="12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031BD878-435C-490C-8131-B175AE381E5D}" type="slidenum">
              <a:rPr lang="en-IN" sz="1200"/>
              <a:t>&lt;number&gt;</a:t>
            </a:fld>
            <a:endParaRPr/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815221BD-06AE-40AD-959F-BAC84951974D}" type="slidenum">
              <a:rPr lang="en-IN" sz="1200"/>
              <a:t>&lt;number&gt;</a:t>
            </a:fld>
            <a:endParaRPr/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F1790DBD-586C-4BE3-AC8E-F16D6F78E441}" type="slidenum">
              <a:rPr lang="en-IN" sz="1200"/>
              <a:t>&lt;number&gt;</a:t>
            </a:fld>
            <a:endParaRPr/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C4507651-584C-40A2-8F94-094A8937B773}" type="slidenum">
              <a:rPr lang="en-IN" sz="1200"/>
              <a:t>&lt;number&gt;</a:t>
            </a:fld>
            <a:endParaRPr/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5FD6C98D-4102-4FEE-A6E8-B50EC9470825}" type="slidenum">
              <a:rPr lang="en-IN" sz="1200"/>
              <a:t>&lt;number&gt;</a:t>
            </a:fld>
            <a:endParaRPr/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62" name="TextShape 2"/>
          <p:cNvSpPr txBox="1"/>
          <p:nvPr/>
        </p:nvSpPr>
        <p:spPr>
          <a:xfrm>
            <a:off x="3884760" y="8685720"/>
            <a:ext cx="2971800" cy="456120"/>
          </a:xfrm>
          <a:prstGeom prst="rect">
            <a:avLst/>
          </a:prstGeom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1B61AE35-1B93-4F1D-A40D-925205D0D897}" type="slidenum">
              <a:rPr lang="en-IN" sz="12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64" name="TextShape 2"/>
          <p:cNvSpPr txBox="1"/>
          <p:nvPr/>
        </p:nvSpPr>
        <p:spPr>
          <a:xfrm>
            <a:off x="3884760" y="8685720"/>
            <a:ext cx="2971800" cy="456120"/>
          </a:xfrm>
          <a:prstGeom prst="rect">
            <a:avLst/>
          </a:prstGeom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79F46F29-D46B-45D1-9529-FAFE7714A439}" type="slidenum">
              <a:rPr lang="en-IN" sz="12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BE443674-26DB-4B3F-BF71-9B228555A498}" type="slidenum">
              <a:rPr lang="en-IN" sz="1200"/>
              <a:t>&lt;number&gt;</a:t>
            </a:fld>
            <a:endParaRPr/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78A3A4C0-2A88-4070-908B-71E8BB9ACA36}" type="slidenum">
              <a:rPr lang="en-IN" sz="1200"/>
              <a:t>&lt;number&gt;</a:t>
            </a:fld>
            <a:endParaRPr/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7807267B-4DA4-4461-9977-A751A499F8BC}" type="slidenum">
              <a:rPr lang="en-IN" sz="1200"/>
              <a:t>&lt;number&gt;</a:t>
            </a:fld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066680"/>
            <a:ext cx="817848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4011840"/>
            <a:ext cx="817848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06668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47960" y="106668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47960" y="401184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401184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13040" y="1066680"/>
            <a:ext cx="7066440" cy="563832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013040" y="1066680"/>
            <a:ext cx="7066440" cy="5638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066680"/>
            <a:ext cx="8178480" cy="56386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066680"/>
            <a:ext cx="3990960" cy="56383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47960" y="1066680"/>
            <a:ext cx="3990960" cy="56383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06440" y="152280"/>
            <a:ext cx="8203680" cy="38847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06668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401184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47960" y="1066680"/>
            <a:ext cx="3990960" cy="56383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066680"/>
            <a:ext cx="8178480" cy="56386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066680"/>
            <a:ext cx="3990960" cy="56383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47960" y="106668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47960" y="401184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06668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47960" y="106668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4011840"/>
            <a:ext cx="817848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066680"/>
            <a:ext cx="817848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4011840"/>
            <a:ext cx="817848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06668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47960" y="106668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47960" y="401184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401184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13040" y="1066680"/>
            <a:ext cx="7066440" cy="563832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013040" y="1066680"/>
            <a:ext cx="7066440" cy="5638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066680"/>
            <a:ext cx="3990960" cy="56383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47960" y="1066680"/>
            <a:ext cx="3990960" cy="56383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06440" y="152280"/>
            <a:ext cx="8203680" cy="38847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06668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401184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47960" y="1066680"/>
            <a:ext cx="3990960" cy="56383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066680"/>
            <a:ext cx="3990960" cy="56383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47960" y="106668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47960" y="401184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06668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47960" y="106668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4011840"/>
            <a:ext cx="817848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457200" y="990360"/>
            <a:ext cx="8153280" cy="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914400" y="533520"/>
            <a:ext cx="7721280" cy="1904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Click to edit the title text formatClick to edit Master 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711360" y="6229440"/>
            <a:ext cx="1929960" cy="51408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49640" y="6229440"/>
            <a:ext cx="2844360" cy="51408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603840" y="6229440"/>
            <a:ext cx="1828440" cy="5140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44CDCF6-E4C6-4038-A6B6-E54E32BCCBF1}" type="slidenum">
              <a:rPr lang="en-IN" sz="1400">
                <a:solidFill>
                  <a:srgbClr val="5e574e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5" name="Line 6"/>
          <p:cNvSpPr/>
          <p:nvPr/>
        </p:nvSpPr>
        <p:spPr>
          <a:xfrm>
            <a:off x="457200" y="2514600"/>
            <a:ext cx="8153280" cy="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457200" y="990360"/>
            <a:ext cx="8153280" cy="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Click to edit the title text formatClick to edit Master title style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"/>
            </a:pPr>
            <a:r>
              <a:rPr lang="en-US">
                <a:solidFill>
                  <a:srgbClr val="000000"/>
                </a:solidFill>
                <a:latin typeface="Tahom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o"/>
            </a:pPr>
            <a:r>
              <a:rPr lang="en-US">
                <a:solidFill>
                  <a:srgbClr val="000000"/>
                </a:solidFill>
                <a:latin typeface="Tahoma"/>
              </a:rPr>
              <a:t>Fifth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914400" y="533520"/>
            <a:ext cx="7721280" cy="1904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UNIT-VI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914400" y="3029040"/>
            <a:ext cx="6400440" cy="17712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Arial Black"/>
              </a:rPr>
              <a:t>Parallel Organization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Multiple Instruction, Multiple Data Stream- MIMD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457200" y="1066680"/>
            <a:ext cx="8178480" cy="5105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Set of processors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Simultaneously execute different instruction sequences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Different sets of data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E.g. SMPs (Symmetric Multiprocessors), clusters and NUMA (NonUniform Memory Access) systems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MIMD - Overview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General purpose processors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Each can process all instructions necessary to perform the appropriate data transformation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Further classified by method of processor communication: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66ff"/>
                </a:solidFill>
                <a:latin typeface="Tahoma"/>
              </a:rPr>
              <a:t>Tightly/Closely coupled: 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SMP, NUMA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66ff"/>
                </a:solidFill>
                <a:latin typeface="Tahoma"/>
              </a:rPr>
              <a:t>Loosely coupled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: Clusters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Tightly Coupled - SMP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Processors share memory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Communicate via that shared memory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66ff"/>
                </a:solidFill>
                <a:latin typeface="Tahoma"/>
              </a:rPr>
              <a:t>Symmetric Multiprocessor (SMP)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Share single memory or pool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Shared bus to access memory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Memory access time to given area of memory is approximately the same for each processor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Tightly Coupled - NUMA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Nonuniform memory access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Access times to different regions of memroy may differ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Loosely Coupled - Clusters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Collection of independent uniprocessors or SMPs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Interconnected to form a cluster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Communication via fixed path or network connections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MIMD  with Shared Memory</a:t>
            </a:r>
            <a:endParaRPr/>
          </a:p>
        </p:txBody>
      </p:sp>
      <p:pic>
        <p:nvPicPr>
          <p:cNvPr id="11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1461960"/>
            <a:ext cx="7412760" cy="47098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MIMD with Distributed Memory</a:t>
            </a:r>
            <a:endParaRPr/>
          </a:p>
        </p:txBody>
      </p:sp>
      <p:pic>
        <p:nvPicPr>
          <p:cNvPr id="11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0200" y="1295280"/>
            <a:ext cx="8256240" cy="48765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33520" y="533520"/>
            <a:ext cx="8102160" cy="1904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Octapost NBP"/>
                <a:ea typeface="Verdana"/>
              </a:rPr>
              <a:t>
</a:t>
            </a:r>
            <a:r>
              <a:rPr lang="en-US" sz="3600">
                <a:solidFill>
                  <a:srgbClr val="000000"/>
                </a:solidFill>
                <a:latin typeface="Octapost NBP"/>
                <a:ea typeface="Verdana"/>
              </a:rPr>
              <a:t>Symmetric Multiprocessor organization</a:t>
            </a:r>
            <a:endParaRPr/>
          </a:p>
        </p:txBody>
      </p:sp>
    </p:spTree>
  </p:cSld>
  <p:transition spd="slow">
    <p:circle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Symmetric Multiprocessors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228600" y="1066680"/>
            <a:ext cx="868644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A stand alone computer with the following characteristics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Two or more similar processors of comparable capacity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Processors share same memory and I/O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Processors are connected by a bus or other internal connection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Memory access time is approximately the same for each processor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All processors share access to I/O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Tahoma"/>
              </a:rPr>
              <a:t>Either through same channels or different channels giving paths to same devices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All processors can perform the same functions (hence symmetric)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System controlled by integrated operating system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Tahoma"/>
              </a:rPr>
              <a:t>providing interaction between processors 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Tahoma"/>
              </a:rPr>
              <a:t>Interaction at job, task, file and data element levels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Multiprogramming and Multiprocessing</a:t>
            </a:r>
            <a:endParaRPr/>
          </a:p>
        </p:txBody>
      </p:sp>
      <p:pic>
        <p:nvPicPr>
          <p:cNvPr id="12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0280" y="1009080"/>
            <a:ext cx="8834760" cy="5162760"/>
          </a:xfrm>
          <a:prstGeom prst="rect">
            <a:avLst/>
          </a:prstGeom>
          <a:ln>
            <a:noFill/>
          </a:ln>
        </p:spPr>
      </p:pic>
      <p:pic>
        <p:nvPicPr>
          <p:cNvPr id="121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4920" y="6324480"/>
            <a:ext cx="4119840" cy="32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Syllabus Contents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304920" y="1066680"/>
            <a:ext cx="8330760" cy="5638320"/>
          </a:xfrm>
          <a:prstGeom prst="rect">
            <a:avLst/>
          </a:prstGeom>
        </p:spPr>
        <p:txBody>
          <a:bodyPr/>
          <a:p>
            <a:pPr algn="just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Parallel Organization – Multiprocessors, Multicores &amp; Clusters. </a:t>
            </a:r>
            <a:endParaRPr/>
          </a:p>
          <a:p>
            <a:pPr algn="just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Flynn’s Taxonomy for Multiple Processor Organizations,</a:t>
            </a:r>
            <a:endParaRPr/>
          </a:p>
          <a:p>
            <a:pPr algn="just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Closely and Loosely Coupled Multiprocessors Systems,</a:t>
            </a:r>
            <a:endParaRPr/>
          </a:p>
          <a:p>
            <a:pPr algn="just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Symmetric Multiprocessor (SMP) Organization,</a:t>
            </a:r>
            <a:endParaRPr/>
          </a:p>
          <a:p>
            <a:pPr algn="just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Multithreading – Fine Grained, Coarse Grained &amp; Simultaneous (SMT) Threading, Chip Multiprocessing, </a:t>
            </a:r>
            <a:endParaRPr/>
          </a:p>
          <a:p>
            <a:pPr algn="just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Cluster Configuration, UMA, NUMA &amp; CC-NUMA. </a:t>
            </a:r>
            <a:endParaRPr/>
          </a:p>
          <a:p>
            <a:pPr algn="just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Multicore Architectures – Hardware &amp; Software Issues in Multicore Organization, </a:t>
            </a:r>
            <a:endParaRPr/>
          </a:p>
          <a:p>
            <a:pPr algn="just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Multicore Organizations, Intel X86 Multicore Organizations – Core Duo &amp; Core i7.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SMP Advantages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Performance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If some work can be done in parallel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Availability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Since all processors can perform the same functions, failure of a single processor does not halt the system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Incremental growth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User can enhance performance by adding additional processors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Scaling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Vendors can offer range of products based on number of processors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Block Diagram of Tightly Coupled Multiprocessor</a:t>
            </a:r>
            <a:endParaRPr/>
          </a:p>
        </p:txBody>
      </p:sp>
      <p:pic>
        <p:nvPicPr>
          <p:cNvPr id="125" name="Picture 4" descr=""/>
          <p:cNvPicPr/>
          <p:nvPr/>
        </p:nvPicPr>
        <p:blipFill>
          <a:blip r:embed="rId1"/>
          <a:srcRect l="0" t="0" r="21588" b="13332"/>
          <a:stretch>
            <a:fillRect/>
          </a:stretch>
        </p:blipFill>
        <p:spPr>
          <a:xfrm>
            <a:off x="1371600" y="1128960"/>
            <a:ext cx="6171840" cy="542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Organization Classification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Time shared or common bus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Multiport memory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Central control unit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Time Shared Bus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Simplest form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Structure and interface similar to single processor system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Following features provided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Addressing - distinguish modules on bus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Arbitration - any module can be temporary master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Time sharing - if one module has the bus, others must wait and may have to suspend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Now have multiple processors as well as multiple I/O modules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Symmetric Multiprocessor Organization</a:t>
            </a:r>
            <a:endParaRPr/>
          </a:p>
        </p:txBody>
      </p:sp>
      <p:pic>
        <p:nvPicPr>
          <p:cNvPr id="131" name="Picture 103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90720" y="1158840"/>
            <a:ext cx="7191000" cy="547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Time Share Bus (cont..)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Advantages: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Simplicity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Flexibility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Reliability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Disadvantages: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Performance limited by bus cycle time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Each processor should have local cache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Reduce number of bus accesses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Leads to problems with cache coherence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Solved in hardware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Operating System Issues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Simultaneous concurrent processes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Scheduling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Synchronization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Memory management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Reliability and fault tolerance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33520" y="533520"/>
            <a:ext cx="8102160" cy="1904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Octapost NBP"/>
                <a:ea typeface="Verdana"/>
              </a:rPr>
              <a:t>
</a:t>
            </a:r>
            <a:r>
              <a:rPr lang="en-US" sz="3600">
                <a:solidFill>
                  <a:srgbClr val="000000"/>
                </a:solidFill>
                <a:latin typeface="Octapost NBP"/>
                <a:ea typeface="Verdana"/>
              </a:rPr>
              <a:t>Multithreading &amp; Chip Multiprocessors</a:t>
            </a:r>
            <a:endParaRPr/>
          </a:p>
        </p:txBody>
      </p:sp>
    </p:spTree>
  </p:cSld>
  <p:transition spd="slow">
    <p:circle/>
  </p:transition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Multithreading and Chip Multiprocessors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Instruction stream divided into smaller streams (threads)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Executed in parallel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Wide variety of multithreading designs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Definitions of Threads and Processes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76320" y="990720"/>
            <a:ext cx="8915040" cy="563832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Thread in multithreaded processors may or may not be same as software threads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Process: 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An instance of program running on computer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Resource ownership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Tahoma"/>
              </a:rPr>
              <a:t>Virtual address space to hold process image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Scheduling/execution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Process switch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Thread: dispatchable unit of work within process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Includes processor context (which includes the program counter and stack pointer) and data area for stack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Thread executes sequentially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Interruptible: processor can turn to another thread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Thread switch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Switching processor between threads within same process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Typically less costly than process switch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33520" y="533520"/>
            <a:ext cx="8102160" cy="1904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Octapost NBP"/>
                <a:ea typeface="Verdana"/>
              </a:rPr>
              <a:t>
</a:t>
            </a:r>
            <a:r>
              <a:rPr lang="en-US" sz="3600">
                <a:solidFill>
                  <a:srgbClr val="000000"/>
                </a:solidFill>
                <a:latin typeface="Octapost NBP"/>
                <a:ea typeface="Verdana"/>
              </a:rPr>
              <a:t>parallel organization</a:t>
            </a:r>
            <a:endParaRPr/>
          </a:p>
        </p:txBody>
      </p:sp>
    </p:spTree>
  </p:cSld>
  <p:transition spd="slow">
    <p:circl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Implicit and Explicit Multithreading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76320" y="990720"/>
            <a:ext cx="883872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All commercial processors and most experimental ones use explicit multithreading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Concurrently execute instructions from different explicit threads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Interleave instructions from different threads on shared pipelines or parallel execution on parallel pipelines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Implicit multithreading is concurrent execution of multiple threads extracted from single sequential program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Implicit threads defined statically by compiler or dynamically by hardware</a:t>
            </a: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Approaches to Explicit Multithreading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76320" y="1066680"/>
            <a:ext cx="8915040" cy="55623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000">
                <a:solidFill>
                  <a:srgbClr val="0066ff"/>
                </a:solidFill>
                <a:latin typeface="Tahoma"/>
              </a:rPr>
              <a:t>Interleaved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>
                <a:solidFill>
                  <a:srgbClr val="000000"/>
                </a:solidFill>
                <a:latin typeface="Tahoma"/>
              </a:rPr>
              <a:t>Fine-grained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>
                <a:solidFill>
                  <a:srgbClr val="000000"/>
                </a:solidFill>
                <a:latin typeface="Tahoma"/>
              </a:rPr>
              <a:t>Processor deals with two or more thread contexts at a time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>
                <a:solidFill>
                  <a:srgbClr val="000000"/>
                </a:solidFill>
                <a:latin typeface="Tahoma"/>
              </a:rPr>
              <a:t>Switching thread at each clock cycle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>
                <a:solidFill>
                  <a:srgbClr val="000000"/>
                </a:solidFill>
                <a:latin typeface="Tahoma"/>
              </a:rPr>
              <a:t>If thread is blocked it is skipped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000">
                <a:solidFill>
                  <a:srgbClr val="0066ff"/>
                </a:solidFill>
                <a:latin typeface="Tahoma"/>
              </a:rPr>
              <a:t>Blocked 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>
                <a:solidFill>
                  <a:srgbClr val="000000"/>
                </a:solidFill>
                <a:latin typeface="Tahoma"/>
              </a:rPr>
              <a:t>Coarse-grained 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>
                <a:solidFill>
                  <a:srgbClr val="000000"/>
                </a:solidFill>
                <a:latin typeface="Tahoma"/>
              </a:rPr>
              <a:t>Thread executed until event causes delay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>
                <a:solidFill>
                  <a:srgbClr val="000000"/>
                </a:solidFill>
                <a:latin typeface="Tahoma"/>
              </a:rPr>
              <a:t>E.g.Cache miss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>
                <a:solidFill>
                  <a:srgbClr val="000000"/>
                </a:solidFill>
                <a:latin typeface="Tahoma"/>
              </a:rPr>
              <a:t>Effective on in-order processor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>
                <a:solidFill>
                  <a:srgbClr val="000000"/>
                </a:solidFill>
                <a:latin typeface="Tahoma"/>
              </a:rPr>
              <a:t>Avoids pipeline stall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000">
                <a:solidFill>
                  <a:srgbClr val="0066ff"/>
                </a:solidFill>
                <a:latin typeface="Tahoma"/>
              </a:rPr>
              <a:t>Simultaneous (SMT)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>
                <a:solidFill>
                  <a:srgbClr val="000000"/>
                </a:solidFill>
                <a:latin typeface="Tahoma"/>
              </a:rPr>
              <a:t>Instructions simultaneously issued from multiple threads to execution units of superscalar processor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000">
                <a:solidFill>
                  <a:srgbClr val="0066ff"/>
                </a:solidFill>
                <a:latin typeface="Tahoma"/>
              </a:rPr>
              <a:t>Chip multiprocessing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>
                <a:solidFill>
                  <a:srgbClr val="000000"/>
                </a:solidFill>
                <a:latin typeface="Tahoma"/>
              </a:rPr>
              <a:t>Processor is replicated on a single chip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>
                <a:solidFill>
                  <a:srgbClr val="000000"/>
                </a:solidFill>
                <a:latin typeface="Tahoma"/>
              </a:rPr>
              <a:t>Each processor handles separate threads</a:t>
            </a: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Scalar Processor Approaches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Single-threaded scalar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Simple pipeline 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No multithreading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Interleaved multithreaded scalar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Easiest multithreading to implement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Switch threads at each clock cycle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Pipeline stages kept close to fully occupied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Hardware needs to switch thread context between cycles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Blocked multithreaded scalar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Thread executed until latency event occurs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Would stop pipeline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Processor switches to another thread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Scalar Diagrams</a:t>
            </a:r>
            <a:endParaRPr/>
          </a:p>
        </p:txBody>
      </p:sp>
      <p:pic>
        <p:nvPicPr>
          <p:cNvPr id="148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114200"/>
            <a:ext cx="8415720" cy="498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533520" y="533520"/>
            <a:ext cx="8102160" cy="1904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Octapost NBP"/>
                <a:ea typeface="Verdana"/>
              </a:rPr>
              <a:t>
</a:t>
            </a:r>
            <a:r>
              <a:rPr lang="en-US" sz="3600">
                <a:solidFill>
                  <a:srgbClr val="000000"/>
                </a:solidFill>
                <a:latin typeface="Octapost NBP"/>
                <a:ea typeface="Verdana"/>
              </a:rPr>
              <a:t>clusters</a:t>
            </a:r>
            <a:endParaRPr/>
          </a:p>
        </p:txBody>
      </p:sp>
    </p:spTree>
  </p:cSld>
  <p:transition spd="slow">
    <p:circle/>
  </p:transition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Clusters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Alternative to SMP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High performance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High availability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Server applications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group of interconnected whole computers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Working together as unified resource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Illusion of being one machine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Each computer called a node</a:t>
            </a: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Cluster Benefits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Absolute scalability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Incremental scalability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High availability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Superior price/performance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Cluster Configurations - Standby Server, No Shared Disk</a:t>
            </a:r>
            <a:endParaRPr/>
          </a:p>
        </p:txBody>
      </p:sp>
      <p:pic>
        <p:nvPicPr>
          <p:cNvPr id="155" name="Picture 4" descr=""/>
          <p:cNvPicPr/>
          <p:nvPr/>
        </p:nvPicPr>
        <p:blipFill>
          <a:blip r:embed="rId1"/>
          <a:srcRect l="0" t="0" r="0" b="69302"/>
          <a:stretch>
            <a:fillRect/>
          </a:stretch>
        </p:blipFill>
        <p:spPr>
          <a:xfrm>
            <a:off x="762120" y="2075040"/>
            <a:ext cx="7695720" cy="341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Cluster Configurations - </a:t>
            </a:r>
            <a:r>
              <a:rPr lang="en-US" sz="2800">
                <a:solidFill>
                  <a:srgbClr val="000000"/>
                </a:solidFill>
                <a:latin typeface="Arial Black"/>
              </a:rPr>
              <a:t>
</a:t>
            </a:r>
            <a:r>
              <a:rPr lang="en-US" sz="2800">
                <a:solidFill>
                  <a:srgbClr val="000000"/>
                </a:solidFill>
                <a:latin typeface="Arial Black"/>
              </a:rPr>
              <a:t>Shared Disk</a:t>
            </a:r>
            <a:endParaRPr/>
          </a:p>
        </p:txBody>
      </p:sp>
      <p:pic>
        <p:nvPicPr>
          <p:cNvPr id="157" name="Picture 4" descr=""/>
          <p:cNvPicPr/>
          <p:nvPr/>
        </p:nvPicPr>
        <p:blipFill>
          <a:blip r:embed="rId1"/>
          <a:srcRect l="0" t="47585" r="0" b="19830"/>
          <a:stretch>
            <a:fillRect/>
          </a:stretch>
        </p:blipFill>
        <p:spPr>
          <a:xfrm>
            <a:off x="609480" y="2013120"/>
            <a:ext cx="7543440" cy="354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Operating Systems Design Issues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Failure Management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High availability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Fault tolerant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Failover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Tahoma"/>
              </a:rPr>
              <a:t>Switching applications &amp; data from failed system to alternative within cluster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Failback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Tahoma"/>
              </a:rPr>
              <a:t>Restoration of applications and data to original system after problem is fixed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Load balancing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Incremental scalability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Automatically include new computers in scheduling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Middleware needs to recognise that processes may switch between machines</a:t>
            </a:r>
            <a:endParaRPr/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Multiple Processor Organization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152280" y="1143000"/>
            <a:ext cx="8686440" cy="5562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Types of Parallel Processor Systems:-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taxonomy first introduced by Flynn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b="1" lang="en-US" sz="2400">
                <a:solidFill>
                  <a:srgbClr val="0066ff"/>
                </a:solidFill>
                <a:latin typeface="Tahoma"/>
              </a:rPr>
              <a:t>Single instruction, single data stream - SISD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b="1" lang="en-US" sz="2400">
                <a:solidFill>
                  <a:srgbClr val="0066ff"/>
                </a:solidFill>
                <a:latin typeface="Tahoma"/>
              </a:rPr>
              <a:t>Single instruction, multiple data stream - SIMD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b="1" lang="en-US" sz="2400">
                <a:solidFill>
                  <a:srgbClr val="0066ff"/>
                </a:solidFill>
                <a:latin typeface="Tahoma"/>
              </a:rPr>
              <a:t>Multiple instruction, single data stream - MISD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b="1" lang="en-US" sz="2400">
                <a:solidFill>
                  <a:srgbClr val="0066ff"/>
                </a:solidFill>
                <a:latin typeface="Tahoma"/>
              </a:rPr>
              <a:t>Multiple instruction, multiple data stream- MIMD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Parallelizing</a:t>
            </a:r>
            <a:endParaRPr/>
          </a:p>
        </p:txBody>
      </p:sp>
      <p:sp>
        <p:nvSpPr>
          <p:cNvPr id="161" name="TextShape 2"/>
          <p:cNvSpPr txBox="1"/>
          <p:nvPr/>
        </p:nvSpPr>
        <p:spPr>
          <a:xfrm>
            <a:off x="76320" y="990720"/>
            <a:ext cx="8838720" cy="563832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Single application executing in parallel on a number of machines in cluster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Complier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Determines at compile time which parts can be executed in parallel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Split off for different computers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Application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Application written from scratch to be parallel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Message passing to move data between nodes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Hard to program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Best end result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Parametric computing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If a problem is repeated execution of algorithm on different sets of data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e.g. simulation using different scenarios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Needs effective tools to organize and run</a:t>
            </a:r>
            <a:endParaRPr/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Cluster Vs SMP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Both provide multiprocessor support to high demand applications.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Both available commercially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SMP for longer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SMP: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Easier to manage and control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Closer to single processor systems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Scheduling is main difference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Less physical space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Lower power consumption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Clustering: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Superior incremental &amp; absolute scalability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Superior availability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Redundancy</a:t>
            </a:r>
            <a:endParaRPr/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33520" y="533520"/>
            <a:ext cx="8102160" cy="1904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Octapost NBP"/>
                <a:ea typeface="Verdana"/>
              </a:rPr>
              <a:t>
</a:t>
            </a:r>
            <a:r>
              <a:rPr lang="en-US" sz="3600">
                <a:solidFill>
                  <a:srgbClr val="000000"/>
                </a:solidFill>
                <a:latin typeface="Octapost NBP"/>
                <a:ea typeface="Verdana"/>
              </a:rPr>
              <a:t>uMA, NUMA,CC-NUMA</a:t>
            </a:r>
            <a:endParaRPr/>
          </a:p>
        </p:txBody>
      </p:sp>
    </p:spTree>
  </p:cSld>
  <p:transition spd="slow">
    <p:circle/>
  </p:transition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06440" y="152280"/>
            <a:ext cx="8203680" cy="685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NonUniform Memory Access (NUMA)</a:t>
            </a:r>
            <a:endParaRPr/>
          </a:p>
        </p:txBody>
      </p:sp>
      <p:sp>
        <p:nvSpPr>
          <p:cNvPr id="166" name="TextShape 2"/>
          <p:cNvSpPr txBox="1"/>
          <p:nvPr/>
        </p:nvSpPr>
        <p:spPr>
          <a:xfrm>
            <a:off x="76320" y="990720"/>
            <a:ext cx="8838720" cy="563832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Alternative to SMP &amp; clustering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66ff"/>
                </a:solidFill>
                <a:latin typeface="Tahoma"/>
              </a:rPr>
              <a:t>Uniform Memory Access (UMA)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All processors have access to all parts of memory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Tahoma"/>
              </a:rPr>
              <a:t>Using load &amp; store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Access time to all regions of memory is the same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Access time to memory for different processors same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As used by SMP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66ff"/>
                </a:solidFill>
                <a:latin typeface="Tahoma"/>
              </a:rPr>
              <a:t>NonUniform Memory Access(NUMA)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All processors have access to all parts of memory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Tahoma"/>
              </a:rPr>
              <a:t>Using load &amp; store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Access time of processor differs depending on region of memory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Different processors access different regions of memory at different speeds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66ff"/>
                </a:solidFill>
                <a:latin typeface="Tahoma"/>
              </a:rPr>
              <a:t>Cache Coherent NUMA(CC-NUMA)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Cache coherence is maintained among the caches of the various processors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Significantly different from SMP and clusters</a:t>
            </a:r>
            <a:endParaRPr/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Motivation</a:t>
            </a:r>
            <a:endParaRPr/>
          </a:p>
        </p:txBody>
      </p:sp>
      <p:sp>
        <p:nvSpPr>
          <p:cNvPr id="168" name="TextShape 2"/>
          <p:cNvSpPr txBox="1"/>
          <p:nvPr/>
        </p:nvSpPr>
        <p:spPr>
          <a:xfrm>
            <a:off x="76320" y="1066680"/>
            <a:ext cx="883872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SMP has practical limit to number of processors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Bus traffic limits to between 16 and 64 processors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In clusters each node has own memory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Apps do not see large global memory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Coherence maintained by software not hardware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NUMA retains SMP flavour while giving large scale multiprocessing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e.g. Silicon Graphics Origin NUMA 1024 MIPS R10000 processors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Objective is to maintain transparent system wide memory while permitting multiprocessor nodes, each with own bus or internal interconnection system</a:t>
            </a:r>
            <a:endParaRPr/>
          </a:p>
        </p:txBody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CC-NUMA Organization</a:t>
            </a:r>
            <a:endParaRPr/>
          </a:p>
        </p:txBody>
      </p:sp>
      <p:pic>
        <p:nvPicPr>
          <p:cNvPr id="170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62120" y="1170000"/>
            <a:ext cx="7706880" cy="5459040"/>
          </a:xfrm>
          <a:prstGeom prst="rect">
            <a:avLst/>
          </a:prstGeom>
          <a:ln>
            <a:noFill/>
          </a:ln>
        </p:spPr>
      </p:pic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CC-NUMA Operation</a:t>
            </a:r>
            <a:endParaRPr/>
          </a:p>
        </p:txBody>
      </p:sp>
      <p:sp>
        <p:nvSpPr>
          <p:cNvPr id="172" name="TextShape 2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Each processor has own L1 and L2 cache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Each node has own main memory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Nodes connected by some networking facility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Each processor sees single addressable memory space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Memory request order: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L1 cache (local to processor)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L2 cache (local to processor)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Main memory (local to node)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Remote memory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Delivered to requesting (local to processor) cache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Automatic and transparent</a:t>
            </a:r>
            <a:endParaRPr/>
          </a:p>
        </p:txBody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Memory Access Sequence</a:t>
            </a:r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Each node maintains directory of location of portions of memory and cache status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e.g. node 2 processor 3 (P2-3) requests location 798 which is in memory of node 1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P2-3 issues read request on snoopy bus of node 2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Directory on node 2 recognises location is on node 1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Node 2 directory requests node 1’s directory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Node 1 directory requests contents of 798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Node 1 memory puts data on (node 1 local) bus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Node 1 directory gets data from (node 1 local) bus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Data transferred to node 2’s directory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Node 2 directory puts data on (node 2 local) bus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Data picked up, put in P2-3’s cache and delivered to processor</a:t>
            </a:r>
            <a:endParaRPr/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Cache Coherence</a:t>
            </a:r>
            <a:endParaRPr/>
          </a:p>
        </p:txBody>
      </p:sp>
      <p:sp>
        <p:nvSpPr>
          <p:cNvPr id="176" name="TextShape 2"/>
          <p:cNvSpPr txBox="1"/>
          <p:nvPr/>
        </p:nvSpPr>
        <p:spPr>
          <a:xfrm>
            <a:off x="0" y="1143000"/>
            <a:ext cx="8915040" cy="5562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Node 1 directory keeps note that node 2 has copy of data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If data modified in cache, this is broadcast to other nodes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Local directories monitor and purge local cache if necessary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Local directory monitors changes to local data in remote caches and marks memory invalid until writeback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Local directory forces writeback if memory location requested by another processor</a:t>
            </a:r>
            <a:endParaRPr/>
          </a:p>
        </p:txBody>
      </p:sp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NUMA Pros &amp; Cons</a:t>
            </a:r>
            <a:endParaRPr/>
          </a:p>
        </p:txBody>
      </p:sp>
      <p:sp>
        <p:nvSpPr>
          <p:cNvPr id="178" name="TextShape 2"/>
          <p:cNvSpPr txBox="1"/>
          <p:nvPr/>
        </p:nvSpPr>
        <p:spPr>
          <a:xfrm>
            <a:off x="203040" y="1066680"/>
            <a:ext cx="863568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Effective performance at higher levels of parallelism than SMP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No major software changes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Performance can breakdown if too much access to remote memory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Can be avoided by: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Tahoma"/>
              </a:rPr>
              <a:t>L1 &amp; L2 cache design reducing all memory access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"/>
            </a:pPr>
            <a:r>
              <a:rPr lang="en-US" sz="1600">
                <a:solidFill>
                  <a:srgbClr val="000000"/>
                </a:solidFill>
                <a:latin typeface="Tahoma"/>
              </a:rPr>
              <a:t>Need good temporal locality of software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Tahoma"/>
              </a:rPr>
              <a:t>Good spatial locality of software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Tahoma"/>
              </a:rPr>
              <a:t>Virtual memory management moving pages to nodes that are using them most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Not transparent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Page allocation, process allocation and load balancing changes needed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Taxonomy of Parallel Processor Architectures</a:t>
            </a:r>
            <a:endParaRPr/>
          </a:p>
        </p:txBody>
      </p:sp>
      <p:pic>
        <p:nvPicPr>
          <p:cNvPr id="91" name="Picture 4" descr=""/>
          <p:cNvPicPr/>
          <p:nvPr/>
        </p:nvPicPr>
        <p:blipFill>
          <a:blip r:embed="rId1"/>
          <a:srcRect l="0" t="0" r="0" b="13712"/>
          <a:stretch>
            <a:fillRect/>
          </a:stretch>
        </p:blipFill>
        <p:spPr>
          <a:xfrm>
            <a:off x="356040" y="1066680"/>
            <a:ext cx="8634960" cy="556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533520" y="533520"/>
            <a:ext cx="8102160" cy="1904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Octapost NBP"/>
                <a:ea typeface="Verdana"/>
              </a:rPr>
              <a:t>
</a:t>
            </a:r>
            <a:r>
              <a:rPr lang="en-US" sz="3600">
                <a:solidFill>
                  <a:srgbClr val="000000"/>
                </a:solidFill>
                <a:latin typeface="Octapost NBP"/>
                <a:ea typeface="Verdana"/>
              </a:rPr>
              <a:t>multicore architectures</a:t>
            </a:r>
            <a:endParaRPr/>
          </a:p>
        </p:txBody>
      </p:sp>
    </p:spTree>
  </p:cSld>
  <p:transition spd="slow">
    <p:circle/>
  </p:transition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Hardware Performance Issues</a:t>
            </a:r>
            <a:endParaRPr/>
          </a:p>
        </p:txBody>
      </p:sp>
      <p:sp>
        <p:nvSpPr>
          <p:cNvPr id="181" name="TextShape 2"/>
          <p:cNvSpPr txBox="1"/>
          <p:nvPr/>
        </p:nvSpPr>
        <p:spPr>
          <a:xfrm>
            <a:off x="0" y="1066680"/>
            <a:ext cx="8915040" cy="563832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Microprocessors have seen an exponential increase in performance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Improved organization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Increased clock frequency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Increase in Parallelism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Pipelining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Superscalar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Simultaneous multithreading (SMT)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Diminishing returns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More complexity requires more logic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Increasing chip area for coordinating and signal transfer logic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Harder to design, make and debug</a:t>
            </a:r>
            <a:endParaRPr/>
          </a:p>
        </p:txBody>
      </p:sp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Software Performance Issues</a:t>
            </a:r>
            <a:endParaRPr/>
          </a:p>
        </p:txBody>
      </p:sp>
      <p:sp>
        <p:nvSpPr>
          <p:cNvPr id="183" name="TextShape 2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Performance benefits dependent on effective exploitation of parallel resources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Even small amounts of serial code impact performance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10% inherently serial on 8 processor system gives only 4.7 times performance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Communication, distribution of work and cache coherence overheads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Some applications effectively exploit multicore processors</a:t>
            </a:r>
            <a:endParaRPr/>
          </a:p>
        </p:txBody>
      </p:sp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 Black"/>
              </a:rPr>
              <a:t>Effective Applications for Multicore Processors</a:t>
            </a:r>
            <a:endParaRPr/>
          </a:p>
        </p:txBody>
      </p:sp>
      <p:sp>
        <p:nvSpPr>
          <p:cNvPr id="185" name="TextShape 2"/>
          <p:cNvSpPr txBox="1"/>
          <p:nvPr/>
        </p:nvSpPr>
        <p:spPr>
          <a:xfrm>
            <a:off x="152280" y="1066680"/>
            <a:ext cx="883872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Database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Servers handling independent transactions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Multi-threaded native applications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Lotus Domino, Siebel CRM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Multi-process applications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Oracle, SAP, PeopleSoft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Java applications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Java VM is multi-thread with scheduling and memory management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Sun’s Java Application Server, BEA’s Weblogic, IBM Websphere, Tomcat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Multi-instance applications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One application running multiple times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E.g. Value Game Software</a:t>
            </a:r>
            <a:endParaRPr/>
          </a:p>
        </p:txBody>
      </p:sp>
    </p:spTree>
  </p:cSld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Multicore Organization</a:t>
            </a:r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304920" y="1066680"/>
            <a:ext cx="8330760" cy="5601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Number of core processors on chip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Number of levels of cache on chip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Amount of shared cache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E.g. of multicore organization: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Tahoma"/>
              </a:rPr>
              <a:t>(a) ARM11 MPCore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Tahoma"/>
              </a:rPr>
              <a:t>(b) AMD Opteron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Tahoma"/>
              </a:rPr>
              <a:t>(c) Intel Core Duo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Tahoma"/>
              </a:rPr>
              <a:t>(d) Intel Core i7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406440" y="152280"/>
            <a:ext cx="8203680" cy="6091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Multicore Organization Alternatives</a:t>
            </a:r>
            <a:endParaRPr/>
          </a:p>
        </p:txBody>
      </p:sp>
      <p:pic>
        <p:nvPicPr>
          <p:cNvPr id="189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762120"/>
            <a:ext cx="7362360" cy="5805000"/>
          </a:xfrm>
          <a:prstGeom prst="rect">
            <a:avLst/>
          </a:prstGeom>
          <a:ln>
            <a:noFill/>
          </a:ln>
        </p:spPr>
      </p:pic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Advantages of shared L2 Cache</a:t>
            </a:r>
            <a:endParaRPr/>
          </a:p>
        </p:txBody>
      </p:sp>
      <p:sp>
        <p:nvSpPr>
          <p:cNvPr id="191" name="TextShape 2"/>
          <p:cNvSpPr txBox="1"/>
          <p:nvPr/>
        </p:nvSpPr>
        <p:spPr>
          <a:xfrm>
            <a:off x="0" y="1066680"/>
            <a:ext cx="8915040" cy="563832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Constructive interference reduces overall miss rate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Data shared by multiple cores not replicated at cache level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With proper frame replacement algorithms mean amount of shared cache dedicated to each core is dynamic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Threads with less locality can have more cache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Easy inter-process communication through shared memory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Cache coherency confined to L1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Dedicated L2 cache gives each core more rapid access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Good for threads with strong locality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Shared L3 cache may also improve performance</a:t>
            </a:r>
            <a:endParaRPr/>
          </a:p>
        </p:txBody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Individual Core Architecture</a:t>
            </a:r>
            <a:endParaRPr/>
          </a:p>
        </p:txBody>
      </p:sp>
      <p:sp>
        <p:nvSpPr>
          <p:cNvPr id="193" name="TextShape 2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Intel Core Duo uses superscalar cores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Intel Core i7 uses simultaneous multi-threading (SMT)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Scales up number of threads supported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4 SMT cores, each supporting 4 threads appears as 16 core</a:t>
            </a:r>
            <a:endParaRPr/>
          </a:p>
        </p:txBody>
      </p:sp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 Black"/>
              </a:rPr>
              <a:t>Intel x86 Multicore Organization -</a:t>
            </a:r>
            <a:r>
              <a:rPr lang="en-US" sz="2400">
                <a:solidFill>
                  <a:srgbClr val="000000"/>
                </a:solidFill>
                <a:latin typeface="Arial Black"/>
              </a:rPr>
              <a:t>
</a:t>
            </a:r>
            <a:r>
              <a:rPr lang="en-US" sz="2400">
                <a:solidFill>
                  <a:srgbClr val="000000"/>
                </a:solidFill>
                <a:latin typeface="Arial Black"/>
              </a:rPr>
              <a:t>Core Duo (1)</a:t>
            </a:r>
            <a:endParaRPr/>
          </a:p>
        </p:txBody>
      </p:sp>
      <p:sp>
        <p:nvSpPr>
          <p:cNvPr id="195" name="TextShape 2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2006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Two x86 superscalar, shared L2 cache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Dedicated L1 cache per core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32KB instruction and 32KB data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Thermal control unit per core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Manages chip heat dissipation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Maximize performance within constraints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Improved ergonomics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Advanced Programmable Interrupt Controlled (APIC)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Inter-process interrupts between cores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Routes interrupts to appropriate core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Includes timer so OS can interrupt core</a:t>
            </a:r>
            <a:endParaRPr/>
          </a:p>
        </p:txBody>
      </p:sp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 Black"/>
              </a:rPr>
              <a:t>Intel x86 Multicore Organization -</a:t>
            </a:r>
            <a:r>
              <a:rPr lang="en-US" sz="2400">
                <a:solidFill>
                  <a:srgbClr val="000000"/>
                </a:solidFill>
                <a:latin typeface="Arial Black"/>
              </a:rPr>
              <a:t>
</a:t>
            </a:r>
            <a:r>
              <a:rPr lang="en-US" sz="2400">
                <a:solidFill>
                  <a:srgbClr val="000000"/>
                </a:solidFill>
                <a:latin typeface="Arial Black"/>
              </a:rPr>
              <a:t>Core Duo (2)</a:t>
            </a:r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Power Management Logic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Monitors thermal conditions and CPU activity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Adjusts voltage and power consumption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Can switch individual logic subsystems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2MB shared L2 cache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Dynamic allocation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MESI support for L1 caches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Extended to support multiple Core Duo in SMP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L2 data shared between local cores or external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Bus interface</a:t>
            </a:r>
            <a:endParaRPr/>
          </a:p>
        </p:txBody>
      </p:sp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Single Instruction, Single Data Stream - SISD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304920" y="1066680"/>
            <a:ext cx="833076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Single processor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Single instruction stream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Data stored in single memory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E.g. Uni-processor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ahoma"/>
              </a:rPr>
              <a:t>CU:  Control unit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ahoma"/>
              </a:rPr>
              <a:t>IS:  Instruction stream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ahoma"/>
              </a:rPr>
              <a:t>PU:  Processing unit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ahoma"/>
              </a:rPr>
              <a:t>DS:  Data stream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ahoma"/>
              </a:rPr>
              <a:t>MU:  Memory unit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ahoma"/>
              </a:rPr>
              <a:t>LM:  Local memory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4" name="Picture 4" descr=""/>
          <p:cNvPicPr/>
          <p:nvPr/>
        </p:nvPicPr>
        <p:blipFill>
          <a:blip r:embed="rId1"/>
          <a:srcRect l="0" t="12977" r="53529" b="71750"/>
          <a:stretch>
            <a:fillRect/>
          </a:stretch>
        </p:blipFill>
        <p:spPr>
          <a:xfrm>
            <a:off x="1719360" y="3075120"/>
            <a:ext cx="6205320" cy="157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Intel Core Duo Block Diagram</a:t>
            </a:r>
            <a:endParaRPr/>
          </a:p>
        </p:txBody>
      </p:sp>
      <p:pic>
        <p:nvPicPr>
          <p:cNvPr id="199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24000" y="1052640"/>
            <a:ext cx="3727080" cy="571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 Black"/>
              </a:rPr>
              <a:t>Intel x86 Multicore Organization -</a:t>
            </a:r>
            <a:r>
              <a:rPr lang="en-US" sz="2400">
                <a:solidFill>
                  <a:srgbClr val="000000"/>
                </a:solidFill>
                <a:latin typeface="Arial Black"/>
              </a:rPr>
              <a:t>
</a:t>
            </a:r>
            <a:r>
              <a:rPr lang="en-US" sz="2400">
                <a:solidFill>
                  <a:srgbClr val="000000"/>
                </a:solidFill>
                <a:latin typeface="Arial Black"/>
              </a:rPr>
              <a:t>Core i7</a:t>
            </a:r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November 2008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Four x86 SMT processors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Dedicated L2, shared L3 cache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Speculative pre-fetch for caches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On chip DDR3 memory controller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Three 8 byte channels (192 bits) giving 32GB/s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No front side bus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QuickPath Interconnection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Cache coherent point-to-point link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High speed communications between processor chips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6.4G transfers per second, 16 bits per transfer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Dedicated bi-directional pairs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Total bandwidth 25.6GB/s</a:t>
            </a:r>
            <a:endParaRPr/>
          </a:p>
        </p:txBody>
      </p:sp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Intel Core i7 Block Diagram</a:t>
            </a:r>
            <a:endParaRPr/>
          </a:p>
        </p:txBody>
      </p:sp>
      <p:pic>
        <p:nvPicPr>
          <p:cNvPr id="203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32000" y="1219320"/>
            <a:ext cx="6073560" cy="5325840"/>
          </a:xfrm>
          <a:prstGeom prst="rect">
            <a:avLst/>
          </a:prstGeom>
          <a:ln>
            <a:noFill/>
          </a:ln>
        </p:spPr>
      </p:pic>
    </p:spTree>
  </p:cSld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Performance Effect of Multiple Cores</a:t>
            </a:r>
            <a:endParaRPr/>
          </a:p>
        </p:txBody>
      </p:sp>
      <p:pic>
        <p:nvPicPr>
          <p:cNvPr id="205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8000" y="1989000"/>
            <a:ext cx="4392360" cy="3611160"/>
          </a:xfrm>
          <a:prstGeom prst="rect">
            <a:avLst/>
          </a:prstGeom>
          <a:ln>
            <a:noFill/>
          </a:ln>
        </p:spPr>
      </p:pic>
      <p:pic>
        <p:nvPicPr>
          <p:cNvPr id="206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643280" y="1989000"/>
            <a:ext cx="4427280" cy="356040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Single Instruction, Multiple Data Stream - SIMD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Single machine instruction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Controls simultaneous execution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Number of processing elements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Lockstep basis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Each processing element has associated data memory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Each instruction executed on different set of data by different processors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E.g. Vector and array processors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Single Instruction, Multiple Data Stream - SIMD (cont..)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          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               </a:t>
            </a:r>
            <a:r>
              <a:rPr lang="en-US" sz="2800">
                <a:solidFill>
                  <a:srgbClr val="000000"/>
                </a:solidFill>
                <a:latin typeface="Tahoma"/>
              </a:rPr>
              <a:t>SIMD with distributed memory</a:t>
            </a:r>
            <a:endParaRPr/>
          </a:p>
        </p:txBody>
      </p:sp>
      <p:pic>
        <p:nvPicPr>
          <p:cNvPr id="99" name="Picture 4" descr=""/>
          <p:cNvPicPr/>
          <p:nvPr/>
        </p:nvPicPr>
        <p:blipFill>
          <a:blip r:embed="rId1"/>
          <a:srcRect l="50000" t="0" r="0" b="65264"/>
          <a:stretch>
            <a:fillRect/>
          </a:stretch>
        </p:blipFill>
        <p:spPr>
          <a:xfrm>
            <a:off x="457200" y="1143000"/>
            <a:ext cx="7796880" cy="417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Multiple Instruction, Single Data Stream - MISD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Sequence of data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Transmitted to set of processors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Each processor executes different instruction sequence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Never been implemented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