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260" r:id="rId5"/>
    <p:sldId id="261" r:id="rId6"/>
    <p:sldId id="262" r:id="rId7"/>
    <p:sldId id="263" r:id="rId8"/>
    <p:sldId id="264" r:id="rId9"/>
    <p:sldId id="306"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07"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6" r:id="rId69"/>
    <p:sldId id="327" r:id="rId70"/>
    <p:sldId id="328" r:id="rId71"/>
    <p:sldId id="329" r:id="rId72"/>
    <p:sldId id="330" r:id="rId73"/>
    <p:sldId id="331" r:id="rId74"/>
    <p:sldId id="332" r:id="rId75"/>
    <p:sldId id="333" r:id="rId76"/>
    <p:sldId id="334" r:id="rId77"/>
    <p:sldId id="335" r:id="rId78"/>
    <p:sldId id="337" r:id="rId79"/>
    <p:sldId id="338" r:id="rId80"/>
    <p:sldId id="339" r:id="rId81"/>
    <p:sldId id="340" r:id="rId82"/>
    <p:sldId id="341" r:id="rId83"/>
    <p:sldId id="342"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E7370-9D42-4C41-A47E-CE4E075C884C}" type="datetimeFigureOut">
              <a:rPr lang="en-IN" smtClean="0"/>
              <a:pPr/>
              <a:t>24-12-2018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4B2F1A-B152-4A69-8611-E099B76016B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7CBE1-FD6F-4DD2-A92E-DD110181978E}" type="slidenum">
              <a:rPr lang="en-US"/>
              <a:pPr/>
              <a:t>58</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1D30E-8180-428F-8865-8BE77309A736}" type="slidenum">
              <a:rPr lang="en-US"/>
              <a:pPr/>
              <a:t>59</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76</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77</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78</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79</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80</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81</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82</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a concept used for DC (direct currents) whereas </a:t>
            </a:r>
            <a:r>
              <a:rPr lang="en-IN" sz="1200" b="1" i="0" kern="1200" dirty="0" smtClean="0">
                <a:solidFill>
                  <a:schemeClr val="tx1"/>
                </a:solidFill>
                <a:latin typeface="+mn-lt"/>
                <a:ea typeface="+mn-ea"/>
                <a:cs typeface="+mn-cs"/>
              </a:rPr>
              <a:t>impedance</a:t>
            </a:r>
            <a:r>
              <a:rPr lang="en-IN" sz="1200" b="0" i="0" kern="1200" dirty="0" smtClean="0">
                <a:solidFill>
                  <a:schemeClr val="tx1"/>
                </a:solidFill>
                <a:latin typeface="+mn-lt"/>
                <a:ea typeface="+mn-ea"/>
                <a:cs typeface="+mn-cs"/>
              </a:rPr>
              <a:t> is the AC (alternating current) equivalent. </a:t>
            </a:r>
            <a:r>
              <a:rPr lang="en-IN" sz="1200" b="1" i="0" kern="1200" dirty="0" smtClean="0">
                <a:solidFill>
                  <a:schemeClr val="tx1"/>
                </a:solidFill>
                <a:latin typeface="+mn-lt"/>
                <a:ea typeface="+mn-ea"/>
                <a:cs typeface="+mn-cs"/>
              </a:rPr>
              <a:t>Resistance</a:t>
            </a:r>
            <a:r>
              <a:rPr lang="en-IN" sz="1200" b="0" i="0" kern="1200" dirty="0" smtClean="0">
                <a:solidFill>
                  <a:schemeClr val="tx1"/>
                </a:solidFill>
                <a:latin typeface="+mn-lt"/>
                <a:ea typeface="+mn-ea"/>
                <a:cs typeface="+mn-cs"/>
              </a:rPr>
              <a:t> is due to electrons in a conductor colliding with the ionic lattice of the conductor meaning that electrical energy is converted into heat.</a:t>
            </a:r>
            <a:endParaRPr lang="en-IN" dirty="0"/>
          </a:p>
        </p:txBody>
      </p:sp>
      <p:sp>
        <p:nvSpPr>
          <p:cNvPr id="4" name="Slide Number Placeholder 3"/>
          <p:cNvSpPr>
            <a:spLocks noGrp="1"/>
          </p:cNvSpPr>
          <p:nvPr>
            <p:ph type="sldNum" sz="quarter" idx="10"/>
          </p:nvPr>
        </p:nvSpPr>
        <p:spPr/>
        <p:txBody>
          <a:bodyPr/>
          <a:lstStyle/>
          <a:p>
            <a:fld id="{BD4B2F1A-B152-4A69-8611-E099B76016B0}" type="slidenum">
              <a:rPr lang="en-IN" smtClean="0"/>
              <a:pPr/>
              <a:t>83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EB1D78-01E8-41AF-9A5E-2C186C24B8EC}" type="slidenum">
              <a:rPr lang="en-US"/>
              <a:pPr/>
              <a:t>51</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42D5ED-ED68-487D-9510-D91BFE4148F4}" type="slidenum">
              <a:rPr lang="en-US"/>
              <a:pPr/>
              <a:t>52</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5055F-2965-4BFB-AEA7-45D966B82C6D}" type="slidenum">
              <a:rPr lang="en-US"/>
              <a:pPr/>
              <a:t>53</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B68A2-F3D7-47B3-B9FE-CAB5046BE0DD}" type="slidenum">
              <a:rPr lang="en-US"/>
              <a:pPr/>
              <a:t>54</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6D32C-EB1F-4688-ABF7-4D438936240B}" type="slidenum">
              <a:rPr lang="en-US"/>
              <a:pPr/>
              <a:t>55</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3251E-706F-44D4-803B-5E0780E3B154}" type="slidenum">
              <a:rPr lang="en-US"/>
              <a:pPr/>
              <a:t>56</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6DE7D-02E5-44DA-A0ED-B352745CD293}" type="slidenum">
              <a:rPr lang="en-US"/>
              <a:pPr/>
              <a:t>57</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98438"/>
            <a:ext cx="8647112" cy="1120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2725" y="1627188"/>
            <a:ext cx="8731250" cy="241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2725" y="4192588"/>
            <a:ext cx="8731250" cy="241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71B6C-F50D-4E63-BDE2-3F988DBAA04C}" type="datetimeFigureOut">
              <a:rPr lang="en-IN" smtClean="0"/>
              <a:pPr/>
              <a:t>24-12-2018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3A2C3-DBEC-4334-BD55-1330E2DAFB0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71B6C-F50D-4E63-BDE2-3F988DBAA04C}" type="datetimeFigureOut">
              <a:rPr lang="en-IN" smtClean="0"/>
              <a:pPr/>
              <a:t>24-12-2018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3A2C3-DBEC-4334-BD55-1330E2DAFB0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Electronic Communication Systems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9219" name="Rectangle 3"/>
          <p:cNvSpPr>
            <a:spLocks noGrp="1" noChangeArrowheads="1"/>
          </p:cNvSpPr>
          <p:nvPr>
            <p:ph type="body" idx="1"/>
          </p:nvPr>
        </p:nvSpPr>
        <p:spPr/>
        <p:txBody>
          <a:bodyPr>
            <a:normAutofit fontScale="70000" lnSpcReduction="20000"/>
          </a:bodyPr>
          <a:lstStyle/>
          <a:p>
            <a:pPr eaLnBrk="1" hangingPunct="1">
              <a:buFont typeface="Wingdings" pitchFamily="2" charset="2"/>
              <a:buNone/>
            </a:pPr>
            <a:r>
              <a:rPr lang="en-US" dirty="0" smtClean="0"/>
              <a:t>Transmitter</a:t>
            </a:r>
          </a:p>
          <a:p>
            <a:pPr lvl="1"/>
            <a:r>
              <a:rPr lang="en-US" dirty="0" smtClean="0"/>
              <a:t>Processes input signal to produce a transmitted signal that suited the characteristic of transmission channel.</a:t>
            </a:r>
          </a:p>
          <a:p>
            <a:pPr lvl="1"/>
            <a:r>
              <a:rPr lang="en-US" dirty="0" smtClean="0"/>
              <a:t>E.g. modulation, coding, mixing, translate</a:t>
            </a:r>
          </a:p>
          <a:p>
            <a:pPr lvl="1"/>
            <a:r>
              <a:rPr lang="en-US" dirty="0" smtClean="0"/>
              <a:t>Other functions performed - Amplification, filtering, antenna</a:t>
            </a:r>
          </a:p>
          <a:p>
            <a:pPr lvl="1"/>
            <a:r>
              <a:rPr lang="en-US" dirty="0" smtClean="0"/>
              <a:t>Message converted to into electrical signals by transducers </a:t>
            </a:r>
          </a:p>
          <a:p>
            <a:pPr lvl="1"/>
            <a:r>
              <a:rPr lang="en-US" dirty="0" smtClean="0"/>
              <a:t>E.g. speech waves are converted to voltage variation by a microphone </a:t>
            </a:r>
          </a:p>
          <a:p>
            <a:pPr lvl="1"/>
            <a:endParaRPr lang="en-US" dirty="0" smtClean="0"/>
          </a:p>
          <a:p>
            <a:r>
              <a:rPr lang="en-US" dirty="0" smtClean="0"/>
              <a:t>The </a:t>
            </a:r>
            <a:r>
              <a:rPr lang="en-US" b="1" dirty="0" smtClean="0"/>
              <a:t>transmitter </a:t>
            </a:r>
            <a:r>
              <a:rPr lang="en-US" dirty="0" smtClean="0"/>
              <a:t>is a collection of electronic components and circuits that converts the electrical signal into a signal suitable for transmission over a given medium.</a:t>
            </a:r>
          </a:p>
          <a:p>
            <a:pPr lvl="1" eaLnBrk="1" hangingPunct="1"/>
            <a:r>
              <a:rPr lang="en-US" dirty="0" smtClean="0"/>
              <a:t>Transmitters are made up of oscillators, amplifiers, tuned circuits and filters, modulators, frequency mixers, frequency synthesizers, and other circuits.</a:t>
            </a:r>
          </a:p>
          <a:p>
            <a:pPr lvl="1">
              <a:buClr>
                <a:srgbClr val="FF0066"/>
              </a:buClr>
              <a:buNone/>
            </a:pPr>
            <a:endParaRPr lang="en-US" dirty="0" smtClean="0"/>
          </a:p>
          <a:p>
            <a:pPr lvl="1">
              <a:buClr>
                <a:srgbClr val="FF0066"/>
              </a:buClr>
              <a:buFont typeface="Wingdings" pitchFamily="2" charset="2"/>
              <a:buChar char="Ø"/>
            </a:pPr>
            <a:endParaRPr lang="en-US" dirty="0" smtClean="0"/>
          </a:p>
          <a:p>
            <a:pPr lvl="1">
              <a:buClr>
                <a:srgbClr val="FF0066"/>
              </a:buClr>
              <a:buFont typeface="Wingdings" pitchFamily="2" charset="2"/>
              <a:buNone/>
            </a:pPr>
            <a:endParaRPr lang="en-US" dirty="0" smtClean="0"/>
          </a:p>
          <a:p>
            <a:pPr lvl="1" eaLnBrk="1" hangingPunct="1"/>
            <a:endParaRPr lang="en-US" sz="2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10243" name="Rectangle 3"/>
          <p:cNvSpPr>
            <a:spLocks noGrp="1" noChangeArrowheads="1"/>
          </p:cNvSpPr>
          <p:nvPr>
            <p:ph type="body" idx="1"/>
          </p:nvPr>
        </p:nvSpPr>
        <p:spPr/>
        <p:txBody>
          <a:bodyPr>
            <a:normAutofit fontScale="92500" lnSpcReduction="20000"/>
          </a:bodyPr>
          <a:lstStyle/>
          <a:p>
            <a:pPr>
              <a:buNone/>
            </a:pPr>
            <a:r>
              <a:rPr lang="en-US" dirty="0" smtClean="0"/>
              <a:t>Communication Channel (transmission media):</a:t>
            </a:r>
          </a:p>
          <a:p>
            <a:r>
              <a:rPr lang="en-US" sz="2400" dirty="0" smtClean="0"/>
              <a:t>A medium that bridges the distance from source to destination. e.g.: Atmosphere (free space), coaxial cable, fiber optics, waveguide</a:t>
            </a:r>
          </a:p>
          <a:p>
            <a:r>
              <a:rPr lang="en-US" sz="2400" dirty="0" smtClean="0"/>
              <a:t>Signals undergoes degradation from noise , interference  and distortion.</a:t>
            </a:r>
          </a:p>
          <a:p>
            <a:r>
              <a:rPr lang="en-US" sz="2600" dirty="0" smtClean="0"/>
              <a:t>The </a:t>
            </a:r>
            <a:r>
              <a:rPr lang="en-US" sz="2600" b="1" dirty="0" smtClean="0"/>
              <a:t>communication channel</a:t>
            </a:r>
            <a:r>
              <a:rPr lang="en-US" sz="2600" dirty="0" smtClean="0"/>
              <a:t> is the medium by which the electronic signal is sent from one place to another.</a:t>
            </a:r>
          </a:p>
          <a:p>
            <a:pPr lvl="1" eaLnBrk="1" hangingPunct="1"/>
            <a:r>
              <a:rPr lang="en-US" sz="2600" dirty="0" smtClean="0"/>
              <a:t>Types of media include</a:t>
            </a:r>
          </a:p>
          <a:p>
            <a:pPr lvl="2" eaLnBrk="1" hangingPunct="1"/>
            <a:r>
              <a:rPr lang="en-US" sz="2600" dirty="0" smtClean="0"/>
              <a:t>Electrical conductors</a:t>
            </a:r>
          </a:p>
          <a:p>
            <a:pPr lvl="2" eaLnBrk="1" hangingPunct="1"/>
            <a:r>
              <a:rPr lang="en-US" sz="2600" dirty="0" smtClean="0"/>
              <a:t>Optical media</a:t>
            </a:r>
          </a:p>
          <a:p>
            <a:pPr lvl="2" eaLnBrk="1" hangingPunct="1"/>
            <a:r>
              <a:rPr lang="en-US" sz="2600" dirty="0" smtClean="0"/>
              <a:t>Free space</a:t>
            </a:r>
          </a:p>
          <a:p>
            <a:pPr lvl="2" eaLnBrk="1" hangingPunct="1"/>
            <a:r>
              <a:rPr lang="en-US" sz="2600" dirty="0" smtClean="0"/>
              <a:t>System-specific media (e.g., water is the medium for sonar).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11267" name="Rectangle 3"/>
          <p:cNvSpPr>
            <a:spLocks noGrp="1" noChangeArrowheads="1"/>
          </p:cNvSpPr>
          <p:nvPr>
            <p:ph type="body" idx="1"/>
          </p:nvPr>
        </p:nvSpPr>
        <p:spPr>
          <a:xfrm>
            <a:off x="457200" y="1340768"/>
            <a:ext cx="8229600" cy="4785395"/>
          </a:xfrm>
        </p:spPr>
        <p:txBody>
          <a:bodyPr>
            <a:normAutofit fontScale="70000" lnSpcReduction="20000"/>
          </a:bodyPr>
          <a:lstStyle/>
          <a:p>
            <a:pPr eaLnBrk="1" hangingPunct="1">
              <a:buFont typeface="Wingdings" pitchFamily="2" charset="2"/>
              <a:buNone/>
            </a:pPr>
            <a:r>
              <a:rPr lang="en-US" sz="3400" b="1" dirty="0" smtClean="0"/>
              <a:t>Receivers </a:t>
            </a:r>
          </a:p>
          <a:p>
            <a:r>
              <a:rPr lang="en-US" dirty="0" smtClean="0"/>
              <a:t>To recover the message signal contained in the received signal from the output of the channel, and convert it to a form suitable for the output transducer. </a:t>
            </a:r>
          </a:p>
          <a:p>
            <a:pPr lvl="1"/>
            <a:r>
              <a:rPr lang="en-US" dirty="0" smtClean="0"/>
              <a:t>e.g. mixing, demodulation, decoding</a:t>
            </a:r>
          </a:p>
          <a:p>
            <a:pPr lvl="1"/>
            <a:r>
              <a:rPr lang="en-US" dirty="0" smtClean="0"/>
              <a:t>Other functions performed: Amplification, filtering.</a:t>
            </a:r>
          </a:p>
          <a:p>
            <a:pPr lvl="1"/>
            <a:r>
              <a:rPr lang="en-US" dirty="0" smtClean="0"/>
              <a:t>Transducer converts the electrical signal at its input into a form desired by the system used</a:t>
            </a:r>
          </a:p>
          <a:p>
            <a:pPr algn="just"/>
            <a:r>
              <a:rPr lang="en-US" dirty="0" smtClean="0"/>
              <a:t>A </a:t>
            </a:r>
            <a:r>
              <a:rPr lang="en-US" b="1" dirty="0" smtClean="0"/>
              <a:t>receiver</a:t>
            </a:r>
            <a:r>
              <a:rPr lang="en-US" dirty="0" smtClean="0">
                <a:solidFill>
                  <a:srgbClr val="9A2A4A"/>
                </a:solidFill>
              </a:rPr>
              <a:t> </a:t>
            </a:r>
            <a:r>
              <a:rPr lang="en-US" dirty="0" smtClean="0"/>
              <a:t>is a collection of electronic components and circuits that accepts the transmitted message from the channel and converts it back into a form understandable by humans.</a:t>
            </a:r>
          </a:p>
          <a:p>
            <a:pPr algn="just"/>
            <a:r>
              <a:rPr lang="en-US" dirty="0" smtClean="0"/>
              <a:t>Receivers contain amplifiers, oscillators, mixers, tuned circuits and filters, and a </a:t>
            </a:r>
            <a:r>
              <a:rPr lang="en-US" b="1" dirty="0" smtClean="0"/>
              <a:t>demodulator </a:t>
            </a:r>
            <a:r>
              <a:rPr lang="en-US" dirty="0" smtClean="0"/>
              <a:t>or detector that recovers the original intelligence signal from the modulated carrier.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1229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Transceivers </a:t>
            </a:r>
          </a:p>
          <a:p>
            <a:pPr lvl="1" eaLnBrk="1" hangingPunct="1">
              <a:lnSpc>
                <a:spcPct val="90000"/>
              </a:lnSpc>
            </a:pPr>
            <a:r>
              <a:rPr lang="en-US" smtClean="0"/>
              <a:t>A </a:t>
            </a:r>
            <a:r>
              <a:rPr lang="en-US" b="1" smtClean="0"/>
              <a:t>transceiver</a:t>
            </a:r>
            <a:r>
              <a:rPr lang="en-US" smtClean="0">
                <a:solidFill>
                  <a:srgbClr val="9A2A4A"/>
                </a:solidFill>
              </a:rPr>
              <a:t> </a:t>
            </a:r>
            <a:r>
              <a:rPr lang="en-US" smtClean="0"/>
              <a:t>is an electronic unit that incorporates circuits that both send and receive signals.</a:t>
            </a:r>
          </a:p>
          <a:p>
            <a:pPr lvl="1" eaLnBrk="1" hangingPunct="1">
              <a:lnSpc>
                <a:spcPct val="90000"/>
              </a:lnSpc>
            </a:pPr>
            <a:r>
              <a:rPr lang="en-US" smtClean="0"/>
              <a:t>Examples are:</a:t>
            </a:r>
          </a:p>
          <a:p>
            <a:pPr lvl="2" eaLnBrk="1" hangingPunct="1">
              <a:lnSpc>
                <a:spcPct val="90000"/>
              </a:lnSpc>
              <a:buClr>
                <a:schemeClr val="tx1"/>
              </a:buClr>
              <a:buFontTx/>
              <a:buChar char="•"/>
            </a:pPr>
            <a:r>
              <a:rPr lang="en-US" smtClean="0"/>
              <a:t>Telephones</a:t>
            </a:r>
          </a:p>
          <a:p>
            <a:pPr lvl="2" eaLnBrk="1" hangingPunct="1">
              <a:lnSpc>
                <a:spcPct val="90000"/>
              </a:lnSpc>
              <a:buClr>
                <a:schemeClr val="tx1"/>
              </a:buClr>
              <a:buFontTx/>
              <a:buChar char="•"/>
            </a:pPr>
            <a:r>
              <a:rPr lang="en-US" smtClean="0"/>
              <a:t>Fax machines</a:t>
            </a:r>
          </a:p>
          <a:p>
            <a:pPr lvl="2" eaLnBrk="1" hangingPunct="1">
              <a:lnSpc>
                <a:spcPct val="90000"/>
              </a:lnSpc>
              <a:buClr>
                <a:schemeClr val="tx1"/>
              </a:buClr>
              <a:buFontTx/>
              <a:buChar char="•"/>
            </a:pPr>
            <a:r>
              <a:rPr lang="en-US" smtClean="0"/>
              <a:t>Handheld CB radios</a:t>
            </a:r>
          </a:p>
          <a:p>
            <a:pPr lvl="2" eaLnBrk="1" hangingPunct="1">
              <a:lnSpc>
                <a:spcPct val="90000"/>
              </a:lnSpc>
              <a:buClr>
                <a:schemeClr val="tx1"/>
              </a:buClr>
              <a:buFontTx/>
              <a:buChar char="•"/>
            </a:pPr>
            <a:r>
              <a:rPr lang="en-US" smtClean="0"/>
              <a:t>Cell phones</a:t>
            </a:r>
          </a:p>
          <a:p>
            <a:pPr lvl="2" eaLnBrk="1" hangingPunct="1">
              <a:lnSpc>
                <a:spcPct val="90000"/>
              </a:lnSpc>
              <a:buClr>
                <a:schemeClr val="tx1"/>
              </a:buClr>
              <a:buFontTx/>
              <a:buChar char="•"/>
            </a:pPr>
            <a:r>
              <a:rPr lang="en-US" smtClean="0"/>
              <a:t>Computer modems</a:t>
            </a:r>
          </a:p>
          <a:p>
            <a:pPr eaLnBrk="1" hangingPunct="1">
              <a:lnSpc>
                <a:spcPct val="9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13315" name="Rectangle 3"/>
          <p:cNvSpPr>
            <a:spLocks noGrp="1" noChangeArrowheads="1"/>
          </p:cNvSpPr>
          <p:nvPr>
            <p:ph type="body" idx="1"/>
          </p:nvPr>
        </p:nvSpPr>
        <p:spPr/>
        <p:txBody>
          <a:bodyPr/>
          <a:lstStyle/>
          <a:p>
            <a:pPr eaLnBrk="1" hangingPunct="1">
              <a:buFont typeface="Wingdings" pitchFamily="2" charset="2"/>
              <a:buNone/>
            </a:pPr>
            <a:r>
              <a:rPr lang="en-US" smtClean="0"/>
              <a:t>Attenuation </a:t>
            </a:r>
          </a:p>
          <a:p>
            <a:pPr lvl="1" eaLnBrk="1" hangingPunct="1"/>
            <a:r>
              <a:rPr lang="en-US" smtClean="0"/>
              <a:t>Signal </a:t>
            </a:r>
            <a:r>
              <a:rPr lang="en-US" b="1" smtClean="0"/>
              <a:t>attenuation,</a:t>
            </a:r>
            <a:r>
              <a:rPr lang="en-US" smtClean="0">
                <a:solidFill>
                  <a:srgbClr val="9A2A4A"/>
                </a:solidFill>
              </a:rPr>
              <a:t> </a:t>
            </a:r>
            <a:r>
              <a:rPr lang="en-US" smtClean="0"/>
              <a:t>or degradation, exists in all media of wireless transmission. It is proportional to the square of the distance between the transmitter and receiver.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smtClean="0"/>
              <a:t>Noise</a:t>
            </a:r>
          </a:p>
          <a:p>
            <a:pPr lvl="1" eaLnBrk="1" hangingPunct="1"/>
            <a:r>
              <a:rPr lang="en-US" b="1" smtClean="0"/>
              <a:t>Noise</a:t>
            </a:r>
            <a:r>
              <a:rPr lang="en-US" smtClean="0"/>
              <a:t> is random, undesirable electronic energy that enters the communication system via the communicating medium and interferes with the transmitted message.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15363" name="Rectangle 3"/>
          <p:cNvSpPr>
            <a:spLocks noGrp="1" noChangeArrowheads="1"/>
          </p:cNvSpPr>
          <p:nvPr>
            <p:ph type="body" idx="1"/>
          </p:nvPr>
        </p:nvSpPr>
        <p:spPr/>
        <p:txBody>
          <a:bodyPr/>
          <a:lstStyle/>
          <a:p>
            <a:pPr marL="514350" indent="-514350" eaLnBrk="1" hangingPunct="1"/>
            <a:r>
              <a:rPr lang="en-US" smtClean="0"/>
              <a:t>Electronic communications are classified according to whether they are </a:t>
            </a:r>
          </a:p>
          <a:p>
            <a:pPr marL="1104900" lvl="1" indent="-476250" eaLnBrk="1" hangingPunct="1">
              <a:buFont typeface="Wingdings" pitchFamily="2" charset="2"/>
              <a:buAutoNum type="arabicPeriod"/>
            </a:pPr>
            <a:r>
              <a:rPr lang="en-US" smtClean="0"/>
              <a:t>One-way (simplex) or two-way (full duplex or half duplex) transmissions </a:t>
            </a:r>
          </a:p>
          <a:p>
            <a:pPr marL="1104900" lvl="1" indent="-476250" eaLnBrk="1" hangingPunct="1">
              <a:buFont typeface="Wingdings" pitchFamily="2" charset="2"/>
              <a:buAutoNum type="arabicPeriod"/>
            </a:pPr>
            <a:r>
              <a:rPr lang="en-US" smtClean="0"/>
              <a:t>Analog or digital signals.</a:t>
            </a:r>
            <a:endParaRPr lang="en-US" smtClean="0">
              <a:latin typeface="Times New Roman" pitchFamily="18" charset="0"/>
            </a:endParaRPr>
          </a:p>
          <a:p>
            <a:pPr marL="514350" indent="-514350" eaLnBrk="1" hangingPunct="1"/>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16387" name="Rectangle 3"/>
          <p:cNvSpPr>
            <a:spLocks noGrp="1" noChangeArrowheads="1"/>
          </p:cNvSpPr>
          <p:nvPr>
            <p:ph type="body" idx="1"/>
          </p:nvPr>
        </p:nvSpPr>
        <p:spPr/>
        <p:txBody>
          <a:bodyPr/>
          <a:lstStyle/>
          <a:p>
            <a:pPr eaLnBrk="1" hangingPunct="1">
              <a:buFont typeface="Wingdings" pitchFamily="2" charset="2"/>
              <a:buNone/>
            </a:pPr>
            <a:r>
              <a:rPr lang="en-US" smtClean="0"/>
              <a:t>Simplex</a:t>
            </a:r>
          </a:p>
          <a:p>
            <a:pPr lvl="1" eaLnBrk="1" hangingPunct="1"/>
            <a:r>
              <a:rPr lang="en-US" smtClean="0"/>
              <a:t>The simplest method of electronic communication is referred to as </a:t>
            </a:r>
            <a:r>
              <a:rPr lang="en-US" b="1" smtClean="0"/>
              <a:t>simplex</a:t>
            </a:r>
            <a:r>
              <a:rPr lang="en-US" smtClean="0"/>
              <a:t>. </a:t>
            </a:r>
          </a:p>
          <a:p>
            <a:pPr lvl="1" eaLnBrk="1" hangingPunct="1"/>
            <a:r>
              <a:rPr lang="en-US" smtClean="0"/>
              <a:t>This type of communication is one-way. Examples are:</a:t>
            </a:r>
          </a:p>
          <a:p>
            <a:pPr lvl="2" eaLnBrk="1" hangingPunct="1"/>
            <a:r>
              <a:rPr lang="en-US" smtClean="0"/>
              <a:t>Radio</a:t>
            </a:r>
          </a:p>
          <a:p>
            <a:pPr lvl="2" eaLnBrk="1" hangingPunct="1"/>
            <a:r>
              <a:rPr lang="en-US" smtClean="0"/>
              <a:t>TV broadcasting</a:t>
            </a:r>
          </a:p>
          <a:p>
            <a:pPr lvl="2" eaLnBrk="1" hangingPunct="1"/>
            <a:r>
              <a:rPr lang="en-US" smtClean="0"/>
              <a:t>Beeper (personal receiver)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17411" name="Rectangle 3"/>
          <p:cNvSpPr>
            <a:spLocks noGrp="1" noChangeArrowheads="1"/>
          </p:cNvSpPr>
          <p:nvPr>
            <p:ph type="body" idx="1"/>
          </p:nvPr>
        </p:nvSpPr>
        <p:spPr/>
        <p:txBody>
          <a:bodyPr/>
          <a:lstStyle/>
          <a:p>
            <a:pPr eaLnBrk="1" hangingPunct="1">
              <a:buFont typeface="Wingdings" pitchFamily="2" charset="2"/>
              <a:buNone/>
            </a:pPr>
            <a:r>
              <a:rPr lang="en-US" smtClean="0"/>
              <a:t>Full Duplex</a:t>
            </a:r>
            <a:r>
              <a:rPr lang="en-US" smtClean="0">
                <a:latin typeface="Times New Roman" pitchFamily="18" charset="0"/>
              </a:rPr>
              <a:t> </a:t>
            </a:r>
          </a:p>
          <a:p>
            <a:pPr lvl="1" eaLnBrk="1" hangingPunct="1"/>
            <a:r>
              <a:rPr lang="en-US" smtClean="0"/>
              <a:t>Most electronic communication is two-way and is referred to as </a:t>
            </a:r>
            <a:r>
              <a:rPr lang="en-US" b="1" smtClean="0"/>
              <a:t>duplex</a:t>
            </a:r>
            <a:r>
              <a:rPr lang="en-US" smtClean="0"/>
              <a:t>. </a:t>
            </a:r>
          </a:p>
          <a:p>
            <a:pPr lvl="1" eaLnBrk="1" hangingPunct="1"/>
            <a:r>
              <a:rPr lang="en-US" smtClean="0"/>
              <a:t>When people can talk and listen simultaneously, it is called </a:t>
            </a:r>
            <a:r>
              <a:rPr lang="en-US" b="1" smtClean="0"/>
              <a:t>full duplex</a:t>
            </a:r>
            <a:r>
              <a:rPr lang="en-US" smtClean="0"/>
              <a:t>. The telephone is an example of this type of communication.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en-US" smtClean="0"/>
              <a:t>Half Duplex</a:t>
            </a:r>
            <a:r>
              <a:rPr lang="en-US" smtClean="0">
                <a:latin typeface="Times New Roman" pitchFamily="18" charset="0"/>
              </a:rPr>
              <a:t> </a:t>
            </a:r>
          </a:p>
          <a:p>
            <a:pPr lvl="1" eaLnBrk="1" hangingPunct="1"/>
            <a:r>
              <a:rPr lang="en-US" smtClean="0"/>
              <a:t>The form of two-way communication in which only one party transmits at a time is known as </a:t>
            </a:r>
            <a:r>
              <a:rPr lang="en-US" b="1" smtClean="0"/>
              <a:t>half duplex</a:t>
            </a:r>
            <a:r>
              <a:rPr lang="en-US" smtClean="0"/>
              <a:t>. Examples are:</a:t>
            </a:r>
          </a:p>
          <a:p>
            <a:pPr lvl="2" eaLnBrk="1" hangingPunct="1"/>
            <a:r>
              <a:rPr lang="en-US" smtClean="0"/>
              <a:t>Police, military, etc. radio transmissions</a:t>
            </a:r>
          </a:p>
          <a:p>
            <a:pPr lvl="2" eaLnBrk="1" hangingPunct="1"/>
            <a:r>
              <a:rPr lang="en-US" smtClean="0"/>
              <a:t>Citizen band (CB)</a:t>
            </a:r>
          </a:p>
          <a:p>
            <a:pPr lvl="2" eaLnBrk="1" hangingPunct="1"/>
            <a:r>
              <a:rPr lang="en-US" smtClean="0"/>
              <a:t>Family radio</a:t>
            </a:r>
          </a:p>
          <a:p>
            <a:pPr lvl="2" eaLnBrk="1" hangingPunct="1"/>
            <a:r>
              <a:rPr lang="en-US" smtClean="0"/>
              <a:t>Amateur radio </a:t>
            </a:r>
          </a:p>
          <a:p>
            <a:pPr eaLnBrk="1" hangingPunct="1">
              <a:buFont typeface="Wingdings" pitchFamily="2" charset="2"/>
              <a:buChar char="Ø"/>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
            </a:r>
            <a:br>
              <a:rPr lang="en-IN" sz="2400" b="1" dirty="0" smtClean="0"/>
            </a:br>
            <a:r>
              <a:rPr lang="en-IN" sz="2400" b="1" dirty="0" smtClean="0"/>
              <a:t/>
            </a:r>
            <a:br>
              <a:rPr lang="en-IN" sz="2400" b="1" dirty="0" smtClean="0"/>
            </a:br>
            <a:r>
              <a:rPr lang="en-IN" sz="2400" b="1" dirty="0" smtClean="0"/>
              <a:t>UNIT – I </a:t>
            </a:r>
            <a:br>
              <a:rPr lang="en-IN" sz="2400" b="1" dirty="0" smtClean="0"/>
            </a:br>
            <a:r>
              <a:rPr lang="en-IN" sz="2400" b="1" dirty="0" smtClean="0"/>
              <a:t>INTRODUCTION TO COMMUNICATION AND NETWORKING  	</a:t>
            </a:r>
            <a:br>
              <a:rPr lang="en-IN" sz="2400" b="1" dirty="0" smtClean="0"/>
            </a:br>
            <a:endParaRPr lang="en-IN" sz="2800" dirty="0"/>
          </a:p>
        </p:txBody>
      </p:sp>
      <p:sp>
        <p:nvSpPr>
          <p:cNvPr id="3" name="Content Placeholder 2"/>
          <p:cNvSpPr>
            <a:spLocks noGrp="1"/>
          </p:cNvSpPr>
          <p:nvPr>
            <p:ph idx="1"/>
          </p:nvPr>
        </p:nvSpPr>
        <p:spPr/>
        <p:txBody>
          <a:bodyPr>
            <a:normAutofit fontScale="70000" lnSpcReduction="20000"/>
          </a:bodyPr>
          <a:lstStyle/>
          <a:p>
            <a:pPr algn="just"/>
            <a:r>
              <a:rPr lang="en-IN" b="1" dirty="0" smtClean="0"/>
              <a:t>Introduction </a:t>
            </a:r>
            <a:r>
              <a:rPr lang="en-IN" b="1" dirty="0"/>
              <a:t>To Communication Theory:</a:t>
            </a:r>
            <a:r>
              <a:rPr lang="en-IN" dirty="0"/>
              <a:t> Terminologies, Elements </a:t>
            </a:r>
            <a:r>
              <a:rPr lang="en-IN" dirty="0" smtClean="0"/>
              <a:t>of </a:t>
            </a:r>
            <a:r>
              <a:rPr lang="en-IN" dirty="0" err="1"/>
              <a:t>Analog</a:t>
            </a:r>
            <a:r>
              <a:rPr lang="en-IN" dirty="0"/>
              <a:t> Communication System, Baseband signal, Band-pass signal, Need For Modulation, Electromagnetic Spectrum And Typical Applications, Basics </a:t>
            </a:r>
            <a:r>
              <a:rPr lang="en-IN" dirty="0" smtClean="0"/>
              <a:t>of </a:t>
            </a:r>
            <a:r>
              <a:rPr lang="en-IN" dirty="0"/>
              <a:t>Signal (</a:t>
            </a:r>
            <a:r>
              <a:rPr lang="en-IN" dirty="0" err="1"/>
              <a:t>Analog</a:t>
            </a:r>
            <a:r>
              <a:rPr lang="en-IN" dirty="0"/>
              <a:t> And Digital,) Representation And Analysis (Time and frequency) </a:t>
            </a:r>
          </a:p>
          <a:p>
            <a:pPr algn="just"/>
            <a:r>
              <a:rPr lang="en-IN" b="1" dirty="0"/>
              <a:t>Introduction To basics of networking: </a:t>
            </a:r>
            <a:r>
              <a:rPr lang="en-IN" dirty="0"/>
              <a:t>Computer network fundamentals, ISO OSI Model: All Layers, TCP/IP Protocol Suite: All Layers, Addressing (Physical, Logical Port and Other), LAN, WAN And MAN, Network Topologies. Guided Media: Twisted-Pair Cable, Coaxial Cable and </a:t>
            </a:r>
            <a:r>
              <a:rPr lang="en-IN" dirty="0" err="1"/>
              <a:t>Fiber</a:t>
            </a:r>
            <a:r>
              <a:rPr lang="en-IN" dirty="0"/>
              <a:t>-Optic Cable, Unguided Media: Wireless, Radio Waves, Microwaves And Infrared, Wireless frequency spectrum. </a:t>
            </a:r>
          </a:p>
          <a:p>
            <a:pPr algn="just"/>
            <a:r>
              <a:rPr lang="en-IN" b="1" dirty="0"/>
              <a:t>Noise:</a:t>
            </a:r>
            <a:r>
              <a:rPr lang="en-IN" dirty="0"/>
              <a:t> External Noise, Internal Noise, Noise Calculations, Communication Channel. Discrete and Continuous Channel, Shannon-Hartley Theorem, Channel Capacity, </a:t>
            </a:r>
            <a:r>
              <a:rPr lang="en-IN" dirty="0" err="1"/>
              <a:t>Nyquist</a:t>
            </a:r>
            <a:r>
              <a:rPr lang="en-IN" dirty="0"/>
              <a:t> and </a:t>
            </a:r>
            <a:r>
              <a:rPr lang="en-IN" dirty="0" err="1"/>
              <a:t>Shanon</a:t>
            </a:r>
            <a:r>
              <a:rPr lang="en-IN" dirty="0"/>
              <a:t> Theorem, Bandwidth S/N Trade Off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19459" name="Rectangle 3"/>
          <p:cNvSpPr>
            <a:spLocks noGrp="1" noChangeArrowheads="1"/>
          </p:cNvSpPr>
          <p:nvPr>
            <p:ph type="body" idx="1"/>
          </p:nvPr>
        </p:nvSpPr>
        <p:spPr/>
        <p:txBody>
          <a:bodyPr/>
          <a:lstStyle/>
          <a:p>
            <a:pPr eaLnBrk="1" hangingPunct="1">
              <a:buFont typeface="Wingdings" pitchFamily="2" charset="2"/>
              <a:buNone/>
            </a:pPr>
            <a:r>
              <a:rPr lang="en-US" dirty="0" smtClean="0"/>
              <a:t>Analog Signals</a:t>
            </a:r>
            <a:r>
              <a:rPr lang="en-US" dirty="0" smtClean="0">
                <a:latin typeface="Times New Roman" pitchFamily="18" charset="0"/>
              </a:rPr>
              <a:t> </a:t>
            </a:r>
          </a:p>
          <a:p>
            <a:pPr lvl="1" eaLnBrk="1" hangingPunct="1"/>
            <a:r>
              <a:rPr lang="en-US" dirty="0" smtClean="0"/>
              <a:t>An </a:t>
            </a:r>
            <a:r>
              <a:rPr lang="en-US" b="1" dirty="0" smtClean="0"/>
              <a:t>analog signal</a:t>
            </a:r>
            <a:r>
              <a:rPr lang="en-US" dirty="0" smtClean="0"/>
              <a:t> is a smoothly and continuously varying voltage or current. Examples are:</a:t>
            </a:r>
          </a:p>
          <a:p>
            <a:pPr lvl="2" eaLnBrk="1" hangingPunct="1"/>
            <a:r>
              <a:rPr lang="en-US" dirty="0" smtClean="0"/>
              <a:t>Sine wave</a:t>
            </a:r>
          </a:p>
          <a:p>
            <a:pPr lvl="2" eaLnBrk="1" hangingPunct="1"/>
            <a:r>
              <a:rPr lang="en-US" dirty="0" smtClean="0"/>
              <a:t>Voice</a:t>
            </a:r>
          </a:p>
          <a:p>
            <a:pPr lvl="2" eaLnBrk="1" hangingPunct="1"/>
            <a:r>
              <a:rPr lang="en-US" dirty="0" smtClean="0"/>
              <a:t>Video (TV)</a:t>
            </a:r>
          </a:p>
          <a:p>
            <a:pPr lvl="1"/>
            <a:r>
              <a:rPr lang="en-IN" dirty="0" smtClean="0"/>
              <a:t>the informative signal is transmitted in continuous form</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20483" name="Text Box 5"/>
          <p:cNvSpPr txBox="1">
            <a:spLocks noChangeArrowheads="1"/>
          </p:cNvSpPr>
          <p:nvPr/>
        </p:nvSpPr>
        <p:spPr bwMode="auto">
          <a:xfrm>
            <a:off x="212725" y="6132513"/>
            <a:ext cx="7156450" cy="369887"/>
          </a:xfrm>
          <a:prstGeom prst="rect">
            <a:avLst/>
          </a:prstGeom>
          <a:noFill/>
          <a:ln w="9525">
            <a:noFill/>
            <a:miter lim="800000"/>
            <a:headEnd/>
            <a:tailEnd/>
          </a:ln>
        </p:spPr>
        <p:txBody>
          <a:bodyPr wrap="none">
            <a:spAutoFit/>
          </a:bodyPr>
          <a:lstStyle/>
          <a:p>
            <a:r>
              <a:rPr lang="en-US"/>
              <a:t>Analog signals (a) Sine wave “tone.” (b) Voice. (c) Video (TV) signal.</a:t>
            </a:r>
          </a:p>
        </p:txBody>
      </p:sp>
      <p:pic>
        <p:nvPicPr>
          <p:cNvPr id="20484" name="Picture 6" descr="fre07042_0105"/>
          <p:cNvPicPr>
            <a:picLocks noGrp="1" noChangeAspect="1" noChangeArrowheads="1"/>
          </p:cNvPicPr>
          <p:nvPr>
            <p:ph idx="1"/>
          </p:nvPr>
        </p:nvPicPr>
        <p:blipFill>
          <a:blip r:embed="rId2" cstate="print"/>
          <a:srcRect/>
          <a:stretch>
            <a:fillRect/>
          </a:stretch>
        </p:blipFill>
        <p:spPr>
          <a:xfrm>
            <a:off x="406400" y="3276600"/>
            <a:ext cx="8737600" cy="2427288"/>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21507" name="Rectangle 3"/>
          <p:cNvSpPr>
            <a:spLocks noGrp="1" noChangeArrowheads="1"/>
          </p:cNvSpPr>
          <p:nvPr>
            <p:ph type="body" idx="1"/>
          </p:nvPr>
        </p:nvSpPr>
        <p:spPr/>
        <p:txBody>
          <a:bodyPr>
            <a:normAutofit fontScale="77500" lnSpcReduction="20000"/>
          </a:bodyPr>
          <a:lstStyle/>
          <a:p>
            <a:pPr eaLnBrk="1" hangingPunct="1">
              <a:buFont typeface="Wingdings" pitchFamily="2" charset="2"/>
              <a:buNone/>
            </a:pPr>
            <a:r>
              <a:rPr lang="en-US" dirty="0" smtClean="0"/>
              <a:t>Digital Signals</a:t>
            </a:r>
            <a:r>
              <a:rPr lang="en-US" dirty="0" smtClean="0">
                <a:solidFill>
                  <a:srgbClr val="9A2A4A"/>
                </a:solidFill>
                <a:latin typeface="Times New Roman" pitchFamily="18" charset="0"/>
              </a:rPr>
              <a:t> </a:t>
            </a:r>
          </a:p>
          <a:p>
            <a:pPr lvl="1" eaLnBrk="1" hangingPunct="1"/>
            <a:r>
              <a:rPr lang="en-US" dirty="0" smtClean="0"/>
              <a:t>Digital signals change in steps or in discrete increments. </a:t>
            </a:r>
          </a:p>
          <a:p>
            <a:pPr lvl="1" eaLnBrk="1" hangingPunct="1"/>
            <a:r>
              <a:rPr lang="en-US" dirty="0" smtClean="0"/>
              <a:t>Most digital signals use binary or two-state codes. Examples are:</a:t>
            </a:r>
          </a:p>
          <a:p>
            <a:pPr lvl="2" eaLnBrk="1" hangingPunct="1"/>
            <a:r>
              <a:rPr lang="en-US" dirty="0" smtClean="0"/>
              <a:t>Telegraph (Morse code)</a:t>
            </a:r>
          </a:p>
          <a:p>
            <a:pPr lvl="2" eaLnBrk="1" hangingPunct="1"/>
            <a:r>
              <a:rPr lang="en-US" dirty="0" smtClean="0"/>
              <a:t>Continuous wave (CW) code</a:t>
            </a:r>
          </a:p>
          <a:p>
            <a:pPr lvl="2" eaLnBrk="1" hangingPunct="1"/>
            <a:r>
              <a:rPr lang="en-US" dirty="0" smtClean="0"/>
              <a:t>Serial binary code (used in computers)</a:t>
            </a:r>
          </a:p>
          <a:p>
            <a:pPr lvl="1" algn="just"/>
            <a:r>
              <a:rPr lang="en-IN" dirty="0" smtClean="0"/>
              <a:t>Digital communication system: the informative signal is represented as a sequence of limited set of symbols (digits) and these symbols are transmitted via the channel by applying of and appropriate modulation.</a:t>
            </a:r>
          </a:p>
          <a:p>
            <a:pPr lvl="1" algn="just"/>
            <a:r>
              <a:rPr lang="en-IN" dirty="0" smtClean="0"/>
              <a:t>Basic advantages of the digital communication systems:</a:t>
            </a:r>
          </a:p>
          <a:p>
            <a:pPr lvl="2" algn="just"/>
            <a:r>
              <a:rPr lang="en-IN" dirty="0" smtClean="0"/>
              <a:t>better resistivity against the noise; </a:t>
            </a:r>
          </a:p>
          <a:p>
            <a:pPr lvl="2" algn="just"/>
            <a:r>
              <a:rPr lang="en-IN" dirty="0" smtClean="0"/>
              <a:t>allows the use of effective coding methods; </a:t>
            </a:r>
          </a:p>
          <a:p>
            <a:pPr lvl="2" algn="just"/>
            <a:r>
              <a:rPr lang="en-IN" dirty="0" smtClean="0"/>
              <a:t>more flexible signal handling suggested by digital signal processing methods.</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22531" name="Text Box 3"/>
          <p:cNvSpPr txBox="1">
            <a:spLocks noChangeArrowheads="1"/>
          </p:cNvSpPr>
          <p:nvPr/>
        </p:nvSpPr>
        <p:spPr bwMode="auto">
          <a:xfrm>
            <a:off x="228600" y="5867400"/>
            <a:ext cx="8702675" cy="641350"/>
          </a:xfrm>
          <a:prstGeom prst="rect">
            <a:avLst/>
          </a:prstGeom>
          <a:noFill/>
          <a:ln w="9525">
            <a:noFill/>
            <a:miter lim="800000"/>
            <a:headEnd/>
            <a:tailEnd/>
          </a:ln>
        </p:spPr>
        <p:txBody>
          <a:bodyPr>
            <a:spAutoFit/>
          </a:bodyPr>
          <a:lstStyle/>
          <a:p>
            <a:r>
              <a:rPr lang="en-US"/>
              <a:t>Digital signals (a) Telegraph (Morse code). (b) Continuous-wave (CW) code. (c) Serial binary code.</a:t>
            </a:r>
          </a:p>
        </p:txBody>
      </p:sp>
      <p:pic>
        <p:nvPicPr>
          <p:cNvPr id="22532" name="Picture 4" descr="fre07042_0106"/>
          <p:cNvPicPr>
            <a:picLocks noGrp="1" noChangeAspect="1" noChangeArrowheads="1"/>
          </p:cNvPicPr>
          <p:nvPr>
            <p:ph idx="1"/>
          </p:nvPr>
        </p:nvPicPr>
        <p:blipFill>
          <a:blip r:embed="rId2" cstate="print"/>
          <a:srcRect/>
          <a:stretch>
            <a:fillRect/>
          </a:stretch>
        </p:blipFill>
        <p:spPr>
          <a:xfrm>
            <a:off x="685800" y="2133600"/>
            <a:ext cx="7932738" cy="3352800"/>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r>
              <a:rPr lang="en-US" sz="3900" dirty="0" smtClean="0"/>
              <a:t>Types of Electronic Communication</a:t>
            </a:r>
          </a:p>
        </p:txBody>
      </p:sp>
      <p:sp>
        <p:nvSpPr>
          <p:cNvPr id="23555" name="Rectangle 3"/>
          <p:cNvSpPr>
            <a:spLocks noGrp="1" noChangeArrowheads="1"/>
          </p:cNvSpPr>
          <p:nvPr>
            <p:ph type="body" idx="1"/>
          </p:nvPr>
        </p:nvSpPr>
        <p:spPr/>
        <p:txBody>
          <a:bodyPr>
            <a:normAutofit lnSpcReduction="10000"/>
          </a:bodyPr>
          <a:lstStyle/>
          <a:p>
            <a:r>
              <a:rPr lang="en-US" dirty="0" smtClean="0"/>
              <a:t>Digital Signals</a:t>
            </a:r>
          </a:p>
          <a:p>
            <a:pPr lvl="1"/>
            <a:r>
              <a:rPr lang="en-US" dirty="0" smtClean="0"/>
              <a:t>Many transmissions are of signals that originate in digital form but must be converted to analog form to match the transmission medium. </a:t>
            </a:r>
          </a:p>
          <a:p>
            <a:pPr lvl="1"/>
            <a:r>
              <a:rPr lang="en-US" dirty="0" smtClean="0"/>
              <a:t>Digital data over the telephone network.</a:t>
            </a:r>
          </a:p>
          <a:p>
            <a:r>
              <a:rPr lang="en-US" dirty="0" smtClean="0"/>
              <a:t>Analog signals. </a:t>
            </a:r>
          </a:p>
          <a:p>
            <a:pPr lvl="3" eaLnBrk="1" hangingPunct="1"/>
            <a:r>
              <a:rPr lang="en-US" sz="2300" dirty="0" smtClean="0"/>
              <a:t>They are first digitized with an analog-to-digital (A/D) converter.</a:t>
            </a:r>
          </a:p>
          <a:p>
            <a:pPr lvl="3" eaLnBrk="1" hangingPunct="1"/>
            <a:r>
              <a:rPr lang="en-US" sz="2300" dirty="0" smtClean="0"/>
              <a:t>The data can then be transmitted and processed by computers and other digital circuits.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Modulation</a:t>
            </a:r>
            <a:endParaRPr lang="en-IN" dirty="0"/>
          </a:p>
        </p:txBody>
      </p:sp>
      <p:sp>
        <p:nvSpPr>
          <p:cNvPr id="3" name="Content Placeholder 2"/>
          <p:cNvSpPr>
            <a:spLocks noGrp="1"/>
          </p:cNvSpPr>
          <p:nvPr>
            <p:ph idx="1"/>
          </p:nvPr>
        </p:nvSpPr>
        <p:spPr>
          <a:xfrm>
            <a:off x="457200" y="980728"/>
            <a:ext cx="8229600" cy="5328592"/>
          </a:xfrm>
        </p:spPr>
        <p:txBody>
          <a:bodyPr>
            <a:normAutofit fontScale="85000" lnSpcReduction="20000"/>
          </a:bodyPr>
          <a:lstStyle/>
          <a:p>
            <a:pPr algn="just">
              <a:lnSpc>
                <a:spcPct val="90000"/>
              </a:lnSpc>
            </a:pPr>
            <a:r>
              <a:rPr lang="en-US" dirty="0" smtClean="0"/>
              <a:t>What is modulation?</a:t>
            </a:r>
          </a:p>
          <a:p>
            <a:pPr lvl="1" algn="just">
              <a:lnSpc>
                <a:spcPct val="90000"/>
              </a:lnSpc>
            </a:pPr>
            <a:r>
              <a:rPr lang="en-US" dirty="0" smtClean="0"/>
              <a:t>A process of changing one or more properties of the analog carrier in proportion to the information signal.</a:t>
            </a:r>
          </a:p>
          <a:p>
            <a:pPr lvl="1" algn="just">
              <a:lnSpc>
                <a:spcPct val="90000"/>
              </a:lnSpc>
            </a:pPr>
            <a:r>
              <a:rPr lang="en-US" dirty="0" smtClean="0"/>
              <a:t>One of the characteristics of the carrier signal is changed according to the variations of the modulating signal.</a:t>
            </a:r>
          </a:p>
          <a:p>
            <a:pPr lvl="2" algn="just">
              <a:lnSpc>
                <a:spcPct val="90000"/>
              </a:lnSpc>
              <a:buClr>
                <a:srgbClr val="FF3300"/>
              </a:buClr>
              <a:buFont typeface="Wingdings" pitchFamily="2" charset="2"/>
              <a:buChar char="§"/>
            </a:pPr>
            <a:r>
              <a:rPr lang="en-US" dirty="0" smtClean="0"/>
              <a:t>AM – amplitude, </a:t>
            </a:r>
            <a:r>
              <a:rPr lang="en-US" b="1" dirty="0" smtClean="0"/>
              <a:t>E</a:t>
            </a:r>
          </a:p>
          <a:p>
            <a:pPr lvl="2" algn="just">
              <a:lnSpc>
                <a:spcPct val="90000"/>
              </a:lnSpc>
              <a:buClr>
                <a:srgbClr val="FF3300"/>
              </a:buClr>
              <a:buFont typeface="Wingdings" pitchFamily="2" charset="2"/>
              <a:buChar char="§"/>
            </a:pPr>
            <a:r>
              <a:rPr lang="en-US" dirty="0" smtClean="0"/>
              <a:t>FM – frequency , </a:t>
            </a:r>
            <a:r>
              <a:rPr lang="el-GR" dirty="0" smtClean="0"/>
              <a:t>ω</a:t>
            </a:r>
            <a:endParaRPr lang="en-US" dirty="0" smtClean="0"/>
          </a:p>
          <a:p>
            <a:pPr lvl="2" algn="just">
              <a:lnSpc>
                <a:spcPct val="90000"/>
              </a:lnSpc>
              <a:buClr>
                <a:srgbClr val="FF3300"/>
              </a:buClr>
              <a:buFont typeface="Wingdings" pitchFamily="2" charset="2"/>
              <a:buChar char="§"/>
            </a:pPr>
            <a:r>
              <a:rPr lang="en-US" dirty="0" smtClean="0"/>
              <a:t>PM -  phase , </a:t>
            </a:r>
            <a:r>
              <a:rPr lang="el-GR" dirty="0" smtClean="0"/>
              <a:t>θ</a:t>
            </a:r>
            <a:endParaRPr lang="en-US" dirty="0" smtClean="0"/>
          </a:p>
          <a:p>
            <a:pPr lvl="2" algn="just">
              <a:lnSpc>
                <a:spcPct val="90000"/>
              </a:lnSpc>
              <a:buClr>
                <a:srgbClr val="FF3300"/>
              </a:buClr>
              <a:buNone/>
            </a:pPr>
            <a:endParaRPr lang="en-US" dirty="0" smtClean="0">
              <a:latin typeface="Times" pitchFamily="18" charset="0"/>
            </a:endParaRPr>
          </a:p>
          <a:p>
            <a:pPr algn="just"/>
            <a:r>
              <a:rPr lang="en-US" dirty="0" smtClean="0"/>
              <a:t>Why modulation is needed?</a:t>
            </a:r>
          </a:p>
          <a:p>
            <a:pPr lvl="1" algn="just"/>
            <a:r>
              <a:rPr lang="en-US" dirty="0" smtClean="0"/>
              <a:t>To generate a modulated signal suited and compatible to the characteristics of the transmission channel.</a:t>
            </a:r>
          </a:p>
          <a:p>
            <a:pPr lvl="1" algn="just"/>
            <a:r>
              <a:rPr lang="en-US" dirty="0" smtClean="0"/>
              <a:t>For ease radiation and reduction of antenna size</a:t>
            </a:r>
          </a:p>
          <a:p>
            <a:pPr lvl="1" algn="just"/>
            <a:r>
              <a:rPr lang="en-US" dirty="0" smtClean="0"/>
              <a:t>Reduction of noise and interference</a:t>
            </a:r>
          </a:p>
          <a:p>
            <a:pPr lvl="1" algn="just"/>
            <a:r>
              <a:rPr lang="en-US" dirty="0" smtClean="0"/>
              <a:t>Channel assignment</a:t>
            </a:r>
          </a:p>
          <a:p>
            <a:pPr lvl="1" algn="just"/>
            <a:r>
              <a:rPr lang="en-US" dirty="0" smtClean="0"/>
              <a:t>Increase transmission speed</a:t>
            </a:r>
          </a:p>
          <a:p>
            <a:pPr algn="just"/>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z="3900" dirty="0" smtClean="0"/>
              <a:t>Modulation and Multiplexing</a:t>
            </a:r>
          </a:p>
        </p:txBody>
      </p:sp>
      <p:sp>
        <p:nvSpPr>
          <p:cNvPr id="24579" name="Rectangle 3"/>
          <p:cNvSpPr>
            <a:spLocks noGrp="1" noChangeArrowheads="1"/>
          </p:cNvSpPr>
          <p:nvPr>
            <p:ph type="body" idx="1"/>
          </p:nvPr>
        </p:nvSpPr>
        <p:spPr/>
        <p:txBody>
          <a:bodyPr/>
          <a:lstStyle/>
          <a:p>
            <a:pPr algn="just" eaLnBrk="1" hangingPunct="1"/>
            <a:r>
              <a:rPr lang="en-US" b="1" dirty="0" smtClean="0"/>
              <a:t>Modulation</a:t>
            </a:r>
            <a:r>
              <a:rPr lang="en-US" dirty="0" smtClean="0"/>
              <a:t> and </a:t>
            </a:r>
            <a:r>
              <a:rPr lang="en-US" b="1" dirty="0" smtClean="0"/>
              <a:t>multiplexing</a:t>
            </a:r>
            <a:r>
              <a:rPr lang="en-US" dirty="0" smtClean="0"/>
              <a:t> are electronic techniques for transmitting information efficiently from one place to another. </a:t>
            </a:r>
          </a:p>
          <a:p>
            <a:pPr algn="just" eaLnBrk="1" hangingPunct="1"/>
            <a:r>
              <a:rPr lang="en-US" b="1" dirty="0" smtClean="0"/>
              <a:t>Modulation</a:t>
            </a:r>
            <a:r>
              <a:rPr lang="en-US" dirty="0" smtClean="0"/>
              <a:t> makes the information signal more compatible with the medium.</a:t>
            </a:r>
          </a:p>
          <a:p>
            <a:pPr algn="just" eaLnBrk="1" hangingPunct="1"/>
            <a:r>
              <a:rPr lang="en-US" b="1" dirty="0" smtClean="0"/>
              <a:t>Multiplexing</a:t>
            </a:r>
            <a:r>
              <a:rPr lang="en-US" i="1" dirty="0" smtClean="0"/>
              <a:t> </a:t>
            </a:r>
            <a:r>
              <a:rPr lang="en-US" dirty="0" smtClean="0"/>
              <a:t>allows more than one signal to be transmitted concurrently over a single medium. </a:t>
            </a:r>
            <a:endParaRPr lang="en-US" dirty="0" smtClean="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sz="3900" dirty="0" smtClean="0"/>
              <a:t>Modulation and Multiplexing</a:t>
            </a:r>
          </a:p>
        </p:txBody>
      </p:sp>
      <p:sp>
        <p:nvSpPr>
          <p:cNvPr id="25603" name="Text Box 3"/>
          <p:cNvSpPr txBox="1">
            <a:spLocks noChangeArrowheads="1"/>
          </p:cNvSpPr>
          <p:nvPr/>
        </p:nvSpPr>
        <p:spPr bwMode="auto">
          <a:xfrm>
            <a:off x="228600" y="6248400"/>
            <a:ext cx="3249613" cy="369888"/>
          </a:xfrm>
          <a:prstGeom prst="rect">
            <a:avLst/>
          </a:prstGeom>
          <a:noFill/>
          <a:ln w="9525">
            <a:noFill/>
            <a:miter lim="800000"/>
            <a:headEnd/>
            <a:tailEnd/>
          </a:ln>
        </p:spPr>
        <p:txBody>
          <a:bodyPr wrap="none">
            <a:spAutoFit/>
          </a:bodyPr>
          <a:lstStyle/>
          <a:p>
            <a:r>
              <a:rPr lang="en-US"/>
              <a:t>Multiplexing at the transmitter.</a:t>
            </a:r>
          </a:p>
        </p:txBody>
      </p:sp>
      <p:pic>
        <p:nvPicPr>
          <p:cNvPr id="25604" name="Picture 4" descr="fre07042_0111"/>
          <p:cNvPicPr>
            <a:picLocks noGrp="1" noChangeAspect="1" noChangeArrowheads="1"/>
          </p:cNvPicPr>
          <p:nvPr>
            <p:ph idx="1"/>
          </p:nvPr>
        </p:nvPicPr>
        <p:blipFill>
          <a:blip r:embed="rId2" cstate="print"/>
          <a:srcRect/>
          <a:stretch>
            <a:fillRect/>
          </a:stretch>
        </p:blipFill>
        <p:spPr>
          <a:xfrm>
            <a:off x="381000" y="2133600"/>
            <a:ext cx="8269288" cy="34417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26627" name="Rectangle 3"/>
          <p:cNvSpPr>
            <a:spLocks noGrp="1" noChangeArrowheads="1"/>
          </p:cNvSpPr>
          <p:nvPr>
            <p:ph type="body" idx="1"/>
          </p:nvPr>
        </p:nvSpPr>
        <p:spPr/>
        <p:txBody>
          <a:bodyPr/>
          <a:lstStyle/>
          <a:p>
            <a:pPr algn="just" eaLnBrk="1" hangingPunct="1"/>
            <a:r>
              <a:rPr lang="en-US" dirty="0" smtClean="0"/>
              <a:t>The range of electromagnetic signals encompassing all frequencies is referred to as the </a:t>
            </a:r>
            <a:r>
              <a:rPr lang="en-US" b="1" dirty="0" smtClean="0"/>
              <a:t>electromagnetic spectrum.</a:t>
            </a:r>
          </a:p>
          <a:p>
            <a:pPr algn="just" eaLnBrk="1" hangingPunct="1"/>
            <a:endParaRPr lang="en-US"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27651" name="Text Box 3"/>
          <p:cNvSpPr txBox="1">
            <a:spLocks noChangeArrowheads="1"/>
          </p:cNvSpPr>
          <p:nvPr/>
        </p:nvSpPr>
        <p:spPr bwMode="auto">
          <a:xfrm>
            <a:off x="228600" y="6248400"/>
            <a:ext cx="3352800" cy="369888"/>
          </a:xfrm>
          <a:prstGeom prst="rect">
            <a:avLst/>
          </a:prstGeom>
          <a:noFill/>
          <a:ln w="9525">
            <a:noFill/>
            <a:miter lim="800000"/>
            <a:headEnd/>
            <a:tailEnd/>
          </a:ln>
        </p:spPr>
        <p:txBody>
          <a:bodyPr wrap="none">
            <a:spAutoFit/>
          </a:bodyPr>
          <a:lstStyle/>
          <a:p>
            <a:r>
              <a:rPr lang="en-US"/>
              <a:t>The electromagnetic spectrum.</a:t>
            </a:r>
          </a:p>
        </p:txBody>
      </p:sp>
      <p:pic>
        <p:nvPicPr>
          <p:cNvPr id="27652" name="Picture 4" descr="fre07042_0113"/>
          <p:cNvPicPr>
            <a:picLocks noGrp="1" noChangeAspect="1" noChangeArrowheads="1"/>
          </p:cNvPicPr>
          <p:nvPr>
            <p:ph idx="1"/>
          </p:nvPr>
        </p:nvPicPr>
        <p:blipFill>
          <a:blip r:embed="rId2" cstate="print"/>
          <a:srcRect/>
          <a:stretch>
            <a:fillRect/>
          </a:stretch>
        </p:blipFill>
        <p:spPr>
          <a:xfrm>
            <a:off x="838200" y="1905000"/>
            <a:ext cx="7964488" cy="390525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 and Frequency</a:t>
            </a:r>
            <a:endParaRPr lang="en-IN" dirty="0"/>
          </a:p>
        </p:txBody>
      </p:sp>
      <p:sp>
        <p:nvSpPr>
          <p:cNvPr id="3" name="Content Placeholder 2"/>
          <p:cNvSpPr>
            <a:spLocks noGrp="1"/>
          </p:cNvSpPr>
          <p:nvPr>
            <p:ph idx="1"/>
          </p:nvPr>
        </p:nvSpPr>
        <p:spPr/>
        <p:txBody>
          <a:bodyPr/>
          <a:lstStyle/>
          <a:p>
            <a:pPr algn="just"/>
            <a:r>
              <a:rPr lang="en-US" dirty="0" smtClean="0"/>
              <a:t>Period refers to the amount of time, in seconds, a signal needs to complete 1 cycle.</a:t>
            </a:r>
          </a:p>
          <a:p>
            <a:pPr algn="just"/>
            <a:r>
              <a:rPr lang="en-US" dirty="0" smtClean="0"/>
              <a:t>Frequency refers to the number of periods in 1 s.</a:t>
            </a:r>
          </a:p>
          <a:p>
            <a:pPr algn="just"/>
            <a:r>
              <a:rPr lang="en-US" dirty="0" smtClean="0"/>
              <a:t>Frequency and period are the inverse of each other.</a:t>
            </a:r>
          </a:p>
          <a:p>
            <a:pPr lvl="1" algn="just">
              <a:buNone/>
            </a:pPr>
            <a:r>
              <a:rPr lang="en-US" dirty="0" smtClean="0"/>
              <a:t>				f = 1 / T.</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2867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Frequency and Wavelength: Frequency</a:t>
            </a:r>
          </a:p>
          <a:p>
            <a:pPr lvl="1" eaLnBrk="1" hangingPunct="1">
              <a:lnSpc>
                <a:spcPct val="90000"/>
              </a:lnSpc>
            </a:pPr>
            <a:r>
              <a:rPr lang="en-US" smtClean="0"/>
              <a:t>A signal is located on the frequency spectrum according to its frequency and wavelength.</a:t>
            </a:r>
          </a:p>
          <a:p>
            <a:pPr lvl="1" eaLnBrk="1" hangingPunct="1">
              <a:lnSpc>
                <a:spcPct val="90000"/>
              </a:lnSpc>
            </a:pPr>
            <a:r>
              <a:rPr lang="en-US" b="1" smtClean="0"/>
              <a:t>Frequency</a:t>
            </a:r>
            <a:r>
              <a:rPr lang="en-US" smtClean="0"/>
              <a:t> is the number of cycles of a repetitive wave that occur in a given period of time.</a:t>
            </a:r>
          </a:p>
          <a:p>
            <a:pPr lvl="1" eaLnBrk="1" hangingPunct="1">
              <a:lnSpc>
                <a:spcPct val="90000"/>
              </a:lnSpc>
            </a:pPr>
            <a:r>
              <a:rPr lang="en-US" smtClean="0"/>
              <a:t>A cycle consists of two voltage polarity reversals, current reversals, or electromagnetic field oscillations.</a:t>
            </a:r>
          </a:p>
          <a:p>
            <a:pPr lvl="1" eaLnBrk="1" hangingPunct="1">
              <a:lnSpc>
                <a:spcPct val="90000"/>
              </a:lnSpc>
            </a:pPr>
            <a:r>
              <a:rPr lang="en-US" smtClean="0"/>
              <a:t>Frequency is measured in cycles per second (cps).</a:t>
            </a:r>
          </a:p>
          <a:p>
            <a:pPr lvl="1" eaLnBrk="1" hangingPunct="1">
              <a:lnSpc>
                <a:spcPct val="90000"/>
              </a:lnSpc>
            </a:pPr>
            <a:r>
              <a:rPr lang="en-US" smtClean="0"/>
              <a:t>The unit of frequency is the hertz (Hz).</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2969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Frequency and Wavelength: Wavelength</a:t>
            </a:r>
            <a:r>
              <a:rPr lang="en-US" smtClean="0">
                <a:solidFill>
                  <a:srgbClr val="9A2A4A"/>
                </a:solidFill>
                <a:latin typeface="Times New Roman" pitchFamily="18" charset="0"/>
              </a:rPr>
              <a:t> </a:t>
            </a:r>
          </a:p>
          <a:p>
            <a:pPr lvl="1" eaLnBrk="1" hangingPunct="1">
              <a:lnSpc>
                <a:spcPct val="90000"/>
              </a:lnSpc>
            </a:pPr>
            <a:r>
              <a:rPr lang="en-US" b="1" smtClean="0"/>
              <a:t>Wavelength</a:t>
            </a:r>
            <a:r>
              <a:rPr lang="en-US" smtClean="0"/>
              <a:t> is the distance occupied by one cycle of a wave and is usually expressed in meters.</a:t>
            </a:r>
          </a:p>
          <a:p>
            <a:pPr lvl="1" eaLnBrk="1" hangingPunct="1">
              <a:lnSpc>
                <a:spcPct val="90000"/>
              </a:lnSpc>
            </a:pPr>
            <a:r>
              <a:rPr lang="en-US" smtClean="0"/>
              <a:t>Wavelength is also the distance traveled by an electromagnetic wave during the time of one cycle.</a:t>
            </a:r>
          </a:p>
          <a:p>
            <a:pPr lvl="1" eaLnBrk="1" hangingPunct="1">
              <a:lnSpc>
                <a:spcPct val="90000"/>
              </a:lnSpc>
            </a:pPr>
            <a:r>
              <a:rPr lang="en-US" smtClean="0"/>
              <a:t>The wavelength of a signal is represented by the Greek letter lambda (</a:t>
            </a:r>
            <a:r>
              <a:rPr lang="el-GR" smtClean="0">
                <a:cs typeface="Arial" charset="0"/>
              </a:rPr>
              <a:t>λ</a:t>
            </a:r>
            <a:r>
              <a:rPr lang="en-US" smtClean="0">
                <a:cs typeface="Times New Roman" pitchFamily="18" charset="0"/>
              </a:rPr>
              <a:t>).</a:t>
            </a:r>
          </a:p>
          <a:p>
            <a:pPr lvl="1" eaLnBrk="1" hangingPunct="1">
              <a:lnSpc>
                <a:spcPct val="90000"/>
              </a:lnSpc>
              <a:buFont typeface="Wingdings" pitchFamily="2" charset="2"/>
              <a:buNone/>
            </a:pPr>
            <a:endParaRPr lang="el-GR" smtClean="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0723" name="Text Box 3"/>
          <p:cNvSpPr txBox="1">
            <a:spLocks noChangeArrowheads="1"/>
          </p:cNvSpPr>
          <p:nvPr/>
        </p:nvSpPr>
        <p:spPr bwMode="auto">
          <a:xfrm>
            <a:off x="228600" y="6248400"/>
            <a:ext cx="6661150" cy="369888"/>
          </a:xfrm>
          <a:prstGeom prst="rect">
            <a:avLst/>
          </a:prstGeom>
          <a:noFill/>
          <a:ln w="9525">
            <a:noFill/>
            <a:miter lim="800000"/>
            <a:headEnd/>
            <a:tailEnd/>
          </a:ln>
        </p:spPr>
        <p:txBody>
          <a:bodyPr wrap="none">
            <a:spAutoFit/>
          </a:bodyPr>
          <a:lstStyle/>
          <a:p>
            <a:r>
              <a:rPr lang="en-US"/>
              <a:t>Frequency and wavelength. (a) One cycle. (b) One wavelength.</a:t>
            </a:r>
          </a:p>
        </p:txBody>
      </p:sp>
      <p:pic>
        <p:nvPicPr>
          <p:cNvPr id="30724" name="Picture 4" descr="fre07042_0115"/>
          <p:cNvPicPr>
            <a:picLocks noGrp="1" noChangeAspect="1" noChangeArrowheads="1"/>
          </p:cNvPicPr>
          <p:nvPr>
            <p:ph idx="1"/>
          </p:nvPr>
        </p:nvPicPr>
        <p:blipFill>
          <a:blip r:embed="rId2" cstate="print"/>
          <a:srcRect/>
          <a:stretch>
            <a:fillRect/>
          </a:stretch>
        </p:blipFill>
        <p:spPr>
          <a:xfrm>
            <a:off x="304800" y="2743200"/>
            <a:ext cx="8610600" cy="2554288"/>
          </a:xfr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1747" name="Rectangle 3"/>
          <p:cNvSpPr>
            <a:spLocks noGrp="1" noChangeArrowheads="1"/>
          </p:cNvSpPr>
          <p:nvPr>
            <p:ph type="body" idx="4294967295"/>
          </p:nvPr>
        </p:nvSpPr>
        <p:spPr>
          <a:xfrm>
            <a:off x="412750" y="1627188"/>
            <a:ext cx="8731250" cy="4978400"/>
          </a:xfrm>
        </p:spPr>
        <p:txBody>
          <a:bodyPr/>
          <a:lstStyle/>
          <a:p>
            <a:pPr eaLnBrk="1" hangingPunct="1">
              <a:lnSpc>
                <a:spcPct val="90000"/>
              </a:lnSpc>
              <a:buFont typeface="Wingdings" pitchFamily="2" charset="2"/>
              <a:buNone/>
            </a:pPr>
            <a:endParaRPr lang="en-US" smtClean="0">
              <a:cs typeface="Times New Roman" pitchFamily="18" charset="0"/>
            </a:endParaRPr>
          </a:p>
          <a:p>
            <a:pPr eaLnBrk="1" hangingPunct="1">
              <a:lnSpc>
                <a:spcPct val="90000"/>
              </a:lnSpc>
              <a:buFont typeface="Wingdings" pitchFamily="2" charset="2"/>
              <a:buNone/>
            </a:pPr>
            <a:endParaRPr lang="en-US" smtClean="0">
              <a:cs typeface="Times New Roman" pitchFamily="18" charset="0"/>
            </a:endParaRPr>
          </a:p>
        </p:txBody>
      </p:sp>
      <p:sp>
        <p:nvSpPr>
          <p:cNvPr id="31748" name="Text Box 4"/>
          <p:cNvSpPr txBox="1">
            <a:spLocks noChangeArrowheads="1"/>
          </p:cNvSpPr>
          <p:nvPr/>
        </p:nvSpPr>
        <p:spPr bwMode="auto">
          <a:xfrm>
            <a:off x="228600" y="3886200"/>
            <a:ext cx="8915400" cy="1235075"/>
          </a:xfrm>
          <a:prstGeom prst="rect">
            <a:avLst/>
          </a:prstGeom>
          <a:noFill/>
          <a:ln w="9525">
            <a:noFill/>
            <a:miter lim="800000"/>
            <a:headEnd/>
            <a:tailEnd/>
          </a:ln>
        </p:spPr>
        <p:txBody>
          <a:bodyPr>
            <a:spAutoFit/>
          </a:bodyPr>
          <a:lstStyle/>
          <a:p>
            <a:pPr lvl="1"/>
            <a:r>
              <a:rPr lang="en-US" sz="2500"/>
              <a:t>Example:</a:t>
            </a:r>
          </a:p>
          <a:p>
            <a:pPr lvl="1"/>
            <a:r>
              <a:rPr lang="en-US" sz="2500"/>
              <a:t>What is the wavelength if the frequency is 4MHz?</a:t>
            </a:r>
          </a:p>
          <a:p>
            <a:endParaRPr lang="en-US" sz="2500"/>
          </a:p>
        </p:txBody>
      </p:sp>
      <p:sp>
        <p:nvSpPr>
          <p:cNvPr id="31749" name="Text Box 5"/>
          <p:cNvSpPr txBox="1">
            <a:spLocks noChangeArrowheads="1"/>
          </p:cNvSpPr>
          <p:nvPr/>
        </p:nvSpPr>
        <p:spPr bwMode="auto">
          <a:xfrm>
            <a:off x="228600" y="1576388"/>
            <a:ext cx="8915400" cy="873125"/>
          </a:xfrm>
          <a:prstGeom prst="rect">
            <a:avLst/>
          </a:prstGeom>
          <a:noFill/>
          <a:ln w="9525">
            <a:noFill/>
            <a:miter lim="800000"/>
            <a:headEnd/>
            <a:tailEnd/>
          </a:ln>
        </p:spPr>
        <p:txBody>
          <a:bodyPr>
            <a:spAutoFit/>
          </a:bodyPr>
          <a:lstStyle/>
          <a:p>
            <a:pPr>
              <a:lnSpc>
                <a:spcPct val="90000"/>
              </a:lnSpc>
              <a:spcBef>
                <a:spcPct val="20000"/>
              </a:spcBef>
              <a:buClr>
                <a:srgbClr val="0000FF"/>
              </a:buClr>
              <a:buSzPct val="95000"/>
              <a:buFont typeface="Wingdings" pitchFamily="2" charset="2"/>
              <a:buNone/>
            </a:pPr>
            <a:r>
              <a:rPr lang="en-US" sz="2700"/>
              <a:t>Frequency and Wavelength: Wavelength</a:t>
            </a:r>
          </a:p>
          <a:p>
            <a:endParaRPr lang="en-US" sz="2700"/>
          </a:p>
        </p:txBody>
      </p:sp>
      <p:sp>
        <p:nvSpPr>
          <p:cNvPr id="31750" name="Text Box 7"/>
          <p:cNvSpPr txBox="1">
            <a:spLocks noChangeArrowheads="1"/>
          </p:cNvSpPr>
          <p:nvPr/>
        </p:nvSpPr>
        <p:spPr bwMode="auto">
          <a:xfrm>
            <a:off x="228600" y="2122488"/>
            <a:ext cx="8915400" cy="1616075"/>
          </a:xfrm>
          <a:prstGeom prst="rect">
            <a:avLst/>
          </a:prstGeom>
          <a:noFill/>
          <a:ln w="9525">
            <a:noFill/>
            <a:miter lim="800000"/>
            <a:headEnd/>
            <a:tailEnd/>
          </a:ln>
        </p:spPr>
        <p:txBody>
          <a:bodyPr>
            <a:spAutoFit/>
          </a:bodyPr>
          <a:lstStyle/>
          <a:p>
            <a:pPr algn="ctr"/>
            <a:r>
              <a:rPr lang="en-US" sz="2500"/>
              <a:t>Wavelength (</a:t>
            </a:r>
            <a:r>
              <a:rPr lang="el-GR" sz="2500"/>
              <a:t>λ</a:t>
            </a:r>
            <a:r>
              <a:rPr lang="en-US" sz="2500"/>
              <a:t>) = speed of light ÷ frequency</a:t>
            </a:r>
          </a:p>
          <a:p>
            <a:pPr algn="ctr"/>
            <a:r>
              <a:rPr lang="en-US" sz="2500"/>
              <a:t>Speed of light = 3 × 10</a:t>
            </a:r>
            <a:r>
              <a:rPr lang="en-US" sz="2500" baseline="30000"/>
              <a:t>8</a:t>
            </a:r>
            <a:r>
              <a:rPr lang="en-US" sz="2500"/>
              <a:t> meters/second</a:t>
            </a:r>
          </a:p>
          <a:p>
            <a:pPr algn="ctr"/>
            <a:r>
              <a:rPr lang="en-US" sz="2500"/>
              <a:t>Therefore:</a:t>
            </a:r>
          </a:p>
          <a:p>
            <a:pPr algn="ctr"/>
            <a:r>
              <a:rPr lang="el-GR" sz="2500"/>
              <a:t>λ</a:t>
            </a:r>
            <a:r>
              <a:rPr lang="en-US" sz="2500"/>
              <a:t> = 3 × 10</a:t>
            </a:r>
            <a:r>
              <a:rPr lang="en-US" sz="2500" baseline="30000"/>
              <a:t>8</a:t>
            </a:r>
            <a:r>
              <a:rPr lang="en-US" sz="2500"/>
              <a:t> / f</a:t>
            </a:r>
          </a:p>
        </p:txBody>
      </p:sp>
      <p:sp>
        <p:nvSpPr>
          <p:cNvPr id="31751" name="Text Box 10"/>
          <p:cNvSpPr txBox="1">
            <a:spLocks noChangeArrowheads="1"/>
          </p:cNvSpPr>
          <p:nvPr/>
        </p:nvSpPr>
        <p:spPr bwMode="auto">
          <a:xfrm>
            <a:off x="228600" y="4873625"/>
            <a:ext cx="8915400" cy="854075"/>
          </a:xfrm>
          <a:prstGeom prst="rect">
            <a:avLst/>
          </a:prstGeom>
          <a:noFill/>
          <a:ln w="9525">
            <a:noFill/>
            <a:miter lim="800000"/>
            <a:headEnd/>
            <a:tailEnd/>
          </a:ln>
        </p:spPr>
        <p:txBody>
          <a:bodyPr>
            <a:spAutoFit/>
          </a:bodyPr>
          <a:lstStyle/>
          <a:p>
            <a:pPr algn="ctr">
              <a:lnSpc>
                <a:spcPct val="90000"/>
              </a:lnSpc>
              <a:spcBef>
                <a:spcPct val="20000"/>
              </a:spcBef>
              <a:buClr>
                <a:srgbClr val="0000FF"/>
              </a:buClr>
              <a:buSzPct val="95000"/>
              <a:buFont typeface="Wingdings" pitchFamily="2" charset="2"/>
              <a:buNone/>
            </a:pPr>
            <a:r>
              <a:rPr lang="el-GR" sz="2500"/>
              <a:t>λ</a:t>
            </a:r>
            <a:r>
              <a:rPr lang="en-US" sz="2500"/>
              <a:t> = 3 </a:t>
            </a:r>
            <a:r>
              <a:rPr lang="en-US" sz="2500">
                <a:cs typeface="Arial" charset="0"/>
              </a:rPr>
              <a:t>×</a:t>
            </a:r>
            <a:r>
              <a:rPr lang="en-US" sz="2500"/>
              <a:t> 10</a:t>
            </a:r>
            <a:r>
              <a:rPr lang="en-US" sz="2500" baseline="30000"/>
              <a:t>8</a:t>
            </a:r>
            <a:r>
              <a:rPr lang="en-US" sz="2500"/>
              <a:t> / 4 MHz </a:t>
            </a:r>
          </a:p>
          <a:p>
            <a:pPr algn="ctr">
              <a:lnSpc>
                <a:spcPct val="90000"/>
              </a:lnSpc>
              <a:spcBef>
                <a:spcPct val="20000"/>
              </a:spcBef>
              <a:buClr>
                <a:srgbClr val="0000FF"/>
              </a:buClr>
              <a:buSzPct val="95000"/>
              <a:buFont typeface="Wingdings" pitchFamily="2" charset="2"/>
              <a:buNone/>
            </a:pPr>
            <a:r>
              <a:rPr lang="en-US" sz="2500"/>
              <a:t>  =  75 meters (m)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2771" name="Rectangle 3"/>
          <p:cNvSpPr>
            <a:spLocks noGrp="1" noChangeArrowheads="1"/>
          </p:cNvSpPr>
          <p:nvPr>
            <p:ph type="body" sz="half" idx="1"/>
          </p:nvPr>
        </p:nvSpPr>
        <p:spPr>
          <a:xfrm>
            <a:off x="212725" y="1627188"/>
            <a:ext cx="8731250" cy="1192212"/>
          </a:xfrm>
        </p:spPr>
        <p:txBody>
          <a:bodyPr>
            <a:normAutofit fontScale="92500"/>
          </a:bodyPr>
          <a:lstStyle/>
          <a:p>
            <a:pPr eaLnBrk="1" hangingPunct="1">
              <a:buFont typeface="Wingdings" pitchFamily="2" charset="2"/>
              <a:buNone/>
            </a:pPr>
            <a:r>
              <a:rPr lang="en-US" smtClean="0"/>
              <a:t>Frequency Ranges from 30 Hz to 300 GHz</a:t>
            </a:r>
          </a:p>
          <a:p>
            <a:pPr lvl="1" eaLnBrk="1" hangingPunct="1"/>
            <a:r>
              <a:rPr lang="en-US" smtClean="0"/>
              <a:t>The electromagnetic spectrum is divided into segments:</a:t>
            </a:r>
          </a:p>
        </p:txBody>
      </p:sp>
      <p:graphicFrame>
        <p:nvGraphicFramePr>
          <p:cNvPr id="91203" name="Group 67"/>
          <p:cNvGraphicFramePr>
            <a:graphicFrameLocks noGrp="1"/>
          </p:cNvGraphicFramePr>
          <p:nvPr>
            <p:ph sz="half" idx="2"/>
          </p:nvPr>
        </p:nvGraphicFramePr>
        <p:xfrm>
          <a:off x="228600" y="2924944"/>
          <a:ext cx="8731250" cy="3538093"/>
        </p:xfrm>
        <a:graphic>
          <a:graphicData uri="http://schemas.openxmlformats.org/drawingml/2006/table">
            <a:tbl>
              <a:tblPr/>
              <a:tblGrid>
                <a:gridCol w="4365625"/>
                <a:gridCol w="4365625"/>
              </a:tblGrid>
              <a:tr h="242888">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Extremely Low Frequencies (ELF)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30</a:t>
                      </a:r>
                      <a:r>
                        <a:rPr kumimoji="0" lang="en-US" sz="2100" b="0" i="0" u="none" strike="noStrike" cap="none" normalizeH="0" baseline="0" smtClean="0">
                          <a:ln>
                            <a:noFill/>
                          </a:ln>
                          <a:solidFill>
                            <a:schemeClr val="tx1"/>
                          </a:solidFill>
                          <a:effectLst/>
                          <a:latin typeface="Arial" pitchFamily="34" charset="0"/>
                          <a:cs typeface="Arial" pitchFamily="34" charset="0"/>
                        </a:rPr>
                        <a:t>–</a:t>
                      </a:r>
                      <a:r>
                        <a:rPr kumimoji="0" lang="en-US" sz="2100" b="0" i="0" u="none" strike="noStrike" cap="none" normalizeH="0" baseline="0" smtClean="0">
                          <a:ln>
                            <a:noFill/>
                          </a:ln>
                          <a:solidFill>
                            <a:schemeClr val="tx1"/>
                          </a:solidFill>
                          <a:effectLst/>
                          <a:latin typeface="Arial" pitchFamily="34" charset="0"/>
                        </a:rPr>
                        <a:t>300 Hz.</a:t>
                      </a:r>
                      <a:endParaRPr kumimoji="0" lang="en-US" sz="19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Voice Frequencies (VF)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300</a:t>
                      </a:r>
                      <a:r>
                        <a:rPr kumimoji="0" lang="en-US" sz="2100" b="0" i="0" u="none" strike="noStrike" cap="none" normalizeH="0" baseline="0" smtClean="0">
                          <a:ln>
                            <a:noFill/>
                          </a:ln>
                          <a:solidFill>
                            <a:schemeClr val="tx1"/>
                          </a:solidFill>
                          <a:effectLst/>
                          <a:latin typeface="Arial" pitchFamily="34" charset="0"/>
                          <a:cs typeface="Arial" pitchFamily="34" charset="0"/>
                        </a:rPr>
                        <a:t>–</a:t>
                      </a:r>
                      <a:r>
                        <a:rPr kumimoji="0" lang="en-US" sz="2100" b="0" i="0" u="none" strike="noStrike" cap="none" normalizeH="0" baseline="0" smtClean="0">
                          <a:ln>
                            <a:noFill/>
                          </a:ln>
                          <a:solidFill>
                            <a:schemeClr val="tx1"/>
                          </a:solidFill>
                          <a:effectLst/>
                          <a:latin typeface="Arial" pitchFamily="34" charset="0"/>
                        </a:rPr>
                        <a:t>3000 Hz.</a:t>
                      </a:r>
                      <a:endParaRPr kumimoji="0" lang="en-US" sz="19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Very Low Frequencies (VLF)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include the higher end of the human hearing range up to about 20 kHz.</a:t>
                      </a:r>
                      <a:endParaRPr kumimoji="0" lang="en-US" sz="19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425">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Low Frequencies (LF)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30</a:t>
                      </a:r>
                      <a:r>
                        <a:rPr kumimoji="0" lang="en-US" sz="2100" b="0" i="0" u="none" strike="noStrike" cap="none" normalizeH="0" baseline="0" smtClean="0">
                          <a:ln>
                            <a:noFill/>
                          </a:ln>
                          <a:solidFill>
                            <a:schemeClr val="tx1"/>
                          </a:solidFill>
                          <a:effectLst/>
                          <a:latin typeface="Arial" pitchFamily="34" charset="0"/>
                          <a:cs typeface="Arial" pitchFamily="34" charset="0"/>
                        </a:rPr>
                        <a:t>–</a:t>
                      </a:r>
                      <a:r>
                        <a:rPr kumimoji="0" lang="en-US" sz="2100" b="0" i="0" u="none" strike="noStrike" cap="none" normalizeH="0" baseline="0" smtClean="0">
                          <a:ln>
                            <a:noFill/>
                          </a:ln>
                          <a:solidFill>
                            <a:schemeClr val="tx1"/>
                          </a:solidFill>
                          <a:effectLst/>
                          <a:latin typeface="Arial" pitchFamily="34" charset="0"/>
                        </a:rPr>
                        <a:t>300 kHz.</a:t>
                      </a:r>
                      <a:endParaRPr kumimoji="0" lang="en-US" sz="19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338">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Medium Frequencies (MF)</a:t>
                      </a:r>
                    </a:p>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endParaRPr kumimoji="0" lang="en-US" sz="19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dirty="0" smtClean="0">
                          <a:ln>
                            <a:noFill/>
                          </a:ln>
                          <a:solidFill>
                            <a:schemeClr val="tx1"/>
                          </a:solidFill>
                          <a:effectLst/>
                          <a:latin typeface="Arial" pitchFamily="34" charset="0"/>
                        </a:rPr>
                        <a:t>300</a:t>
                      </a:r>
                      <a:r>
                        <a:rPr kumimoji="0" lang="en-US" sz="2100" b="0" i="0" u="none" strike="noStrike" cap="none" normalizeH="0" baseline="0" dirty="0" smtClean="0">
                          <a:ln>
                            <a:noFill/>
                          </a:ln>
                          <a:solidFill>
                            <a:schemeClr val="tx1"/>
                          </a:solidFill>
                          <a:effectLst/>
                          <a:latin typeface="Arial" pitchFamily="34" charset="0"/>
                          <a:cs typeface="Arial" pitchFamily="34" charset="0"/>
                        </a:rPr>
                        <a:t>–</a:t>
                      </a:r>
                      <a:r>
                        <a:rPr kumimoji="0" lang="en-US" sz="2100" b="0" i="0" u="none" strike="noStrike" cap="none" normalizeH="0" baseline="0" dirty="0" smtClean="0">
                          <a:ln>
                            <a:noFill/>
                          </a:ln>
                          <a:solidFill>
                            <a:schemeClr val="tx1"/>
                          </a:solidFill>
                          <a:effectLst/>
                          <a:latin typeface="Arial" pitchFamily="34" charset="0"/>
                        </a:rPr>
                        <a:t>3000 kHz </a:t>
                      </a:r>
                    </a:p>
                    <a:p>
                      <a:pPr marL="777875" marR="0" lvl="2"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dirty="0" smtClean="0">
                          <a:ln>
                            <a:noFill/>
                          </a:ln>
                          <a:solidFill>
                            <a:schemeClr val="tx1"/>
                          </a:solidFill>
                          <a:effectLst/>
                          <a:latin typeface="Arial" pitchFamily="34" charset="0"/>
                        </a:rPr>
                        <a:t>AM radio 535–1605 kHz.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3795" name="Rectangle 3"/>
          <p:cNvSpPr>
            <a:spLocks noGrp="1" noChangeArrowheads="1"/>
          </p:cNvSpPr>
          <p:nvPr>
            <p:ph type="body" sz="half" idx="1"/>
          </p:nvPr>
        </p:nvSpPr>
        <p:spPr>
          <a:xfrm>
            <a:off x="212725" y="1627188"/>
            <a:ext cx="8731250" cy="658812"/>
          </a:xfrm>
        </p:spPr>
        <p:txBody>
          <a:bodyPr/>
          <a:lstStyle/>
          <a:p>
            <a:pPr eaLnBrk="1" hangingPunct="1">
              <a:buFont typeface="Wingdings" pitchFamily="2" charset="2"/>
              <a:buNone/>
            </a:pPr>
            <a:r>
              <a:rPr lang="en-US" smtClean="0"/>
              <a:t>Frequency Ranges from 30 Hz to 300 GHz</a:t>
            </a:r>
            <a:endParaRPr lang="en-US" smtClean="0">
              <a:latin typeface="Times New Roman" pitchFamily="18" charset="0"/>
            </a:endParaRPr>
          </a:p>
        </p:txBody>
      </p:sp>
      <p:graphicFrame>
        <p:nvGraphicFramePr>
          <p:cNvPr id="92212" name="Group 52"/>
          <p:cNvGraphicFramePr>
            <a:graphicFrameLocks noGrp="1"/>
          </p:cNvGraphicFramePr>
          <p:nvPr>
            <p:ph sz="half" idx="2"/>
          </p:nvPr>
        </p:nvGraphicFramePr>
        <p:xfrm>
          <a:off x="228600" y="2438400"/>
          <a:ext cx="8731250" cy="3724656"/>
        </p:xfrm>
        <a:graphic>
          <a:graphicData uri="http://schemas.openxmlformats.org/drawingml/2006/table">
            <a:tbl>
              <a:tblPr/>
              <a:tblGrid>
                <a:gridCol w="4365625"/>
                <a:gridCol w="4365625"/>
              </a:tblGrid>
              <a:tr h="242888">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High Frequencies (HF)</a:t>
                      </a:r>
                    </a:p>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1900" b="0" i="0" u="none" strike="noStrike" cap="none" normalizeH="0" baseline="0" smtClean="0">
                          <a:ln>
                            <a:noFill/>
                          </a:ln>
                          <a:solidFill>
                            <a:schemeClr val="tx1"/>
                          </a:solidFill>
                          <a:effectLst/>
                          <a:latin typeface="Arial" pitchFamily="34" charset="0"/>
                        </a:rPr>
                        <a:t>(short waves; VOA, BBC broadcasts; government and military two-way communication; amateur radio, CB.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3–30 MHz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Very High Frequencies (VHF)</a:t>
                      </a:r>
                    </a:p>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1900" b="0" i="0" u="none" strike="noStrike" cap="none" normalizeH="0" baseline="0" smtClean="0">
                          <a:ln>
                            <a:noFill/>
                          </a:ln>
                          <a:solidFill>
                            <a:schemeClr val="tx1"/>
                          </a:solidFill>
                          <a:effectLst/>
                          <a:latin typeface="Arial" pitchFamily="34" charset="0"/>
                        </a:rPr>
                        <a:t>FM radio broadcasting (88–108 MHz), television channels 2–13.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30–300 MHz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Ultra High Frequencies (UHF)</a:t>
                      </a:r>
                    </a:p>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1900" b="0" i="0" u="none" strike="noStrike" cap="none" normalizeH="0" baseline="0" smtClean="0">
                          <a:ln>
                            <a:noFill/>
                          </a:ln>
                          <a:solidFill>
                            <a:schemeClr val="tx1"/>
                          </a:solidFill>
                          <a:effectLst/>
                          <a:latin typeface="Arial" pitchFamily="34" charset="0"/>
                        </a:rPr>
                        <a:t>TV channels 14–67, cellular phones, military communication.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300–3000 MHz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4819" name="Rectangle 27"/>
          <p:cNvSpPr>
            <a:spLocks noGrp="1" noChangeArrowheads="1"/>
          </p:cNvSpPr>
          <p:nvPr>
            <p:ph type="body" sz="half" idx="1"/>
          </p:nvPr>
        </p:nvSpPr>
        <p:spPr>
          <a:xfrm>
            <a:off x="212725" y="1627188"/>
            <a:ext cx="8731250" cy="582612"/>
          </a:xfrm>
        </p:spPr>
        <p:txBody>
          <a:bodyPr/>
          <a:lstStyle/>
          <a:p>
            <a:pPr eaLnBrk="1" hangingPunct="1">
              <a:buFont typeface="Wingdings" pitchFamily="2" charset="2"/>
              <a:buNone/>
            </a:pPr>
            <a:r>
              <a:rPr lang="en-US" smtClean="0"/>
              <a:t>Frequency Ranges from 30 Hz to 300 GHz</a:t>
            </a:r>
            <a:endParaRPr lang="en-US" sz="2400" smtClean="0"/>
          </a:p>
        </p:txBody>
      </p:sp>
      <p:graphicFrame>
        <p:nvGraphicFramePr>
          <p:cNvPr id="129053" name="Group 29"/>
          <p:cNvGraphicFramePr>
            <a:graphicFrameLocks noGrp="1"/>
          </p:cNvGraphicFramePr>
          <p:nvPr>
            <p:ph sz="half" idx="2"/>
          </p:nvPr>
        </p:nvGraphicFramePr>
        <p:xfrm>
          <a:off x="228600" y="2362200"/>
          <a:ext cx="8731250" cy="2593150"/>
        </p:xfrm>
        <a:graphic>
          <a:graphicData uri="http://schemas.openxmlformats.org/drawingml/2006/table">
            <a:tbl>
              <a:tblPr/>
              <a:tblGrid>
                <a:gridCol w="4365625"/>
                <a:gridCol w="4365625"/>
              </a:tblGrid>
              <a:tr h="1544638">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Microwaves and Super High Frequencies (SHF)</a:t>
                      </a:r>
                    </a:p>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1900" b="0" i="0" u="none" strike="noStrike" cap="none" normalizeH="0" baseline="0" smtClean="0">
                          <a:ln>
                            <a:noFill/>
                          </a:ln>
                          <a:solidFill>
                            <a:schemeClr val="tx1"/>
                          </a:solidFill>
                          <a:effectLst/>
                          <a:latin typeface="Arial" pitchFamily="34" charset="0"/>
                        </a:rPr>
                        <a:t>Satellite communication, radar, wireless LANs, microwave ovens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1–30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363">
                <a:tc>
                  <a:txBody>
                    <a:bodyPr/>
                    <a:lstStyle/>
                    <a:p>
                      <a:pPr marL="0" marR="0" lvl="0" indent="0" algn="l" defTabSz="914400" rtl="0" eaLnBrk="1" fontAlgn="base" latinLnBrk="0" hangingPunct="1">
                        <a:lnSpc>
                          <a:spcPct val="100000"/>
                        </a:lnSpc>
                        <a:spcBef>
                          <a:spcPct val="20000"/>
                        </a:spcBef>
                        <a:spcAft>
                          <a:spcPct val="0"/>
                        </a:spcAft>
                        <a:buClr>
                          <a:srgbClr val="0000FF"/>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Extremely High Frequencies (EHF)</a:t>
                      </a:r>
                    </a:p>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1900" b="0" i="0" u="none" strike="noStrike" cap="none" normalizeH="0" baseline="0" smtClean="0">
                          <a:ln>
                            <a:noFill/>
                          </a:ln>
                          <a:solidFill>
                            <a:schemeClr val="tx1"/>
                          </a:solidFill>
                          <a:effectLst/>
                          <a:latin typeface="Arial" pitchFamily="34" charset="0"/>
                        </a:rPr>
                        <a:t>Satellite communication, computer data, radar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85763" marR="0" lvl="1" indent="0" algn="l" defTabSz="914400" rtl="0" eaLnBrk="1" fontAlgn="base" latinLnBrk="0" hangingPunct="1">
                        <a:lnSpc>
                          <a:spcPct val="100000"/>
                        </a:lnSpc>
                        <a:spcBef>
                          <a:spcPct val="20000"/>
                        </a:spcBef>
                        <a:spcAft>
                          <a:spcPct val="0"/>
                        </a:spcAft>
                        <a:buClr>
                          <a:srgbClr val="003399"/>
                        </a:buClr>
                        <a:buSzPct val="95000"/>
                        <a:buFont typeface="Wingdings" pitchFamily="2" charset="2"/>
                        <a:buNone/>
                        <a:tabLst/>
                      </a:pPr>
                      <a:r>
                        <a:rPr kumimoji="0" lang="en-US" sz="2100" b="0" i="0" u="none" strike="noStrike" cap="none" normalizeH="0" baseline="0" smtClean="0">
                          <a:ln>
                            <a:noFill/>
                          </a:ln>
                          <a:solidFill>
                            <a:schemeClr val="tx1"/>
                          </a:solidFill>
                          <a:effectLst/>
                          <a:latin typeface="Arial" pitchFamily="34" charset="0"/>
                        </a:rPr>
                        <a:t>30–300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5843" name="Rectangle 3"/>
          <p:cNvSpPr>
            <a:spLocks noGrp="1" noChangeArrowheads="1"/>
          </p:cNvSpPr>
          <p:nvPr>
            <p:ph type="body" idx="1"/>
          </p:nvPr>
        </p:nvSpPr>
        <p:spPr/>
        <p:txBody>
          <a:bodyPr/>
          <a:lstStyle/>
          <a:p>
            <a:pPr eaLnBrk="1" hangingPunct="1">
              <a:buFont typeface="Wingdings" pitchFamily="2" charset="2"/>
              <a:buNone/>
            </a:pPr>
            <a:r>
              <a:rPr lang="en-US" smtClean="0"/>
              <a:t>Optical Spectrum</a:t>
            </a:r>
          </a:p>
          <a:p>
            <a:pPr lvl="1" eaLnBrk="1" hangingPunct="1"/>
            <a:r>
              <a:rPr lang="en-US" smtClean="0"/>
              <a:t>The </a:t>
            </a:r>
            <a:r>
              <a:rPr lang="en-US" b="1" smtClean="0"/>
              <a:t>optical spectrum</a:t>
            </a:r>
            <a:r>
              <a:rPr lang="en-US" smtClean="0"/>
              <a:t> exists directly above the millimeter wave region. </a:t>
            </a:r>
          </a:p>
          <a:p>
            <a:pPr lvl="1" eaLnBrk="1" hangingPunct="1"/>
            <a:r>
              <a:rPr lang="en-US" smtClean="0"/>
              <a:t>Three types of light waves are:</a:t>
            </a:r>
          </a:p>
          <a:p>
            <a:pPr lvl="2" eaLnBrk="1" hangingPunct="1"/>
            <a:r>
              <a:rPr lang="en-US" smtClean="0"/>
              <a:t>Infrared</a:t>
            </a:r>
          </a:p>
          <a:p>
            <a:pPr lvl="2" eaLnBrk="1" hangingPunct="1"/>
            <a:r>
              <a:rPr lang="en-US" smtClean="0"/>
              <a:t>Visible spectrum</a:t>
            </a:r>
          </a:p>
          <a:p>
            <a:pPr lvl="2" eaLnBrk="1" hangingPunct="1"/>
            <a:r>
              <a:rPr lang="en-US" smtClean="0"/>
              <a:t>Ultraviolet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6867" name="Rectangle 3"/>
          <p:cNvSpPr>
            <a:spLocks noGrp="1" noChangeArrowheads="1"/>
          </p:cNvSpPr>
          <p:nvPr>
            <p:ph type="body" idx="1"/>
          </p:nvPr>
        </p:nvSpPr>
        <p:spPr/>
        <p:txBody>
          <a:bodyPr>
            <a:normAutofit fontScale="92500" lnSpcReduction="20000"/>
          </a:bodyPr>
          <a:lstStyle/>
          <a:p>
            <a:pPr eaLnBrk="1" hangingPunct="1">
              <a:lnSpc>
                <a:spcPct val="90000"/>
              </a:lnSpc>
              <a:buFont typeface="Wingdings" pitchFamily="2" charset="2"/>
              <a:buNone/>
            </a:pPr>
            <a:r>
              <a:rPr lang="en-US" dirty="0" smtClean="0"/>
              <a:t>Optical Spectrum: Infrared</a:t>
            </a:r>
          </a:p>
          <a:p>
            <a:pPr lvl="1" eaLnBrk="1" hangingPunct="1">
              <a:lnSpc>
                <a:spcPct val="90000"/>
              </a:lnSpc>
            </a:pPr>
            <a:r>
              <a:rPr lang="en-US" dirty="0" smtClean="0"/>
              <a:t>Infrared radiation is produced by any physical equipment that generates heat, including our bodies.</a:t>
            </a:r>
          </a:p>
          <a:p>
            <a:pPr lvl="1" eaLnBrk="1" hangingPunct="1">
              <a:lnSpc>
                <a:spcPct val="90000"/>
              </a:lnSpc>
            </a:pPr>
            <a:r>
              <a:rPr lang="en-US" dirty="0" smtClean="0"/>
              <a:t>Infrared is used:</a:t>
            </a:r>
            <a:r>
              <a:rPr lang="en-US" sz="2100" dirty="0" smtClean="0"/>
              <a:t> </a:t>
            </a:r>
          </a:p>
          <a:p>
            <a:pPr lvl="2" algn="just" eaLnBrk="1" hangingPunct="1">
              <a:lnSpc>
                <a:spcPct val="90000"/>
              </a:lnSpc>
            </a:pPr>
            <a:r>
              <a:rPr lang="en-US" sz="2600" dirty="0" smtClean="0"/>
              <a:t>In astronomy, to detect stars and other physical bodies in the universe,</a:t>
            </a:r>
          </a:p>
          <a:p>
            <a:pPr lvl="2" algn="just" eaLnBrk="1" hangingPunct="1">
              <a:lnSpc>
                <a:spcPct val="90000"/>
              </a:lnSpc>
            </a:pPr>
            <a:r>
              <a:rPr lang="en-US" sz="2600" dirty="0" smtClean="0"/>
              <a:t>For guidance in weapons systems, where the heat radiated from airplanes or missiles can be detected and used to guide missiles to targets.</a:t>
            </a:r>
          </a:p>
          <a:p>
            <a:pPr lvl="2" algn="just" eaLnBrk="1" hangingPunct="1">
              <a:lnSpc>
                <a:spcPct val="90000"/>
              </a:lnSpc>
            </a:pPr>
            <a:r>
              <a:rPr lang="en-US" sz="2600" dirty="0" smtClean="0"/>
              <a:t>In most new TV remote-control units, where special coded signals are transmitted by an infrared LED to the TV receiver to change channels, set the volume, and perform other functions. </a:t>
            </a:r>
          </a:p>
          <a:p>
            <a:pPr lvl="2" algn="just" eaLnBrk="1" hangingPunct="1">
              <a:lnSpc>
                <a:spcPct val="90000"/>
              </a:lnSpc>
            </a:pPr>
            <a:r>
              <a:rPr lang="en-US" sz="2600" dirty="0" smtClean="0"/>
              <a:t>In some of the newer wireless LANs and all fiber-optic communication.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sz="3900" dirty="0" smtClean="0"/>
              <a:t>The Electromagnetic Spectrum</a:t>
            </a:r>
          </a:p>
        </p:txBody>
      </p:sp>
      <p:sp>
        <p:nvSpPr>
          <p:cNvPr id="37891" name="Rectangle 3"/>
          <p:cNvSpPr>
            <a:spLocks noGrp="1" noChangeArrowheads="1"/>
          </p:cNvSpPr>
          <p:nvPr>
            <p:ph type="body" idx="1"/>
          </p:nvPr>
        </p:nvSpPr>
        <p:spPr/>
        <p:txBody>
          <a:bodyPr>
            <a:normAutofit fontScale="92500" lnSpcReduction="20000"/>
          </a:bodyPr>
          <a:lstStyle/>
          <a:p>
            <a:pPr eaLnBrk="1" hangingPunct="1">
              <a:buFont typeface="Wingdings" pitchFamily="2" charset="2"/>
              <a:buNone/>
            </a:pPr>
            <a:r>
              <a:rPr lang="en-US" dirty="0" smtClean="0"/>
              <a:t>Optical Spectrum: The Visible Spectrum</a:t>
            </a:r>
          </a:p>
          <a:p>
            <a:pPr lvl="1" eaLnBrk="1" hangingPunct="1"/>
            <a:r>
              <a:rPr lang="en-US" dirty="0" smtClean="0"/>
              <a:t>Just above the infrared region is the </a:t>
            </a:r>
            <a:r>
              <a:rPr lang="en-US" b="1" dirty="0" smtClean="0"/>
              <a:t>visible spectrum</a:t>
            </a:r>
            <a:r>
              <a:rPr lang="en-US" i="1" dirty="0" smtClean="0"/>
              <a:t> </a:t>
            </a:r>
            <a:r>
              <a:rPr lang="en-US" dirty="0" smtClean="0"/>
              <a:t>we refer to as </a:t>
            </a:r>
            <a:r>
              <a:rPr lang="en-US" b="1" dirty="0" smtClean="0"/>
              <a:t>light. </a:t>
            </a:r>
          </a:p>
          <a:p>
            <a:pPr lvl="1" eaLnBrk="1" hangingPunct="1"/>
            <a:r>
              <a:rPr lang="en-US" dirty="0" smtClean="0"/>
              <a:t>Red is low-frequency or long-wavelength light</a:t>
            </a:r>
          </a:p>
          <a:p>
            <a:pPr lvl="1" eaLnBrk="1" hangingPunct="1"/>
            <a:r>
              <a:rPr lang="en-US" dirty="0" smtClean="0"/>
              <a:t>Violet is high-frequency or short-wavelength light.</a:t>
            </a:r>
          </a:p>
          <a:p>
            <a:pPr lvl="1" eaLnBrk="1" hangingPunct="1"/>
            <a:r>
              <a:rPr lang="en-US" dirty="0" smtClean="0"/>
              <a:t>Light waves’ very high frequency enables them to handle a tremendous amount of information (the bandwidth of the baseband signals can be very wide).</a:t>
            </a:r>
          </a:p>
          <a:p>
            <a:pPr>
              <a:buNone/>
            </a:pPr>
            <a:r>
              <a:rPr lang="en-US" dirty="0" smtClean="0"/>
              <a:t>Optical Spectrum: Ultraviolet</a:t>
            </a:r>
          </a:p>
          <a:p>
            <a:pPr lvl="1"/>
            <a:r>
              <a:rPr lang="en-US" dirty="0" smtClean="0"/>
              <a:t>Ultraviolet is not used for communication</a:t>
            </a:r>
          </a:p>
          <a:p>
            <a:pPr lvl="1"/>
            <a:r>
              <a:rPr lang="en-US" dirty="0" smtClean="0"/>
              <a:t>Its primary use is medical.</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defRPr/>
            </a:pPr>
            <a:r>
              <a:rPr lang="en-US" sz="3900" dirty="0" smtClean="0"/>
              <a:t>Significance of </a:t>
            </a:r>
            <a:br>
              <a:rPr lang="en-US" sz="3900" dirty="0" smtClean="0"/>
            </a:br>
            <a:r>
              <a:rPr lang="en-US" sz="3900" dirty="0" smtClean="0"/>
              <a:t>Human Communication</a:t>
            </a:r>
          </a:p>
        </p:txBody>
      </p:sp>
      <p:sp>
        <p:nvSpPr>
          <p:cNvPr id="4099" name="Rectangle 3"/>
          <p:cNvSpPr>
            <a:spLocks noGrp="1" noChangeArrowheads="1"/>
          </p:cNvSpPr>
          <p:nvPr>
            <p:ph type="body" idx="1"/>
          </p:nvPr>
        </p:nvSpPr>
        <p:spPr/>
        <p:txBody>
          <a:bodyPr/>
          <a:lstStyle/>
          <a:p>
            <a:pPr marL="514350" indent="-514350" eaLnBrk="1" hangingPunct="1">
              <a:lnSpc>
                <a:spcPct val="80000"/>
              </a:lnSpc>
            </a:pPr>
            <a:endParaRPr lang="en-US" sz="2800" smtClean="0"/>
          </a:p>
          <a:p>
            <a:pPr marL="514350" indent="-514350" eaLnBrk="1" hangingPunct="1">
              <a:lnSpc>
                <a:spcPct val="80000"/>
              </a:lnSpc>
            </a:pPr>
            <a:r>
              <a:rPr lang="en-US" sz="2800" smtClean="0"/>
              <a:t>Communication is the process of exchanging information.</a:t>
            </a:r>
          </a:p>
          <a:p>
            <a:pPr marL="514350" indent="-514350" eaLnBrk="1" hangingPunct="1">
              <a:lnSpc>
                <a:spcPct val="80000"/>
              </a:lnSpc>
            </a:pPr>
            <a:endParaRPr lang="en-US" sz="2800" smtClean="0"/>
          </a:p>
          <a:p>
            <a:pPr marL="514350" indent="-514350" eaLnBrk="1" hangingPunct="1">
              <a:lnSpc>
                <a:spcPct val="80000"/>
              </a:lnSpc>
            </a:pPr>
            <a:r>
              <a:rPr lang="en-US" sz="2800" smtClean="0"/>
              <a:t>Main barriers are language and distance.</a:t>
            </a:r>
          </a:p>
          <a:p>
            <a:pPr marL="514350" indent="-514350" eaLnBrk="1" hangingPunct="1">
              <a:lnSpc>
                <a:spcPct val="80000"/>
              </a:lnSpc>
            </a:pPr>
            <a:endParaRPr lang="en-US" sz="2800" smtClean="0"/>
          </a:p>
          <a:p>
            <a:pPr marL="514350" indent="-514350" eaLnBrk="1" hangingPunct="1">
              <a:lnSpc>
                <a:spcPct val="80000"/>
              </a:lnSpc>
              <a:buClr>
                <a:schemeClr val="tx2"/>
              </a:buClr>
            </a:pPr>
            <a:r>
              <a:rPr lang="en-US" smtClean="0"/>
              <a:t>Contemporary society’s emphasis is now the accumulation, packaging, and exchange of information.</a:t>
            </a:r>
          </a:p>
          <a:p>
            <a:pPr marL="514350" indent="-514350"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dirty="0" smtClean="0"/>
              <a:t>Bandwidth</a:t>
            </a:r>
          </a:p>
        </p:txBody>
      </p:sp>
      <p:sp>
        <p:nvSpPr>
          <p:cNvPr id="39939" name="Rectangle 3"/>
          <p:cNvSpPr>
            <a:spLocks noGrp="1" noChangeArrowheads="1"/>
          </p:cNvSpPr>
          <p:nvPr>
            <p:ph type="body" idx="1"/>
          </p:nvPr>
        </p:nvSpPr>
        <p:spPr/>
        <p:txBody>
          <a:bodyPr/>
          <a:lstStyle/>
          <a:p>
            <a:pPr algn="just" eaLnBrk="1" hangingPunct="1">
              <a:lnSpc>
                <a:spcPct val="80000"/>
              </a:lnSpc>
            </a:pPr>
            <a:r>
              <a:rPr lang="en-US" b="1" dirty="0" smtClean="0"/>
              <a:t>Bandwidth (BW)</a:t>
            </a:r>
            <a:r>
              <a:rPr lang="en-US" dirty="0" smtClean="0"/>
              <a:t> is that portion of the electromagnetic spectrum occupied by a signal. </a:t>
            </a:r>
          </a:p>
          <a:p>
            <a:pPr lvl="1" algn="just" eaLnBrk="1" hangingPunct="1">
              <a:lnSpc>
                <a:spcPct val="80000"/>
              </a:lnSpc>
              <a:buNone/>
            </a:pPr>
            <a:endParaRPr lang="en-US" b="1" dirty="0" smtClean="0"/>
          </a:p>
          <a:p>
            <a:pPr algn="just" eaLnBrk="1" hangingPunct="1">
              <a:lnSpc>
                <a:spcPct val="80000"/>
              </a:lnSpc>
            </a:pPr>
            <a:r>
              <a:rPr lang="en-US" b="1" dirty="0" smtClean="0"/>
              <a:t>Channel bandwidth</a:t>
            </a:r>
            <a:r>
              <a:rPr lang="en-US" dirty="0" smtClean="0"/>
              <a:t> refers to the range of frequencies required to transmit the desired information.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0963" name="Rectangle 3"/>
          <p:cNvSpPr>
            <a:spLocks noGrp="1" noChangeArrowheads="1"/>
          </p:cNvSpPr>
          <p:nvPr>
            <p:ph type="body" idx="1"/>
          </p:nvPr>
        </p:nvSpPr>
        <p:spPr/>
        <p:txBody>
          <a:bodyPr/>
          <a:lstStyle/>
          <a:p>
            <a:pPr eaLnBrk="1" hangingPunct="1"/>
            <a:r>
              <a:rPr lang="en-US" dirty="0" smtClean="0"/>
              <a:t>Most circuits in electronic communication are used to manipulate signals to produce a desired result.</a:t>
            </a:r>
          </a:p>
          <a:p>
            <a:pPr eaLnBrk="1" hangingPunct="1"/>
            <a:endParaRPr lang="en-US" dirty="0" smtClean="0"/>
          </a:p>
          <a:p>
            <a:pPr eaLnBrk="1" hangingPunct="1"/>
            <a:r>
              <a:rPr lang="en-US" dirty="0" smtClean="0"/>
              <a:t>All signal processing circuits involve:</a:t>
            </a:r>
          </a:p>
          <a:p>
            <a:pPr lvl="1" eaLnBrk="1" hangingPunct="1"/>
            <a:r>
              <a:rPr lang="en-US" dirty="0" smtClean="0"/>
              <a:t>Gain</a:t>
            </a:r>
          </a:p>
          <a:p>
            <a:pPr lvl="1" eaLnBrk="1" hangingPunct="1"/>
            <a:r>
              <a:rPr lang="en-US" smtClean="0"/>
              <a:t>Attenuation</a:t>
            </a:r>
          </a:p>
          <a:p>
            <a:pPr eaLnBrk="1" hangingPunct="1"/>
            <a:endParaRPr lang="en-US" dirty="0" smtClean="0"/>
          </a:p>
          <a:p>
            <a:pPr eaLnBrk="1" hangingPunct="1"/>
            <a:endParaRPr lang="en-US" dirty="0" smtClean="0">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1987" name="Rectangle 3"/>
          <p:cNvSpPr>
            <a:spLocks noGrp="1" noChangeArrowheads="1"/>
          </p:cNvSpPr>
          <p:nvPr>
            <p:ph type="body" sz="half" idx="1"/>
          </p:nvPr>
        </p:nvSpPr>
        <p:spPr>
          <a:xfrm>
            <a:off x="228600" y="1627188"/>
            <a:ext cx="8715375" cy="2030412"/>
          </a:xfrm>
          <a:noFill/>
        </p:spPr>
        <p:txBody>
          <a:bodyPr/>
          <a:lstStyle/>
          <a:p>
            <a:pPr eaLnBrk="1" hangingPunct="1">
              <a:buFont typeface="Wingdings" pitchFamily="2" charset="2"/>
              <a:buNone/>
            </a:pPr>
            <a:r>
              <a:rPr lang="en-US" smtClean="0"/>
              <a:t>Gain</a:t>
            </a:r>
          </a:p>
          <a:p>
            <a:pPr lvl="1" eaLnBrk="1" hangingPunct="1"/>
            <a:r>
              <a:rPr lang="en-US" sz="2300" b="1" smtClean="0"/>
              <a:t>Gain </a:t>
            </a:r>
            <a:r>
              <a:rPr lang="en-US" sz="2300" smtClean="0"/>
              <a:t>means amplification. It is the ratio of a circuit’s output to its input.</a:t>
            </a:r>
          </a:p>
          <a:p>
            <a:pPr lvl="1" eaLnBrk="1" hangingPunct="1">
              <a:buFont typeface="Wingdings" pitchFamily="2" charset="2"/>
              <a:buNone/>
            </a:pPr>
            <a:endParaRPr lang="en-US" sz="2300" smtClean="0"/>
          </a:p>
          <a:p>
            <a:pPr eaLnBrk="1" hangingPunct="1">
              <a:buFont typeface="Wingdings" pitchFamily="2" charset="2"/>
              <a:buNone/>
            </a:pPr>
            <a:endParaRPr lang="en-US" sz="2400" smtClean="0"/>
          </a:p>
        </p:txBody>
      </p:sp>
      <p:sp>
        <p:nvSpPr>
          <p:cNvPr id="41988" name="Text Box 5"/>
          <p:cNvSpPr txBox="1">
            <a:spLocks noChangeArrowheads="1"/>
          </p:cNvSpPr>
          <p:nvPr/>
        </p:nvSpPr>
        <p:spPr bwMode="auto">
          <a:xfrm>
            <a:off x="228600" y="6172200"/>
            <a:ext cx="2403475" cy="369888"/>
          </a:xfrm>
          <a:prstGeom prst="rect">
            <a:avLst/>
          </a:prstGeom>
          <a:noFill/>
          <a:ln w="9525">
            <a:noFill/>
            <a:miter lim="800000"/>
            <a:headEnd/>
            <a:tailEnd/>
          </a:ln>
        </p:spPr>
        <p:txBody>
          <a:bodyPr wrap="none">
            <a:spAutoFit/>
          </a:bodyPr>
          <a:lstStyle/>
          <a:p>
            <a:r>
              <a:rPr lang="en-US"/>
              <a:t>An amplifier has gain.</a:t>
            </a:r>
          </a:p>
        </p:txBody>
      </p:sp>
      <p:grpSp>
        <p:nvGrpSpPr>
          <p:cNvPr id="2" name="Group 17"/>
          <p:cNvGrpSpPr>
            <a:grpSpLocks/>
          </p:cNvGrpSpPr>
          <p:nvPr/>
        </p:nvGrpSpPr>
        <p:grpSpPr bwMode="auto">
          <a:xfrm>
            <a:off x="2590800" y="2743200"/>
            <a:ext cx="2454275" cy="844550"/>
            <a:chOff x="576" y="2268"/>
            <a:chExt cx="1546" cy="532"/>
          </a:xfrm>
        </p:grpSpPr>
        <p:sp>
          <p:nvSpPr>
            <p:cNvPr id="41991" name="Text Box 6"/>
            <p:cNvSpPr txBox="1">
              <a:spLocks noChangeArrowheads="1"/>
            </p:cNvSpPr>
            <p:nvPr/>
          </p:nvSpPr>
          <p:spPr bwMode="auto">
            <a:xfrm>
              <a:off x="576" y="2400"/>
              <a:ext cx="440" cy="231"/>
            </a:xfrm>
            <a:prstGeom prst="rect">
              <a:avLst/>
            </a:prstGeom>
            <a:noFill/>
            <a:ln w="9525">
              <a:noFill/>
              <a:miter lim="800000"/>
              <a:headEnd/>
              <a:tailEnd/>
            </a:ln>
          </p:spPr>
          <p:txBody>
            <a:bodyPr wrap="none">
              <a:spAutoFit/>
            </a:bodyPr>
            <a:lstStyle/>
            <a:p>
              <a:r>
                <a:rPr lang="en-US" i="1"/>
                <a:t>A</a:t>
              </a:r>
              <a:r>
                <a:rPr lang="en-US" i="1" baseline="-25000"/>
                <a:t>V</a:t>
              </a:r>
              <a:r>
                <a:rPr lang="en-US"/>
                <a:t> = </a:t>
              </a:r>
            </a:p>
          </p:txBody>
        </p:sp>
        <p:sp>
          <p:nvSpPr>
            <p:cNvPr id="41992" name="Text Box 9"/>
            <p:cNvSpPr txBox="1">
              <a:spLocks noChangeArrowheads="1"/>
            </p:cNvSpPr>
            <p:nvPr/>
          </p:nvSpPr>
          <p:spPr bwMode="auto">
            <a:xfrm>
              <a:off x="1498" y="2388"/>
              <a:ext cx="200" cy="231"/>
            </a:xfrm>
            <a:prstGeom prst="rect">
              <a:avLst/>
            </a:prstGeom>
            <a:noFill/>
            <a:ln w="9525">
              <a:noFill/>
              <a:miter lim="800000"/>
              <a:headEnd/>
              <a:tailEnd/>
            </a:ln>
          </p:spPr>
          <p:txBody>
            <a:bodyPr wrap="none">
              <a:spAutoFit/>
            </a:bodyPr>
            <a:lstStyle/>
            <a:p>
              <a:r>
                <a:rPr lang="en-US"/>
                <a:t>=</a:t>
              </a:r>
            </a:p>
          </p:txBody>
        </p:sp>
        <p:grpSp>
          <p:nvGrpSpPr>
            <p:cNvPr id="3" name="Group 13"/>
            <p:cNvGrpSpPr>
              <a:grpSpLocks/>
            </p:cNvGrpSpPr>
            <p:nvPr/>
          </p:nvGrpSpPr>
          <p:grpSpPr bwMode="auto">
            <a:xfrm>
              <a:off x="960" y="2304"/>
              <a:ext cx="516" cy="496"/>
              <a:chOff x="998" y="1943"/>
              <a:chExt cx="516" cy="496"/>
            </a:xfrm>
          </p:grpSpPr>
          <p:sp>
            <p:nvSpPr>
              <p:cNvPr id="41998" name="Text Box 7"/>
              <p:cNvSpPr txBox="1">
                <a:spLocks noChangeArrowheads="1"/>
              </p:cNvSpPr>
              <p:nvPr/>
            </p:nvSpPr>
            <p:spPr bwMode="auto">
              <a:xfrm>
                <a:off x="998" y="1943"/>
                <a:ext cx="516" cy="231"/>
              </a:xfrm>
              <a:prstGeom prst="rect">
                <a:avLst/>
              </a:prstGeom>
              <a:noFill/>
              <a:ln w="9525">
                <a:noFill/>
                <a:miter lim="800000"/>
                <a:headEnd/>
                <a:tailEnd/>
              </a:ln>
            </p:spPr>
            <p:txBody>
              <a:bodyPr wrap="none">
                <a:spAutoFit/>
              </a:bodyPr>
              <a:lstStyle/>
              <a:p>
                <a:pPr algn="ctr"/>
                <a:r>
                  <a:rPr lang="en-US"/>
                  <a:t>output</a:t>
                </a:r>
              </a:p>
            </p:txBody>
          </p:sp>
          <p:sp>
            <p:nvSpPr>
              <p:cNvPr id="41999" name="Text Box 8"/>
              <p:cNvSpPr txBox="1">
                <a:spLocks noChangeArrowheads="1"/>
              </p:cNvSpPr>
              <p:nvPr/>
            </p:nvSpPr>
            <p:spPr bwMode="auto">
              <a:xfrm>
                <a:off x="1042" y="2208"/>
                <a:ext cx="428" cy="231"/>
              </a:xfrm>
              <a:prstGeom prst="rect">
                <a:avLst/>
              </a:prstGeom>
              <a:noFill/>
              <a:ln w="9525">
                <a:noFill/>
                <a:miter lim="800000"/>
                <a:headEnd/>
                <a:tailEnd/>
              </a:ln>
            </p:spPr>
            <p:txBody>
              <a:bodyPr wrap="none">
                <a:spAutoFit/>
              </a:bodyPr>
              <a:lstStyle/>
              <a:p>
                <a:r>
                  <a:rPr lang="en-US"/>
                  <a:t>input</a:t>
                </a:r>
              </a:p>
            </p:txBody>
          </p:sp>
          <p:sp>
            <p:nvSpPr>
              <p:cNvPr id="42000" name="Line 12"/>
              <p:cNvSpPr>
                <a:spLocks noChangeShapeType="1"/>
              </p:cNvSpPr>
              <p:nvPr/>
            </p:nvSpPr>
            <p:spPr bwMode="auto">
              <a:xfrm>
                <a:off x="1016" y="2160"/>
                <a:ext cx="480" cy="0"/>
              </a:xfrm>
              <a:prstGeom prst="line">
                <a:avLst/>
              </a:prstGeom>
              <a:noFill/>
              <a:ln w="9525">
                <a:solidFill>
                  <a:schemeClr val="tx1"/>
                </a:solidFill>
                <a:round/>
                <a:headEnd/>
                <a:tailEnd/>
              </a:ln>
            </p:spPr>
            <p:txBody>
              <a:bodyPr/>
              <a:lstStyle/>
              <a:p>
                <a:endParaRPr lang="en-IN"/>
              </a:p>
            </p:txBody>
          </p:sp>
        </p:grpSp>
        <p:grpSp>
          <p:nvGrpSpPr>
            <p:cNvPr id="4" name="Group 15"/>
            <p:cNvGrpSpPr>
              <a:grpSpLocks/>
            </p:cNvGrpSpPr>
            <p:nvPr/>
          </p:nvGrpSpPr>
          <p:grpSpPr bwMode="auto">
            <a:xfrm>
              <a:off x="1690" y="2268"/>
              <a:ext cx="432" cy="471"/>
              <a:chOff x="2736" y="2112"/>
              <a:chExt cx="432" cy="471"/>
            </a:xfrm>
          </p:grpSpPr>
          <p:sp>
            <p:nvSpPr>
              <p:cNvPr id="41995" name="Text Box 10"/>
              <p:cNvSpPr txBox="1">
                <a:spLocks noChangeArrowheads="1"/>
              </p:cNvSpPr>
              <p:nvPr/>
            </p:nvSpPr>
            <p:spPr bwMode="auto">
              <a:xfrm>
                <a:off x="2780" y="2112"/>
                <a:ext cx="345" cy="231"/>
              </a:xfrm>
              <a:prstGeom prst="rect">
                <a:avLst/>
              </a:prstGeom>
              <a:noFill/>
              <a:ln w="9525">
                <a:noFill/>
                <a:miter lim="800000"/>
                <a:headEnd/>
                <a:tailEnd/>
              </a:ln>
            </p:spPr>
            <p:txBody>
              <a:bodyPr wrap="none">
                <a:spAutoFit/>
              </a:bodyPr>
              <a:lstStyle/>
              <a:p>
                <a:r>
                  <a:rPr lang="en-US" i="1"/>
                  <a:t>V</a:t>
                </a:r>
                <a:r>
                  <a:rPr lang="en-US" baseline="-25000"/>
                  <a:t>out</a:t>
                </a:r>
              </a:p>
            </p:txBody>
          </p:sp>
          <p:sp>
            <p:nvSpPr>
              <p:cNvPr id="41996" name="Text Box 11"/>
              <p:cNvSpPr txBox="1">
                <a:spLocks noChangeArrowheads="1"/>
              </p:cNvSpPr>
              <p:nvPr/>
            </p:nvSpPr>
            <p:spPr bwMode="auto">
              <a:xfrm>
                <a:off x="2809" y="2352"/>
                <a:ext cx="286" cy="231"/>
              </a:xfrm>
              <a:prstGeom prst="rect">
                <a:avLst/>
              </a:prstGeom>
              <a:noFill/>
              <a:ln w="9525">
                <a:noFill/>
                <a:miter lim="800000"/>
                <a:headEnd/>
                <a:tailEnd/>
              </a:ln>
            </p:spPr>
            <p:txBody>
              <a:bodyPr wrap="none">
                <a:spAutoFit/>
              </a:bodyPr>
              <a:lstStyle/>
              <a:p>
                <a:r>
                  <a:rPr lang="en-US" i="1"/>
                  <a:t>V</a:t>
                </a:r>
                <a:r>
                  <a:rPr lang="en-US" baseline="-25000"/>
                  <a:t>in</a:t>
                </a:r>
              </a:p>
            </p:txBody>
          </p:sp>
          <p:sp>
            <p:nvSpPr>
              <p:cNvPr id="41997" name="Line 14"/>
              <p:cNvSpPr>
                <a:spLocks noChangeShapeType="1"/>
              </p:cNvSpPr>
              <p:nvPr/>
            </p:nvSpPr>
            <p:spPr bwMode="auto">
              <a:xfrm>
                <a:off x="2736" y="2352"/>
                <a:ext cx="432" cy="0"/>
              </a:xfrm>
              <a:prstGeom prst="line">
                <a:avLst/>
              </a:prstGeom>
              <a:noFill/>
              <a:ln w="9525">
                <a:solidFill>
                  <a:schemeClr val="tx1"/>
                </a:solidFill>
                <a:round/>
                <a:headEnd/>
                <a:tailEnd/>
              </a:ln>
            </p:spPr>
            <p:txBody>
              <a:bodyPr/>
              <a:lstStyle/>
              <a:p>
                <a:endParaRPr lang="en-IN"/>
              </a:p>
            </p:txBody>
          </p:sp>
        </p:grpSp>
      </p:grpSp>
      <p:pic>
        <p:nvPicPr>
          <p:cNvPr id="41990" name="Picture 19" descr="fre07042_0201"/>
          <p:cNvPicPr>
            <a:picLocks noGrp="1" noChangeAspect="1" noChangeArrowheads="1"/>
          </p:cNvPicPr>
          <p:nvPr>
            <p:ph sz="half" idx="2"/>
          </p:nvPr>
        </p:nvPicPr>
        <p:blipFill>
          <a:blip r:embed="rId2" cstate="print"/>
          <a:srcRect/>
          <a:stretch>
            <a:fillRect/>
          </a:stretch>
        </p:blipFill>
        <p:spPr>
          <a:xfrm>
            <a:off x="2362200" y="3810000"/>
            <a:ext cx="4814888" cy="2182813"/>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3011" name="Rectangle 3"/>
          <p:cNvSpPr>
            <a:spLocks noGrp="1" noChangeArrowheads="1"/>
          </p:cNvSpPr>
          <p:nvPr>
            <p:ph type="body" idx="1"/>
          </p:nvPr>
        </p:nvSpPr>
        <p:spPr/>
        <p:txBody>
          <a:bodyPr>
            <a:normAutofit lnSpcReduction="10000"/>
          </a:bodyPr>
          <a:lstStyle/>
          <a:p>
            <a:pPr eaLnBrk="1" hangingPunct="1">
              <a:lnSpc>
                <a:spcPct val="80000"/>
              </a:lnSpc>
            </a:pPr>
            <a:r>
              <a:rPr lang="en-US" sz="2500" smtClean="0"/>
              <a:t>Most amplifiers are also power amplifiers, so the same procedure can be used to calculate power gain </a:t>
            </a:r>
            <a:r>
              <a:rPr lang="en-US" sz="2500" i="1" smtClean="0"/>
              <a:t>A</a:t>
            </a:r>
            <a:r>
              <a:rPr lang="en-US" sz="2500" i="1" baseline="-25000" smtClean="0"/>
              <a:t>P  </a:t>
            </a:r>
            <a:r>
              <a:rPr lang="en-US" sz="2500" smtClean="0"/>
              <a:t>where </a:t>
            </a:r>
            <a:r>
              <a:rPr lang="en-US" sz="2500" i="1" smtClean="0"/>
              <a:t>P</a:t>
            </a:r>
            <a:r>
              <a:rPr lang="en-US" sz="2500" baseline="-25000" smtClean="0"/>
              <a:t>in</a:t>
            </a:r>
            <a:r>
              <a:rPr lang="en-US" sz="2500" smtClean="0"/>
              <a:t> is the power input and </a:t>
            </a:r>
            <a:r>
              <a:rPr lang="en-US" sz="2500" i="1" smtClean="0"/>
              <a:t>P</a:t>
            </a:r>
            <a:r>
              <a:rPr lang="en-US" sz="2500" baseline="-25000" smtClean="0"/>
              <a:t>out</a:t>
            </a:r>
            <a:r>
              <a:rPr lang="en-US" sz="2500" smtClean="0"/>
              <a:t> is the power output. </a:t>
            </a:r>
          </a:p>
          <a:p>
            <a:pPr eaLnBrk="1" hangingPunct="1">
              <a:lnSpc>
                <a:spcPct val="80000"/>
              </a:lnSpc>
            </a:pPr>
            <a:endParaRPr lang="en-US" sz="2100" smtClean="0">
              <a:solidFill>
                <a:srgbClr val="A50021"/>
              </a:solidFill>
            </a:endParaRPr>
          </a:p>
          <a:p>
            <a:pPr algn="ctr" eaLnBrk="1" hangingPunct="1">
              <a:lnSpc>
                <a:spcPct val="80000"/>
              </a:lnSpc>
              <a:buFont typeface="Wingdings" pitchFamily="2" charset="2"/>
              <a:buNone/>
            </a:pPr>
            <a:r>
              <a:rPr lang="en-US" sz="2500" smtClean="0"/>
              <a:t>Power gain (</a:t>
            </a:r>
            <a:r>
              <a:rPr lang="en-US" sz="2500" i="1" smtClean="0"/>
              <a:t>A</a:t>
            </a:r>
            <a:r>
              <a:rPr lang="en-US" sz="2500" i="1" baseline="-25000" smtClean="0"/>
              <a:t>p</a:t>
            </a:r>
            <a:r>
              <a:rPr lang="en-US" sz="2500" smtClean="0"/>
              <a:t>)</a:t>
            </a:r>
            <a:r>
              <a:rPr lang="en-US" sz="2500" smtClean="0">
                <a:solidFill>
                  <a:srgbClr val="A50021"/>
                </a:solidFill>
              </a:rPr>
              <a:t> </a:t>
            </a:r>
            <a:r>
              <a:rPr lang="en-US" sz="2500" smtClean="0"/>
              <a:t>= </a:t>
            </a:r>
            <a:r>
              <a:rPr lang="en-US" sz="2500" i="1" smtClean="0"/>
              <a:t>P</a:t>
            </a:r>
            <a:r>
              <a:rPr lang="en-US" sz="2500" baseline="-25000" smtClean="0"/>
              <a:t>out </a:t>
            </a:r>
            <a:r>
              <a:rPr lang="en-US" sz="2500" smtClean="0">
                <a:cs typeface="Times New Roman" pitchFamily="18" charset="0"/>
              </a:rPr>
              <a:t>/ </a:t>
            </a:r>
            <a:r>
              <a:rPr lang="en-US" sz="2500" i="1" smtClean="0">
                <a:cs typeface="Times New Roman" pitchFamily="18" charset="0"/>
              </a:rPr>
              <a:t>P</a:t>
            </a:r>
            <a:r>
              <a:rPr lang="en-US" sz="2500" baseline="-25000" smtClean="0">
                <a:cs typeface="Times New Roman" pitchFamily="18" charset="0"/>
              </a:rPr>
              <a:t>in</a:t>
            </a:r>
          </a:p>
          <a:p>
            <a:pPr eaLnBrk="1" hangingPunct="1">
              <a:lnSpc>
                <a:spcPct val="80000"/>
              </a:lnSpc>
              <a:buFont typeface="Wingdings" pitchFamily="2" charset="2"/>
              <a:buNone/>
            </a:pPr>
            <a:endParaRPr lang="en-US" sz="2500" smtClean="0">
              <a:solidFill>
                <a:srgbClr val="A50021"/>
              </a:solidFill>
              <a:cs typeface="Times New Roman" pitchFamily="18" charset="0"/>
            </a:endParaRPr>
          </a:p>
          <a:p>
            <a:pPr eaLnBrk="1" hangingPunct="1">
              <a:lnSpc>
                <a:spcPct val="80000"/>
              </a:lnSpc>
            </a:pPr>
            <a:r>
              <a:rPr lang="en-US" sz="2500" b="1" smtClean="0">
                <a:cs typeface="Times New Roman" pitchFamily="18" charset="0"/>
              </a:rPr>
              <a:t>Example:</a:t>
            </a:r>
          </a:p>
          <a:p>
            <a:pPr eaLnBrk="1" hangingPunct="1">
              <a:lnSpc>
                <a:spcPct val="80000"/>
              </a:lnSpc>
              <a:buFont typeface="Wingdings" pitchFamily="2" charset="2"/>
              <a:buNone/>
            </a:pPr>
            <a:endParaRPr lang="en-US" sz="2500" b="1" smtClean="0">
              <a:cs typeface="Times New Roman" pitchFamily="18" charset="0"/>
            </a:endParaRPr>
          </a:p>
          <a:p>
            <a:pPr eaLnBrk="1" hangingPunct="1">
              <a:lnSpc>
                <a:spcPct val="80000"/>
              </a:lnSpc>
              <a:buFont typeface="Wingdings" pitchFamily="2" charset="2"/>
              <a:buNone/>
            </a:pPr>
            <a:r>
              <a:rPr lang="en-US" sz="2500" smtClean="0">
                <a:cs typeface="Times New Roman" pitchFamily="18" charset="0"/>
              </a:rPr>
              <a:t>The power output of an amplifier is 6 watts (W). The power gain is 80. What is the input power?</a:t>
            </a:r>
          </a:p>
          <a:p>
            <a:pPr eaLnBrk="1" hangingPunct="1">
              <a:lnSpc>
                <a:spcPct val="80000"/>
              </a:lnSpc>
              <a:buFont typeface="Wingdings" pitchFamily="2" charset="2"/>
              <a:buNone/>
            </a:pPr>
            <a:endParaRPr lang="en-US" sz="2500" smtClean="0">
              <a:cs typeface="Times New Roman" pitchFamily="18" charset="0"/>
            </a:endParaRPr>
          </a:p>
          <a:p>
            <a:pPr algn="ctr" eaLnBrk="1" hangingPunct="1">
              <a:lnSpc>
                <a:spcPct val="80000"/>
              </a:lnSpc>
              <a:buFont typeface="Wingdings" pitchFamily="2" charset="2"/>
              <a:buNone/>
            </a:pPr>
            <a:r>
              <a:rPr lang="en-US" sz="2500" i="1" smtClean="0">
                <a:cs typeface="Times New Roman" pitchFamily="18" charset="0"/>
              </a:rPr>
              <a:t>A</a:t>
            </a:r>
            <a:r>
              <a:rPr lang="en-US" sz="2500" i="1" baseline="-25000" smtClean="0">
                <a:cs typeface="Times New Roman" pitchFamily="18" charset="0"/>
              </a:rPr>
              <a:t>p</a:t>
            </a:r>
            <a:r>
              <a:rPr lang="en-US" sz="2500" i="1" smtClean="0">
                <a:cs typeface="Times New Roman" pitchFamily="18" charset="0"/>
              </a:rPr>
              <a:t> </a:t>
            </a:r>
            <a:r>
              <a:rPr lang="en-US" sz="2500" smtClean="0">
                <a:cs typeface="Times New Roman" pitchFamily="18" charset="0"/>
              </a:rPr>
              <a:t>= </a:t>
            </a:r>
            <a:r>
              <a:rPr lang="en-US" sz="2500" i="1" smtClean="0">
                <a:cs typeface="Times New Roman" pitchFamily="18" charset="0"/>
              </a:rPr>
              <a:t>P</a:t>
            </a:r>
            <a:r>
              <a:rPr lang="en-US" sz="2500" baseline="-25000" smtClean="0">
                <a:cs typeface="Times New Roman" pitchFamily="18" charset="0"/>
              </a:rPr>
              <a:t>out </a:t>
            </a:r>
            <a:r>
              <a:rPr lang="en-US" sz="2500" smtClean="0">
                <a:cs typeface="Times New Roman" pitchFamily="18" charset="0"/>
              </a:rPr>
              <a:t>/ </a:t>
            </a:r>
            <a:r>
              <a:rPr lang="en-US" sz="2500" i="1" smtClean="0">
                <a:cs typeface="Times New Roman" pitchFamily="18" charset="0"/>
              </a:rPr>
              <a:t>P</a:t>
            </a:r>
            <a:r>
              <a:rPr lang="en-US" sz="2500" baseline="-25000" smtClean="0">
                <a:cs typeface="Times New Roman" pitchFamily="18" charset="0"/>
              </a:rPr>
              <a:t>in</a:t>
            </a:r>
            <a:r>
              <a:rPr lang="en-US" sz="2500" smtClean="0">
                <a:cs typeface="Times New Roman" pitchFamily="18" charset="0"/>
              </a:rPr>
              <a:t>    therefore    </a:t>
            </a:r>
            <a:r>
              <a:rPr lang="en-US" sz="2500" i="1" smtClean="0">
                <a:cs typeface="Times New Roman" pitchFamily="18" charset="0"/>
              </a:rPr>
              <a:t>P</a:t>
            </a:r>
            <a:r>
              <a:rPr lang="en-US" sz="2500" baseline="-25000" smtClean="0">
                <a:cs typeface="Times New Roman" pitchFamily="18" charset="0"/>
              </a:rPr>
              <a:t>in</a:t>
            </a:r>
            <a:r>
              <a:rPr lang="en-US" sz="2500" smtClean="0">
                <a:cs typeface="Times New Roman" pitchFamily="18" charset="0"/>
              </a:rPr>
              <a:t> = </a:t>
            </a:r>
            <a:r>
              <a:rPr lang="en-US" sz="2500" i="1" smtClean="0">
                <a:cs typeface="Times New Roman" pitchFamily="18" charset="0"/>
              </a:rPr>
              <a:t>P</a:t>
            </a:r>
            <a:r>
              <a:rPr lang="en-US" sz="2500" baseline="-25000" smtClean="0">
                <a:cs typeface="Times New Roman" pitchFamily="18" charset="0"/>
              </a:rPr>
              <a:t>out </a:t>
            </a:r>
            <a:r>
              <a:rPr lang="en-US" sz="2500" smtClean="0">
                <a:cs typeface="Times New Roman" pitchFamily="18" charset="0"/>
              </a:rPr>
              <a:t>/ </a:t>
            </a:r>
            <a:r>
              <a:rPr lang="en-US" sz="2500" i="1" smtClean="0">
                <a:cs typeface="Times New Roman" pitchFamily="18" charset="0"/>
              </a:rPr>
              <a:t>A</a:t>
            </a:r>
            <a:r>
              <a:rPr lang="en-US" sz="2500" i="1" baseline="-25000" smtClean="0">
                <a:cs typeface="Times New Roman" pitchFamily="18" charset="0"/>
              </a:rPr>
              <a:t>p</a:t>
            </a:r>
            <a:endParaRPr lang="en-US" sz="2500" i="1" smtClean="0">
              <a:cs typeface="Times New Roman" pitchFamily="18" charset="0"/>
            </a:endParaRPr>
          </a:p>
          <a:p>
            <a:pPr algn="ctr" eaLnBrk="1" hangingPunct="1">
              <a:lnSpc>
                <a:spcPct val="80000"/>
              </a:lnSpc>
              <a:buFont typeface="Wingdings" pitchFamily="2" charset="2"/>
              <a:buNone/>
            </a:pPr>
            <a:r>
              <a:rPr lang="en-US" sz="2500" i="1" smtClean="0">
                <a:cs typeface="Times New Roman" pitchFamily="18" charset="0"/>
              </a:rPr>
              <a:t>P</a:t>
            </a:r>
            <a:r>
              <a:rPr lang="en-US" sz="2500" baseline="-25000" smtClean="0">
                <a:cs typeface="Times New Roman" pitchFamily="18" charset="0"/>
              </a:rPr>
              <a:t>in</a:t>
            </a:r>
            <a:r>
              <a:rPr lang="en-US" sz="2500" smtClean="0">
                <a:cs typeface="Times New Roman" pitchFamily="18" charset="0"/>
              </a:rPr>
              <a:t> = 6 / 80  =  0.075 W = 75 mW</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4035" name="Rectangle 3"/>
          <p:cNvSpPr>
            <a:spLocks noGrp="1" noChangeArrowheads="1"/>
          </p:cNvSpPr>
          <p:nvPr>
            <p:ph type="body" idx="1"/>
          </p:nvPr>
        </p:nvSpPr>
        <p:spPr>
          <a:xfrm>
            <a:off x="323528" y="1600200"/>
            <a:ext cx="8363272" cy="4525963"/>
          </a:xfrm>
        </p:spPr>
        <p:txBody>
          <a:bodyPr>
            <a:normAutofit lnSpcReduction="10000"/>
          </a:bodyPr>
          <a:lstStyle/>
          <a:p>
            <a:pPr eaLnBrk="1" hangingPunct="1">
              <a:lnSpc>
                <a:spcPct val="80000"/>
              </a:lnSpc>
            </a:pPr>
            <a:r>
              <a:rPr lang="en-US" dirty="0" smtClean="0"/>
              <a:t>An amplifier is </a:t>
            </a:r>
            <a:r>
              <a:rPr lang="en-US" b="1" dirty="0" smtClean="0"/>
              <a:t>cascaded</a:t>
            </a:r>
            <a:r>
              <a:rPr lang="en-US" dirty="0" smtClean="0"/>
              <a:t> when two or more stages are connected together. </a:t>
            </a:r>
          </a:p>
          <a:p>
            <a:pPr eaLnBrk="1" hangingPunct="1">
              <a:lnSpc>
                <a:spcPct val="80000"/>
              </a:lnSpc>
            </a:pPr>
            <a:r>
              <a:rPr lang="en-US" dirty="0" smtClean="0"/>
              <a:t>The overall gain is the product of the individual circuit gains.</a:t>
            </a:r>
          </a:p>
          <a:p>
            <a:pPr eaLnBrk="1" hangingPunct="1">
              <a:lnSpc>
                <a:spcPct val="80000"/>
              </a:lnSpc>
            </a:pPr>
            <a:endParaRPr lang="en-US" dirty="0" smtClean="0"/>
          </a:p>
          <a:p>
            <a:pPr eaLnBrk="1" hangingPunct="1">
              <a:lnSpc>
                <a:spcPct val="80000"/>
              </a:lnSpc>
            </a:pPr>
            <a:r>
              <a:rPr lang="en-US" sz="2500" b="1" dirty="0" smtClean="0"/>
              <a:t>Example:</a:t>
            </a:r>
          </a:p>
          <a:p>
            <a:pPr eaLnBrk="1" hangingPunct="1">
              <a:lnSpc>
                <a:spcPct val="80000"/>
              </a:lnSpc>
              <a:buFont typeface="Wingdings" pitchFamily="2" charset="2"/>
              <a:buNone/>
            </a:pPr>
            <a:r>
              <a:rPr lang="en-US" sz="2500" dirty="0" smtClean="0"/>
              <a:t>Three cascaded amplifiers have power gains of 5, 2, and 17. The input power is 40 </a:t>
            </a:r>
            <a:r>
              <a:rPr lang="en-US" sz="2500" dirty="0" err="1" smtClean="0"/>
              <a:t>mW</a:t>
            </a:r>
            <a:r>
              <a:rPr lang="en-US" sz="2500" dirty="0" smtClean="0"/>
              <a:t>. What is the output power?</a:t>
            </a:r>
          </a:p>
          <a:p>
            <a:pPr eaLnBrk="1" hangingPunct="1">
              <a:lnSpc>
                <a:spcPct val="80000"/>
              </a:lnSpc>
            </a:pPr>
            <a:endParaRPr lang="en-US" sz="2500" dirty="0" smtClean="0"/>
          </a:p>
          <a:p>
            <a:pPr algn="ctr" eaLnBrk="1" hangingPunct="1">
              <a:lnSpc>
                <a:spcPct val="80000"/>
              </a:lnSpc>
              <a:buFont typeface="Wingdings" pitchFamily="2" charset="2"/>
              <a:buNone/>
            </a:pPr>
            <a:r>
              <a:rPr lang="en-US" sz="2500" i="1" dirty="0" err="1" smtClean="0"/>
              <a:t>A</a:t>
            </a:r>
            <a:r>
              <a:rPr lang="en-US" sz="2500" baseline="-25000" dirty="0" err="1" smtClean="0"/>
              <a:t>p</a:t>
            </a:r>
            <a:r>
              <a:rPr lang="en-US" sz="2500" dirty="0" smtClean="0"/>
              <a:t> = </a:t>
            </a:r>
            <a:r>
              <a:rPr lang="en-US" sz="2500" i="1" dirty="0" smtClean="0"/>
              <a:t>A</a:t>
            </a:r>
            <a:r>
              <a:rPr lang="en-US" sz="2500" i="1" baseline="-25000" dirty="0" smtClean="0"/>
              <a:t>1</a:t>
            </a:r>
            <a:r>
              <a:rPr lang="en-US" sz="2500" dirty="0" smtClean="0"/>
              <a:t> </a:t>
            </a:r>
            <a:r>
              <a:rPr lang="en-US" sz="2500" dirty="0" smtClean="0">
                <a:cs typeface="Arial" charset="0"/>
              </a:rPr>
              <a:t>×</a:t>
            </a:r>
            <a:r>
              <a:rPr lang="en-US" sz="2500" dirty="0" smtClean="0"/>
              <a:t> </a:t>
            </a:r>
            <a:r>
              <a:rPr lang="en-US" sz="2500" i="1" dirty="0" smtClean="0"/>
              <a:t>A</a:t>
            </a:r>
            <a:r>
              <a:rPr lang="en-US" sz="2500" i="1" baseline="-25000" dirty="0" smtClean="0"/>
              <a:t>2</a:t>
            </a:r>
            <a:r>
              <a:rPr lang="en-US" sz="2500" dirty="0" smtClean="0"/>
              <a:t> </a:t>
            </a:r>
            <a:r>
              <a:rPr lang="en-US" sz="2500" dirty="0" smtClean="0">
                <a:cs typeface="Arial" charset="0"/>
              </a:rPr>
              <a:t>× </a:t>
            </a:r>
            <a:r>
              <a:rPr lang="en-US" sz="2500" i="1" dirty="0" smtClean="0"/>
              <a:t>A</a:t>
            </a:r>
            <a:r>
              <a:rPr lang="en-US" sz="2500" i="1" baseline="-25000" dirty="0" smtClean="0"/>
              <a:t>3</a:t>
            </a:r>
            <a:r>
              <a:rPr lang="en-US" sz="2500" dirty="0" smtClean="0"/>
              <a:t> = 5 </a:t>
            </a:r>
            <a:r>
              <a:rPr lang="en-US" sz="2300" dirty="0" smtClean="0"/>
              <a:t>×</a:t>
            </a:r>
            <a:r>
              <a:rPr lang="en-US" sz="2500" dirty="0" smtClean="0"/>
              <a:t> 2 </a:t>
            </a:r>
            <a:r>
              <a:rPr lang="en-US" sz="2300" dirty="0" smtClean="0"/>
              <a:t>×</a:t>
            </a:r>
            <a:r>
              <a:rPr lang="en-US" sz="2500" dirty="0" smtClean="0"/>
              <a:t> 17 = 170</a:t>
            </a:r>
          </a:p>
          <a:p>
            <a:pPr algn="ctr" eaLnBrk="1" hangingPunct="1">
              <a:lnSpc>
                <a:spcPct val="80000"/>
              </a:lnSpc>
              <a:buFont typeface="Wingdings" pitchFamily="2" charset="2"/>
              <a:buNone/>
            </a:pPr>
            <a:r>
              <a:rPr lang="en-US" sz="2500" i="1" dirty="0" err="1" smtClean="0"/>
              <a:t>A</a:t>
            </a:r>
            <a:r>
              <a:rPr lang="en-US" sz="2500" i="1" baseline="-25000" dirty="0" err="1" smtClean="0"/>
              <a:t>p</a:t>
            </a:r>
            <a:r>
              <a:rPr lang="en-US" sz="2500" i="1" dirty="0" smtClean="0"/>
              <a:t> </a:t>
            </a:r>
            <a:r>
              <a:rPr lang="en-US" sz="2500" dirty="0" smtClean="0"/>
              <a:t>= </a:t>
            </a:r>
            <a:r>
              <a:rPr lang="en-US" sz="2500" i="1" dirty="0" smtClean="0"/>
              <a:t>P</a:t>
            </a:r>
            <a:r>
              <a:rPr lang="en-US" sz="2500" baseline="-25000" dirty="0" smtClean="0"/>
              <a:t>out</a:t>
            </a:r>
            <a:r>
              <a:rPr lang="en-US" sz="2500" dirty="0" smtClean="0"/>
              <a:t> / </a:t>
            </a:r>
            <a:r>
              <a:rPr lang="en-US" sz="2500" i="1" dirty="0" smtClean="0"/>
              <a:t>P</a:t>
            </a:r>
            <a:r>
              <a:rPr lang="en-US" sz="2500" baseline="-25000" dirty="0" smtClean="0"/>
              <a:t>in</a:t>
            </a:r>
            <a:r>
              <a:rPr lang="en-US" sz="2500" dirty="0" smtClean="0"/>
              <a:t>    therefore    </a:t>
            </a:r>
            <a:r>
              <a:rPr lang="en-US" sz="2500" i="1" dirty="0" smtClean="0"/>
              <a:t>P</a:t>
            </a:r>
            <a:r>
              <a:rPr lang="en-US" sz="2500" baseline="-25000" dirty="0" smtClean="0"/>
              <a:t>out</a:t>
            </a:r>
            <a:r>
              <a:rPr lang="en-US" sz="2500" dirty="0" smtClean="0"/>
              <a:t> = </a:t>
            </a:r>
            <a:r>
              <a:rPr lang="en-US" sz="2500" i="1" dirty="0" err="1" smtClean="0"/>
              <a:t>A</a:t>
            </a:r>
            <a:r>
              <a:rPr lang="en-US" sz="2500" i="1" baseline="-25000" dirty="0" err="1" smtClean="0"/>
              <a:t>p</a:t>
            </a:r>
            <a:r>
              <a:rPr lang="en-US" sz="2500" i="1" dirty="0" err="1" smtClean="0"/>
              <a:t>P</a:t>
            </a:r>
            <a:r>
              <a:rPr lang="en-US" sz="2500" baseline="-25000" dirty="0" err="1" smtClean="0"/>
              <a:t>in</a:t>
            </a:r>
            <a:endParaRPr lang="en-US" sz="2500" dirty="0" smtClean="0"/>
          </a:p>
          <a:p>
            <a:pPr algn="ctr" eaLnBrk="1" hangingPunct="1">
              <a:lnSpc>
                <a:spcPct val="80000"/>
              </a:lnSpc>
              <a:buFont typeface="Wingdings" pitchFamily="2" charset="2"/>
              <a:buNone/>
            </a:pPr>
            <a:r>
              <a:rPr lang="en-US" sz="2500" i="1" dirty="0" smtClean="0"/>
              <a:t>P</a:t>
            </a:r>
            <a:r>
              <a:rPr lang="en-US" sz="2500" baseline="-25000" dirty="0" smtClean="0"/>
              <a:t>out</a:t>
            </a:r>
            <a:r>
              <a:rPr lang="en-US" sz="2500" dirty="0" smtClean="0"/>
              <a:t> = 170 (40 </a:t>
            </a:r>
            <a:r>
              <a:rPr lang="en-US" sz="2500" dirty="0" smtClean="0">
                <a:cs typeface="Arial" charset="0"/>
              </a:rPr>
              <a:t>×</a:t>
            </a:r>
            <a:r>
              <a:rPr lang="en-US" sz="2500" dirty="0" smtClean="0"/>
              <a:t> 10</a:t>
            </a:r>
            <a:r>
              <a:rPr lang="en-US" sz="2500" baseline="30000" dirty="0" smtClean="0"/>
              <a:t>-3</a:t>
            </a:r>
            <a:r>
              <a:rPr lang="en-US" sz="2500" dirty="0" smtClean="0"/>
              <a:t>) = 6.8W</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5059" name="Rectangle 3"/>
          <p:cNvSpPr>
            <a:spLocks noGrp="1" noChangeArrowheads="1"/>
          </p:cNvSpPr>
          <p:nvPr>
            <p:ph type="body" idx="1"/>
          </p:nvPr>
        </p:nvSpPr>
        <p:spPr/>
        <p:txBody>
          <a:bodyPr>
            <a:normAutofit lnSpcReduction="10000"/>
          </a:bodyPr>
          <a:lstStyle/>
          <a:p>
            <a:pPr eaLnBrk="1" hangingPunct="1">
              <a:lnSpc>
                <a:spcPct val="90000"/>
              </a:lnSpc>
              <a:buFont typeface="Wingdings" pitchFamily="2" charset="2"/>
              <a:buNone/>
            </a:pPr>
            <a:r>
              <a:rPr lang="en-US" smtClean="0"/>
              <a:t>Attenuation</a:t>
            </a:r>
            <a:r>
              <a:rPr lang="en-US" smtClean="0">
                <a:solidFill>
                  <a:srgbClr val="A50021"/>
                </a:solidFill>
                <a:latin typeface="Times New Roman" pitchFamily="18" charset="0"/>
              </a:rPr>
              <a:t> </a:t>
            </a:r>
          </a:p>
          <a:p>
            <a:pPr lvl="1" eaLnBrk="1" hangingPunct="1">
              <a:lnSpc>
                <a:spcPct val="90000"/>
              </a:lnSpc>
            </a:pPr>
            <a:r>
              <a:rPr lang="en-US" b="1" smtClean="0"/>
              <a:t>Attenuation</a:t>
            </a:r>
            <a:r>
              <a:rPr lang="en-US" smtClean="0"/>
              <a:t> refers to a loss introduced by a circuit or component. If the output signal is lower in amplitude than the input, the circuit has loss or attenuation.</a:t>
            </a:r>
          </a:p>
          <a:p>
            <a:pPr lvl="1" eaLnBrk="1" hangingPunct="1">
              <a:lnSpc>
                <a:spcPct val="90000"/>
              </a:lnSpc>
            </a:pPr>
            <a:r>
              <a:rPr lang="en-US" smtClean="0"/>
              <a:t>The letter A is used to represent attenuation</a:t>
            </a:r>
          </a:p>
          <a:p>
            <a:pPr lvl="1" eaLnBrk="1" hangingPunct="1">
              <a:lnSpc>
                <a:spcPct val="90000"/>
              </a:lnSpc>
            </a:pPr>
            <a:r>
              <a:rPr lang="en-US" smtClean="0"/>
              <a:t>Attenuation A = output/input = </a:t>
            </a:r>
            <a:r>
              <a:rPr lang="en-US" i="1" smtClean="0"/>
              <a:t>V</a:t>
            </a:r>
            <a:r>
              <a:rPr lang="en-US" baseline="-25000" smtClean="0"/>
              <a:t>out</a:t>
            </a:r>
            <a:r>
              <a:rPr lang="en-US" smtClean="0"/>
              <a:t>/</a:t>
            </a:r>
            <a:r>
              <a:rPr lang="en-US" i="1" smtClean="0"/>
              <a:t>V</a:t>
            </a:r>
            <a:r>
              <a:rPr lang="en-US" baseline="-25000" smtClean="0"/>
              <a:t>in</a:t>
            </a:r>
          </a:p>
          <a:p>
            <a:pPr lvl="1" eaLnBrk="1" hangingPunct="1">
              <a:lnSpc>
                <a:spcPct val="90000"/>
              </a:lnSpc>
            </a:pPr>
            <a:r>
              <a:rPr lang="en-US" smtClean="0"/>
              <a:t>Circuits that introduce attenuation have a gain that is less than 1.</a:t>
            </a:r>
          </a:p>
          <a:p>
            <a:pPr lvl="1" eaLnBrk="1" hangingPunct="1">
              <a:lnSpc>
                <a:spcPct val="90000"/>
              </a:lnSpc>
            </a:pPr>
            <a:r>
              <a:rPr lang="en-US" smtClean="0"/>
              <a:t>With cascaded circuits, the total attenuation is the product of the individual attenuations.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6083" name="Rectangle 3"/>
          <p:cNvSpPr>
            <a:spLocks noGrp="1" noChangeArrowheads="1"/>
          </p:cNvSpPr>
          <p:nvPr>
            <p:ph type="body" idx="4294967295"/>
          </p:nvPr>
        </p:nvSpPr>
        <p:spPr>
          <a:xfrm>
            <a:off x="228600" y="5943600"/>
            <a:ext cx="8915400" cy="609600"/>
          </a:xfrm>
        </p:spPr>
        <p:txBody>
          <a:bodyPr/>
          <a:lstStyle/>
          <a:p>
            <a:pPr marL="342900" indent="-342900" eaLnBrk="1" hangingPunct="1">
              <a:buFont typeface="Wingdings" pitchFamily="2" charset="2"/>
              <a:buNone/>
            </a:pPr>
            <a:r>
              <a:rPr lang="en-US" sz="1800" smtClean="0"/>
              <a:t>Total attenuation is the product of individual attenuations of each cascaded circuit.</a:t>
            </a:r>
          </a:p>
        </p:txBody>
      </p:sp>
      <p:pic>
        <p:nvPicPr>
          <p:cNvPr id="46084" name="Picture 5" descr="fre07042_0204"/>
          <p:cNvPicPr>
            <a:picLocks noGrp="1" noChangeAspect="1" noChangeArrowheads="1"/>
          </p:cNvPicPr>
          <p:nvPr>
            <p:ph idx="1"/>
          </p:nvPr>
        </p:nvPicPr>
        <p:blipFill>
          <a:blip r:embed="rId2" cstate="print"/>
          <a:srcRect/>
          <a:stretch>
            <a:fillRect/>
          </a:stretch>
        </p:blipFill>
        <p:spPr>
          <a:xfrm>
            <a:off x="304800" y="3124200"/>
            <a:ext cx="8626475" cy="1781175"/>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7107" name="Rectangle 3"/>
          <p:cNvSpPr>
            <a:spLocks noGrp="1" noChangeArrowheads="1"/>
          </p:cNvSpPr>
          <p:nvPr>
            <p:ph type="body" idx="1"/>
          </p:nvPr>
        </p:nvSpPr>
        <p:spPr/>
        <p:txBody>
          <a:bodyPr>
            <a:normAutofit lnSpcReduction="10000"/>
          </a:bodyPr>
          <a:lstStyle/>
          <a:p>
            <a:pPr eaLnBrk="1" hangingPunct="1">
              <a:buFont typeface="Wingdings" pitchFamily="2" charset="2"/>
              <a:buNone/>
            </a:pPr>
            <a:r>
              <a:rPr lang="en-US" smtClean="0"/>
              <a:t>Decibels</a:t>
            </a:r>
          </a:p>
          <a:p>
            <a:pPr lvl="1" eaLnBrk="1" hangingPunct="1"/>
            <a:r>
              <a:rPr lang="en-US" smtClean="0"/>
              <a:t>The </a:t>
            </a:r>
            <a:r>
              <a:rPr lang="en-US" b="1" smtClean="0"/>
              <a:t>decibel (dB)</a:t>
            </a:r>
            <a:r>
              <a:rPr lang="en-US" smtClean="0"/>
              <a:t> is a unit of measure used to express the gain or loss of a circuit.</a:t>
            </a:r>
          </a:p>
          <a:p>
            <a:pPr lvl="2" eaLnBrk="1" hangingPunct="1"/>
            <a:r>
              <a:rPr lang="en-US" sz="2300" smtClean="0"/>
              <a:t>The decibel was originally created to express hearing response.</a:t>
            </a:r>
          </a:p>
          <a:p>
            <a:pPr lvl="2" eaLnBrk="1" hangingPunct="1"/>
            <a:r>
              <a:rPr lang="en-US" sz="2300" smtClean="0"/>
              <a:t>A decibel is one-tenth of a bel.</a:t>
            </a:r>
          </a:p>
          <a:p>
            <a:pPr lvl="1" eaLnBrk="1" hangingPunct="1"/>
            <a:endParaRPr lang="en-US" sz="2300" smtClean="0"/>
          </a:p>
          <a:p>
            <a:pPr lvl="1" eaLnBrk="1" hangingPunct="1"/>
            <a:r>
              <a:rPr lang="en-US" smtClean="0"/>
              <a:t>When gain and attenuation are both converted into decibels, the overall gain or attenuation of a circuit can be computed by adding individual gains or attenuations, expressed in decibels.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8131" name="Rectangle 3"/>
          <p:cNvSpPr>
            <a:spLocks noGrp="1" noChangeArrowheads="1"/>
          </p:cNvSpPr>
          <p:nvPr>
            <p:ph type="body" idx="1"/>
          </p:nvPr>
        </p:nvSpPr>
        <p:spPr/>
        <p:txBody>
          <a:bodyPr>
            <a:normAutofit lnSpcReduction="10000"/>
          </a:bodyPr>
          <a:lstStyle/>
          <a:p>
            <a:pPr eaLnBrk="1" hangingPunct="1">
              <a:buFont typeface="Wingdings" pitchFamily="2" charset="2"/>
              <a:buNone/>
            </a:pPr>
            <a:r>
              <a:rPr lang="en-US" smtClean="0"/>
              <a:t>Decibels: Decibel Calculations</a:t>
            </a:r>
            <a:r>
              <a:rPr lang="en-US" smtClean="0">
                <a:latin typeface="Times New Roman" pitchFamily="18" charset="0"/>
              </a:rPr>
              <a:t> </a:t>
            </a:r>
          </a:p>
          <a:p>
            <a:pPr lvl="1" eaLnBrk="1" hangingPunct="1"/>
            <a:r>
              <a:rPr lang="en-US" smtClean="0"/>
              <a:t>Voltage Gain or Attenuation</a:t>
            </a:r>
          </a:p>
          <a:p>
            <a:pPr lvl="1" algn="ctr" eaLnBrk="1" hangingPunct="1">
              <a:buFont typeface="Wingdings" pitchFamily="2" charset="2"/>
              <a:buNone/>
            </a:pPr>
            <a:r>
              <a:rPr lang="en-US" smtClean="0"/>
              <a:t>dB = 20 log </a:t>
            </a:r>
            <a:r>
              <a:rPr lang="en-US" i="1" smtClean="0"/>
              <a:t>V</a:t>
            </a:r>
            <a:r>
              <a:rPr lang="en-US" baseline="-25000" smtClean="0"/>
              <a:t>out</a:t>
            </a:r>
            <a:r>
              <a:rPr lang="en-US" smtClean="0"/>
              <a:t>/ </a:t>
            </a:r>
            <a:r>
              <a:rPr lang="en-US" i="1" smtClean="0"/>
              <a:t>V</a:t>
            </a:r>
            <a:r>
              <a:rPr lang="en-US" baseline="-25000" smtClean="0"/>
              <a:t>in</a:t>
            </a:r>
            <a:endParaRPr lang="en-US" smtClean="0"/>
          </a:p>
          <a:p>
            <a:pPr lvl="1" eaLnBrk="1" hangingPunct="1"/>
            <a:endParaRPr lang="en-US" smtClean="0"/>
          </a:p>
          <a:p>
            <a:pPr lvl="1" eaLnBrk="1" hangingPunct="1"/>
            <a:r>
              <a:rPr lang="en-US" smtClean="0"/>
              <a:t>Current Gain or Attenuation</a:t>
            </a:r>
          </a:p>
          <a:p>
            <a:pPr lvl="1" algn="ctr" eaLnBrk="1" hangingPunct="1">
              <a:buFont typeface="Wingdings" pitchFamily="2" charset="2"/>
              <a:buNone/>
            </a:pPr>
            <a:r>
              <a:rPr lang="en-US" smtClean="0"/>
              <a:t>dB = 20 log </a:t>
            </a:r>
            <a:r>
              <a:rPr lang="en-US" i="1" smtClean="0"/>
              <a:t>I</a:t>
            </a:r>
            <a:r>
              <a:rPr lang="en-US" baseline="-25000" smtClean="0"/>
              <a:t>out</a:t>
            </a:r>
            <a:r>
              <a:rPr lang="en-US" smtClean="0"/>
              <a:t>/ </a:t>
            </a:r>
            <a:r>
              <a:rPr lang="en-US" i="1" smtClean="0"/>
              <a:t>I</a:t>
            </a:r>
            <a:r>
              <a:rPr lang="en-US" baseline="-25000" smtClean="0"/>
              <a:t>in</a:t>
            </a:r>
            <a:endParaRPr lang="en-US" smtClean="0"/>
          </a:p>
          <a:p>
            <a:pPr lvl="1" eaLnBrk="1" hangingPunct="1"/>
            <a:endParaRPr lang="en-US" smtClean="0"/>
          </a:p>
          <a:p>
            <a:pPr lvl="1" eaLnBrk="1" hangingPunct="1"/>
            <a:r>
              <a:rPr lang="en-US" smtClean="0"/>
              <a:t>Power Gain or Attenuation</a:t>
            </a:r>
          </a:p>
          <a:p>
            <a:pPr lvl="1" algn="ctr" eaLnBrk="1" hangingPunct="1">
              <a:buFont typeface="Wingdings" pitchFamily="2" charset="2"/>
              <a:buNone/>
            </a:pPr>
            <a:r>
              <a:rPr lang="en-US" smtClean="0"/>
              <a:t>dB = 10 log </a:t>
            </a:r>
            <a:r>
              <a:rPr lang="en-US" i="1" smtClean="0"/>
              <a:t>P</a:t>
            </a:r>
            <a:r>
              <a:rPr lang="en-US" baseline="-25000" smtClean="0"/>
              <a:t>out</a:t>
            </a:r>
            <a:r>
              <a:rPr lang="en-US" smtClean="0"/>
              <a:t>/ </a:t>
            </a:r>
            <a:r>
              <a:rPr lang="en-US" i="1" smtClean="0"/>
              <a:t>P</a:t>
            </a:r>
            <a:r>
              <a:rPr lang="en-US" baseline="-25000" smtClean="0"/>
              <a:t>in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49155" name="Rectangle 3"/>
          <p:cNvSpPr>
            <a:spLocks noGrp="1" noChangeArrowheads="1"/>
          </p:cNvSpPr>
          <p:nvPr>
            <p:ph type="body" idx="1"/>
          </p:nvPr>
        </p:nvSpPr>
        <p:spPr/>
        <p:txBody>
          <a:bodyPr/>
          <a:lstStyle/>
          <a:p>
            <a:pPr eaLnBrk="1" hangingPunct="1">
              <a:buFont typeface="Wingdings" pitchFamily="2" charset="2"/>
              <a:buNone/>
            </a:pPr>
            <a:r>
              <a:rPr lang="en-US" smtClean="0"/>
              <a:t>Decibels: Decibel Calculations </a:t>
            </a:r>
          </a:p>
          <a:p>
            <a:pPr eaLnBrk="1" hangingPunct="1">
              <a:lnSpc>
                <a:spcPct val="90000"/>
              </a:lnSpc>
              <a:buFont typeface="Wingdings" pitchFamily="2" charset="2"/>
              <a:buNone/>
            </a:pPr>
            <a:endParaRPr lang="en-US" sz="2000" b="1" smtClean="0">
              <a:latin typeface="Times New Roman" pitchFamily="18" charset="0"/>
            </a:endParaRPr>
          </a:p>
          <a:p>
            <a:pPr eaLnBrk="1" hangingPunct="1">
              <a:lnSpc>
                <a:spcPct val="90000"/>
              </a:lnSpc>
            </a:pPr>
            <a:r>
              <a:rPr lang="en-US" sz="2500" b="1" smtClean="0"/>
              <a:t>Example</a:t>
            </a:r>
            <a:r>
              <a:rPr lang="en-US" sz="2500" smtClean="0"/>
              <a:t>:</a:t>
            </a:r>
          </a:p>
          <a:p>
            <a:pPr lvl="1" eaLnBrk="1" hangingPunct="1">
              <a:lnSpc>
                <a:spcPct val="90000"/>
              </a:lnSpc>
              <a:buFont typeface="Wingdings" pitchFamily="2" charset="2"/>
              <a:buNone/>
            </a:pPr>
            <a:r>
              <a:rPr lang="en-US" smtClean="0"/>
              <a:t>An amplifier has an input of 3 mV and an output of 5 V. What is the gain in decibels?</a:t>
            </a:r>
          </a:p>
          <a:p>
            <a:pPr lvl="2" eaLnBrk="1" hangingPunct="1">
              <a:lnSpc>
                <a:spcPct val="90000"/>
              </a:lnSpc>
            </a:pPr>
            <a:endParaRPr lang="en-US" smtClean="0"/>
          </a:p>
          <a:p>
            <a:pPr lvl="2" eaLnBrk="1" hangingPunct="1">
              <a:lnSpc>
                <a:spcPct val="90000"/>
              </a:lnSpc>
              <a:buFont typeface="Wingdings" pitchFamily="2" charset="2"/>
              <a:buNone/>
            </a:pPr>
            <a:r>
              <a:rPr lang="en-US" smtClean="0"/>
              <a:t>dB = 20 log 5/0.003 </a:t>
            </a:r>
          </a:p>
          <a:p>
            <a:pPr lvl="2" eaLnBrk="1" hangingPunct="1">
              <a:lnSpc>
                <a:spcPct val="90000"/>
              </a:lnSpc>
              <a:buFont typeface="Wingdings" pitchFamily="2" charset="2"/>
              <a:buNone/>
            </a:pPr>
            <a:r>
              <a:rPr lang="en-US" smtClean="0"/>
              <a:t>	   = 20 log 1666.67 </a:t>
            </a:r>
          </a:p>
          <a:p>
            <a:pPr lvl="2" eaLnBrk="1" hangingPunct="1">
              <a:lnSpc>
                <a:spcPct val="90000"/>
              </a:lnSpc>
              <a:buFont typeface="Wingdings" pitchFamily="2" charset="2"/>
              <a:buNone/>
            </a:pPr>
            <a:r>
              <a:rPr lang="en-US" smtClean="0"/>
              <a:t>      = 20 (3.22) </a:t>
            </a:r>
          </a:p>
          <a:p>
            <a:pPr lvl="2" eaLnBrk="1" hangingPunct="1">
              <a:lnSpc>
                <a:spcPct val="90000"/>
              </a:lnSpc>
              <a:buFont typeface="Wingdings" pitchFamily="2" charset="2"/>
              <a:buNone/>
            </a:pPr>
            <a:r>
              <a:rPr lang="en-US" smtClean="0"/>
              <a:t>      = 64.4    </a:t>
            </a:r>
          </a:p>
          <a:p>
            <a:pPr lvl="2" algn="ctr" eaLnBrk="1" hangingPunct="1">
              <a:lnSpc>
                <a:spcPct val="9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rmAutofit fontScale="90000"/>
          </a:bodyPr>
          <a:lstStyle/>
          <a:p>
            <a:pPr eaLnBrk="1" hangingPunct="1">
              <a:defRPr/>
            </a:pPr>
            <a:r>
              <a:rPr lang="en-US" sz="3900" dirty="0" smtClean="0"/>
              <a:t>Significance of </a:t>
            </a:r>
            <a:br>
              <a:rPr lang="en-US" sz="3900" dirty="0" smtClean="0"/>
            </a:br>
            <a:r>
              <a:rPr lang="en-US" sz="3900" dirty="0" smtClean="0"/>
              <a:t>Human Communication</a:t>
            </a:r>
          </a:p>
        </p:txBody>
      </p:sp>
      <p:sp>
        <p:nvSpPr>
          <p:cNvPr id="5123" name="Rectangle 3"/>
          <p:cNvSpPr>
            <a:spLocks noGrp="1" noChangeArrowheads="1"/>
          </p:cNvSpPr>
          <p:nvPr>
            <p:ph type="body" idx="1"/>
          </p:nvPr>
        </p:nvSpPr>
        <p:spPr/>
        <p:txBody>
          <a:bodyPr>
            <a:normAutofit lnSpcReduction="10000"/>
          </a:bodyPr>
          <a:lstStyle/>
          <a:p>
            <a:pPr eaLnBrk="1" hangingPunct="1">
              <a:lnSpc>
                <a:spcPct val="90000"/>
              </a:lnSpc>
            </a:pPr>
            <a:r>
              <a:rPr lang="en-US" sz="3100" smtClean="0"/>
              <a:t>Methods of communication:</a:t>
            </a:r>
          </a:p>
          <a:p>
            <a:pPr lvl="1" eaLnBrk="1" hangingPunct="1">
              <a:lnSpc>
                <a:spcPct val="90000"/>
              </a:lnSpc>
              <a:buFont typeface="Wingdings" pitchFamily="2" charset="2"/>
              <a:buAutoNum type="arabicPeriod"/>
            </a:pPr>
            <a:r>
              <a:rPr lang="en-US" sz="2800" smtClean="0"/>
              <a:t>Face to face</a:t>
            </a:r>
          </a:p>
          <a:p>
            <a:pPr lvl="1" eaLnBrk="1" hangingPunct="1">
              <a:lnSpc>
                <a:spcPct val="90000"/>
              </a:lnSpc>
              <a:buFont typeface="Wingdings" pitchFamily="2" charset="2"/>
              <a:buAutoNum type="arabicPeriod"/>
            </a:pPr>
            <a:r>
              <a:rPr lang="en-US" sz="2800" smtClean="0"/>
              <a:t>Signals</a:t>
            </a:r>
          </a:p>
          <a:p>
            <a:pPr lvl="1" eaLnBrk="1" hangingPunct="1">
              <a:lnSpc>
                <a:spcPct val="90000"/>
              </a:lnSpc>
              <a:buFont typeface="Wingdings" pitchFamily="2" charset="2"/>
              <a:buAutoNum type="arabicPeriod"/>
            </a:pPr>
            <a:r>
              <a:rPr lang="en-US" sz="2800" smtClean="0"/>
              <a:t>Written word (letters)</a:t>
            </a:r>
          </a:p>
          <a:p>
            <a:pPr lvl="1" eaLnBrk="1" hangingPunct="1">
              <a:lnSpc>
                <a:spcPct val="90000"/>
              </a:lnSpc>
              <a:buFont typeface="Wingdings" pitchFamily="2" charset="2"/>
              <a:buAutoNum type="arabicPeriod"/>
            </a:pPr>
            <a:r>
              <a:rPr lang="en-US" sz="2800" smtClean="0"/>
              <a:t>Electrical innovations:</a:t>
            </a:r>
          </a:p>
          <a:p>
            <a:pPr lvl="2" eaLnBrk="1" hangingPunct="1">
              <a:lnSpc>
                <a:spcPct val="90000"/>
              </a:lnSpc>
              <a:buClr>
                <a:schemeClr val="accent2"/>
              </a:buClr>
            </a:pPr>
            <a:r>
              <a:rPr lang="en-US" sz="2800" smtClean="0"/>
              <a:t>Telegraph</a:t>
            </a:r>
          </a:p>
          <a:p>
            <a:pPr lvl="2" eaLnBrk="1" hangingPunct="1">
              <a:lnSpc>
                <a:spcPct val="90000"/>
              </a:lnSpc>
              <a:buClr>
                <a:schemeClr val="accent2"/>
              </a:buClr>
            </a:pPr>
            <a:r>
              <a:rPr lang="en-US" sz="2800" smtClean="0"/>
              <a:t>Telephone</a:t>
            </a:r>
          </a:p>
          <a:p>
            <a:pPr lvl="2" eaLnBrk="1" hangingPunct="1">
              <a:lnSpc>
                <a:spcPct val="90000"/>
              </a:lnSpc>
              <a:buClr>
                <a:schemeClr val="accent2"/>
              </a:buClr>
            </a:pPr>
            <a:r>
              <a:rPr lang="en-US" sz="2800" smtClean="0"/>
              <a:t>Radio</a:t>
            </a:r>
          </a:p>
          <a:p>
            <a:pPr lvl="2" eaLnBrk="1" hangingPunct="1">
              <a:lnSpc>
                <a:spcPct val="90000"/>
              </a:lnSpc>
              <a:buClr>
                <a:schemeClr val="accent2"/>
              </a:buClr>
            </a:pPr>
            <a:r>
              <a:rPr lang="en-US" sz="2800" smtClean="0"/>
              <a:t>Television</a:t>
            </a:r>
          </a:p>
          <a:p>
            <a:pPr lvl="2" eaLnBrk="1" hangingPunct="1">
              <a:lnSpc>
                <a:spcPct val="90000"/>
              </a:lnSpc>
              <a:buClr>
                <a:schemeClr val="accent2"/>
              </a:buClr>
            </a:pPr>
            <a:r>
              <a:rPr lang="en-US" sz="2800" smtClean="0"/>
              <a:t>Internet (computer)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defRPr/>
            </a:pPr>
            <a:r>
              <a:rPr lang="en-US" sz="3900" dirty="0" smtClean="0"/>
              <a:t>Gain, Attenuation,</a:t>
            </a:r>
            <a:br>
              <a:rPr lang="en-US" sz="3900" dirty="0" smtClean="0"/>
            </a:br>
            <a:r>
              <a:rPr lang="en-US" sz="3900" dirty="0" smtClean="0"/>
              <a:t>and Decibels</a:t>
            </a:r>
          </a:p>
        </p:txBody>
      </p:sp>
      <p:sp>
        <p:nvSpPr>
          <p:cNvPr id="50179" name="Rectangle 3"/>
          <p:cNvSpPr>
            <a:spLocks noGrp="1" noChangeArrowheads="1"/>
          </p:cNvSpPr>
          <p:nvPr>
            <p:ph type="body" idx="1"/>
          </p:nvPr>
        </p:nvSpPr>
        <p:spPr/>
        <p:txBody>
          <a:bodyPr>
            <a:normAutofit fontScale="92500"/>
          </a:bodyPr>
          <a:lstStyle/>
          <a:p>
            <a:pPr eaLnBrk="1" hangingPunct="1">
              <a:buFont typeface="Wingdings" pitchFamily="2" charset="2"/>
              <a:buNone/>
            </a:pPr>
            <a:r>
              <a:rPr lang="en-US" smtClean="0"/>
              <a:t>Decibels: Decibel Calculations </a:t>
            </a:r>
          </a:p>
          <a:p>
            <a:pPr eaLnBrk="1" hangingPunct="1"/>
            <a:r>
              <a:rPr lang="en-US" sz="2500" b="1" smtClean="0"/>
              <a:t>Example</a:t>
            </a:r>
            <a:r>
              <a:rPr lang="en-US" b="1" smtClean="0"/>
              <a:t>:</a:t>
            </a:r>
          </a:p>
          <a:p>
            <a:pPr lvl="1" eaLnBrk="1" hangingPunct="1">
              <a:buFont typeface="Wingdings" pitchFamily="2" charset="2"/>
              <a:buNone/>
            </a:pPr>
            <a:r>
              <a:rPr lang="en-US" smtClean="0"/>
              <a:t>A filter has a power input of 50 mW and an output of 2 mW. What is the gain or attenuation?</a:t>
            </a:r>
          </a:p>
          <a:p>
            <a:pPr lvl="2" eaLnBrk="1" hangingPunct="1">
              <a:buFont typeface="Wingdings" pitchFamily="2" charset="2"/>
              <a:buNone/>
            </a:pPr>
            <a:r>
              <a:rPr lang="en-US" smtClean="0"/>
              <a:t>dB = 10 log (2/50)</a:t>
            </a:r>
          </a:p>
          <a:p>
            <a:pPr lvl="2" eaLnBrk="1" hangingPunct="1">
              <a:buFont typeface="Wingdings" pitchFamily="2" charset="2"/>
              <a:buNone/>
            </a:pPr>
            <a:r>
              <a:rPr lang="en-US" smtClean="0"/>
              <a:t>     = 10 log (0.04)</a:t>
            </a:r>
          </a:p>
          <a:p>
            <a:pPr lvl="2" eaLnBrk="1" hangingPunct="1">
              <a:buFont typeface="Wingdings" pitchFamily="2" charset="2"/>
              <a:buNone/>
            </a:pPr>
            <a:r>
              <a:rPr lang="en-US" smtClean="0"/>
              <a:t>	  = 10 (</a:t>
            </a:r>
            <a:r>
              <a:rPr lang="en-US" smtClean="0">
                <a:cs typeface="Arial" charset="0"/>
              </a:rPr>
              <a:t>−</a:t>
            </a:r>
            <a:r>
              <a:rPr lang="en-US" smtClean="0"/>
              <a:t>1.398) </a:t>
            </a:r>
          </a:p>
          <a:p>
            <a:pPr lvl="2" eaLnBrk="1" hangingPunct="1">
              <a:buFont typeface="Wingdings" pitchFamily="2" charset="2"/>
              <a:buNone/>
            </a:pPr>
            <a:r>
              <a:rPr lang="en-US" smtClean="0"/>
              <a:t>     = </a:t>
            </a:r>
            <a:r>
              <a:rPr lang="en-US" smtClean="0">
                <a:cs typeface="Arial" charset="0"/>
              </a:rPr>
              <a:t>−</a:t>
            </a:r>
            <a:r>
              <a:rPr lang="en-US" smtClean="0"/>
              <a:t>13.98</a:t>
            </a:r>
          </a:p>
          <a:p>
            <a:pPr lvl="2" eaLnBrk="1" hangingPunct="1">
              <a:buFont typeface="Wingdings" pitchFamily="2" charset="2"/>
              <a:buNone/>
            </a:pPr>
            <a:endParaRPr lang="en-US" smtClean="0"/>
          </a:p>
          <a:p>
            <a:pPr lvl="1" eaLnBrk="1" hangingPunct="1"/>
            <a:r>
              <a:rPr lang="en-US" smtClean="0"/>
              <a:t>If the decibel figure is positive, that denotes a gain.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304800" y="3048000"/>
            <a:ext cx="8382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15" name="Text Box 3"/>
          <p:cNvSpPr txBox="1">
            <a:spLocks noChangeArrowheads="1"/>
          </p:cNvSpPr>
          <p:nvPr/>
        </p:nvSpPr>
        <p:spPr bwMode="auto">
          <a:xfrm>
            <a:off x="381000" y="3763963"/>
            <a:ext cx="679450"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ELF</a:t>
            </a:r>
          </a:p>
        </p:txBody>
      </p:sp>
      <p:sp>
        <p:nvSpPr>
          <p:cNvPr id="294916" name="Rectangle 4"/>
          <p:cNvSpPr>
            <a:spLocks noChangeArrowheads="1"/>
          </p:cNvSpPr>
          <p:nvPr/>
        </p:nvSpPr>
        <p:spPr bwMode="auto">
          <a:xfrm>
            <a:off x="1143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17" name="Rectangle 5"/>
          <p:cNvSpPr>
            <a:spLocks noChangeArrowheads="1"/>
          </p:cNvSpPr>
          <p:nvPr/>
        </p:nvSpPr>
        <p:spPr bwMode="auto">
          <a:xfrm>
            <a:off x="4191000" y="3028950"/>
            <a:ext cx="8382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18" name="Rectangle 6"/>
          <p:cNvSpPr>
            <a:spLocks noChangeArrowheads="1"/>
          </p:cNvSpPr>
          <p:nvPr/>
        </p:nvSpPr>
        <p:spPr bwMode="auto">
          <a:xfrm>
            <a:off x="4953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19" name="Rectangle 7"/>
          <p:cNvSpPr>
            <a:spLocks noChangeArrowheads="1"/>
          </p:cNvSpPr>
          <p:nvPr/>
        </p:nvSpPr>
        <p:spPr bwMode="auto">
          <a:xfrm>
            <a:off x="1905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20" name="Rectangle 8"/>
          <p:cNvSpPr>
            <a:spLocks noChangeArrowheads="1"/>
          </p:cNvSpPr>
          <p:nvPr/>
        </p:nvSpPr>
        <p:spPr bwMode="auto">
          <a:xfrm>
            <a:off x="5715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21" name="Rectangle 9"/>
          <p:cNvSpPr>
            <a:spLocks noChangeArrowheads="1"/>
          </p:cNvSpPr>
          <p:nvPr/>
        </p:nvSpPr>
        <p:spPr bwMode="auto">
          <a:xfrm>
            <a:off x="2667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22" name="Rectangle 10"/>
          <p:cNvSpPr>
            <a:spLocks noChangeArrowheads="1"/>
          </p:cNvSpPr>
          <p:nvPr/>
        </p:nvSpPr>
        <p:spPr bwMode="auto">
          <a:xfrm>
            <a:off x="8001000" y="3028950"/>
            <a:ext cx="8382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23" name="Rectangle 11"/>
          <p:cNvSpPr>
            <a:spLocks noChangeArrowheads="1"/>
          </p:cNvSpPr>
          <p:nvPr/>
        </p:nvSpPr>
        <p:spPr bwMode="auto">
          <a:xfrm>
            <a:off x="7239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24" name="Rectangle 12"/>
          <p:cNvSpPr>
            <a:spLocks noChangeArrowheads="1"/>
          </p:cNvSpPr>
          <p:nvPr/>
        </p:nvSpPr>
        <p:spPr bwMode="auto">
          <a:xfrm>
            <a:off x="3429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25" name="Rectangle 13"/>
          <p:cNvSpPr>
            <a:spLocks noChangeArrowheads="1"/>
          </p:cNvSpPr>
          <p:nvPr/>
        </p:nvSpPr>
        <p:spPr bwMode="auto">
          <a:xfrm>
            <a:off x="6477000" y="3028950"/>
            <a:ext cx="762000" cy="1905000"/>
          </a:xfrm>
          <a:prstGeom prst="rect">
            <a:avLst/>
          </a:prstGeom>
          <a:solidFill>
            <a:srgbClr val="FF9999"/>
          </a:solidFill>
          <a:ln w="9525">
            <a:solidFill>
              <a:schemeClr val="tx1"/>
            </a:solidFill>
            <a:miter lim="800000"/>
            <a:headEnd/>
            <a:tailEnd/>
          </a:ln>
          <a:effectLst/>
        </p:spPr>
        <p:txBody>
          <a:bodyPr wrap="none" anchor="ctr"/>
          <a:lstStyle/>
          <a:p>
            <a:endParaRPr lang="en-IN"/>
          </a:p>
        </p:txBody>
      </p:sp>
      <p:sp>
        <p:nvSpPr>
          <p:cNvPr id="294926" name="Text Box 14"/>
          <p:cNvSpPr txBox="1">
            <a:spLocks noChangeArrowheads="1"/>
          </p:cNvSpPr>
          <p:nvPr/>
        </p:nvSpPr>
        <p:spPr bwMode="auto">
          <a:xfrm rot="-5400000">
            <a:off x="2967038" y="2403475"/>
            <a:ext cx="920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3</a:t>
            </a:r>
            <a:r>
              <a:rPr lang="en-US" sz="2400" b="1">
                <a:latin typeface="Times New Roman" pitchFamily="18" charset="0"/>
              </a:rPr>
              <a:t> m</a:t>
            </a:r>
          </a:p>
        </p:txBody>
      </p:sp>
      <p:sp>
        <p:nvSpPr>
          <p:cNvPr id="294927" name="Text Box 15"/>
          <p:cNvSpPr txBox="1">
            <a:spLocks noChangeArrowheads="1"/>
          </p:cNvSpPr>
          <p:nvPr/>
        </p:nvSpPr>
        <p:spPr bwMode="auto">
          <a:xfrm rot="-5400000">
            <a:off x="-80962" y="2414588"/>
            <a:ext cx="920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7</a:t>
            </a:r>
            <a:r>
              <a:rPr lang="en-US" sz="2400" b="1">
                <a:latin typeface="Times New Roman" pitchFamily="18" charset="0"/>
              </a:rPr>
              <a:t> m</a:t>
            </a:r>
          </a:p>
        </p:txBody>
      </p:sp>
      <p:sp>
        <p:nvSpPr>
          <p:cNvPr id="294928" name="Text Box 16"/>
          <p:cNvSpPr txBox="1">
            <a:spLocks noChangeArrowheads="1"/>
          </p:cNvSpPr>
          <p:nvPr/>
        </p:nvSpPr>
        <p:spPr bwMode="auto">
          <a:xfrm rot="-5400000">
            <a:off x="2205038" y="2403475"/>
            <a:ext cx="920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4</a:t>
            </a:r>
            <a:r>
              <a:rPr lang="en-US" sz="2400" b="1">
                <a:latin typeface="Times New Roman" pitchFamily="18" charset="0"/>
              </a:rPr>
              <a:t> m</a:t>
            </a:r>
          </a:p>
        </p:txBody>
      </p:sp>
      <p:sp>
        <p:nvSpPr>
          <p:cNvPr id="294929" name="Text Box 17"/>
          <p:cNvSpPr txBox="1">
            <a:spLocks noChangeArrowheads="1"/>
          </p:cNvSpPr>
          <p:nvPr/>
        </p:nvSpPr>
        <p:spPr bwMode="auto">
          <a:xfrm rot="-5400000">
            <a:off x="1443038" y="2403475"/>
            <a:ext cx="920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5</a:t>
            </a:r>
            <a:r>
              <a:rPr lang="en-US" sz="2400" b="1">
                <a:latin typeface="Times New Roman" pitchFamily="18" charset="0"/>
              </a:rPr>
              <a:t> m</a:t>
            </a:r>
          </a:p>
        </p:txBody>
      </p:sp>
      <p:sp>
        <p:nvSpPr>
          <p:cNvPr id="294930" name="Text Box 18"/>
          <p:cNvSpPr txBox="1">
            <a:spLocks noChangeArrowheads="1"/>
          </p:cNvSpPr>
          <p:nvPr/>
        </p:nvSpPr>
        <p:spPr bwMode="auto">
          <a:xfrm rot="-5400000">
            <a:off x="681038" y="2403475"/>
            <a:ext cx="920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6</a:t>
            </a:r>
            <a:r>
              <a:rPr lang="en-US" sz="2400" b="1">
                <a:latin typeface="Times New Roman" pitchFamily="18" charset="0"/>
              </a:rPr>
              <a:t> m</a:t>
            </a:r>
          </a:p>
        </p:txBody>
      </p:sp>
      <p:sp>
        <p:nvSpPr>
          <p:cNvPr id="294931" name="Text Box 19"/>
          <p:cNvSpPr txBox="1">
            <a:spLocks noChangeArrowheads="1"/>
          </p:cNvSpPr>
          <p:nvPr/>
        </p:nvSpPr>
        <p:spPr bwMode="auto">
          <a:xfrm rot="-5400000">
            <a:off x="4541838" y="2454275"/>
            <a:ext cx="8191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 m</a:t>
            </a:r>
          </a:p>
        </p:txBody>
      </p:sp>
      <p:sp>
        <p:nvSpPr>
          <p:cNvPr id="294932" name="Text Box 20"/>
          <p:cNvSpPr txBox="1">
            <a:spLocks noChangeArrowheads="1"/>
          </p:cNvSpPr>
          <p:nvPr/>
        </p:nvSpPr>
        <p:spPr bwMode="auto">
          <a:xfrm rot="-5400000">
            <a:off x="5380038" y="2517775"/>
            <a:ext cx="666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 m</a:t>
            </a:r>
          </a:p>
        </p:txBody>
      </p:sp>
      <p:sp>
        <p:nvSpPr>
          <p:cNvPr id="294933" name="Text Box 21"/>
          <p:cNvSpPr txBox="1">
            <a:spLocks noChangeArrowheads="1"/>
          </p:cNvSpPr>
          <p:nvPr/>
        </p:nvSpPr>
        <p:spPr bwMode="auto">
          <a:xfrm rot="-5400000">
            <a:off x="5980906" y="2361407"/>
            <a:ext cx="98901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-1</a:t>
            </a:r>
            <a:r>
              <a:rPr lang="en-US" sz="2400" b="1">
                <a:latin typeface="Times New Roman" pitchFamily="18" charset="0"/>
              </a:rPr>
              <a:t> m</a:t>
            </a:r>
          </a:p>
        </p:txBody>
      </p:sp>
      <p:sp>
        <p:nvSpPr>
          <p:cNvPr id="294934" name="Text Box 22"/>
          <p:cNvSpPr txBox="1">
            <a:spLocks noChangeArrowheads="1"/>
          </p:cNvSpPr>
          <p:nvPr/>
        </p:nvSpPr>
        <p:spPr bwMode="auto">
          <a:xfrm rot="-5400000">
            <a:off x="6742906" y="2361407"/>
            <a:ext cx="98901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-2</a:t>
            </a:r>
            <a:r>
              <a:rPr lang="en-US" sz="2400" b="1">
                <a:latin typeface="Times New Roman" pitchFamily="18" charset="0"/>
              </a:rPr>
              <a:t> m</a:t>
            </a:r>
          </a:p>
        </p:txBody>
      </p:sp>
      <p:sp>
        <p:nvSpPr>
          <p:cNvPr id="294935" name="Text Box 23"/>
          <p:cNvSpPr txBox="1">
            <a:spLocks noChangeArrowheads="1"/>
          </p:cNvSpPr>
          <p:nvPr/>
        </p:nvSpPr>
        <p:spPr bwMode="auto">
          <a:xfrm rot="-5400000">
            <a:off x="7504906" y="2361407"/>
            <a:ext cx="98901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-3</a:t>
            </a:r>
            <a:r>
              <a:rPr lang="en-US" sz="2400" b="1">
                <a:latin typeface="Times New Roman" pitchFamily="18" charset="0"/>
              </a:rPr>
              <a:t> m</a:t>
            </a:r>
          </a:p>
        </p:txBody>
      </p:sp>
      <p:sp>
        <p:nvSpPr>
          <p:cNvPr id="294936" name="Text Box 24"/>
          <p:cNvSpPr txBox="1">
            <a:spLocks noChangeArrowheads="1"/>
          </p:cNvSpPr>
          <p:nvPr/>
        </p:nvSpPr>
        <p:spPr bwMode="auto">
          <a:xfrm rot="-5400000">
            <a:off x="8266906" y="2361407"/>
            <a:ext cx="98901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-4</a:t>
            </a:r>
            <a:r>
              <a:rPr lang="en-US" sz="2400" b="1">
                <a:latin typeface="Times New Roman" pitchFamily="18" charset="0"/>
              </a:rPr>
              <a:t> m</a:t>
            </a:r>
          </a:p>
        </p:txBody>
      </p:sp>
      <p:sp>
        <p:nvSpPr>
          <p:cNvPr id="294937" name="Text Box 25"/>
          <p:cNvSpPr txBox="1">
            <a:spLocks noChangeArrowheads="1"/>
          </p:cNvSpPr>
          <p:nvPr/>
        </p:nvSpPr>
        <p:spPr bwMode="auto">
          <a:xfrm rot="-5400000">
            <a:off x="3730625" y="2441575"/>
            <a:ext cx="920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2</a:t>
            </a:r>
            <a:r>
              <a:rPr lang="en-US" sz="2400" b="1">
                <a:latin typeface="Times New Roman" pitchFamily="18" charset="0"/>
              </a:rPr>
              <a:t> m</a:t>
            </a:r>
          </a:p>
        </p:txBody>
      </p:sp>
      <p:sp>
        <p:nvSpPr>
          <p:cNvPr id="294938" name="Text Box 26"/>
          <p:cNvSpPr txBox="1">
            <a:spLocks noChangeArrowheads="1"/>
          </p:cNvSpPr>
          <p:nvPr/>
        </p:nvSpPr>
        <p:spPr bwMode="auto">
          <a:xfrm rot="-5400000">
            <a:off x="596900" y="5226051"/>
            <a:ext cx="1089025"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300 Hz</a:t>
            </a:r>
          </a:p>
        </p:txBody>
      </p:sp>
      <p:sp>
        <p:nvSpPr>
          <p:cNvPr id="294939" name="Text Box 27"/>
          <p:cNvSpPr txBox="1">
            <a:spLocks noChangeArrowheads="1"/>
          </p:cNvSpPr>
          <p:nvPr/>
        </p:nvSpPr>
        <p:spPr bwMode="auto">
          <a:xfrm rot="-5400000">
            <a:off x="-88900" y="5156201"/>
            <a:ext cx="936625"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 Hz</a:t>
            </a:r>
          </a:p>
        </p:txBody>
      </p:sp>
      <p:sp>
        <p:nvSpPr>
          <p:cNvPr id="294940" name="Text Box 28"/>
          <p:cNvSpPr txBox="1">
            <a:spLocks noChangeArrowheads="1"/>
          </p:cNvSpPr>
          <p:nvPr/>
        </p:nvSpPr>
        <p:spPr bwMode="auto">
          <a:xfrm rot="-5400000">
            <a:off x="2112169" y="5217319"/>
            <a:ext cx="1106488"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 kHz</a:t>
            </a:r>
          </a:p>
        </p:txBody>
      </p:sp>
      <p:sp>
        <p:nvSpPr>
          <p:cNvPr id="294941" name="Text Box 29"/>
          <p:cNvSpPr txBox="1">
            <a:spLocks noChangeArrowheads="1"/>
          </p:cNvSpPr>
          <p:nvPr/>
        </p:nvSpPr>
        <p:spPr bwMode="auto">
          <a:xfrm rot="-5400000">
            <a:off x="1426369" y="5147469"/>
            <a:ext cx="954088"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 kHz</a:t>
            </a:r>
          </a:p>
        </p:txBody>
      </p:sp>
      <p:sp>
        <p:nvSpPr>
          <p:cNvPr id="294942" name="Text Box 30"/>
          <p:cNvSpPr txBox="1">
            <a:spLocks noChangeArrowheads="1"/>
          </p:cNvSpPr>
          <p:nvPr/>
        </p:nvSpPr>
        <p:spPr bwMode="auto">
          <a:xfrm rot="-5400000">
            <a:off x="2797969" y="5293519"/>
            <a:ext cx="1258888"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300 kHz</a:t>
            </a:r>
          </a:p>
        </p:txBody>
      </p:sp>
      <p:sp>
        <p:nvSpPr>
          <p:cNvPr id="294943" name="Text Box 31"/>
          <p:cNvSpPr txBox="1">
            <a:spLocks noChangeArrowheads="1"/>
          </p:cNvSpPr>
          <p:nvPr/>
        </p:nvSpPr>
        <p:spPr bwMode="auto">
          <a:xfrm rot="-5400000">
            <a:off x="4339431" y="5310982"/>
            <a:ext cx="122396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 MHz</a:t>
            </a:r>
          </a:p>
        </p:txBody>
      </p:sp>
      <p:sp>
        <p:nvSpPr>
          <p:cNvPr id="294944" name="Text Box 32"/>
          <p:cNvSpPr txBox="1">
            <a:spLocks noChangeArrowheads="1"/>
          </p:cNvSpPr>
          <p:nvPr/>
        </p:nvSpPr>
        <p:spPr bwMode="auto">
          <a:xfrm rot="-5400000">
            <a:off x="3653632" y="5207794"/>
            <a:ext cx="107156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 MHz</a:t>
            </a:r>
          </a:p>
        </p:txBody>
      </p:sp>
      <p:sp>
        <p:nvSpPr>
          <p:cNvPr id="294945" name="Text Box 33"/>
          <p:cNvSpPr txBox="1">
            <a:spLocks noChangeArrowheads="1"/>
          </p:cNvSpPr>
          <p:nvPr/>
        </p:nvSpPr>
        <p:spPr bwMode="auto">
          <a:xfrm rot="-5400000">
            <a:off x="5025231" y="5349082"/>
            <a:ext cx="137636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300 MHz</a:t>
            </a:r>
          </a:p>
        </p:txBody>
      </p:sp>
      <p:sp>
        <p:nvSpPr>
          <p:cNvPr id="294946" name="Text Box 34"/>
          <p:cNvSpPr txBox="1">
            <a:spLocks noChangeArrowheads="1"/>
          </p:cNvSpPr>
          <p:nvPr/>
        </p:nvSpPr>
        <p:spPr bwMode="auto">
          <a:xfrm rot="-5400000">
            <a:off x="5965032" y="5182394"/>
            <a:ext cx="102076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 GHz</a:t>
            </a:r>
          </a:p>
        </p:txBody>
      </p:sp>
      <p:sp>
        <p:nvSpPr>
          <p:cNvPr id="294947" name="Text Box 35"/>
          <p:cNvSpPr txBox="1">
            <a:spLocks noChangeArrowheads="1"/>
          </p:cNvSpPr>
          <p:nvPr/>
        </p:nvSpPr>
        <p:spPr bwMode="auto">
          <a:xfrm rot="-5400000">
            <a:off x="7336632" y="5334794"/>
            <a:ext cx="132556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300 GHz</a:t>
            </a:r>
          </a:p>
        </p:txBody>
      </p:sp>
      <p:sp>
        <p:nvSpPr>
          <p:cNvPr id="294948" name="Text Box 36"/>
          <p:cNvSpPr txBox="1">
            <a:spLocks noChangeArrowheads="1"/>
          </p:cNvSpPr>
          <p:nvPr/>
        </p:nvSpPr>
        <p:spPr bwMode="auto">
          <a:xfrm rot="-5400000">
            <a:off x="6650832" y="5258594"/>
            <a:ext cx="117316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 GHz</a:t>
            </a:r>
          </a:p>
        </p:txBody>
      </p:sp>
      <p:sp>
        <p:nvSpPr>
          <p:cNvPr id="294949" name="Text Box 37"/>
          <p:cNvSpPr txBox="1">
            <a:spLocks noChangeArrowheads="1"/>
          </p:cNvSpPr>
          <p:nvPr/>
        </p:nvSpPr>
        <p:spPr bwMode="auto">
          <a:xfrm>
            <a:off x="609600" y="180975"/>
            <a:ext cx="7848600" cy="1076325"/>
          </a:xfrm>
          <a:prstGeom prst="rect">
            <a:avLst/>
          </a:prstGeom>
          <a:noFill/>
          <a:ln w="9525">
            <a:solidFill>
              <a:schemeClr val="tx1"/>
            </a:solidFill>
            <a:miter lim="800000"/>
            <a:headEnd/>
            <a:tailEnd/>
          </a:ln>
          <a:effectLst/>
        </p:spPr>
        <p:txBody>
          <a:bodyPr>
            <a:spAutoFit/>
          </a:bodyPr>
          <a:lstStyle/>
          <a:p>
            <a:pPr algn="ctr"/>
            <a:r>
              <a:rPr lang="en-US" sz="3200" b="1">
                <a:solidFill>
                  <a:schemeClr val="accent2"/>
                </a:solidFill>
                <a:latin typeface="Times New Roman" pitchFamily="18" charset="0"/>
              </a:rPr>
              <a:t>THE ELECTROMAGNETIC SPECTRUM FROM 30 HZ TO 300 GHZ</a:t>
            </a:r>
          </a:p>
        </p:txBody>
      </p:sp>
      <p:sp>
        <p:nvSpPr>
          <p:cNvPr id="294950" name="Text Box 38"/>
          <p:cNvSpPr txBox="1">
            <a:spLocks noChangeArrowheads="1"/>
          </p:cNvSpPr>
          <p:nvPr/>
        </p:nvSpPr>
        <p:spPr bwMode="auto">
          <a:xfrm>
            <a:off x="5740400" y="3763963"/>
            <a:ext cx="720725"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UHF</a:t>
            </a:r>
          </a:p>
        </p:txBody>
      </p:sp>
      <p:sp>
        <p:nvSpPr>
          <p:cNvPr id="294951" name="Text Box 39"/>
          <p:cNvSpPr txBox="1">
            <a:spLocks noChangeArrowheads="1"/>
          </p:cNvSpPr>
          <p:nvPr/>
        </p:nvSpPr>
        <p:spPr bwMode="auto">
          <a:xfrm>
            <a:off x="4994275" y="3763963"/>
            <a:ext cx="720725"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VHF</a:t>
            </a:r>
          </a:p>
        </p:txBody>
      </p:sp>
      <p:sp>
        <p:nvSpPr>
          <p:cNvPr id="294952" name="Text Box 40"/>
          <p:cNvSpPr txBox="1">
            <a:spLocks noChangeArrowheads="1"/>
          </p:cNvSpPr>
          <p:nvPr/>
        </p:nvSpPr>
        <p:spPr bwMode="auto">
          <a:xfrm>
            <a:off x="4343400" y="3763963"/>
            <a:ext cx="609600" cy="396875"/>
          </a:xfrm>
          <a:prstGeom prst="rect">
            <a:avLst/>
          </a:prstGeom>
          <a:solidFill>
            <a:srgbClr val="FF9999"/>
          </a:solidFill>
          <a:ln w="9525">
            <a:noFill/>
            <a:miter lim="800000"/>
            <a:headEnd/>
            <a:tailEnd/>
          </a:ln>
          <a:effectLst/>
        </p:spPr>
        <p:txBody>
          <a:bodyPr>
            <a:spAutoFit/>
          </a:bodyPr>
          <a:lstStyle/>
          <a:p>
            <a:r>
              <a:rPr lang="en-US" sz="2000" b="1">
                <a:solidFill>
                  <a:schemeClr val="bg2"/>
                </a:solidFill>
                <a:latin typeface="Times New Roman" pitchFamily="18" charset="0"/>
              </a:rPr>
              <a:t>HF</a:t>
            </a:r>
          </a:p>
        </p:txBody>
      </p:sp>
      <p:sp>
        <p:nvSpPr>
          <p:cNvPr id="294953" name="Text Box 41"/>
          <p:cNvSpPr txBox="1">
            <a:spLocks noChangeArrowheads="1"/>
          </p:cNvSpPr>
          <p:nvPr/>
        </p:nvSpPr>
        <p:spPr bwMode="auto">
          <a:xfrm>
            <a:off x="3505200" y="3763963"/>
            <a:ext cx="579438"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MF</a:t>
            </a:r>
          </a:p>
        </p:txBody>
      </p:sp>
      <p:sp>
        <p:nvSpPr>
          <p:cNvPr id="294954" name="Text Box 42"/>
          <p:cNvSpPr txBox="1">
            <a:spLocks noChangeArrowheads="1"/>
          </p:cNvSpPr>
          <p:nvPr/>
        </p:nvSpPr>
        <p:spPr bwMode="auto">
          <a:xfrm>
            <a:off x="2781300" y="3763963"/>
            <a:ext cx="509588"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LF</a:t>
            </a:r>
          </a:p>
        </p:txBody>
      </p:sp>
      <p:sp>
        <p:nvSpPr>
          <p:cNvPr id="294955" name="Text Box 43"/>
          <p:cNvSpPr txBox="1">
            <a:spLocks noChangeArrowheads="1"/>
          </p:cNvSpPr>
          <p:nvPr/>
        </p:nvSpPr>
        <p:spPr bwMode="auto">
          <a:xfrm>
            <a:off x="1924050" y="3763963"/>
            <a:ext cx="693738"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VLF</a:t>
            </a:r>
          </a:p>
        </p:txBody>
      </p:sp>
      <p:sp>
        <p:nvSpPr>
          <p:cNvPr id="294956" name="Text Box 44"/>
          <p:cNvSpPr txBox="1">
            <a:spLocks noChangeArrowheads="1"/>
          </p:cNvSpPr>
          <p:nvPr/>
        </p:nvSpPr>
        <p:spPr bwMode="auto">
          <a:xfrm>
            <a:off x="1219200" y="3776663"/>
            <a:ext cx="523875"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VF</a:t>
            </a:r>
          </a:p>
        </p:txBody>
      </p:sp>
      <p:sp>
        <p:nvSpPr>
          <p:cNvPr id="294957" name="Text Box 45"/>
          <p:cNvSpPr txBox="1">
            <a:spLocks noChangeArrowheads="1"/>
          </p:cNvSpPr>
          <p:nvPr/>
        </p:nvSpPr>
        <p:spPr bwMode="auto">
          <a:xfrm>
            <a:off x="6515100" y="3763963"/>
            <a:ext cx="677863"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SHF</a:t>
            </a:r>
          </a:p>
        </p:txBody>
      </p:sp>
      <p:sp>
        <p:nvSpPr>
          <p:cNvPr id="294958" name="Text Box 46"/>
          <p:cNvSpPr txBox="1">
            <a:spLocks noChangeArrowheads="1"/>
          </p:cNvSpPr>
          <p:nvPr/>
        </p:nvSpPr>
        <p:spPr bwMode="auto">
          <a:xfrm>
            <a:off x="7251700" y="3763963"/>
            <a:ext cx="706438" cy="396875"/>
          </a:xfrm>
          <a:prstGeom prst="rect">
            <a:avLst/>
          </a:prstGeom>
          <a:solidFill>
            <a:srgbClr val="FF9999"/>
          </a:solidFill>
          <a:ln w="9525">
            <a:noFill/>
            <a:miter lim="800000"/>
            <a:headEnd/>
            <a:tailEnd/>
          </a:ln>
          <a:effectLst/>
        </p:spPr>
        <p:txBody>
          <a:bodyPr wrap="none">
            <a:spAutoFit/>
          </a:bodyPr>
          <a:lstStyle/>
          <a:p>
            <a:r>
              <a:rPr lang="en-US" sz="2000" b="1">
                <a:solidFill>
                  <a:schemeClr val="bg2"/>
                </a:solidFill>
                <a:latin typeface="Times New Roman" pitchFamily="18" charset="0"/>
              </a:rPr>
              <a:t>EHF</a:t>
            </a:r>
          </a:p>
        </p:txBody>
      </p:sp>
      <p:grpSp>
        <p:nvGrpSpPr>
          <p:cNvPr id="2" name="Group 47"/>
          <p:cNvGrpSpPr>
            <a:grpSpLocks/>
          </p:cNvGrpSpPr>
          <p:nvPr/>
        </p:nvGrpSpPr>
        <p:grpSpPr bwMode="auto">
          <a:xfrm>
            <a:off x="3413125" y="6248400"/>
            <a:ext cx="4359275" cy="457200"/>
            <a:chOff x="2150" y="3780"/>
            <a:chExt cx="2746" cy="288"/>
          </a:xfrm>
        </p:grpSpPr>
        <p:sp>
          <p:nvSpPr>
            <p:cNvPr id="294960" name="Text Box 48"/>
            <p:cNvSpPr txBox="1">
              <a:spLocks noChangeArrowheads="1"/>
            </p:cNvSpPr>
            <p:nvPr/>
          </p:nvSpPr>
          <p:spPr bwMode="auto">
            <a:xfrm>
              <a:off x="2150" y="3780"/>
              <a:ext cx="990" cy="288"/>
            </a:xfrm>
            <a:prstGeom prst="rect">
              <a:avLst/>
            </a:prstGeom>
            <a:noFill/>
            <a:ln w="9525">
              <a:noFill/>
              <a:miter lim="800000"/>
              <a:headEnd/>
              <a:tailEnd/>
            </a:ln>
            <a:effectLst/>
          </p:spPr>
          <p:txBody>
            <a:bodyPr wrap="none">
              <a:spAutoFit/>
            </a:bodyPr>
            <a:lstStyle/>
            <a:p>
              <a:r>
                <a:rPr lang="en-US" sz="2400" b="1">
                  <a:solidFill>
                    <a:schemeClr val="bg2"/>
                  </a:solidFill>
                  <a:latin typeface="Times New Roman" pitchFamily="18" charset="0"/>
                </a:rPr>
                <a:t>Frequency</a:t>
              </a:r>
            </a:p>
          </p:txBody>
        </p:sp>
        <p:sp>
          <p:nvSpPr>
            <p:cNvPr id="294961" name="Line 49"/>
            <p:cNvSpPr>
              <a:spLocks noChangeShapeType="1"/>
            </p:cNvSpPr>
            <p:nvPr/>
          </p:nvSpPr>
          <p:spPr bwMode="auto">
            <a:xfrm>
              <a:off x="3072" y="3946"/>
              <a:ext cx="1824" cy="0"/>
            </a:xfrm>
            <a:prstGeom prst="line">
              <a:avLst/>
            </a:prstGeom>
            <a:noFill/>
            <a:ln w="28575">
              <a:solidFill>
                <a:srgbClr val="FF0000"/>
              </a:solidFill>
              <a:round/>
              <a:headEnd/>
              <a:tailEnd type="triangle" w="med" len="med"/>
            </a:ln>
            <a:effectLst/>
          </p:spPr>
          <p:txBody>
            <a:bodyPr/>
            <a:lstStyle/>
            <a:p>
              <a:endParaRPr lang="en-IN"/>
            </a:p>
          </p:txBody>
        </p:sp>
      </p:grpSp>
      <p:grpSp>
        <p:nvGrpSpPr>
          <p:cNvPr id="3" name="Group 50"/>
          <p:cNvGrpSpPr>
            <a:grpSpLocks/>
          </p:cNvGrpSpPr>
          <p:nvPr/>
        </p:nvGrpSpPr>
        <p:grpSpPr bwMode="auto">
          <a:xfrm>
            <a:off x="1600200" y="1619250"/>
            <a:ext cx="4256088" cy="457200"/>
            <a:chOff x="1008" y="768"/>
            <a:chExt cx="2681" cy="288"/>
          </a:xfrm>
        </p:grpSpPr>
        <p:sp>
          <p:nvSpPr>
            <p:cNvPr id="294963" name="Text Box 51"/>
            <p:cNvSpPr txBox="1">
              <a:spLocks noChangeArrowheads="1"/>
            </p:cNvSpPr>
            <p:nvPr/>
          </p:nvSpPr>
          <p:spPr bwMode="auto">
            <a:xfrm>
              <a:off x="2592" y="768"/>
              <a:ext cx="1097" cy="288"/>
            </a:xfrm>
            <a:prstGeom prst="rect">
              <a:avLst/>
            </a:prstGeom>
            <a:noFill/>
            <a:ln w="9525">
              <a:noFill/>
              <a:miter lim="800000"/>
              <a:headEnd/>
              <a:tailEnd/>
            </a:ln>
            <a:effectLst/>
          </p:spPr>
          <p:txBody>
            <a:bodyPr wrap="none">
              <a:spAutoFit/>
            </a:bodyPr>
            <a:lstStyle/>
            <a:p>
              <a:r>
                <a:rPr lang="en-US" sz="2400" b="1">
                  <a:latin typeface="Times New Roman" pitchFamily="18" charset="0"/>
                </a:rPr>
                <a:t>Wavelength</a:t>
              </a:r>
            </a:p>
          </p:txBody>
        </p:sp>
        <p:sp>
          <p:nvSpPr>
            <p:cNvPr id="294964" name="Line 52"/>
            <p:cNvSpPr>
              <a:spLocks noChangeShapeType="1"/>
            </p:cNvSpPr>
            <p:nvPr/>
          </p:nvSpPr>
          <p:spPr bwMode="auto">
            <a:xfrm flipH="1">
              <a:off x="1008" y="912"/>
              <a:ext cx="1584" cy="0"/>
            </a:xfrm>
            <a:prstGeom prst="line">
              <a:avLst/>
            </a:prstGeom>
            <a:noFill/>
            <a:ln w="28575">
              <a:solidFill>
                <a:schemeClr val="accent2"/>
              </a:solidFill>
              <a:round/>
              <a:headEnd/>
              <a:tailEnd type="triangle" w="med" len="med"/>
            </a:ln>
            <a:effectLst/>
          </p:spPr>
          <p:txBody>
            <a:bodyPr/>
            <a:lstStyle/>
            <a:p>
              <a:endParaRPr lang="en-IN"/>
            </a:p>
          </p:txBody>
        </p:sp>
      </p:grpSp>
      <p:sp>
        <p:nvSpPr>
          <p:cNvPr id="294965" name="Text Box 53"/>
          <p:cNvSpPr txBox="1">
            <a:spLocks noChangeArrowheads="1"/>
          </p:cNvSpPr>
          <p:nvPr/>
        </p:nvSpPr>
        <p:spPr bwMode="auto">
          <a:xfrm rot="-5400000">
            <a:off x="7627938" y="3632200"/>
            <a:ext cx="1568450" cy="701675"/>
          </a:xfrm>
          <a:prstGeom prst="rect">
            <a:avLst/>
          </a:prstGeom>
          <a:solidFill>
            <a:srgbClr val="FF9999"/>
          </a:solidFill>
          <a:ln w="9525">
            <a:noFill/>
            <a:miter lim="800000"/>
            <a:headEnd/>
            <a:tailEnd/>
          </a:ln>
          <a:effectLst/>
        </p:spPr>
        <p:txBody>
          <a:bodyPr>
            <a:spAutoFit/>
          </a:bodyPr>
          <a:lstStyle/>
          <a:p>
            <a:pPr algn="ctr"/>
            <a:r>
              <a:rPr lang="en-US" sz="2000" b="1">
                <a:solidFill>
                  <a:schemeClr val="bg2"/>
                </a:solidFill>
                <a:latin typeface="Times New Roman" pitchFamily="18" charset="0"/>
              </a:rPr>
              <a:t>Millimeter</a:t>
            </a:r>
          </a:p>
          <a:p>
            <a:pPr algn="ctr"/>
            <a:r>
              <a:rPr lang="en-US" sz="2000" b="1">
                <a:solidFill>
                  <a:schemeClr val="bg2"/>
                </a:solidFill>
                <a:latin typeface="Times New Roman" pitchFamily="18" charset="0"/>
              </a:rPr>
              <a:t>waves</a:t>
            </a:r>
          </a:p>
        </p:txBody>
      </p:sp>
      <p:sp>
        <p:nvSpPr>
          <p:cNvPr id="294966" name="Text Box 54"/>
          <p:cNvSpPr txBox="1">
            <a:spLocks noChangeArrowheads="1"/>
          </p:cNvSpPr>
          <p:nvPr/>
        </p:nvSpPr>
        <p:spPr bwMode="auto">
          <a:xfrm>
            <a:off x="6324600" y="1619250"/>
            <a:ext cx="1676400" cy="457200"/>
          </a:xfrm>
          <a:prstGeom prst="rect">
            <a:avLst/>
          </a:prstGeom>
          <a:noFill/>
          <a:ln w="9525">
            <a:noFill/>
            <a:miter lim="800000"/>
            <a:headEnd/>
            <a:tailEnd/>
          </a:ln>
          <a:effectLst/>
        </p:spPr>
        <p:txBody>
          <a:bodyPr wrap="none">
            <a:spAutoFit/>
          </a:bodyPr>
          <a:lstStyle/>
          <a:p>
            <a:pPr eaLnBrk="0" hangingPunct="0"/>
            <a:r>
              <a:rPr lang="en-US" sz="2400" b="1">
                <a:latin typeface="Times New Roman" pitchFamily="18" charset="0"/>
                <a:sym typeface="Symbol" pitchFamily="18" charset="2"/>
              </a:rPr>
              <a:t>(  =  300/f)</a:t>
            </a:r>
            <a:endParaRPr lang="en-US" sz="2400" b="1">
              <a:latin typeface="Times New Roman" pitchFamily="18" charset="0"/>
            </a:endParaRPr>
          </a:p>
        </p:txBody>
      </p:sp>
      <p:sp>
        <p:nvSpPr>
          <p:cNvPr id="294967" name="Text Box 55"/>
          <p:cNvSpPr txBox="1">
            <a:spLocks noChangeArrowheads="1"/>
          </p:cNvSpPr>
          <p:nvPr/>
        </p:nvSpPr>
        <p:spPr bwMode="auto">
          <a:xfrm>
            <a:off x="685800" y="6238875"/>
            <a:ext cx="1676400" cy="457200"/>
          </a:xfrm>
          <a:prstGeom prst="rect">
            <a:avLst/>
          </a:prstGeom>
          <a:noFill/>
          <a:ln w="9525">
            <a:noFill/>
            <a:miter lim="800000"/>
            <a:headEnd/>
            <a:tailEnd/>
          </a:ln>
          <a:effectLst/>
        </p:spPr>
        <p:txBody>
          <a:bodyPr wrap="none">
            <a:spAutoFit/>
          </a:bodyPr>
          <a:lstStyle/>
          <a:p>
            <a:pPr eaLnBrk="0" hangingPunct="0"/>
            <a:r>
              <a:rPr lang="en-US" sz="2400" b="1">
                <a:solidFill>
                  <a:schemeClr val="bg2"/>
                </a:solidFill>
                <a:latin typeface="Times New Roman" pitchFamily="18" charset="0"/>
              </a:rPr>
              <a:t>(f  =  300/</a:t>
            </a:r>
            <a:r>
              <a:rPr lang="en-US" sz="2400" b="1">
                <a:solidFill>
                  <a:schemeClr val="bg2"/>
                </a:solidFill>
                <a:latin typeface="Times New Roman" pitchFamily="18"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1500"/>
                            </p:stCondLst>
                            <p:childTnLst>
                              <p:par>
                                <p:cTn id="9" presetID="2" presetClass="entr" presetSubtype="1" fill="hold" grpId="0" nodeType="afterEffect">
                                  <p:stCondLst>
                                    <p:cond delay="1000"/>
                                  </p:stCondLst>
                                  <p:childTnLst>
                                    <p:set>
                                      <p:cBhvr>
                                        <p:cTn id="10" dur="1" fill="hold">
                                          <p:stCondLst>
                                            <p:cond delay="0"/>
                                          </p:stCondLst>
                                        </p:cTn>
                                        <p:tgtEl>
                                          <p:spTgt spid="294966"/>
                                        </p:tgtEl>
                                        <p:attrNameLst>
                                          <p:attrName>style.visibility</p:attrName>
                                        </p:attrNameLst>
                                      </p:cBhvr>
                                      <p:to>
                                        <p:strVal val="visible"/>
                                      </p:to>
                                    </p:set>
                                    <p:anim calcmode="lin" valueType="num">
                                      <p:cBhvr additive="base">
                                        <p:cTn id="11" dur="500" fill="hold"/>
                                        <p:tgtEl>
                                          <p:spTgt spid="294966"/>
                                        </p:tgtEl>
                                        <p:attrNameLst>
                                          <p:attrName>ppt_x</p:attrName>
                                        </p:attrNameLst>
                                      </p:cBhvr>
                                      <p:tavLst>
                                        <p:tav tm="0">
                                          <p:val>
                                            <p:strVal val="#ppt_x"/>
                                          </p:val>
                                        </p:tav>
                                        <p:tav tm="100000">
                                          <p:val>
                                            <p:strVal val="#ppt_x"/>
                                          </p:val>
                                        </p:tav>
                                      </p:tavLst>
                                    </p:anim>
                                    <p:anim calcmode="lin" valueType="num">
                                      <p:cBhvr additive="base">
                                        <p:cTn id="12" dur="500" fill="hold"/>
                                        <p:tgtEl>
                                          <p:spTgt spid="294966"/>
                                        </p:tgtEl>
                                        <p:attrNameLst>
                                          <p:attrName>ppt_y</p:attrName>
                                        </p:attrNameLst>
                                      </p:cBhvr>
                                      <p:tavLst>
                                        <p:tav tm="0">
                                          <p:val>
                                            <p:strVal val="0-#ppt_h/2"/>
                                          </p:val>
                                        </p:tav>
                                        <p:tav tm="100000">
                                          <p:val>
                                            <p:strVal val="#ppt_y"/>
                                          </p:val>
                                        </p:tav>
                                      </p:tavLst>
                                    </p:anim>
                                  </p:childTnLst>
                                </p:cTn>
                              </p:par>
                            </p:childTnLst>
                          </p:cTn>
                        </p:par>
                        <p:par>
                          <p:cTn id="13" fill="hold">
                            <p:stCondLst>
                              <p:cond delay="3000"/>
                            </p:stCondLst>
                            <p:childTnLst>
                              <p:par>
                                <p:cTn id="14" presetID="22" presetClass="entr" presetSubtype="8"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4500"/>
                            </p:stCondLst>
                            <p:childTnLst>
                              <p:par>
                                <p:cTn id="18" presetID="2" presetClass="entr" presetSubtype="1" fill="hold" grpId="0" nodeType="afterEffect">
                                  <p:stCondLst>
                                    <p:cond delay="1000"/>
                                  </p:stCondLst>
                                  <p:childTnLst>
                                    <p:set>
                                      <p:cBhvr>
                                        <p:cTn id="19" dur="1" fill="hold">
                                          <p:stCondLst>
                                            <p:cond delay="0"/>
                                          </p:stCondLst>
                                        </p:cTn>
                                        <p:tgtEl>
                                          <p:spTgt spid="294967"/>
                                        </p:tgtEl>
                                        <p:attrNameLst>
                                          <p:attrName>style.visibility</p:attrName>
                                        </p:attrNameLst>
                                      </p:cBhvr>
                                      <p:to>
                                        <p:strVal val="visible"/>
                                      </p:to>
                                    </p:set>
                                    <p:anim calcmode="lin" valueType="num">
                                      <p:cBhvr additive="base">
                                        <p:cTn id="20" dur="500" fill="hold"/>
                                        <p:tgtEl>
                                          <p:spTgt spid="294967"/>
                                        </p:tgtEl>
                                        <p:attrNameLst>
                                          <p:attrName>ppt_x</p:attrName>
                                        </p:attrNameLst>
                                      </p:cBhvr>
                                      <p:tavLst>
                                        <p:tav tm="0">
                                          <p:val>
                                            <p:strVal val="#ppt_x"/>
                                          </p:val>
                                        </p:tav>
                                        <p:tav tm="100000">
                                          <p:val>
                                            <p:strVal val="#ppt_x"/>
                                          </p:val>
                                        </p:tav>
                                      </p:tavLst>
                                    </p:anim>
                                    <p:anim calcmode="lin" valueType="num">
                                      <p:cBhvr additive="base">
                                        <p:cTn id="21" dur="500" fill="hold"/>
                                        <p:tgtEl>
                                          <p:spTgt spid="294967"/>
                                        </p:tgtEl>
                                        <p:attrNameLst>
                                          <p:attrName>ppt_y</p:attrName>
                                        </p:attrNameLst>
                                      </p:cBhvr>
                                      <p:tavLst>
                                        <p:tav tm="0">
                                          <p:val>
                                            <p:strVal val="0-#ppt_h/2"/>
                                          </p:val>
                                        </p:tav>
                                        <p:tav tm="100000">
                                          <p:val>
                                            <p:strVal val="#ppt_y"/>
                                          </p:val>
                                        </p:tav>
                                      </p:tavLst>
                                    </p:anim>
                                  </p:childTnLst>
                                </p:cTn>
                              </p:par>
                            </p:childTnLst>
                          </p:cTn>
                        </p:par>
                        <p:par>
                          <p:cTn id="22" fill="hold">
                            <p:stCondLst>
                              <p:cond delay="6000"/>
                            </p:stCondLst>
                            <p:childTnLst>
                              <p:par>
                                <p:cTn id="23" presetID="4" presetClass="entr" presetSubtype="32" fill="hold" grpId="0" nodeType="afterEffect">
                                  <p:stCondLst>
                                    <p:cond delay="0"/>
                                  </p:stCondLst>
                                  <p:childTnLst>
                                    <p:set>
                                      <p:cBhvr>
                                        <p:cTn id="24" dur="1" fill="hold">
                                          <p:stCondLst>
                                            <p:cond delay="0"/>
                                          </p:stCondLst>
                                        </p:cTn>
                                        <p:tgtEl>
                                          <p:spTgt spid="294915"/>
                                        </p:tgtEl>
                                        <p:attrNameLst>
                                          <p:attrName>style.visibility</p:attrName>
                                        </p:attrNameLst>
                                      </p:cBhvr>
                                      <p:to>
                                        <p:strVal val="visible"/>
                                      </p:to>
                                    </p:set>
                                    <p:animEffect transition="in" filter="box(out)">
                                      <p:cBhvr>
                                        <p:cTn id="25" dur="500"/>
                                        <p:tgtEl>
                                          <p:spTgt spid="294915"/>
                                        </p:tgtEl>
                                      </p:cBhvr>
                                    </p:animEffect>
                                  </p:childTnLst>
                                </p:cTn>
                              </p:par>
                            </p:childTnLst>
                          </p:cTn>
                        </p:par>
                        <p:par>
                          <p:cTn id="26" fill="hold">
                            <p:stCondLst>
                              <p:cond delay="6500"/>
                            </p:stCondLst>
                            <p:childTnLst>
                              <p:par>
                                <p:cTn id="27" presetID="4" presetClass="entr" presetSubtype="32" fill="hold" grpId="0" nodeType="afterEffect">
                                  <p:stCondLst>
                                    <p:cond delay="0"/>
                                  </p:stCondLst>
                                  <p:childTnLst>
                                    <p:set>
                                      <p:cBhvr>
                                        <p:cTn id="28" dur="1" fill="hold">
                                          <p:stCondLst>
                                            <p:cond delay="0"/>
                                          </p:stCondLst>
                                        </p:cTn>
                                        <p:tgtEl>
                                          <p:spTgt spid="294956"/>
                                        </p:tgtEl>
                                        <p:attrNameLst>
                                          <p:attrName>style.visibility</p:attrName>
                                        </p:attrNameLst>
                                      </p:cBhvr>
                                      <p:to>
                                        <p:strVal val="visible"/>
                                      </p:to>
                                    </p:set>
                                    <p:animEffect transition="in" filter="box(out)">
                                      <p:cBhvr>
                                        <p:cTn id="29" dur="500"/>
                                        <p:tgtEl>
                                          <p:spTgt spid="294956"/>
                                        </p:tgtEl>
                                      </p:cBhvr>
                                    </p:animEffect>
                                  </p:childTnLst>
                                </p:cTn>
                              </p:par>
                            </p:childTnLst>
                          </p:cTn>
                        </p:par>
                        <p:par>
                          <p:cTn id="30" fill="hold">
                            <p:stCondLst>
                              <p:cond delay="7000"/>
                            </p:stCondLst>
                            <p:childTnLst>
                              <p:par>
                                <p:cTn id="31" presetID="4" presetClass="entr" presetSubtype="32" fill="hold" grpId="0" nodeType="afterEffect">
                                  <p:stCondLst>
                                    <p:cond delay="0"/>
                                  </p:stCondLst>
                                  <p:childTnLst>
                                    <p:set>
                                      <p:cBhvr>
                                        <p:cTn id="32" dur="1" fill="hold">
                                          <p:stCondLst>
                                            <p:cond delay="0"/>
                                          </p:stCondLst>
                                        </p:cTn>
                                        <p:tgtEl>
                                          <p:spTgt spid="294955"/>
                                        </p:tgtEl>
                                        <p:attrNameLst>
                                          <p:attrName>style.visibility</p:attrName>
                                        </p:attrNameLst>
                                      </p:cBhvr>
                                      <p:to>
                                        <p:strVal val="visible"/>
                                      </p:to>
                                    </p:set>
                                    <p:animEffect transition="in" filter="box(out)">
                                      <p:cBhvr>
                                        <p:cTn id="33" dur="500"/>
                                        <p:tgtEl>
                                          <p:spTgt spid="294955"/>
                                        </p:tgtEl>
                                      </p:cBhvr>
                                    </p:animEffect>
                                  </p:childTnLst>
                                </p:cTn>
                              </p:par>
                            </p:childTnLst>
                          </p:cTn>
                        </p:par>
                        <p:par>
                          <p:cTn id="34" fill="hold">
                            <p:stCondLst>
                              <p:cond delay="7500"/>
                            </p:stCondLst>
                            <p:childTnLst>
                              <p:par>
                                <p:cTn id="35" presetID="4" presetClass="entr" presetSubtype="32" fill="hold" grpId="0" nodeType="afterEffect">
                                  <p:stCondLst>
                                    <p:cond delay="0"/>
                                  </p:stCondLst>
                                  <p:childTnLst>
                                    <p:set>
                                      <p:cBhvr>
                                        <p:cTn id="36" dur="1" fill="hold">
                                          <p:stCondLst>
                                            <p:cond delay="0"/>
                                          </p:stCondLst>
                                        </p:cTn>
                                        <p:tgtEl>
                                          <p:spTgt spid="294954"/>
                                        </p:tgtEl>
                                        <p:attrNameLst>
                                          <p:attrName>style.visibility</p:attrName>
                                        </p:attrNameLst>
                                      </p:cBhvr>
                                      <p:to>
                                        <p:strVal val="visible"/>
                                      </p:to>
                                    </p:set>
                                    <p:animEffect transition="in" filter="box(out)">
                                      <p:cBhvr>
                                        <p:cTn id="37" dur="500"/>
                                        <p:tgtEl>
                                          <p:spTgt spid="294954"/>
                                        </p:tgtEl>
                                      </p:cBhvr>
                                    </p:animEffect>
                                  </p:childTnLst>
                                </p:cTn>
                              </p:par>
                            </p:childTnLst>
                          </p:cTn>
                        </p:par>
                        <p:par>
                          <p:cTn id="38" fill="hold">
                            <p:stCondLst>
                              <p:cond delay="8000"/>
                            </p:stCondLst>
                            <p:childTnLst>
                              <p:par>
                                <p:cTn id="39" presetID="4" presetClass="entr" presetSubtype="32" fill="hold" grpId="0" nodeType="afterEffect">
                                  <p:stCondLst>
                                    <p:cond delay="0"/>
                                  </p:stCondLst>
                                  <p:childTnLst>
                                    <p:set>
                                      <p:cBhvr>
                                        <p:cTn id="40" dur="1" fill="hold">
                                          <p:stCondLst>
                                            <p:cond delay="0"/>
                                          </p:stCondLst>
                                        </p:cTn>
                                        <p:tgtEl>
                                          <p:spTgt spid="294953"/>
                                        </p:tgtEl>
                                        <p:attrNameLst>
                                          <p:attrName>style.visibility</p:attrName>
                                        </p:attrNameLst>
                                      </p:cBhvr>
                                      <p:to>
                                        <p:strVal val="visible"/>
                                      </p:to>
                                    </p:set>
                                    <p:animEffect transition="in" filter="box(out)">
                                      <p:cBhvr>
                                        <p:cTn id="41" dur="500"/>
                                        <p:tgtEl>
                                          <p:spTgt spid="294953"/>
                                        </p:tgtEl>
                                      </p:cBhvr>
                                    </p:animEffect>
                                  </p:childTnLst>
                                </p:cTn>
                              </p:par>
                            </p:childTnLst>
                          </p:cTn>
                        </p:par>
                        <p:par>
                          <p:cTn id="42" fill="hold">
                            <p:stCondLst>
                              <p:cond delay="8500"/>
                            </p:stCondLst>
                            <p:childTnLst>
                              <p:par>
                                <p:cTn id="43" presetID="4" presetClass="entr" presetSubtype="32" fill="hold" grpId="0" nodeType="afterEffect">
                                  <p:stCondLst>
                                    <p:cond delay="0"/>
                                  </p:stCondLst>
                                  <p:childTnLst>
                                    <p:set>
                                      <p:cBhvr>
                                        <p:cTn id="44" dur="1" fill="hold">
                                          <p:stCondLst>
                                            <p:cond delay="0"/>
                                          </p:stCondLst>
                                        </p:cTn>
                                        <p:tgtEl>
                                          <p:spTgt spid="294952"/>
                                        </p:tgtEl>
                                        <p:attrNameLst>
                                          <p:attrName>style.visibility</p:attrName>
                                        </p:attrNameLst>
                                      </p:cBhvr>
                                      <p:to>
                                        <p:strVal val="visible"/>
                                      </p:to>
                                    </p:set>
                                    <p:animEffect transition="in" filter="box(out)">
                                      <p:cBhvr>
                                        <p:cTn id="45" dur="500"/>
                                        <p:tgtEl>
                                          <p:spTgt spid="294952"/>
                                        </p:tgtEl>
                                      </p:cBhvr>
                                    </p:animEffect>
                                  </p:childTnLst>
                                </p:cTn>
                              </p:par>
                            </p:childTnLst>
                          </p:cTn>
                        </p:par>
                        <p:par>
                          <p:cTn id="46" fill="hold">
                            <p:stCondLst>
                              <p:cond delay="9000"/>
                            </p:stCondLst>
                            <p:childTnLst>
                              <p:par>
                                <p:cTn id="47" presetID="4" presetClass="entr" presetSubtype="32" fill="hold" grpId="0" nodeType="afterEffect">
                                  <p:stCondLst>
                                    <p:cond delay="0"/>
                                  </p:stCondLst>
                                  <p:childTnLst>
                                    <p:set>
                                      <p:cBhvr>
                                        <p:cTn id="48" dur="1" fill="hold">
                                          <p:stCondLst>
                                            <p:cond delay="0"/>
                                          </p:stCondLst>
                                        </p:cTn>
                                        <p:tgtEl>
                                          <p:spTgt spid="294951"/>
                                        </p:tgtEl>
                                        <p:attrNameLst>
                                          <p:attrName>style.visibility</p:attrName>
                                        </p:attrNameLst>
                                      </p:cBhvr>
                                      <p:to>
                                        <p:strVal val="visible"/>
                                      </p:to>
                                    </p:set>
                                    <p:animEffect transition="in" filter="box(out)">
                                      <p:cBhvr>
                                        <p:cTn id="49" dur="500"/>
                                        <p:tgtEl>
                                          <p:spTgt spid="294951"/>
                                        </p:tgtEl>
                                      </p:cBhvr>
                                    </p:animEffect>
                                  </p:childTnLst>
                                </p:cTn>
                              </p:par>
                            </p:childTnLst>
                          </p:cTn>
                        </p:par>
                        <p:par>
                          <p:cTn id="50" fill="hold">
                            <p:stCondLst>
                              <p:cond delay="9500"/>
                            </p:stCondLst>
                            <p:childTnLst>
                              <p:par>
                                <p:cTn id="51" presetID="4" presetClass="entr" presetSubtype="32" fill="hold" grpId="0" nodeType="afterEffect">
                                  <p:stCondLst>
                                    <p:cond delay="0"/>
                                  </p:stCondLst>
                                  <p:childTnLst>
                                    <p:set>
                                      <p:cBhvr>
                                        <p:cTn id="52" dur="1" fill="hold">
                                          <p:stCondLst>
                                            <p:cond delay="0"/>
                                          </p:stCondLst>
                                        </p:cTn>
                                        <p:tgtEl>
                                          <p:spTgt spid="294950"/>
                                        </p:tgtEl>
                                        <p:attrNameLst>
                                          <p:attrName>style.visibility</p:attrName>
                                        </p:attrNameLst>
                                      </p:cBhvr>
                                      <p:to>
                                        <p:strVal val="visible"/>
                                      </p:to>
                                    </p:set>
                                    <p:animEffect transition="in" filter="box(out)">
                                      <p:cBhvr>
                                        <p:cTn id="53" dur="500"/>
                                        <p:tgtEl>
                                          <p:spTgt spid="294950"/>
                                        </p:tgtEl>
                                      </p:cBhvr>
                                    </p:animEffect>
                                  </p:childTnLst>
                                </p:cTn>
                              </p:par>
                            </p:childTnLst>
                          </p:cTn>
                        </p:par>
                        <p:par>
                          <p:cTn id="54" fill="hold">
                            <p:stCondLst>
                              <p:cond delay="10000"/>
                            </p:stCondLst>
                            <p:childTnLst>
                              <p:par>
                                <p:cTn id="55" presetID="4" presetClass="entr" presetSubtype="32" fill="hold" grpId="0" nodeType="afterEffect">
                                  <p:stCondLst>
                                    <p:cond delay="0"/>
                                  </p:stCondLst>
                                  <p:childTnLst>
                                    <p:set>
                                      <p:cBhvr>
                                        <p:cTn id="56" dur="1" fill="hold">
                                          <p:stCondLst>
                                            <p:cond delay="0"/>
                                          </p:stCondLst>
                                        </p:cTn>
                                        <p:tgtEl>
                                          <p:spTgt spid="294957"/>
                                        </p:tgtEl>
                                        <p:attrNameLst>
                                          <p:attrName>style.visibility</p:attrName>
                                        </p:attrNameLst>
                                      </p:cBhvr>
                                      <p:to>
                                        <p:strVal val="visible"/>
                                      </p:to>
                                    </p:set>
                                    <p:animEffect transition="in" filter="box(out)">
                                      <p:cBhvr>
                                        <p:cTn id="57" dur="500"/>
                                        <p:tgtEl>
                                          <p:spTgt spid="294957"/>
                                        </p:tgtEl>
                                      </p:cBhvr>
                                    </p:animEffect>
                                  </p:childTnLst>
                                </p:cTn>
                              </p:par>
                            </p:childTnLst>
                          </p:cTn>
                        </p:par>
                        <p:par>
                          <p:cTn id="58" fill="hold">
                            <p:stCondLst>
                              <p:cond delay="10500"/>
                            </p:stCondLst>
                            <p:childTnLst>
                              <p:par>
                                <p:cTn id="59" presetID="4" presetClass="entr" presetSubtype="32" fill="hold" grpId="0" nodeType="afterEffect">
                                  <p:stCondLst>
                                    <p:cond delay="0"/>
                                  </p:stCondLst>
                                  <p:childTnLst>
                                    <p:set>
                                      <p:cBhvr>
                                        <p:cTn id="60" dur="1" fill="hold">
                                          <p:stCondLst>
                                            <p:cond delay="0"/>
                                          </p:stCondLst>
                                        </p:cTn>
                                        <p:tgtEl>
                                          <p:spTgt spid="294958"/>
                                        </p:tgtEl>
                                        <p:attrNameLst>
                                          <p:attrName>style.visibility</p:attrName>
                                        </p:attrNameLst>
                                      </p:cBhvr>
                                      <p:to>
                                        <p:strVal val="visible"/>
                                      </p:to>
                                    </p:set>
                                    <p:animEffect transition="in" filter="box(out)">
                                      <p:cBhvr>
                                        <p:cTn id="61" dur="500"/>
                                        <p:tgtEl>
                                          <p:spTgt spid="294958"/>
                                        </p:tgtEl>
                                      </p:cBhvr>
                                    </p:animEffect>
                                  </p:childTnLst>
                                </p:cTn>
                              </p:par>
                            </p:childTnLst>
                          </p:cTn>
                        </p:par>
                        <p:par>
                          <p:cTn id="62" fill="hold">
                            <p:stCondLst>
                              <p:cond delay="11000"/>
                            </p:stCondLst>
                            <p:childTnLst>
                              <p:par>
                                <p:cTn id="63" presetID="4" presetClass="entr" presetSubtype="32" fill="hold" grpId="0" nodeType="afterEffect">
                                  <p:stCondLst>
                                    <p:cond delay="0"/>
                                  </p:stCondLst>
                                  <p:childTnLst>
                                    <p:set>
                                      <p:cBhvr>
                                        <p:cTn id="64" dur="1" fill="hold">
                                          <p:stCondLst>
                                            <p:cond delay="0"/>
                                          </p:stCondLst>
                                        </p:cTn>
                                        <p:tgtEl>
                                          <p:spTgt spid="294965"/>
                                        </p:tgtEl>
                                        <p:attrNameLst>
                                          <p:attrName>style.visibility</p:attrName>
                                        </p:attrNameLst>
                                      </p:cBhvr>
                                      <p:to>
                                        <p:strVal val="visible"/>
                                      </p:to>
                                    </p:set>
                                    <p:animEffect transition="in" filter="box(out)">
                                      <p:cBhvr>
                                        <p:cTn id="65" dur="500"/>
                                        <p:tgtEl>
                                          <p:spTgt spid="294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nimBg="1" autoUpdateAnimBg="0"/>
      <p:bldP spid="294950" grpId="0" animBg="1" autoUpdateAnimBg="0"/>
      <p:bldP spid="294951" grpId="0" animBg="1" autoUpdateAnimBg="0"/>
      <p:bldP spid="294952" grpId="0" animBg="1" autoUpdateAnimBg="0"/>
      <p:bldP spid="294953" grpId="0" animBg="1" autoUpdateAnimBg="0"/>
      <p:bldP spid="294954" grpId="0" animBg="1" autoUpdateAnimBg="0"/>
      <p:bldP spid="294955" grpId="0" animBg="1" autoUpdateAnimBg="0"/>
      <p:bldP spid="294956" grpId="0" animBg="1" autoUpdateAnimBg="0"/>
      <p:bldP spid="294957" grpId="0" animBg="1" autoUpdateAnimBg="0"/>
      <p:bldP spid="294958" grpId="0" animBg="1" autoUpdateAnimBg="0"/>
      <p:bldP spid="294965" grpId="0" animBg="1" autoUpdateAnimBg="0"/>
      <p:bldP spid="294966" grpId="0" autoUpdateAnimBg="0"/>
      <p:bldP spid="29496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sz="4000" b="1"/>
              <a:t>LOW AND MEDIUM FREQUENCIES</a:t>
            </a:r>
            <a:endParaRPr lang="en-US"/>
          </a:p>
        </p:txBody>
      </p:sp>
      <p:sp>
        <p:nvSpPr>
          <p:cNvPr id="296963" name="Rectangle 3"/>
          <p:cNvSpPr>
            <a:spLocks noGrp="1" noChangeArrowheads="1"/>
          </p:cNvSpPr>
          <p:nvPr>
            <p:ph type="body" idx="1"/>
          </p:nvPr>
        </p:nvSpPr>
        <p:spPr>
          <a:xfrm>
            <a:off x="609600" y="1905000"/>
            <a:ext cx="8153400" cy="3505200"/>
          </a:xfrm>
        </p:spPr>
        <p:txBody>
          <a:bodyPr/>
          <a:lstStyle/>
          <a:p>
            <a:pPr>
              <a:spcBef>
                <a:spcPct val="50000"/>
              </a:spcBef>
            </a:pPr>
            <a:r>
              <a:rPr lang="en-US" b="1" u="sng"/>
              <a:t>Extremely Low Frequencies</a:t>
            </a:r>
            <a:r>
              <a:rPr lang="en-US" b="1"/>
              <a:t> - 30 to 300 Hz</a:t>
            </a:r>
          </a:p>
          <a:p>
            <a:pPr>
              <a:spcBef>
                <a:spcPct val="50000"/>
              </a:spcBef>
            </a:pPr>
            <a:r>
              <a:rPr lang="en-US" b="1" u="sng"/>
              <a:t>Voice Frequencies</a:t>
            </a:r>
            <a:r>
              <a:rPr lang="en-US" b="1"/>
              <a:t> - 300 to 3000 Hz</a:t>
            </a:r>
          </a:p>
          <a:p>
            <a:pPr>
              <a:spcBef>
                <a:spcPct val="50000"/>
              </a:spcBef>
            </a:pPr>
            <a:r>
              <a:rPr lang="en-US" b="1" u="sng"/>
              <a:t>Very Low Frequencies</a:t>
            </a:r>
            <a:r>
              <a:rPr lang="en-US" b="1"/>
              <a:t> - 3 kHz to 30 kHz</a:t>
            </a:r>
          </a:p>
          <a:p>
            <a:pPr>
              <a:spcBef>
                <a:spcPct val="50000"/>
              </a:spcBef>
            </a:pPr>
            <a:r>
              <a:rPr lang="en-US" b="1" u="sng"/>
              <a:t>Low Frequencies</a:t>
            </a:r>
            <a:r>
              <a:rPr lang="en-US" b="1"/>
              <a:t> - 30 kHz to 300 kHz</a:t>
            </a:r>
          </a:p>
          <a:p>
            <a:pPr>
              <a:spcBef>
                <a:spcPct val="50000"/>
              </a:spcBef>
            </a:pPr>
            <a:r>
              <a:rPr lang="en-US" b="1" u="sng"/>
              <a:t>Medium Frequencies</a:t>
            </a:r>
            <a:r>
              <a:rPr lang="en-US" b="1"/>
              <a:t> - 300 kHz to 3 MHz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additive="base">
                                        <p:cTn id="7" dur="500" fill="hold"/>
                                        <p:tgtEl>
                                          <p:spTgt spid="296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63">
                                            <p:txEl>
                                              <p:pRg st="1" end="1"/>
                                            </p:txEl>
                                          </p:spTgt>
                                        </p:tgtEl>
                                        <p:attrNameLst>
                                          <p:attrName>style.visibility</p:attrName>
                                        </p:attrNameLst>
                                      </p:cBhvr>
                                      <p:to>
                                        <p:strVal val="visible"/>
                                      </p:to>
                                    </p:set>
                                    <p:anim calcmode="lin" valueType="num">
                                      <p:cBhvr additive="base">
                                        <p:cTn id="13" dur="500" fill="hold"/>
                                        <p:tgtEl>
                                          <p:spTgt spid="296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63">
                                            <p:txEl>
                                              <p:pRg st="2" end="2"/>
                                            </p:txEl>
                                          </p:spTgt>
                                        </p:tgtEl>
                                        <p:attrNameLst>
                                          <p:attrName>style.visibility</p:attrName>
                                        </p:attrNameLst>
                                      </p:cBhvr>
                                      <p:to>
                                        <p:strVal val="visible"/>
                                      </p:to>
                                    </p:set>
                                    <p:anim calcmode="lin" valueType="num">
                                      <p:cBhvr additive="base">
                                        <p:cTn id="19" dur="500" fill="hold"/>
                                        <p:tgtEl>
                                          <p:spTgt spid="2969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6963">
                                            <p:txEl>
                                              <p:pRg st="3" end="3"/>
                                            </p:txEl>
                                          </p:spTgt>
                                        </p:tgtEl>
                                        <p:attrNameLst>
                                          <p:attrName>style.visibility</p:attrName>
                                        </p:attrNameLst>
                                      </p:cBhvr>
                                      <p:to>
                                        <p:strVal val="visible"/>
                                      </p:to>
                                    </p:set>
                                    <p:anim calcmode="lin" valueType="num">
                                      <p:cBhvr additive="base">
                                        <p:cTn id="25" dur="500" fill="hold"/>
                                        <p:tgtEl>
                                          <p:spTgt spid="2969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6963">
                                            <p:txEl>
                                              <p:pRg st="4" end="4"/>
                                            </p:txEl>
                                          </p:spTgt>
                                        </p:tgtEl>
                                        <p:attrNameLst>
                                          <p:attrName>style.visibility</p:attrName>
                                        </p:attrNameLst>
                                      </p:cBhvr>
                                      <p:to>
                                        <p:strVal val="visible"/>
                                      </p:to>
                                    </p:set>
                                    <p:anim calcmode="lin" valueType="num">
                                      <p:cBhvr additive="base">
                                        <p:cTn id="31" dur="500" fill="hold"/>
                                        <p:tgtEl>
                                          <p:spTgt spid="2969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685800" y="228600"/>
            <a:ext cx="7772400" cy="914400"/>
          </a:xfrm>
        </p:spPr>
        <p:txBody>
          <a:bodyPr/>
          <a:lstStyle/>
          <a:p>
            <a:r>
              <a:rPr lang="en-US" sz="4000" b="1"/>
              <a:t>HIGH FREQUENCIES</a:t>
            </a:r>
          </a:p>
        </p:txBody>
      </p:sp>
      <p:sp>
        <p:nvSpPr>
          <p:cNvPr id="299011" name="Rectangle 3"/>
          <p:cNvSpPr>
            <a:spLocks noGrp="1" noChangeArrowheads="1"/>
          </p:cNvSpPr>
          <p:nvPr>
            <p:ph type="body" idx="1"/>
          </p:nvPr>
        </p:nvSpPr>
        <p:spPr>
          <a:xfrm>
            <a:off x="1524000" y="914400"/>
            <a:ext cx="5791200" cy="5486400"/>
          </a:xfrm>
        </p:spPr>
        <p:txBody>
          <a:bodyPr>
            <a:normAutofit lnSpcReduction="10000"/>
          </a:bodyPr>
          <a:lstStyle/>
          <a:p>
            <a:pPr>
              <a:spcBef>
                <a:spcPct val="30000"/>
              </a:spcBef>
            </a:pPr>
            <a:r>
              <a:rPr lang="en-US" sz="3000" b="1" u="sng"/>
              <a:t>High Frequencies</a:t>
            </a:r>
            <a:r>
              <a:rPr lang="en-US" sz="3000" b="1"/>
              <a:t> </a:t>
            </a:r>
          </a:p>
          <a:p>
            <a:pPr lvl="1">
              <a:spcBef>
                <a:spcPct val="10000"/>
              </a:spcBef>
              <a:buFontTx/>
              <a:buNone/>
            </a:pPr>
            <a:r>
              <a:rPr lang="en-US" sz="2600" b="1"/>
              <a:t>- 3 MHz to 30 MHz</a:t>
            </a:r>
          </a:p>
          <a:p>
            <a:pPr>
              <a:spcBef>
                <a:spcPct val="30000"/>
              </a:spcBef>
            </a:pPr>
            <a:r>
              <a:rPr lang="en-US" sz="3000" b="1" u="sng"/>
              <a:t>Very High Frequencies</a:t>
            </a:r>
            <a:r>
              <a:rPr lang="en-US" sz="3000" b="1"/>
              <a:t> </a:t>
            </a:r>
          </a:p>
          <a:p>
            <a:pPr lvl="1">
              <a:spcBef>
                <a:spcPct val="10000"/>
              </a:spcBef>
              <a:buFontTx/>
              <a:buNone/>
            </a:pPr>
            <a:r>
              <a:rPr lang="en-US" sz="2600" b="1"/>
              <a:t>- 30 MHz to 300 MHz</a:t>
            </a:r>
          </a:p>
          <a:p>
            <a:pPr>
              <a:spcBef>
                <a:spcPct val="30000"/>
              </a:spcBef>
            </a:pPr>
            <a:r>
              <a:rPr lang="en-US" sz="3000" b="1" u="sng"/>
              <a:t>Ultra High Frequencies</a:t>
            </a:r>
            <a:r>
              <a:rPr lang="en-US" sz="3000" b="1"/>
              <a:t> </a:t>
            </a:r>
          </a:p>
          <a:p>
            <a:pPr lvl="1">
              <a:spcBef>
                <a:spcPct val="10000"/>
              </a:spcBef>
              <a:buFontTx/>
              <a:buNone/>
            </a:pPr>
            <a:r>
              <a:rPr lang="en-US" sz="2600" b="1"/>
              <a:t>- 300 MHz to 3 GHz</a:t>
            </a:r>
          </a:p>
          <a:p>
            <a:pPr lvl="1">
              <a:spcBef>
                <a:spcPct val="10000"/>
              </a:spcBef>
              <a:buFontTx/>
              <a:buNone/>
            </a:pPr>
            <a:r>
              <a:rPr lang="en-US" sz="2600" b="1"/>
              <a:t>  (1 GHz and above = microwaves)</a:t>
            </a:r>
          </a:p>
          <a:p>
            <a:pPr>
              <a:spcBef>
                <a:spcPct val="30000"/>
              </a:spcBef>
            </a:pPr>
            <a:r>
              <a:rPr lang="en-US" sz="3000" b="1" u="sng"/>
              <a:t>Super High Frequencies</a:t>
            </a:r>
            <a:r>
              <a:rPr lang="en-US" sz="3000" b="1"/>
              <a:t> </a:t>
            </a:r>
          </a:p>
          <a:p>
            <a:pPr lvl="1">
              <a:spcBef>
                <a:spcPct val="10000"/>
              </a:spcBef>
              <a:buFontTx/>
              <a:buNone/>
            </a:pPr>
            <a:r>
              <a:rPr lang="en-US" sz="2600" b="1"/>
              <a:t>- 3 GHz to 30 GHz</a:t>
            </a:r>
          </a:p>
          <a:p>
            <a:pPr>
              <a:spcBef>
                <a:spcPct val="30000"/>
              </a:spcBef>
            </a:pPr>
            <a:r>
              <a:rPr lang="en-US" sz="3000" b="1" u="sng"/>
              <a:t>Extremely High Frequencies</a:t>
            </a:r>
          </a:p>
          <a:p>
            <a:pPr lvl="1">
              <a:spcBef>
                <a:spcPct val="10000"/>
              </a:spcBef>
              <a:buFontTx/>
              <a:buNone/>
            </a:pPr>
            <a:r>
              <a:rPr lang="en-US" sz="2600" b="1"/>
              <a:t>- 30 GHz to 300 GHz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 calcmode="lin" valueType="num">
                                      <p:cBhvr additive="base">
                                        <p:cTn id="7" dur="500" fill="hold"/>
                                        <p:tgtEl>
                                          <p:spTgt spid="299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90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9011">
                                            <p:txEl>
                                              <p:pRg st="1" end="1"/>
                                            </p:txEl>
                                          </p:spTgt>
                                        </p:tgtEl>
                                        <p:attrNameLst>
                                          <p:attrName>style.visibility</p:attrName>
                                        </p:attrNameLst>
                                      </p:cBhvr>
                                      <p:to>
                                        <p:strVal val="visible"/>
                                      </p:to>
                                    </p:set>
                                    <p:anim calcmode="lin" valueType="num">
                                      <p:cBhvr additive="base">
                                        <p:cTn id="11" dur="500" fill="hold"/>
                                        <p:tgtEl>
                                          <p:spTgt spid="2990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9011">
                                            <p:txEl>
                                              <p:pRg st="2" end="2"/>
                                            </p:txEl>
                                          </p:spTgt>
                                        </p:tgtEl>
                                        <p:attrNameLst>
                                          <p:attrName>style.visibility</p:attrName>
                                        </p:attrNameLst>
                                      </p:cBhvr>
                                      <p:to>
                                        <p:strVal val="visible"/>
                                      </p:to>
                                    </p:set>
                                    <p:anim calcmode="lin" valueType="num">
                                      <p:cBhvr additive="base">
                                        <p:cTn id="17" dur="500" fill="hold"/>
                                        <p:tgtEl>
                                          <p:spTgt spid="2990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901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99011">
                                            <p:txEl>
                                              <p:pRg st="3" end="3"/>
                                            </p:txEl>
                                          </p:spTgt>
                                        </p:tgtEl>
                                        <p:attrNameLst>
                                          <p:attrName>style.visibility</p:attrName>
                                        </p:attrNameLst>
                                      </p:cBhvr>
                                      <p:to>
                                        <p:strVal val="visible"/>
                                      </p:to>
                                    </p:set>
                                    <p:anim calcmode="lin" valueType="num">
                                      <p:cBhvr additive="base">
                                        <p:cTn id="21" dur="500" fill="hold"/>
                                        <p:tgtEl>
                                          <p:spTgt spid="2990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9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99011">
                                            <p:txEl>
                                              <p:pRg st="4" end="4"/>
                                            </p:txEl>
                                          </p:spTgt>
                                        </p:tgtEl>
                                        <p:attrNameLst>
                                          <p:attrName>style.visibility</p:attrName>
                                        </p:attrNameLst>
                                      </p:cBhvr>
                                      <p:to>
                                        <p:strVal val="visible"/>
                                      </p:to>
                                    </p:set>
                                    <p:anim calcmode="lin" valueType="num">
                                      <p:cBhvr additive="base">
                                        <p:cTn id="27" dur="500" fill="hold"/>
                                        <p:tgtEl>
                                          <p:spTgt spid="2990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9901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99011">
                                            <p:txEl>
                                              <p:pRg st="5" end="5"/>
                                            </p:txEl>
                                          </p:spTgt>
                                        </p:tgtEl>
                                        <p:attrNameLst>
                                          <p:attrName>style.visibility</p:attrName>
                                        </p:attrNameLst>
                                      </p:cBhvr>
                                      <p:to>
                                        <p:strVal val="visible"/>
                                      </p:to>
                                    </p:set>
                                    <p:anim calcmode="lin" valueType="num">
                                      <p:cBhvr additive="base">
                                        <p:cTn id="31" dur="500" fill="hold"/>
                                        <p:tgtEl>
                                          <p:spTgt spid="29901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901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99011">
                                            <p:txEl>
                                              <p:pRg st="6" end="6"/>
                                            </p:txEl>
                                          </p:spTgt>
                                        </p:tgtEl>
                                        <p:attrNameLst>
                                          <p:attrName>style.visibility</p:attrName>
                                        </p:attrNameLst>
                                      </p:cBhvr>
                                      <p:to>
                                        <p:strVal val="visible"/>
                                      </p:to>
                                    </p:set>
                                    <p:anim calcmode="lin" valueType="num">
                                      <p:cBhvr additive="base">
                                        <p:cTn id="35" dur="500" fill="hold"/>
                                        <p:tgtEl>
                                          <p:spTgt spid="29901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990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99011">
                                            <p:txEl>
                                              <p:pRg st="7" end="7"/>
                                            </p:txEl>
                                          </p:spTgt>
                                        </p:tgtEl>
                                        <p:attrNameLst>
                                          <p:attrName>style.visibility</p:attrName>
                                        </p:attrNameLst>
                                      </p:cBhvr>
                                      <p:to>
                                        <p:strVal val="visible"/>
                                      </p:to>
                                    </p:set>
                                    <p:anim calcmode="lin" valueType="num">
                                      <p:cBhvr additive="base">
                                        <p:cTn id="41" dur="500" fill="hold"/>
                                        <p:tgtEl>
                                          <p:spTgt spid="29901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9901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99011">
                                            <p:txEl>
                                              <p:pRg st="8" end="8"/>
                                            </p:txEl>
                                          </p:spTgt>
                                        </p:tgtEl>
                                        <p:attrNameLst>
                                          <p:attrName>style.visibility</p:attrName>
                                        </p:attrNameLst>
                                      </p:cBhvr>
                                      <p:to>
                                        <p:strVal val="visible"/>
                                      </p:to>
                                    </p:set>
                                    <p:anim calcmode="lin" valueType="num">
                                      <p:cBhvr additive="base">
                                        <p:cTn id="45" dur="500" fill="hold"/>
                                        <p:tgtEl>
                                          <p:spTgt spid="29901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990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99011">
                                            <p:txEl>
                                              <p:pRg st="9" end="9"/>
                                            </p:txEl>
                                          </p:spTgt>
                                        </p:tgtEl>
                                        <p:attrNameLst>
                                          <p:attrName>style.visibility</p:attrName>
                                        </p:attrNameLst>
                                      </p:cBhvr>
                                      <p:to>
                                        <p:strVal val="visible"/>
                                      </p:to>
                                    </p:set>
                                    <p:anim calcmode="lin" valueType="num">
                                      <p:cBhvr additive="base">
                                        <p:cTn id="51" dur="500" fill="hold"/>
                                        <p:tgtEl>
                                          <p:spTgt spid="29901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99011">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9011">
                                            <p:txEl>
                                              <p:pRg st="10" end="10"/>
                                            </p:txEl>
                                          </p:spTgt>
                                        </p:tgtEl>
                                        <p:attrNameLst>
                                          <p:attrName>style.visibility</p:attrName>
                                        </p:attrNameLst>
                                      </p:cBhvr>
                                      <p:to>
                                        <p:strVal val="visible"/>
                                      </p:to>
                                    </p:set>
                                    <p:anim calcmode="lin" valueType="num">
                                      <p:cBhvr additive="base">
                                        <p:cTn id="55" dur="500" fill="hold"/>
                                        <p:tgtEl>
                                          <p:spTgt spid="299011">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990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rrowheads="1"/>
          </p:cNvSpPr>
          <p:nvPr/>
        </p:nvSpPr>
        <p:spPr bwMode="auto">
          <a:xfrm>
            <a:off x="381000" y="3489325"/>
            <a:ext cx="762000" cy="1919288"/>
          </a:xfrm>
          <a:prstGeom prst="rect">
            <a:avLst/>
          </a:prstGeom>
          <a:solidFill>
            <a:srgbClr val="FFFF66"/>
          </a:solidFill>
          <a:ln w="9525">
            <a:solidFill>
              <a:schemeClr val="tx1"/>
            </a:solidFill>
            <a:miter lim="800000"/>
            <a:headEnd/>
            <a:tailEnd/>
          </a:ln>
          <a:effectLst/>
        </p:spPr>
        <p:txBody>
          <a:bodyPr wrap="none" anchor="ctr"/>
          <a:lstStyle/>
          <a:p>
            <a:endParaRPr lang="en-IN"/>
          </a:p>
        </p:txBody>
      </p:sp>
      <p:sp>
        <p:nvSpPr>
          <p:cNvPr id="301059" name="Rectangle 3"/>
          <p:cNvSpPr>
            <a:spLocks noChangeArrowheads="1"/>
          </p:cNvSpPr>
          <p:nvPr/>
        </p:nvSpPr>
        <p:spPr bwMode="auto">
          <a:xfrm>
            <a:off x="1143000" y="3489325"/>
            <a:ext cx="1524000" cy="1919288"/>
          </a:xfrm>
          <a:prstGeom prst="rect">
            <a:avLst/>
          </a:prstGeom>
          <a:solidFill>
            <a:srgbClr val="FFFF66"/>
          </a:solidFill>
          <a:ln w="9525">
            <a:solidFill>
              <a:schemeClr val="tx1"/>
            </a:solidFill>
            <a:miter lim="800000"/>
            <a:headEnd/>
            <a:tailEnd/>
          </a:ln>
          <a:effectLst/>
        </p:spPr>
        <p:txBody>
          <a:bodyPr wrap="none" anchor="ctr"/>
          <a:lstStyle/>
          <a:p>
            <a:endParaRPr lang="en-IN"/>
          </a:p>
        </p:txBody>
      </p:sp>
      <p:sp>
        <p:nvSpPr>
          <p:cNvPr id="301060" name="Rectangle 4"/>
          <p:cNvSpPr>
            <a:spLocks noChangeArrowheads="1"/>
          </p:cNvSpPr>
          <p:nvPr/>
        </p:nvSpPr>
        <p:spPr bwMode="auto">
          <a:xfrm>
            <a:off x="3429000" y="3489325"/>
            <a:ext cx="1143000" cy="1919288"/>
          </a:xfrm>
          <a:prstGeom prst="rect">
            <a:avLst/>
          </a:prstGeom>
          <a:solidFill>
            <a:srgbClr val="FFFF66"/>
          </a:solidFill>
          <a:ln w="9525">
            <a:solidFill>
              <a:schemeClr val="tx1"/>
            </a:solidFill>
            <a:miter lim="800000"/>
            <a:headEnd/>
            <a:tailEnd/>
          </a:ln>
          <a:effectLst/>
        </p:spPr>
        <p:txBody>
          <a:bodyPr wrap="none" anchor="ctr"/>
          <a:lstStyle/>
          <a:p>
            <a:endParaRPr lang="en-IN"/>
          </a:p>
        </p:txBody>
      </p:sp>
      <p:sp>
        <p:nvSpPr>
          <p:cNvPr id="301061" name="Rectangle 5"/>
          <p:cNvSpPr>
            <a:spLocks noChangeArrowheads="1"/>
          </p:cNvSpPr>
          <p:nvPr/>
        </p:nvSpPr>
        <p:spPr bwMode="auto">
          <a:xfrm>
            <a:off x="2667000" y="3489325"/>
            <a:ext cx="762000" cy="1919288"/>
          </a:xfrm>
          <a:prstGeom prst="rect">
            <a:avLst/>
          </a:prstGeom>
          <a:solidFill>
            <a:srgbClr val="FFFF66"/>
          </a:solidFill>
          <a:ln w="9525">
            <a:solidFill>
              <a:schemeClr val="tx1"/>
            </a:solidFill>
            <a:miter lim="800000"/>
            <a:headEnd/>
            <a:tailEnd/>
          </a:ln>
          <a:effectLst/>
        </p:spPr>
        <p:txBody>
          <a:bodyPr wrap="none" anchor="ctr"/>
          <a:lstStyle/>
          <a:p>
            <a:endParaRPr lang="en-IN"/>
          </a:p>
        </p:txBody>
      </p:sp>
      <p:sp>
        <p:nvSpPr>
          <p:cNvPr id="301062" name="Text Box 6"/>
          <p:cNvSpPr txBox="1">
            <a:spLocks noChangeArrowheads="1"/>
          </p:cNvSpPr>
          <p:nvPr/>
        </p:nvSpPr>
        <p:spPr bwMode="auto">
          <a:xfrm rot="-5400000">
            <a:off x="-100807" y="2809082"/>
            <a:ext cx="98901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-3</a:t>
            </a:r>
            <a:r>
              <a:rPr lang="en-US" sz="2400" b="1">
                <a:latin typeface="Times New Roman" pitchFamily="18" charset="0"/>
              </a:rPr>
              <a:t> m</a:t>
            </a:r>
          </a:p>
        </p:txBody>
      </p:sp>
      <p:sp>
        <p:nvSpPr>
          <p:cNvPr id="301063" name="Text Box 7"/>
          <p:cNvSpPr txBox="1">
            <a:spLocks noChangeArrowheads="1"/>
          </p:cNvSpPr>
          <p:nvPr/>
        </p:nvSpPr>
        <p:spPr bwMode="auto">
          <a:xfrm rot="-5400000">
            <a:off x="646906" y="2809082"/>
            <a:ext cx="989013"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-4</a:t>
            </a:r>
            <a:r>
              <a:rPr lang="en-US" sz="2400" b="1">
                <a:latin typeface="Times New Roman" pitchFamily="18" charset="0"/>
              </a:rPr>
              <a:t> m</a:t>
            </a:r>
          </a:p>
        </p:txBody>
      </p:sp>
      <p:sp>
        <p:nvSpPr>
          <p:cNvPr id="301064" name="Text Box 8"/>
          <p:cNvSpPr txBox="1">
            <a:spLocks noChangeArrowheads="1"/>
          </p:cNvSpPr>
          <p:nvPr/>
        </p:nvSpPr>
        <p:spPr bwMode="auto">
          <a:xfrm rot="-5400000">
            <a:off x="-281781" y="5807869"/>
            <a:ext cx="132556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300 GHz</a:t>
            </a:r>
          </a:p>
        </p:txBody>
      </p:sp>
      <p:sp>
        <p:nvSpPr>
          <p:cNvPr id="301065" name="Text Box 9"/>
          <p:cNvSpPr txBox="1">
            <a:spLocks noChangeArrowheads="1"/>
          </p:cNvSpPr>
          <p:nvPr/>
        </p:nvSpPr>
        <p:spPr bwMode="auto">
          <a:xfrm rot="-5400000">
            <a:off x="-38766" y="4032676"/>
            <a:ext cx="1582484" cy="830997"/>
          </a:xfrm>
          <a:prstGeom prst="rect">
            <a:avLst/>
          </a:prstGeom>
          <a:noFill/>
          <a:ln w="9525">
            <a:noFill/>
            <a:miter lim="800000"/>
            <a:headEnd/>
            <a:tailEnd/>
          </a:ln>
          <a:effectLst/>
        </p:spPr>
        <p:txBody>
          <a:bodyPr wrap="none">
            <a:spAutoFit/>
          </a:bodyPr>
          <a:lstStyle/>
          <a:p>
            <a:pPr algn="ctr"/>
            <a:r>
              <a:rPr lang="en-US" sz="2400" b="1" dirty="0">
                <a:latin typeface="Times New Roman" pitchFamily="18" charset="0"/>
              </a:rPr>
              <a:t>Millimeter</a:t>
            </a:r>
          </a:p>
          <a:p>
            <a:pPr algn="ctr"/>
            <a:r>
              <a:rPr lang="en-US" sz="2400" b="1" dirty="0">
                <a:latin typeface="Times New Roman" pitchFamily="18" charset="0"/>
              </a:rPr>
              <a:t>waves</a:t>
            </a:r>
          </a:p>
        </p:txBody>
      </p:sp>
      <p:sp>
        <p:nvSpPr>
          <p:cNvPr id="301066" name="Text Box 10"/>
          <p:cNvSpPr txBox="1">
            <a:spLocks noChangeArrowheads="1"/>
          </p:cNvSpPr>
          <p:nvPr/>
        </p:nvSpPr>
        <p:spPr bwMode="auto">
          <a:xfrm>
            <a:off x="990600" y="130175"/>
            <a:ext cx="6553200" cy="1190625"/>
          </a:xfrm>
          <a:prstGeom prst="rect">
            <a:avLst/>
          </a:prstGeom>
          <a:noFill/>
          <a:ln w="9525">
            <a:noFill/>
            <a:miter lim="800000"/>
            <a:headEnd/>
            <a:tailEnd/>
          </a:ln>
          <a:effectLst/>
        </p:spPr>
        <p:txBody>
          <a:bodyPr>
            <a:spAutoFit/>
          </a:bodyPr>
          <a:lstStyle/>
          <a:p>
            <a:pPr algn="ctr"/>
            <a:r>
              <a:rPr lang="en-US" sz="3600" b="1" dirty="0">
                <a:latin typeface="Times New Roman" pitchFamily="18" charset="0"/>
              </a:rPr>
              <a:t>THE ELECTROMAGNETIC SPECTRUM ABOVE 300 GHZ</a:t>
            </a:r>
          </a:p>
        </p:txBody>
      </p:sp>
      <p:sp>
        <p:nvSpPr>
          <p:cNvPr id="301067" name="Text Box 11"/>
          <p:cNvSpPr txBox="1">
            <a:spLocks noChangeArrowheads="1"/>
          </p:cNvSpPr>
          <p:nvPr/>
        </p:nvSpPr>
        <p:spPr bwMode="auto">
          <a:xfrm>
            <a:off x="4648200" y="1524000"/>
            <a:ext cx="1741488" cy="457200"/>
          </a:xfrm>
          <a:prstGeom prst="rect">
            <a:avLst/>
          </a:prstGeom>
          <a:noFill/>
          <a:ln w="9525">
            <a:noFill/>
            <a:miter lim="800000"/>
            <a:headEnd/>
            <a:tailEnd/>
          </a:ln>
          <a:effectLst/>
        </p:spPr>
        <p:txBody>
          <a:bodyPr wrap="none">
            <a:spAutoFit/>
          </a:bodyPr>
          <a:lstStyle/>
          <a:p>
            <a:r>
              <a:rPr lang="en-US" sz="2400" b="1">
                <a:latin typeface="Times New Roman" pitchFamily="18" charset="0"/>
              </a:rPr>
              <a:t>Wavelength</a:t>
            </a:r>
          </a:p>
        </p:txBody>
      </p:sp>
      <p:sp>
        <p:nvSpPr>
          <p:cNvPr id="301068" name="Line 12"/>
          <p:cNvSpPr>
            <a:spLocks noChangeShapeType="1"/>
          </p:cNvSpPr>
          <p:nvPr/>
        </p:nvSpPr>
        <p:spPr bwMode="auto">
          <a:xfrm flipH="1">
            <a:off x="2133600" y="1752600"/>
            <a:ext cx="2514600" cy="0"/>
          </a:xfrm>
          <a:prstGeom prst="line">
            <a:avLst/>
          </a:prstGeom>
          <a:noFill/>
          <a:ln w="28575">
            <a:solidFill>
              <a:schemeClr val="accent2"/>
            </a:solidFill>
            <a:round/>
            <a:headEnd/>
            <a:tailEnd type="triangle" w="med" len="med"/>
          </a:ln>
          <a:effectLst/>
        </p:spPr>
        <p:txBody>
          <a:bodyPr/>
          <a:lstStyle/>
          <a:p>
            <a:endParaRPr lang="en-IN"/>
          </a:p>
        </p:txBody>
      </p:sp>
      <p:sp>
        <p:nvSpPr>
          <p:cNvPr id="301069" name="Text Box 13"/>
          <p:cNvSpPr txBox="1">
            <a:spLocks noChangeArrowheads="1"/>
          </p:cNvSpPr>
          <p:nvPr/>
        </p:nvSpPr>
        <p:spPr bwMode="auto">
          <a:xfrm rot="-5400000">
            <a:off x="1828007" y="2439194"/>
            <a:ext cx="167481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0.8 x 10</a:t>
            </a:r>
            <a:r>
              <a:rPr lang="en-US" sz="2400" b="1" baseline="30000">
                <a:latin typeface="Times New Roman" pitchFamily="18" charset="0"/>
              </a:rPr>
              <a:t>-6</a:t>
            </a:r>
            <a:r>
              <a:rPr lang="en-US" sz="2400" b="1">
                <a:latin typeface="Times New Roman" pitchFamily="18" charset="0"/>
              </a:rPr>
              <a:t> m</a:t>
            </a:r>
          </a:p>
        </p:txBody>
      </p:sp>
      <p:sp>
        <p:nvSpPr>
          <p:cNvPr id="301070" name="Text Box 14"/>
          <p:cNvSpPr txBox="1">
            <a:spLocks noChangeArrowheads="1"/>
          </p:cNvSpPr>
          <p:nvPr/>
        </p:nvSpPr>
        <p:spPr bwMode="auto">
          <a:xfrm rot="-5400000">
            <a:off x="2588419" y="2442369"/>
            <a:ext cx="167481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0.4 x 10</a:t>
            </a:r>
            <a:r>
              <a:rPr lang="en-US" sz="2400" b="1" baseline="30000">
                <a:latin typeface="Times New Roman" pitchFamily="18" charset="0"/>
              </a:rPr>
              <a:t>-6</a:t>
            </a:r>
            <a:r>
              <a:rPr lang="en-US" sz="2400" b="1">
                <a:latin typeface="Times New Roman" pitchFamily="18" charset="0"/>
              </a:rPr>
              <a:t> m</a:t>
            </a:r>
          </a:p>
        </p:txBody>
      </p:sp>
      <p:sp>
        <p:nvSpPr>
          <p:cNvPr id="301071" name="Rectangle 15"/>
          <p:cNvSpPr>
            <a:spLocks noChangeArrowheads="1"/>
          </p:cNvSpPr>
          <p:nvPr/>
        </p:nvSpPr>
        <p:spPr bwMode="auto">
          <a:xfrm>
            <a:off x="4572000" y="3492500"/>
            <a:ext cx="1143000" cy="1919288"/>
          </a:xfrm>
          <a:prstGeom prst="rect">
            <a:avLst/>
          </a:prstGeom>
          <a:solidFill>
            <a:srgbClr val="FFFF66"/>
          </a:solidFill>
          <a:ln w="9525">
            <a:solidFill>
              <a:schemeClr val="tx1"/>
            </a:solidFill>
            <a:miter lim="800000"/>
            <a:headEnd/>
            <a:tailEnd/>
          </a:ln>
          <a:effectLst/>
        </p:spPr>
        <p:txBody>
          <a:bodyPr wrap="none" anchor="ctr"/>
          <a:lstStyle/>
          <a:p>
            <a:endParaRPr lang="en-IN"/>
          </a:p>
        </p:txBody>
      </p:sp>
      <p:sp>
        <p:nvSpPr>
          <p:cNvPr id="301072" name="Rectangle 16"/>
          <p:cNvSpPr>
            <a:spLocks noChangeArrowheads="1"/>
          </p:cNvSpPr>
          <p:nvPr/>
        </p:nvSpPr>
        <p:spPr bwMode="auto">
          <a:xfrm>
            <a:off x="5715000" y="3492500"/>
            <a:ext cx="1143000" cy="1919288"/>
          </a:xfrm>
          <a:prstGeom prst="rect">
            <a:avLst/>
          </a:prstGeom>
          <a:solidFill>
            <a:srgbClr val="FFFF66"/>
          </a:solidFill>
          <a:ln w="9525">
            <a:solidFill>
              <a:schemeClr val="tx1"/>
            </a:solidFill>
            <a:miter lim="800000"/>
            <a:headEnd/>
            <a:tailEnd/>
          </a:ln>
          <a:effectLst/>
        </p:spPr>
        <p:txBody>
          <a:bodyPr wrap="none" anchor="ctr"/>
          <a:lstStyle/>
          <a:p>
            <a:endParaRPr lang="en-IN"/>
          </a:p>
        </p:txBody>
      </p:sp>
      <p:sp>
        <p:nvSpPr>
          <p:cNvPr id="301073" name="Text Box 17"/>
          <p:cNvSpPr txBox="1">
            <a:spLocks noChangeArrowheads="1"/>
          </p:cNvSpPr>
          <p:nvPr/>
        </p:nvSpPr>
        <p:spPr bwMode="auto">
          <a:xfrm rot="-5400000">
            <a:off x="1633538" y="4232275"/>
            <a:ext cx="13017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Infrared</a:t>
            </a:r>
          </a:p>
        </p:txBody>
      </p:sp>
      <p:sp>
        <p:nvSpPr>
          <p:cNvPr id="301074" name="Text Box 18"/>
          <p:cNvSpPr txBox="1">
            <a:spLocks noChangeArrowheads="1"/>
          </p:cNvSpPr>
          <p:nvPr/>
        </p:nvSpPr>
        <p:spPr bwMode="auto">
          <a:xfrm rot="-5400000">
            <a:off x="2504281" y="4260057"/>
            <a:ext cx="1081087" cy="457200"/>
          </a:xfrm>
          <a:prstGeom prst="rect">
            <a:avLst/>
          </a:prstGeom>
          <a:noFill/>
          <a:ln w="9525">
            <a:noFill/>
            <a:miter lim="800000"/>
            <a:headEnd/>
            <a:tailEnd/>
          </a:ln>
          <a:effectLst/>
        </p:spPr>
        <p:txBody>
          <a:bodyPr wrap="none">
            <a:spAutoFit/>
          </a:bodyPr>
          <a:lstStyle/>
          <a:p>
            <a:r>
              <a:rPr lang="en-US" sz="2400" b="1">
                <a:latin typeface="Times New Roman" pitchFamily="18" charset="0"/>
              </a:rPr>
              <a:t>Visible</a:t>
            </a:r>
          </a:p>
        </p:txBody>
      </p:sp>
      <p:sp>
        <p:nvSpPr>
          <p:cNvPr id="301075" name="Text Box 19"/>
          <p:cNvSpPr txBox="1">
            <a:spLocks noChangeArrowheads="1"/>
          </p:cNvSpPr>
          <p:nvPr/>
        </p:nvSpPr>
        <p:spPr bwMode="auto">
          <a:xfrm rot="-5400000">
            <a:off x="3243263" y="4157663"/>
            <a:ext cx="158750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Ultraviolet</a:t>
            </a:r>
          </a:p>
        </p:txBody>
      </p:sp>
      <p:sp>
        <p:nvSpPr>
          <p:cNvPr id="301076" name="Text Box 20"/>
          <p:cNvSpPr txBox="1">
            <a:spLocks noChangeArrowheads="1"/>
          </p:cNvSpPr>
          <p:nvPr/>
        </p:nvSpPr>
        <p:spPr bwMode="auto">
          <a:xfrm rot="-5400000">
            <a:off x="4647407" y="4185444"/>
            <a:ext cx="106521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X-rays</a:t>
            </a:r>
          </a:p>
        </p:txBody>
      </p:sp>
      <p:sp>
        <p:nvSpPr>
          <p:cNvPr id="301077" name="Text Box 21"/>
          <p:cNvSpPr txBox="1">
            <a:spLocks noChangeArrowheads="1"/>
          </p:cNvSpPr>
          <p:nvPr/>
        </p:nvSpPr>
        <p:spPr bwMode="auto">
          <a:xfrm rot="-5400000">
            <a:off x="5314156" y="4247357"/>
            <a:ext cx="1868487" cy="457200"/>
          </a:xfrm>
          <a:prstGeom prst="rect">
            <a:avLst/>
          </a:prstGeom>
          <a:noFill/>
          <a:ln w="9525">
            <a:noFill/>
            <a:miter lim="800000"/>
            <a:headEnd/>
            <a:tailEnd/>
          </a:ln>
          <a:effectLst/>
        </p:spPr>
        <p:txBody>
          <a:bodyPr wrap="none">
            <a:spAutoFit/>
          </a:bodyPr>
          <a:lstStyle/>
          <a:p>
            <a:r>
              <a:rPr lang="en-US" sz="2400" b="1">
                <a:latin typeface="Times New Roman" pitchFamily="18" charset="0"/>
              </a:rPr>
              <a:t>Gamma rays</a:t>
            </a:r>
          </a:p>
        </p:txBody>
      </p:sp>
      <p:sp>
        <p:nvSpPr>
          <p:cNvPr id="301078" name="Freeform 22"/>
          <p:cNvSpPr>
            <a:spLocks/>
          </p:cNvSpPr>
          <p:nvPr/>
        </p:nvSpPr>
        <p:spPr bwMode="auto">
          <a:xfrm>
            <a:off x="6858000" y="3490913"/>
            <a:ext cx="1962150" cy="1920875"/>
          </a:xfrm>
          <a:custGeom>
            <a:avLst/>
            <a:gdLst/>
            <a:ahLst/>
            <a:cxnLst>
              <a:cxn ang="0">
                <a:pos x="2" y="1210"/>
              </a:cxn>
              <a:cxn ang="0">
                <a:pos x="2" y="2"/>
              </a:cxn>
              <a:cxn ang="0">
                <a:pos x="1070" y="0"/>
              </a:cxn>
              <a:cxn ang="0">
                <a:pos x="992" y="591"/>
              </a:cxn>
              <a:cxn ang="0">
                <a:pos x="1136" y="785"/>
              </a:cxn>
              <a:cxn ang="0">
                <a:pos x="1047" y="1210"/>
              </a:cxn>
              <a:cxn ang="0">
                <a:pos x="0" y="1210"/>
              </a:cxn>
            </a:cxnLst>
            <a:rect l="0" t="0" r="r" b="b"/>
            <a:pathLst>
              <a:path w="1236" h="1210">
                <a:moveTo>
                  <a:pt x="2" y="1210"/>
                </a:moveTo>
                <a:lnTo>
                  <a:pt x="2" y="2"/>
                </a:lnTo>
                <a:lnTo>
                  <a:pt x="1070" y="0"/>
                </a:lnTo>
                <a:cubicBezTo>
                  <a:pt x="1235" y="98"/>
                  <a:pt x="981" y="460"/>
                  <a:pt x="992" y="591"/>
                </a:cubicBezTo>
                <a:cubicBezTo>
                  <a:pt x="1003" y="722"/>
                  <a:pt x="1127" y="682"/>
                  <a:pt x="1136" y="785"/>
                </a:cubicBezTo>
                <a:cubicBezTo>
                  <a:pt x="1145" y="888"/>
                  <a:pt x="1236" y="1139"/>
                  <a:pt x="1047" y="1210"/>
                </a:cubicBezTo>
                <a:lnTo>
                  <a:pt x="0" y="1210"/>
                </a:lnTo>
              </a:path>
            </a:pathLst>
          </a:custGeom>
          <a:solidFill>
            <a:srgbClr val="FFFF66"/>
          </a:solidFill>
          <a:ln w="9525">
            <a:solidFill>
              <a:schemeClr val="tx1"/>
            </a:solidFill>
            <a:round/>
            <a:headEnd/>
            <a:tailEnd/>
          </a:ln>
          <a:effectLst/>
        </p:spPr>
        <p:txBody>
          <a:bodyPr/>
          <a:lstStyle/>
          <a:p>
            <a:endParaRPr lang="en-IN"/>
          </a:p>
        </p:txBody>
      </p:sp>
      <p:sp>
        <p:nvSpPr>
          <p:cNvPr id="301079" name="Text Box 23"/>
          <p:cNvSpPr txBox="1">
            <a:spLocks noChangeArrowheads="1"/>
          </p:cNvSpPr>
          <p:nvPr/>
        </p:nvSpPr>
        <p:spPr bwMode="auto">
          <a:xfrm rot="-5400000">
            <a:off x="6800850" y="4289425"/>
            <a:ext cx="1784350" cy="457200"/>
          </a:xfrm>
          <a:prstGeom prst="rect">
            <a:avLst/>
          </a:prstGeom>
          <a:noFill/>
          <a:ln w="9525">
            <a:noFill/>
            <a:miter lim="800000"/>
            <a:headEnd/>
            <a:tailEnd/>
          </a:ln>
          <a:effectLst/>
        </p:spPr>
        <p:txBody>
          <a:bodyPr wrap="none">
            <a:spAutoFit/>
          </a:bodyPr>
          <a:lstStyle/>
          <a:p>
            <a:r>
              <a:rPr lang="en-US" sz="2400" b="1">
                <a:latin typeface="Times New Roman" pitchFamily="18" charset="0"/>
              </a:rPr>
              <a:t>Cosmic rays</a:t>
            </a:r>
          </a:p>
        </p:txBody>
      </p:sp>
      <p:grpSp>
        <p:nvGrpSpPr>
          <p:cNvPr id="2" name="Group 24"/>
          <p:cNvGrpSpPr>
            <a:grpSpLocks/>
          </p:cNvGrpSpPr>
          <p:nvPr/>
        </p:nvGrpSpPr>
        <p:grpSpPr bwMode="auto">
          <a:xfrm>
            <a:off x="1600200" y="5410200"/>
            <a:ext cx="2819400" cy="1143000"/>
            <a:chOff x="1008" y="3408"/>
            <a:chExt cx="1776" cy="720"/>
          </a:xfrm>
        </p:grpSpPr>
        <p:sp>
          <p:nvSpPr>
            <p:cNvPr id="301081" name="Rectangle 25"/>
            <p:cNvSpPr>
              <a:spLocks noChangeArrowheads="1"/>
            </p:cNvSpPr>
            <p:nvPr/>
          </p:nvSpPr>
          <p:spPr bwMode="auto">
            <a:xfrm>
              <a:off x="1008" y="3696"/>
              <a:ext cx="1776" cy="432"/>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w="9525">
              <a:solidFill>
                <a:schemeClr val="tx1"/>
              </a:solidFill>
              <a:miter lim="800000"/>
              <a:headEnd/>
              <a:tailEnd/>
            </a:ln>
            <a:effectLst/>
          </p:spPr>
          <p:txBody>
            <a:bodyPr wrap="none" anchor="ctr"/>
            <a:lstStyle/>
            <a:p>
              <a:endParaRPr lang="en-IN"/>
            </a:p>
          </p:txBody>
        </p:sp>
        <p:sp>
          <p:nvSpPr>
            <p:cNvPr id="301082" name="Line 26"/>
            <p:cNvSpPr>
              <a:spLocks noChangeShapeType="1"/>
            </p:cNvSpPr>
            <p:nvPr/>
          </p:nvSpPr>
          <p:spPr bwMode="auto">
            <a:xfrm flipV="1">
              <a:off x="1008" y="3408"/>
              <a:ext cx="672" cy="288"/>
            </a:xfrm>
            <a:prstGeom prst="line">
              <a:avLst/>
            </a:prstGeom>
            <a:noFill/>
            <a:ln w="9525">
              <a:solidFill>
                <a:schemeClr val="tx1"/>
              </a:solidFill>
              <a:round/>
              <a:headEnd/>
              <a:tailEnd/>
            </a:ln>
            <a:effectLst/>
          </p:spPr>
          <p:txBody>
            <a:bodyPr/>
            <a:lstStyle/>
            <a:p>
              <a:endParaRPr lang="en-IN"/>
            </a:p>
          </p:txBody>
        </p:sp>
        <p:sp>
          <p:nvSpPr>
            <p:cNvPr id="301083" name="Line 27"/>
            <p:cNvSpPr>
              <a:spLocks noChangeShapeType="1"/>
            </p:cNvSpPr>
            <p:nvPr/>
          </p:nvSpPr>
          <p:spPr bwMode="auto">
            <a:xfrm flipH="1" flipV="1">
              <a:off x="2160" y="3408"/>
              <a:ext cx="624" cy="288"/>
            </a:xfrm>
            <a:prstGeom prst="line">
              <a:avLst/>
            </a:prstGeom>
            <a:noFill/>
            <a:ln w="9525">
              <a:solidFill>
                <a:schemeClr val="tx1"/>
              </a:solidFill>
              <a:round/>
              <a:headEnd/>
              <a:tailEnd/>
            </a:ln>
            <a:effectLst/>
          </p:spPr>
          <p:txBody>
            <a:bodyPr/>
            <a:lstStyle/>
            <a:p>
              <a:endParaRPr lang="en-IN"/>
            </a:p>
          </p:txBody>
        </p:sp>
      </p:grpSp>
      <p:sp>
        <p:nvSpPr>
          <p:cNvPr id="301084" name="Rectangle 28"/>
          <p:cNvSpPr>
            <a:spLocks noChangeArrowheads="1"/>
          </p:cNvSpPr>
          <p:nvPr/>
        </p:nvSpPr>
        <p:spPr bwMode="auto">
          <a:xfrm>
            <a:off x="1135063" y="3490913"/>
            <a:ext cx="762000" cy="1919287"/>
          </a:xfrm>
          <a:prstGeom prst="rect">
            <a:avLst/>
          </a:prstGeom>
          <a:solidFill>
            <a:srgbClr val="FFFF66"/>
          </a:solidFill>
          <a:ln w="9525">
            <a:solidFill>
              <a:schemeClr val="tx1"/>
            </a:solidFill>
            <a:miter lim="800000"/>
            <a:headEnd/>
            <a:tailEnd/>
          </a:ln>
          <a:effectLst/>
        </p:spPr>
        <p:txBody>
          <a:bodyPr wrap="none" anchor="ctr"/>
          <a:lstStyle/>
          <a:p>
            <a:endParaRPr lang="en-IN"/>
          </a:p>
        </p:txBody>
      </p:sp>
      <p:sp>
        <p:nvSpPr>
          <p:cNvPr id="301085" name="Text Box 29"/>
          <p:cNvSpPr txBox="1">
            <a:spLocks noChangeArrowheads="1"/>
          </p:cNvSpPr>
          <p:nvPr/>
        </p:nvSpPr>
        <p:spPr bwMode="auto">
          <a:xfrm rot="-5400000">
            <a:off x="1421607" y="2788444"/>
            <a:ext cx="989012" cy="457200"/>
          </a:xfrm>
          <a:prstGeom prst="rect">
            <a:avLst/>
          </a:prstGeom>
          <a:noFill/>
          <a:ln w="9525">
            <a:noFill/>
            <a:miter lim="800000"/>
            <a:headEnd/>
            <a:tailEnd/>
          </a:ln>
          <a:effectLst/>
        </p:spPr>
        <p:txBody>
          <a:bodyPr wrap="none">
            <a:spAutoFit/>
          </a:bodyPr>
          <a:lstStyle/>
          <a:p>
            <a:r>
              <a:rPr lang="en-US" sz="2400" b="1">
                <a:latin typeface="Times New Roman" pitchFamily="18" charset="0"/>
              </a:rPr>
              <a:t>10</a:t>
            </a:r>
            <a:r>
              <a:rPr lang="en-US" sz="2400" b="1" baseline="30000">
                <a:latin typeface="Times New Roman" pitchFamily="18" charset="0"/>
              </a:rPr>
              <a:t>-5</a:t>
            </a:r>
            <a:r>
              <a:rPr lang="en-US" sz="2400" b="1">
                <a:latin typeface="Times New Roman" pitchFamily="18" charset="0"/>
              </a:rPr>
              <a:t>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301065"/>
                                        </p:tgtEl>
                                        <p:attrNameLst>
                                          <p:attrName>style.visibility</p:attrName>
                                        </p:attrNameLst>
                                      </p:cBhvr>
                                      <p:to>
                                        <p:strVal val="visible"/>
                                      </p:to>
                                    </p:set>
                                    <p:animEffect transition="in" filter="box(out)">
                                      <p:cBhvr>
                                        <p:cTn id="7" dur="500"/>
                                        <p:tgtEl>
                                          <p:spTgt spid="301065"/>
                                        </p:tgtEl>
                                      </p:cBhvr>
                                    </p:animEffect>
                                  </p:childTnLst>
                                </p:cTn>
                              </p:par>
                            </p:childTnLst>
                          </p:cTn>
                        </p:par>
                        <p:par>
                          <p:cTn id="8" fill="hold">
                            <p:stCondLst>
                              <p:cond delay="1500"/>
                            </p:stCondLst>
                            <p:childTnLst>
                              <p:par>
                                <p:cTn id="9" presetID="4" presetClass="entr" presetSubtype="32" fill="hold" grpId="0" nodeType="afterEffect">
                                  <p:stCondLst>
                                    <p:cond delay="1000"/>
                                  </p:stCondLst>
                                  <p:childTnLst>
                                    <p:set>
                                      <p:cBhvr>
                                        <p:cTn id="10" dur="1" fill="hold">
                                          <p:stCondLst>
                                            <p:cond delay="0"/>
                                          </p:stCondLst>
                                        </p:cTn>
                                        <p:tgtEl>
                                          <p:spTgt spid="301073"/>
                                        </p:tgtEl>
                                        <p:attrNameLst>
                                          <p:attrName>style.visibility</p:attrName>
                                        </p:attrNameLst>
                                      </p:cBhvr>
                                      <p:to>
                                        <p:strVal val="visible"/>
                                      </p:to>
                                    </p:set>
                                    <p:animEffect transition="in" filter="box(out)">
                                      <p:cBhvr>
                                        <p:cTn id="11" dur="500"/>
                                        <p:tgtEl>
                                          <p:spTgt spid="301073"/>
                                        </p:tgtEl>
                                      </p:cBhvr>
                                    </p:animEffect>
                                  </p:childTnLst>
                                </p:cTn>
                              </p:par>
                            </p:childTnLst>
                          </p:cTn>
                        </p:par>
                        <p:par>
                          <p:cTn id="12" fill="hold">
                            <p:stCondLst>
                              <p:cond delay="3000"/>
                            </p:stCondLst>
                            <p:childTnLst>
                              <p:par>
                                <p:cTn id="13" presetID="4" presetClass="entr" presetSubtype="32" fill="hold" grpId="0" nodeType="afterEffect">
                                  <p:stCondLst>
                                    <p:cond delay="1000"/>
                                  </p:stCondLst>
                                  <p:childTnLst>
                                    <p:set>
                                      <p:cBhvr>
                                        <p:cTn id="14" dur="1" fill="hold">
                                          <p:stCondLst>
                                            <p:cond delay="0"/>
                                          </p:stCondLst>
                                        </p:cTn>
                                        <p:tgtEl>
                                          <p:spTgt spid="301074"/>
                                        </p:tgtEl>
                                        <p:attrNameLst>
                                          <p:attrName>style.visibility</p:attrName>
                                        </p:attrNameLst>
                                      </p:cBhvr>
                                      <p:to>
                                        <p:strVal val="visible"/>
                                      </p:to>
                                    </p:set>
                                    <p:animEffect transition="in" filter="box(out)">
                                      <p:cBhvr>
                                        <p:cTn id="15" dur="500"/>
                                        <p:tgtEl>
                                          <p:spTgt spid="301074"/>
                                        </p:tgtEl>
                                      </p:cBhvr>
                                    </p:animEffect>
                                  </p:childTnLst>
                                </p:cTn>
                              </p:par>
                            </p:childTnLst>
                          </p:cTn>
                        </p:par>
                        <p:par>
                          <p:cTn id="16" fill="hold">
                            <p:stCondLst>
                              <p:cond delay="4500"/>
                            </p:stCondLst>
                            <p:childTnLst>
                              <p:par>
                                <p:cTn id="17" presetID="17" presetClass="entr" presetSubtype="1" fill="hold" nodeType="after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ppt_h/2"/>
                                          </p:val>
                                        </p:tav>
                                        <p:tav tm="100000">
                                          <p:val>
                                            <p:strVal val="#ppt_y"/>
                                          </p:val>
                                        </p:tav>
                                      </p:tavLst>
                                    </p:anim>
                                    <p:anim calcmode="lin" valueType="num">
                                      <p:cBhvr>
                                        <p:cTn id="21" dur="500" fill="hold"/>
                                        <p:tgtEl>
                                          <p:spTgt spid="2"/>
                                        </p:tgtEl>
                                        <p:attrNameLst>
                                          <p:attrName>ppt_w</p:attrName>
                                        </p:attrNameLst>
                                      </p:cBhvr>
                                      <p:tavLst>
                                        <p:tav tm="0">
                                          <p:val>
                                            <p:strVal val="#ppt_w"/>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par>
                          <p:cTn id="23" fill="hold">
                            <p:stCondLst>
                              <p:cond delay="6000"/>
                            </p:stCondLst>
                            <p:childTnLst>
                              <p:par>
                                <p:cTn id="24" presetID="4" presetClass="entr" presetSubtype="32" fill="hold" grpId="0" nodeType="afterEffect">
                                  <p:stCondLst>
                                    <p:cond delay="2000"/>
                                  </p:stCondLst>
                                  <p:childTnLst>
                                    <p:set>
                                      <p:cBhvr>
                                        <p:cTn id="25" dur="1" fill="hold">
                                          <p:stCondLst>
                                            <p:cond delay="0"/>
                                          </p:stCondLst>
                                        </p:cTn>
                                        <p:tgtEl>
                                          <p:spTgt spid="301075"/>
                                        </p:tgtEl>
                                        <p:attrNameLst>
                                          <p:attrName>style.visibility</p:attrName>
                                        </p:attrNameLst>
                                      </p:cBhvr>
                                      <p:to>
                                        <p:strVal val="visible"/>
                                      </p:to>
                                    </p:set>
                                    <p:animEffect transition="in" filter="box(out)">
                                      <p:cBhvr>
                                        <p:cTn id="26" dur="500"/>
                                        <p:tgtEl>
                                          <p:spTgt spid="301075"/>
                                        </p:tgtEl>
                                      </p:cBhvr>
                                    </p:animEffect>
                                  </p:childTnLst>
                                </p:cTn>
                              </p:par>
                            </p:childTnLst>
                          </p:cTn>
                        </p:par>
                        <p:par>
                          <p:cTn id="27" fill="hold">
                            <p:stCondLst>
                              <p:cond delay="8500"/>
                            </p:stCondLst>
                            <p:childTnLst>
                              <p:par>
                                <p:cTn id="28" presetID="4" presetClass="entr" presetSubtype="32" fill="hold" grpId="0" nodeType="afterEffect">
                                  <p:stCondLst>
                                    <p:cond delay="0"/>
                                  </p:stCondLst>
                                  <p:childTnLst>
                                    <p:set>
                                      <p:cBhvr>
                                        <p:cTn id="29" dur="1" fill="hold">
                                          <p:stCondLst>
                                            <p:cond delay="0"/>
                                          </p:stCondLst>
                                        </p:cTn>
                                        <p:tgtEl>
                                          <p:spTgt spid="301076"/>
                                        </p:tgtEl>
                                        <p:attrNameLst>
                                          <p:attrName>style.visibility</p:attrName>
                                        </p:attrNameLst>
                                      </p:cBhvr>
                                      <p:to>
                                        <p:strVal val="visible"/>
                                      </p:to>
                                    </p:set>
                                    <p:animEffect transition="in" filter="box(out)">
                                      <p:cBhvr>
                                        <p:cTn id="30" dur="500"/>
                                        <p:tgtEl>
                                          <p:spTgt spid="301076"/>
                                        </p:tgtEl>
                                      </p:cBhvr>
                                    </p:animEffect>
                                  </p:childTnLst>
                                </p:cTn>
                              </p:par>
                            </p:childTnLst>
                          </p:cTn>
                        </p:par>
                        <p:par>
                          <p:cTn id="31" fill="hold">
                            <p:stCondLst>
                              <p:cond delay="9000"/>
                            </p:stCondLst>
                            <p:childTnLst>
                              <p:par>
                                <p:cTn id="32" presetID="4" presetClass="entr" presetSubtype="32" fill="hold" grpId="0" nodeType="afterEffect">
                                  <p:stCondLst>
                                    <p:cond delay="0"/>
                                  </p:stCondLst>
                                  <p:childTnLst>
                                    <p:set>
                                      <p:cBhvr>
                                        <p:cTn id="33" dur="1" fill="hold">
                                          <p:stCondLst>
                                            <p:cond delay="0"/>
                                          </p:stCondLst>
                                        </p:cTn>
                                        <p:tgtEl>
                                          <p:spTgt spid="301077"/>
                                        </p:tgtEl>
                                        <p:attrNameLst>
                                          <p:attrName>style.visibility</p:attrName>
                                        </p:attrNameLst>
                                      </p:cBhvr>
                                      <p:to>
                                        <p:strVal val="visible"/>
                                      </p:to>
                                    </p:set>
                                    <p:animEffect transition="in" filter="box(out)">
                                      <p:cBhvr>
                                        <p:cTn id="34" dur="500"/>
                                        <p:tgtEl>
                                          <p:spTgt spid="301077"/>
                                        </p:tgtEl>
                                      </p:cBhvr>
                                    </p:animEffect>
                                  </p:childTnLst>
                                </p:cTn>
                              </p:par>
                            </p:childTnLst>
                          </p:cTn>
                        </p:par>
                        <p:par>
                          <p:cTn id="35" fill="hold">
                            <p:stCondLst>
                              <p:cond delay="9500"/>
                            </p:stCondLst>
                            <p:childTnLst>
                              <p:par>
                                <p:cTn id="36" presetID="4" presetClass="entr" presetSubtype="32" fill="hold" grpId="0" nodeType="afterEffect">
                                  <p:stCondLst>
                                    <p:cond delay="0"/>
                                  </p:stCondLst>
                                  <p:childTnLst>
                                    <p:set>
                                      <p:cBhvr>
                                        <p:cTn id="37" dur="1" fill="hold">
                                          <p:stCondLst>
                                            <p:cond delay="0"/>
                                          </p:stCondLst>
                                        </p:cTn>
                                        <p:tgtEl>
                                          <p:spTgt spid="301079"/>
                                        </p:tgtEl>
                                        <p:attrNameLst>
                                          <p:attrName>style.visibility</p:attrName>
                                        </p:attrNameLst>
                                      </p:cBhvr>
                                      <p:to>
                                        <p:strVal val="visible"/>
                                      </p:to>
                                    </p:set>
                                    <p:animEffect transition="in" filter="box(out)">
                                      <p:cBhvr>
                                        <p:cTn id="38" dur="500"/>
                                        <p:tgtEl>
                                          <p:spTgt spid="30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5" grpId="0" autoUpdateAnimBg="0"/>
      <p:bldP spid="301073" grpId="0" autoUpdateAnimBg="0"/>
      <p:bldP spid="301074" grpId="0" autoUpdateAnimBg="0"/>
      <p:bldP spid="301075" grpId="0" autoUpdateAnimBg="0"/>
      <p:bldP spid="301076" grpId="0" autoUpdateAnimBg="0"/>
      <p:bldP spid="301077" grpId="0" autoUpdateAnimBg="0"/>
      <p:bldP spid="30107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4419600" y="3505200"/>
            <a:ext cx="1524000" cy="2743200"/>
          </a:xfrm>
          <a:prstGeom prst="rect">
            <a:avLst/>
          </a:prstGeom>
          <a:solidFill>
            <a:srgbClr val="CC0000"/>
          </a:solidFill>
          <a:ln w="9525">
            <a:solidFill>
              <a:schemeClr val="tx1"/>
            </a:solidFill>
            <a:miter lim="800000"/>
            <a:headEnd/>
            <a:tailEnd/>
          </a:ln>
          <a:effectLst/>
        </p:spPr>
        <p:txBody>
          <a:bodyPr wrap="none" anchor="ctr"/>
          <a:lstStyle/>
          <a:p>
            <a:endParaRPr lang="en-IN">
              <a:solidFill>
                <a:schemeClr val="tx1">
                  <a:lumMod val="50000"/>
                  <a:lumOff val="50000"/>
                </a:schemeClr>
              </a:solidFill>
            </a:endParaRPr>
          </a:p>
        </p:txBody>
      </p:sp>
      <p:sp>
        <p:nvSpPr>
          <p:cNvPr id="305155" name="Rectangle 3"/>
          <p:cNvSpPr>
            <a:spLocks noChangeArrowheads="1"/>
          </p:cNvSpPr>
          <p:nvPr/>
        </p:nvSpPr>
        <p:spPr bwMode="auto">
          <a:xfrm>
            <a:off x="914400" y="3505200"/>
            <a:ext cx="1524000" cy="2743200"/>
          </a:xfrm>
          <a:prstGeom prst="rect">
            <a:avLst/>
          </a:prstGeom>
          <a:solidFill>
            <a:srgbClr val="CC0000"/>
          </a:solidFill>
          <a:ln w="9525">
            <a:solidFill>
              <a:schemeClr val="tx1"/>
            </a:solidFill>
            <a:miter lim="800000"/>
            <a:headEnd/>
            <a:tailEnd/>
          </a:ln>
          <a:effectLst/>
        </p:spPr>
        <p:txBody>
          <a:bodyPr wrap="none" anchor="ctr"/>
          <a:lstStyle/>
          <a:p>
            <a:endParaRPr lang="en-IN">
              <a:solidFill>
                <a:schemeClr val="tx1">
                  <a:lumMod val="50000"/>
                  <a:lumOff val="50000"/>
                </a:schemeClr>
              </a:solidFill>
            </a:endParaRPr>
          </a:p>
        </p:txBody>
      </p:sp>
      <p:sp>
        <p:nvSpPr>
          <p:cNvPr id="305156" name="Rectangle 4"/>
          <p:cNvSpPr>
            <a:spLocks noGrp="1" noChangeArrowheads="1"/>
          </p:cNvSpPr>
          <p:nvPr>
            <p:ph type="title"/>
          </p:nvPr>
        </p:nvSpPr>
        <p:spPr>
          <a:xfrm>
            <a:off x="685800" y="381000"/>
            <a:ext cx="7772400" cy="1143000"/>
          </a:xfrm>
        </p:spPr>
        <p:txBody>
          <a:bodyPr/>
          <a:lstStyle/>
          <a:p>
            <a:r>
              <a:rPr lang="en-US" sz="4000" b="1" dirty="0"/>
              <a:t>TYPES OF COMMUNICATIONS</a:t>
            </a:r>
            <a:endParaRPr lang="en-US" dirty="0"/>
          </a:p>
        </p:txBody>
      </p:sp>
      <p:sp>
        <p:nvSpPr>
          <p:cNvPr id="305157" name="Rectangle 5"/>
          <p:cNvSpPr>
            <a:spLocks noChangeArrowheads="1"/>
          </p:cNvSpPr>
          <p:nvPr/>
        </p:nvSpPr>
        <p:spPr bwMode="auto">
          <a:xfrm>
            <a:off x="1066800" y="1981200"/>
            <a:ext cx="1143000" cy="1066800"/>
          </a:xfrm>
          <a:prstGeom prst="rect">
            <a:avLst/>
          </a:prstGeom>
          <a:solidFill>
            <a:srgbClr val="FFFF00"/>
          </a:solidFill>
          <a:ln w="9525">
            <a:solidFill>
              <a:schemeClr val="tx1"/>
            </a:solidFill>
            <a:miter lim="800000"/>
            <a:headEnd/>
            <a:tailEnd/>
          </a:ln>
          <a:effectLst/>
        </p:spPr>
        <p:txBody>
          <a:bodyPr wrap="none" anchor="ctr"/>
          <a:lstStyle/>
          <a:p>
            <a:pPr algn="ctr" eaLnBrk="0" hangingPunct="0"/>
            <a:r>
              <a:rPr lang="en-US" sz="2400" b="1" dirty="0">
                <a:latin typeface="Times New Roman" pitchFamily="18" charset="0"/>
              </a:rPr>
              <a:t>TX</a:t>
            </a:r>
          </a:p>
        </p:txBody>
      </p:sp>
      <p:sp>
        <p:nvSpPr>
          <p:cNvPr id="305158" name="Rectangle 6"/>
          <p:cNvSpPr>
            <a:spLocks noChangeArrowheads="1"/>
          </p:cNvSpPr>
          <p:nvPr/>
        </p:nvSpPr>
        <p:spPr bwMode="auto">
          <a:xfrm>
            <a:off x="4572000" y="1981200"/>
            <a:ext cx="1143000" cy="10668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b="1" dirty="0">
                <a:solidFill>
                  <a:schemeClr val="bg1"/>
                </a:solidFill>
                <a:latin typeface="Times New Roman" pitchFamily="18" charset="0"/>
              </a:rPr>
              <a:t>RX</a:t>
            </a:r>
          </a:p>
        </p:txBody>
      </p:sp>
      <p:sp>
        <p:nvSpPr>
          <p:cNvPr id="305159" name="Rectangle 7"/>
          <p:cNvSpPr>
            <a:spLocks noChangeArrowheads="1"/>
          </p:cNvSpPr>
          <p:nvPr/>
        </p:nvSpPr>
        <p:spPr bwMode="auto">
          <a:xfrm>
            <a:off x="1066800" y="3657600"/>
            <a:ext cx="1143000" cy="1066800"/>
          </a:xfrm>
          <a:prstGeom prst="rect">
            <a:avLst/>
          </a:prstGeom>
          <a:solidFill>
            <a:srgbClr val="FFFF00"/>
          </a:solidFill>
          <a:ln w="9525">
            <a:solidFill>
              <a:schemeClr val="tx1"/>
            </a:solidFill>
            <a:miter lim="800000"/>
            <a:headEnd/>
            <a:tailEnd/>
          </a:ln>
          <a:effectLst/>
        </p:spPr>
        <p:txBody>
          <a:bodyPr wrap="none" anchor="ctr"/>
          <a:lstStyle/>
          <a:p>
            <a:pPr algn="ctr" eaLnBrk="0" hangingPunct="0"/>
            <a:r>
              <a:rPr lang="en-US" sz="2400" b="1" dirty="0">
                <a:latin typeface="Times New Roman" pitchFamily="18" charset="0"/>
              </a:rPr>
              <a:t>TX</a:t>
            </a:r>
          </a:p>
        </p:txBody>
      </p:sp>
      <p:sp>
        <p:nvSpPr>
          <p:cNvPr id="305160" name="Rectangle 8"/>
          <p:cNvSpPr>
            <a:spLocks noChangeArrowheads="1"/>
          </p:cNvSpPr>
          <p:nvPr/>
        </p:nvSpPr>
        <p:spPr bwMode="auto">
          <a:xfrm>
            <a:off x="4648200" y="4953000"/>
            <a:ext cx="1143000" cy="1066800"/>
          </a:xfrm>
          <a:prstGeom prst="rect">
            <a:avLst/>
          </a:prstGeom>
          <a:solidFill>
            <a:srgbClr val="FFFF00"/>
          </a:solidFill>
          <a:ln w="9525">
            <a:solidFill>
              <a:schemeClr val="tx1"/>
            </a:solidFill>
            <a:miter lim="800000"/>
            <a:headEnd/>
            <a:tailEnd/>
          </a:ln>
          <a:effectLst/>
        </p:spPr>
        <p:txBody>
          <a:bodyPr wrap="none" anchor="ctr"/>
          <a:lstStyle/>
          <a:p>
            <a:pPr algn="ctr" eaLnBrk="0" hangingPunct="0"/>
            <a:r>
              <a:rPr lang="en-US" sz="2400" b="1" dirty="0">
                <a:latin typeface="Times New Roman" pitchFamily="18" charset="0"/>
              </a:rPr>
              <a:t>TX</a:t>
            </a:r>
          </a:p>
        </p:txBody>
      </p:sp>
      <p:sp>
        <p:nvSpPr>
          <p:cNvPr id="305161" name="Rectangle 9"/>
          <p:cNvSpPr>
            <a:spLocks noChangeArrowheads="1"/>
          </p:cNvSpPr>
          <p:nvPr/>
        </p:nvSpPr>
        <p:spPr bwMode="auto">
          <a:xfrm>
            <a:off x="4572000" y="3657600"/>
            <a:ext cx="1143000" cy="10668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b="1" dirty="0">
                <a:solidFill>
                  <a:schemeClr val="bg1"/>
                </a:solidFill>
                <a:latin typeface="Times New Roman" pitchFamily="18" charset="0"/>
              </a:rPr>
              <a:t>RX</a:t>
            </a:r>
          </a:p>
        </p:txBody>
      </p:sp>
      <p:sp>
        <p:nvSpPr>
          <p:cNvPr id="305162" name="Rectangle 10"/>
          <p:cNvSpPr>
            <a:spLocks noChangeArrowheads="1"/>
          </p:cNvSpPr>
          <p:nvPr/>
        </p:nvSpPr>
        <p:spPr bwMode="auto">
          <a:xfrm>
            <a:off x="1066800" y="5029200"/>
            <a:ext cx="1143000" cy="10668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b="1" dirty="0">
                <a:solidFill>
                  <a:schemeClr val="bg1"/>
                </a:solidFill>
                <a:latin typeface="Times New Roman" pitchFamily="18" charset="0"/>
              </a:rPr>
              <a:t>RX</a:t>
            </a:r>
          </a:p>
        </p:txBody>
      </p:sp>
      <p:sp>
        <p:nvSpPr>
          <p:cNvPr id="305163" name="AutoShape 11"/>
          <p:cNvSpPr>
            <a:spLocks noChangeArrowheads="1"/>
          </p:cNvSpPr>
          <p:nvPr/>
        </p:nvSpPr>
        <p:spPr bwMode="auto">
          <a:xfrm>
            <a:off x="2209800" y="2286000"/>
            <a:ext cx="2362200" cy="533400"/>
          </a:xfrm>
          <a:prstGeom prst="rightArrow">
            <a:avLst>
              <a:gd name="adj1" fmla="val 50000"/>
              <a:gd name="adj2" fmla="val 110714"/>
            </a:avLst>
          </a:prstGeom>
          <a:solidFill>
            <a:srgbClr val="008000"/>
          </a:solidFill>
          <a:ln w="9525">
            <a:solidFill>
              <a:schemeClr val="tx1"/>
            </a:solidFill>
            <a:miter lim="800000"/>
            <a:headEnd/>
            <a:tailEnd/>
          </a:ln>
          <a:effectLst/>
        </p:spPr>
        <p:txBody>
          <a:bodyPr wrap="none" anchor="ctr"/>
          <a:lstStyle/>
          <a:p>
            <a:endParaRPr lang="en-IN">
              <a:solidFill>
                <a:schemeClr val="tx1">
                  <a:lumMod val="50000"/>
                  <a:lumOff val="50000"/>
                </a:schemeClr>
              </a:solidFill>
            </a:endParaRPr>
          </a:p>
        </p:txBody>
      </p:sp>
      <p:sp>
        <p:nvSpPr>
          <p:cNvPr id="305164" name="AutoShape 12"/>
          <p:cNvSpPr>
            <a:spLocks noChangeArrowheads="1"/>
          </p:cNvSpPr>
          <p:nvPr/>
        </p:nvSpPr>
        <p:spPr bwMode="auto">
          <a:xfrm>
            <a:off x="2209800" y="3886200"/>
            <a:ext cx="2362200" cy="609600"/>
          </a:xfrm>
          <a:prstGeom prst="rightArrow">
            <a:avLst>
              <a:gd name="adj1" fmla="val 50000"/>
              <a:gd name="adj2" fmla="val 96875"/>
            </a:avLst>
          </a:prstGeom>
          <a:solidFill>
            <a:srgbClr val="008000"/>
          </a:solidFill>
          <a:ln w="9525">
            <a:solidFill>
              <a:schemeClr val="tx1"/>
            </a:solidFill>
            <a:miter lim="800000"/>
            <a:headEnd/>
            <a:tailEnd/>
          </a:ln>
          <a:effectLst/>
        </p:spPr>
        <p:txBody>
          <a:bodyPr wrap="none" anchor="ctr"/>
          <a:lstStyle/>
          <a:p>
            <a:endParaRPr lang="en-IN">
              <a:solidFill>
                <a:schemeClr val="tx1">
                  <a:lumMod val="50000"/>
                  <a:lumOff val="50000"/>
                </a:schemeClr>
              </a:solidFill>
            </a:endParaRPr>
          </a:p>
        </p:txBody>
      </p:sp>
      <p:sp>
        <p:nvSpPr>
          <p:cNvPr id="305165" name="AutoShape 13"/>
          <p:cNvSpPr>
            <a:spLocks noChangeArrowheads="1"/>
          </p:cNvSpPr>
          <p:nvPr/>
        </p:nvSpPr>
        <p:spPr bwMode="auto">
          <a:xfrm>
            <a:off x="2209800" y="5181600"/>
            <a:ext cx="2438400" cy="685800"/>
          </a:xfrm>
          <a:prstGeom prst="leftArrow">
            <a:avLst>
              <a:gd name="adj1" fmla="val 50000"/>
              <a:gd name="adj2" fmla="val 88889"/>
            </a:avLst>
          </a:prstGeom>
          <a:solidFill>
            <a:srgbClr val="008000"/>
          </a:solidFill>
          <a:ln w="9525">
            <a:solidFill>
              <a:schemeClr val="tx1"/>
            </a:solidFill>
            <a:miter lim="800000"/>
            <a:headEnd/>
            <a:tailEnd/>
          </a:ln>
          <a:effectLst/>
        </p:spPr>
        <p:txBody>
          <a:bodyPr wrap="none" anchor="ctr"/>
          <a:lstStyle/>
          <a:p>
            <a:endParaRPr lang="en-IN">
              <a:solidFill>
                <a:schemeClr val="tx1">
                  <a:lumMod val="50000"/>
                  <a:lumOff val="50000"/>
                </a:schemeClr>
              </a:solidFill>
            </a:endParaRPr>
          </a:p>
        </p:txBody>
      </p:sp>
      <p:sp>
        <p:nvSpPr>
          <p:cNvPr id="305166" name="Text Box 14"/>
          <p:cNvSpPr txBox="1">
            <a:spLocks noChangeArrowheads="1"/>
          </p:cNvSpPr>
          <p:nvPr/>
        </p:nvSpPr>
        <p:spPr bwMode="auto">
          <a:xfrm>
            <a:off x="6477000" y="1946275"/>
            <a:ext cx="1364476" cy="830997"/>
          </a:xfrm>
          <a:prstGeom prst="rect">
            <a:avLst/>
          </a:prstGeom>
          <a:noFill/>
          <a:ln w="9525">
            <a:noFill/>
            <a:miter lim="800000"/>
            <a:headEnd/>
            <a:tailEnd/>
          </a:ln>
          <a:effectLst/>
        </p:spPr>
        <p:txBody>
          <a:bodyPr wrap="none">
            <a:spAutoFit/>
          </a:bodyPr>
          <a:lstStyle/>
          <a:p>
            <a:pPr eaLnBrk="0" hangingPunct="0"/>
            <a:r>
              <a:rPr lang="en-US" sz="2400" b="1" dirty="0">
                <a:latin typeface="Times New Roman" pitchFamily="18" charset="0"/>
              </a:rPr>
              <a:t>Simplex:</a:t>
            </a:r>
          </a:p>
          <a:p>
            <a:pPr eaLnBrk="0" hangingPunct="0"/>
            <a:r>
              <a:rPr lang="en-US" sz="2400" b="1" dirty="0">
                <a:latin typeface="Times New Roman" pitchFamily="18" charset="0"/>
              </a:rPr>
              <a:t>One-way</a:t>
            </a:r>
          </a:p>
        </p:txBody>
      </p:sp>
      <p:sp>
        <p:nvSpPr>
          <p:cNvPr id="305167" name="Text Box 15"/>
          <p:cNvSpPr txBox="1">
            <a:spLocks noChangeArrowheads="1"/>
          </p:cNvSpPr>
          <p:nvPr/>
        </p:nvSpPr>
        <p:spPr bwMode="auto">
          <a:xfrm>
            <a:off x="6477000" y="3394075"/>
            <a:ext cx="2461764" cy="2677656"/>
          </a:xfrm>
          <a:prstGeom prst="rect">
            <a:avLst/>
          </a:prstGeom>
          <a:noFill/>
          <a:ln w="9525">
            <a:noFill/>
            <a:miter lim="800000"/>
            <a:headEnd/>
            <a:tailEnd/>
          </a:ln>
          <a:effectLst/>
        </p:spPr>
        <p:txBody>
          <a:bodyPr wrap="none">
            <a:spAutoFit/>
          </a:bodyPr>
          <a:lstStyle/>
          <a:p>
            <a:pPr eaLnBrk="0" hangingPunct="0"/>
            <a:r>
              <a:rPr lang="en-US" sz="2400" b="1" dirty="0">
                <a:latin typeface="Times New Roman" pitchFamily="18" charset="0"/>
              </a:rPr>
              <a:t>Duplex:</a:t>
            </a:r>
          </a:p>
          <a:p>
            <a:pPr eaLnBrk="0" hangingPunct="0"/>
            <a:r>
              <a:rPr lang="en-US" sz="2400" b="1" dirty="0">
                <a:latin typeface="Times New Roman" pitchFamily="18" charset="0"/>
              </a:rPr>
              <a:t>Two-way</a:t>
            </a:r>
          </a:p>
          <a:p>
            <a:pPr eaLnBrk="0" hangingPunct="0"/>
            <a:r>
              <a:rPr lang="en-US" sz="2400" b="1" dirty="0">
                <a:latin typeface="Times New Roman" pitchFamily="18" charset="0"/>
              </a:rPr>
              <a:t>Half duplex:</a:t>
            </a:r>
          </a:p>
          <a:p>
            <a:pPr eaLnBrk="0" hangingPunct="0"/>
            <a:r>
              <a:rPr lang="en-US" sz="2400" b="1" dirty="0">
                <a:latin typeface="Times New Roman" pitchFamily="18" charset="0"/>
              </a:rPr>
              <a:t>Alternate TX/RX</a:t>
            </a:r>
          </a:p>
          <a:p>
            <a:pPr eaLnBrk="0" hangingPunct="0"/>
            <a:r>
              <a:rPr lang="en-US" sz="2400" b="1" dirty="0">
                <a:latin typeface="Times New Roman" pitchFamily="18" charset="0"/>
              </a:rPr>
              <a:t>Full duplex:</a:t>
            </a:r>
          </a:p>
          <a:p>
            <a:pPr eaLnBrk="0" hangingPunct="0"/>
            <a:r>
              <a:rPr lang="en-US" sz="2400" b="1" dirty="0">
                <a:latin typeface="Times New Roman" pitchFamily="18" charset="0"/>
              </a:rPr>
              <a:t>Simultaneous</a:t>
            </a:r>
          </a:p>
          <a:p>
            <a:pPr eaLnBrk="0" hangingPunct="0"/>
            <a:r>
              <a:rPr lang="en-US" sz="2400" b="1" dirty="0">
                <a:latin typeface="Times New Roman" pitchFamily="18" charset="0"/>
              </a:rPr>
              <a:t>TX/RX</a:t>
            </a:r>
          </a:p>
        </p:txBody>
      </p:sp>
      <p:sp>
        <p:nvSpPr>
          <p:cNvPr id="305168" name="Text Box 16"/>
          <p:cNvSpPr txBox="1">
            <a:spLocks noChangeArrowheads="1"/>
          </p:cNvSpPr>
          <p:nvPr/>
        </p:nvSpPr>
        <p:spPr bwMode="auto">
          <a:xfrm>
            <a:off x="2535238" y="2022475"/>
            <a:ext cx="1285875" cy="457200"/>
          </a:xfrm>
          <a:prstGeom prst="rect">
            <a:avLst/>
          </a:prstGeom>
          <a:noFill/>
          <a:ln w="9525">
            <a:noFill/>
            <a:miter lim="800000"/>
            <a:headEnd/>
            <a:tailEnd/>
          </a:ln>
          <a:effectLst/>
        </p:spPr>
        <p:txBody>
          <a:bodyPr wrap="none">
            <a:spAutoFit/>
          </a:bodyPr>
          <a:lstStyle/>
          <a:p>
            <a:pPr eaLnBrk="0" hangingPunct="0"/>
            <a:r>
              <a:rPr lang="en-US" sz="2400" b="1">
                <a:solidFill>
                  <a:schemeClr val="tx1">
                    <a:lumMod val="50000"/>
                    <a:lumOff val="50000"/>
                  </a:schemeClr>
                </a:solidFill>
                <a:latin typeface="Times New Roman" pitchFamily="18" charset="0"/>
              </a:rPr>
              <a:t>Channel</a:t>
            </a:r>
          </a:p>
        </p:txBody>
      </p:sp>
      <p:sp>
        <p:nvSpPr>
          <p:cNvPr id="305169" name="Text Box 17"/>
          <p:cNvSpPr txBox="1">
            <a:spLocks noChangeArrowheads="1"/>
          </p:cNvSpPr>
          <p:nvPr/>
        </p:nvSpPr>
        <p:spPr bwMode="auto">
          <a:xfrm>
            <a:off x="2670175" y="4613275"/>
            <a:ext cx="1608138" cy="457200"/>
          </a:xfrm>
          <a:prstGeom prst="rect">
            <a:avLst/>
          </a:prstGeom>
          <a:noFill/>
          <a:ln w="9525">
            <a:noFill/>
            <a:miter lim="800000"/>
            <a:headEnd/>
            <a:tailEnd/>
          </a:ln>
          <a:effectLst/>
        </p:spPr>
        <p:txBody>
          <a:bodyPr wrap="none">
            <a:spAutoFit/>
          </a:bodyPr>
          <a:lstStyle/>
          <a:p>
            <a:pPr eaLnBrk="0" hangingPunct="0"/>
            <a:r>
              <a:rPr lang="en-US" sz="2400" b="1">
                <a:solidFill>
                  <a:schemeClr val="tx1">
                    <a:lumMod val="50000"/>
                    <a:lumOff val="50000"/>
                  </a:schemeClr>
                </a:solidFill>
                <a:latin typeface="Times New Roman" pitchFamily="18" charset="0"/>
              </a:rPr>
              <a:t>Channel(s)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05163"/>
                                        </p:tgtEl>
                                        <p:attrNameLst>
                                          <p:attrName>style.visibility</p:attrName>
                                        </p:attrNameLst>
                                      </p:cBhvr>
                                      <p:to>
                                        <p:strVal val="visible"/>
                                      </p:to>
                                    </p:set>
                                    <p:animEffect transition="in" filter="wipe(left)">
                                      <p:cBhvr>
                                        <p:cTn id="7" dur="500"/>
                                        <p:tgtEl>
                                          <p:spTgt spid="305163"/>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05166"/>
                                        </p:tgtEl>
                                        <p:attrNameLst>
                                          <p:attrName>style.visibility</p:attrName>
                                        </p:attrNameLst>
                                      </p:cBhvr>
                                      <p:to>
                                        <p:strVal val="visible"/>
                                      </p:to>
                                    </p:set>
                                    <p:animEffect transition="in" filter="wipe(left)">
                                      <p:cBhvr>
                                        <p:cTn id="11" dur="500"/>
                                        <p:tgtEl>
                                          <p:spTgt spid="305166"/>
                                        </p:tgtEl>
                                      </p:cBhvr>
                                    </p:animEffect>
                                  </p:childTnLst>
                                </p:cTn>
                              </p:par>
                            </p:childTnLst>
                          </p:cTn>
                        </p:par>
                        <p:par>
                          <p:cTn id="12" fill="hold">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305164"/>
                                        </p:tgtEl>
                                        <p:attrNameLst>
                                          <p:attrName>style.visibility</p:attrName>
                                        </p:attrNameLst>
                                      </p:cBhvr>
                                      <p:to>
                                        <p:strVal val="visible"/>
                                      </p:to>
                                    </p:set>
                                    <p:animEffect transition="in" filter="wipe(left)">
                                      <p:cBhvr>
                                        <p:cTn id="15" dur="500"/>
                                        <p:tgtEl>
                                          <p:spTgt spid="305164"/>
                                        </p:tgtEl>
                                      </p:cBhvr>
                                    </p:animEffect>
                                  </p:childTnLst>
                                </p:cTn>
                              </p:par>
                            </p:childTnLst>
                          </p:cTn>
                        </p:par>
                        <p:par>
                          <p:cTn id="16" fill="hold">
                            <p:stCondLst>
                              <p:cond delay="4500"/>
                            </p:stCondLst>
                            <p:childTnLst>
                              <p:par>
                                <p:cTn id="17" presetID="22" presetClass="entr" presetSubtype="2" fill="hold" grpId="0" nodeType="afterEffect">
                                  <p:stCondLst>
                                    <p:cond delay="0"/>
                                  </p:stCondLst>
                                  <p:childTnLst>
                                    <p:set>
                                      <p:cBhvr>
                                        <p:cTn id="18" dur="1" fill="hold">
                                          <p:stCondLst>
                                            <p:cond delay="0"/>
                                          </p:stCondLst>
                                        </p:cTn>
                                        <p:tgtEl>
                                          <p:spTgt spid="305165"/>
                                        </p:tgtEl>
                                        <p:attrNameLst>
                                          <p:attrName>style.visibility</p:attrName>
                                        </p:attrNameLst>
                                      </p:cBhvr>
                                      <p:to>
                                        <p:strVal val="visible"/>
                                      </p:to>
                                    </p:set>
                                    <p:animEffect transition="in" filter="wipe(right)">
                                      <p:cBhvr>
                                        <p:cTn id="19" dur="500"/>
                                        <p:tgtEl>
                                          <p:spTgt spid="305165"/>
                                        </p:tgtEl>
                                      </p:cBhvr>
                                    </p:animEffect>
                                  </p:childTnLst>
                                </p:cTn>
                              </p:par>
                            </p:childTnLst>
                          </p:cTn>
                        </p:par>
                        <p:par>
                          <p:cTn id="20" fill="hold">
                            <p:stCondLst>
                              <p:cond delay="5000"/>
                            </p:stCondLst>
                            <p:childTnLst>
                              <p:par>
                                <p:cTn id="21" presetID="22" presetClass="entr" presetSubtype="8" fill="hold" grpId="0" nodeType="afterEffect">
                                  <p:stCondLst>
                                    <p:cond delay="0"/>
                                  </p:stCondLst>
                                  <p:childTnLst>
                                    <p:set>
                                      <p:cBhvr>
                                        <p:cTn id="22" dur="1" fill="hold">
                                          <p:stCondLst>
                                            <p:cond delay="0"/>
                                          </p:stCondLst>
                                        </p:cTn>
                                        <p:tgtEl>
                                          <p:spTgt spid="305167"/>
                                        </p:tgtEl>
                                        <p:attrNameLst>
                                          <p:attrName>style.visibility</p:attrName>
                                        </p:attrNameLst>
                                      </p:cBhvr>
                                      <p:to>
                                        <p:strVal val="visible"/>
                                      </p:to>
                                    </p:set>
                                    <p:animEffect transition="in" filter="wipe(left)">
                                      <p:cBhvr>
                                        <p:cTn id="23" dur="500"/>
                                        <p:tgtEl>
                                          <p:spTgt spid="305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3" grpId="0" animBg="1"/>
      <p:bldP spid="305164" grpId="0" animBg="1"/>
      <p:bldP spid="305165" grpId="0" animBg="1"/>
      <p:bldP spid="305166" grpId="0" autoUpdateAnimBg="0"/>
      <p:bldP spid="30516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933450" y="533400"/>
            <a:ext cx="7162800" cy="1143000"/>
          </a:xfrm>
        </p:spPr>
        <p:txBody>
          <a:bodyPr>
            <a:normAutofit/>
          </a:bodyPr>
          <a:lstStyle/>
          <a:p>
            <a:r>
              <a:rPr lang="en-US" sz="3200" b="1" dirty="0"/>
              <a:t>COMMUNICATIONS SIGNAL VARIATIONS</a:t>
            </a:r>
          </a:p>
        </p:txBody>
      </p:sp>
      <p:sp>
        <p:nvSpPr>
          <p:cNvPr id="307203" name="Rectangle 3"/>
          <p:cNvSpPr>
            <a:spLocks noGrp="1" noChangeArrowheads="1"/>
          </p:cNvSpPr>
          <p:nvPr>
            <p:ph type="body" idx="1"/>
          </p:nvPr>
        </p:nvSpPr>
        <p:spPr>
          <a:xfrm>
            <a:off x="467544" y="1700808"/>
            <a:ext cx="8208912" cy="4699992"/>
          </a:xfrm>
        </p:spPr>
        <p:txBody>
          <a:bodyPr>
            <a:normAutofit/>
          </a:bodyPr>
          <a:lstStyle/>
          <a:p>
            <a:pPr algn="just">
              <a:spcBef>
                <a:spcPct val="50000"/>
              </a:spcBef>
            </a:pPr>
            <a:r>
              <a:rPr lang="en-US" sz="2800" b="1" i="1" u="sng" dirty="0">
                <a:latin typeface="Times" pitchFamily="18" charset="0"/>
                <a:cs typeface="Times" pitchFamily="18" charset="0"/>
              </a:rPr>
              <a:t>Baseband</a:t>
            </a:r>
            <a:r>
              <a:rPr lang="en-US" sz="2800" b="1" dirty="0">
                <a:latin typeface="Times" pitchFamily="18" charset="0"/>
                <a:cs typeface="Times" pitchFamily="18" charset="0"/>
              </a:rPr>
              <a:t> - The original information signal such as audio, video, or computer data.  Can be analog or digital</a:t>
            </a:r>
            <a:r>
              <a:rPr lang="en-US" sz="2800" b="1" dirty="0" smtClean="0">
                <a:latin typeface="Times" pitchFamily="18" charset="0"/>
                <a:cs typeface="Times" pitchFamily="18" charset="0"/>
              </a:rPr>
              <a:t>.</a:t>
            </a:r>
          </a:p>
          <a:p>
            <a:pPr algn="just">
              <a:spcBef>
                <a:spcPct val="50000"/>
              </a:spcBef>
            </a:pPr>
            <a:endParaRPr lang="en-US" sz="2800" b="1" dirty="0">
              <a:latin typeface="Times" pitchFamily="18" charset="0"/>
              <a:cs typeface="Times" pitchFamily="18" charset="0"/>
            </a:endParaRPr>
          </a:p>
          <a:p>
            <a:pPr algn="just">
              <a:spcBef>
                <a:spcPct val="50000"/>
              </a:spcBef>
            </a:pPr>
            <a:r>
              <a:rPr lang="en-US" sz="2800" b="1" i="1" u="sng" dirty="0">
                <a:latin typeface="Times" pitchFamily="18" charset="0"/>
                <a:cs typeface="Times" pitchFamily="18" charset="0"/>
              </a:rPr>
              <a:t>Broadband</a:t>
            </a:r>
            <a:r>
              <a:rPr lang="en-US" sz="2800" b="1" dirty="0">
                <a:latin typeface="Times" pitchFamily="18" charset="0"/>
                <a:cs typeface="Times" pitchFamily="18" charset="0"/>
              </a:rPr>
              <a:t> - The baseband signal modulates or modifies a carrier signal, which is usually a sine wave at a frequency much higher than the baseband signal.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07203">
                                            <p:txEl>
                                              <p:pRg st="2" end="2"/>
                                            </p:txEl>
                                          </p:spTgt>
                                        </p:tgtEl>
                                        <p:attrNameLst>
                                          <p:attrName>style.visibility</p:attrName>
                                        </p:attrNameLst>
                                      </p:cBhvr>
                                      <p:to>
                                        <p:strVal val="visible"/>
                                      </p:to>
                                    </p:set>
                                    <p:anim calcmode="lin" valueType="num">
                                      <p:cBhvr additive="base">
                                        <p:cTn id="13" dur="500" fill="hold"/>
                                        <p:tgtEl>
                                          <p:spTgt spid="30720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72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fontScale="90000"/>
          </a:bodyPr>
          <a:lstStyle/>
          <a:p>
            <a:r>
              <a:rPr lang="en-US"/>
              <a:t>Various forms of communication system</a:t>
            </a:r>
          </a:p>
        </p:txBody>
      </p:sp>
      <p:sp>
        <p:nvSpPr>
          <p:cNvPr id="309251" name="Rectangle 3"/>
          <p:cNvSpPr>
            <a:spLocks noGrp="1" noChangeArrowheads="1"/>
          </p:cNvSpPr>
          <p:nvPr>
            <p:ph type="body" idx="1"/>
          </p:nvPr>
        </p:nvSpPr>
        <p:spPr/>
        <p:txBody>
          <a:bodyPr/>
          <a:lstStyle/>
          <a:p>
            <a:r>
              <a:rPr lang="en-US"/>
              <a:t>Broadcast: radio and television</a:t>
            </a:r>
          </a:p>
          <a:p>
            <a:r>
              <a:rPr lang="en-US"/>
              <a:t>Mobile communications</a:t>
            </a:r>
          </a:p>
          <a:p>
            <a:r>
              <a:rPr lang="en-US"/>
              <a:t>Fixed communication system- land line</a:t>
            </a:r>
          </a:p>
          <a:p>
            <a:r>
              <a:rPr lang="en-US"/>
              <a:t>Data communication-internet</a:t>
            </a:r>
          </a:p>
        </p:txBody>
      </p:sp>
      <p:pic>
        <p:nvPicPr>
          <p:cNvPr id="309252" name="Picture 4" descr="bs00186_"/>
          <p:cNvPicPr>
            <a:picLocks noChangeAspect="1" noChangeArrowheads="1"/>
          </p:cNvPicPr>
          <p:nvPr/>
        </p:nvPicPr>
        <p:blipFill>
          <a:blip r:embed="rId3" cstate="print"/>
          <a:srcRect/>
          <a:stretch>
            <a:fillRect/>
          </a:stretch>
        </p:blipFill>
        <p:spPr bwMode="auto">
          <a:xfrm>
            <a:off x="7696200" y="5726113"/>
            <a:ext cx="1114425" cy="1131887"/>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457200" y="530225"/>
            <a:ext cx="8229600" cy="887413"/>
          </a:xfrm>
        </p:spPr>
        <p:txBody>
          <a:bodyPr>
            <a:normAutofit fontScale="90000"/>
          </a:bodyPr>
          <a:lstStyle/>
          <a:p>
            <a:r>
              <a:rPr lang="en-US" sz="4000"/>
              <a:t>Frequency Spectrum &amp;Bandwidth</a:t>
            </a:r>
            <a:br>
              <a:rPr lang="en-US" sz="4000"/>
            </a:br>
            <a:endParaRPr lang="en-US" sz="4000"/>
          </a:p>
        </p:txBody>
      </p:sp>
      <p:sp>
        <p:nvSpPr>
          <p:cNvPr id="311299" name="Rectangle 3"/>
          <p:cNvSpPr>
            <a:spLocks noGrp="1" noChangeArrowheads="1"/>
          </p:cNvSpPr>
          <p:nvPr>
            <p:ph type="body" idx="1"/>
          </p:nvPr>
        </p:nvSpPr>
        <p:spPr/>
        <p:txBody>
          <a:bodyPr/>
          <a:lstStyle/>
          <a:p>
            <a:r>
              <a:rPr lang="en-US"/>
              <a:t>The frequency spectrum of a waveform consists of all frequencies contained in the waveform and their amplitudes plotted in the frequency domain.</a:t>
            </a:r>
          </a:p>
          <a:p>
            <a:r>
              <a:rPr lang="en-US"/>
              <a:t>The bandwidth of a frequency spectrum is the range of of frequencies contained in the spectrum.It is calculated by subtracting the lowest frequency from the highest. </a:t>
            </a:r>
          </a:p>
          <a:p>
            <a:endParaRPr lang="en-US"/>
          </a:p>
        </p:txBody>
      </p:sp>
      <p:pic>
        <p:nvPicPr>
          <p:cNvPr id="311300" name="Picture 4" descr="bs00186_"/>
          <p:cNvPicPr>
            <a:picLocks noChangeAspect="1" noChangeArrowheads="1"/>
          </p:cNvPicPr>
          <p:nvPr/>
        </p:nvPicPr>
        <p:blipFill>
          <a:blip r:embed="rId3" cstate="print"/>
          <a:srcRect/>
          <a:stretch>
            <a:fillRect/>
          </a:stretch>
        </p:blipFill>
        <p:spPr bwMode="auto">
          <a:xfrm>
            <a:off x="8029575" y="5726113"/>
            <a:ext cx="1114425" cy="1131887"/>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normAutofit fontScale="90000"/>
          </a:bodyPr>
          <a:lstStyle/>
          <a:p>
            <a:r>
              <a:rPr lang="en-US" sz="4000"/>
              <a:t>Frequency Spectrum &amp;Bandwidth</a:t>
            </a:r>
            <a:br>
              <a:rPr lang="en-US" sz="4000"/>
            </a:br>
            <a:r>
              <a:rPr lang="en-US" sz="4000"/>
              <a:t>(cont’d)</a:t>
            </a:r>
          </a:p>
        </p:txBody>
      </p:sp>
      <p:sp>
        <p:nvSpPr>
          <p:cNvPr id="313347" name="Rectangle 3"/>
          <p:cNvSpPr>
            <a:spLocks noGrp="1" noChangeArrowheads="1"/>
          </p:cNvSpPr>
          <p:nvPr>
            <p:ph type="body" idx="1"/>
          </p:nvPr>
        </p:nvSpPr>
        <p:spPr/>
        <p:txBody>
          <a:bodyPr/>
          <a:lstStyle/>
          <a:p>
            <a:r>
              <a:rPr lang="en-US"/>
              <a:t>Bandwidth of the information signal equals to the difference between the highest and lowest frequency contained in the signal.</a:t>
            </a:r>
          </a:p>
          <a:p>
            <a:r>
              <a:rPr lang="en-US"/>
              <a:t>Similarly, bandwidth of communication channel is the difference between the highest and lowest frequency that the channel allow to pass through it</a:t>
            </a:r>
          </a:p>
        </p:txBody>
      </p:sp>
      <p:pic>
        <p:nvPicPr>
          <p:cNvPr id="313348" name="Picture 4" descr="bs00186_"/>
          <p:cNvPicPr>
            <a:picLocks noChangeAspect="1" noChangeArrowheads="1"/>
          </p:cNvPicPr>
          <p:nvPr/>
        </p:nvPicPr>
        <p:blipFill>
          <a:blip r:embed="rId3" cstate="print"/>
          <a:srcRect/>
          <a:stretch>
            <a:fillRect/>
          </a:stretch>
        </p:blipFill>
        <p:spPr bwMode="auto">
          <a:xfrm>
            <a:off x="7772400" y="5562600"/>
            <a:ext cx="1114425" cy="113188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6147" name="Rectangle 3"/>
          <p:cNvSpPr>
            <a:spLocks noGrp="1" noChangeArrowheads="1"/>
          </p:cNvSpPr>
          <p:nvPr>
            <p:ph type="body" idx="1"/>
          </p:nvPr>
        </p:nvSpPr>
        <p:spPr/>
        <p:txBody>
          <a:bodyPr/>
          <a:lstStyle/>
          <a:p>
            <a:pPr marL="514350" indent="-514350" eaLnBrk="1" hangingPunct="1">
              <a:lnSpc>
                <a:spcPct val="80000"/>
              </a:lnSpc>
            </a:pPr>
            <a:endParaRPr lang="en-US" sz="2400" smtClean="0"/>
          </a:p>
          <a:p>
            <a:pPr marL="514350" indent="-514350" eaLnBrk="1" hangingPunct="1">
              <a:lnSpc>
                <a:spcPct val="80000"/>
              </a:lnSpc>
            </a:pPr>
            <a:r>
              <a:rPr lang="en-US" sz="2800" smtClean="0"/>
              <a:t>Basic components:</a:t>
            </a:r>
          </a:p>
          <a:p>
            <a:pPr marL="514350" indent="-514350" eaLnBrk="1" hangingPunct="1">
              <a:lnSpc>
                <a:spcPct val="80000"/>
              </a:lnSpc>
            </a:pPr>
            <a:endParaRPr lang="en-US" sz="2800" smtClean="0"/>
          </a:p>
          <a:p>
            <a:pPr marL="976313" lvl="1" indent="-347663" eaLnBrk="1" hangingPunct="1">
              <a:lnSpc>
                <a:spcPct val="80000"/>
              </a:lnSpc>
            </a:pPr>
            <a:r>
              <a:rPr lang="en-US" sz="2400" smtClean="0"/>
              <a:t>Transmitter</a:t>
            </a:r>
          </a:p>
          <a:p>
            <a:pPr marL="976313" lvl="1" indent="-347663" eaLnBrk="1" hangingPunct="1">
              <a:lnSpc>
                <a:spcPct val="80000"/>
              </a:lnSpc>
            </a:pPr>
            <a:r>
              <a:rPr lang="en-US" sz="2400" smtClean="0"/>
              <a:t>Channel or medium</a:t>
            </a:r>
          </a:p>
          <a:p>
            <a:pPr marL="976313" lvl="1" indent="-347663" eaLnBrk="1" hangingPunct="1">
              <a:lnSpc>
                <a:spcPct val="80000"/>
              </a:lnSpc>
            </a:pPr>
            <a:r>
              <a:rPr lang="en-US" sz="2400" smtClean="0"/>
              <a:t>Receiver</a:t>
            </a:r>
          </a:p>
          <a:p>
            <a:pPr marL="514350" indent="-514350" eaLnBrk="1" hangingPunct="1">
              <a:lnSpc>
                <a:spcPct val="80000"/>
              </a:lnSpc>
            </a:pPr>
            <a:endParaRPr lang="en-US" sz="2400" smtClean="0">
              <a:cs typeface="Times New Roman" pitchFamily="18" charset="0"/>
            </a:endParaRPr>
          </a:p>
          <a:p>
            <a:pPr marL="514350" indent="-514350" eaLnBrk="1" hangingPunct="1">
              <a:lnSpc>
                <a:spcPct val="80000"/>
              </a:lnSpc>
            </a:pPr>
            <a:r>
              <a:rPr lang="en-US" sz="2800" b="1" smtClean="0">
                <a:cs typeface="Times New Roman" pitchFamily="18" charset="0"/>
              </a:rPr>
              <a:t>Noise</a:t>
            </a:r>
            <a:r>
              <a:rPr lang="en-US" sz="2800" smtClean="0">
                <a:cs typeface="Times New Roman" pitchFamily="18" charset="0"/>
              </a:rPr>
              <a:t> degrades or interferes with transmitted information.</a:t>
            </a:r>
          </a:p>
          <a:p>
            <a:pPr marL="514350" indent="-514350" eaLnBrk="1" hangingPunct="1">
              <a:lnSpc>
                <a:spcPct val="80000"/>
              </a:lnSpc>
            </a:pPr>
            <a:endParaRPr lang="en-US" sz="2800" smtClean="0"/>
          </a:p>
          <a:p>
            <a:pPr marL="514350" indent="-514350"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Noise</a:t>
            </a:r>
            <a:endParaRPr lang="en-IN" dirty="0"/>
          </a:p>
        </p:txBody>
      </p:sp>
      <p:sp>
        <p:nvSpPr>
          <p:cNvPr id="3" name="Content Placeholder 2"/>
          <p:cNvSpPr>
            <a:spLocks noGrp="1"/>
          </p:cNvSpPr>
          <p:nvPr>
            <p:ph idx="1"/>
          </p:nvPr>
        </p:nvSpPr>
        <p:spPr>
          <a:xfrm>
            <a:off x="457200" y="1052736"/>
            <a:ext cx="8229600" cy="4525963"/>
          </a:xfrm>
        </p:spPr>
        <p:txBody>
          <a:bodyPr>
            <a:noAutofit/>
          </a:bodyPr>
          <a:lstStyle/>
          <a:p>
            <a:pPr algn="just"/>
            <a:r>
              <a:rPr lang="en-US" sz="2000" dirty="0" smtClean="0"/>
              <a:t>Noise may be defined as any unwanted introduction of energy tending to interfere with the proper reception and reproduction of transmitted signals. </a:t>
            </a:r>
            <a:endParaRPr lang="en-IN" sz="2000" dirty="0" smtClean="0"/>
          </a:p>
          <a:p>
            <a:pPr algn="just"/>
            <a:r>
              <a:rPr lang="en-IN" sz="2000" dirty="0" smtClean="0"/>
              <a:t>Noise may be subdivided according to –</a:t>
            </a:r>
            <a:r>
              <a:rPr lang="en-IN" sz="2000" b="1" dirty="0" smtClean="0"/>
              <a:t>type, source, effect, or relation to the receiver, depending on circumstances. </a:t>
            </a:r>
          </a:p>
          <a:p>
            <a:pPr algn="just"/>
            <a:r>
              <a:rPr lang="en-IN" sz="2000" dirty="0" smtClean="0"/>
              <a:t>Noise  can be divided into two broad groups: </a:t>
            </a:r>
          </a:p>
          <a:p>
            <a:pPr lvl="1" algn="just"/>
            <a:r>
              <a:rPr lang="en-IN" sz="2000" dirty="0" smtClean="0"/>
              <a:t>noise whose sources are external to the receiver, and </a:t>
            </a:r>
          </a:p>
          <a:p>
            <a:pPr lvl="1" algn="just"/>
            <a:r>
              <a:rPr lang="en-IN" sz="2000" dirty="0" smtClean="0"/>
              <a:t>noise created within the receiver itself. </a:t>
            </a:r>
          </a:p>
          <a:p>
            <a:pPr algn="just"/>
            <a:r>
              <a:rPr lang="en-IN" sz="2000" b="1" dirty="0" smtClean="0"/>
              <a:t>External noise </a:t>
            </a:r>
            <a:r>
              <a:rPr lang="en-IN" sz="2000" dirty="0" smtClean="0"/>
              <a:t>is difficult to treat quantitatively, and there is often little that can be done about it, sort of moving the system to another location. </a:t>
            </a:r>
          </a:p>
          <a:p>
            <a:pPr algn="just"/>
            <a:r>
              <a:rPr lang="en-IN" sz="2000" dirty="0" smtClean="0"/>
              <a:t>Radio telescopes are always located away from industry, whose processes create so much electrical noise. </a:t>
            </a:r>
          </a:p>
          <a:p>
            <a:pPr algn="just"/>
            <a:r>
              <a:rPr lang="en-IN" sz="2000" dirty="0" smtClean="0"/>
              <a:t>International satellite earth stations are also located in noise-free valleys, where possible. </a:t>
            </a:r>
          </a:p>
          <a:p>
            <a:pPr algn="just"/>
            <a:r>
              <a:rPr lang="en-IN" sz="2000" b="1" dirty="0" smtClean="0"/>
              <a:t>Internal noise</a:t>
            </a:r>
            <a:r>
              <a:rPr lang="en-IN" sz="2000" dirty="0" smtClean="0"/>
              <a:t> is both more quantifiable and capable of being reduced by appropriate receiver design.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External Noise</a:t>
            </a:r>
            <a:endParaRPr lang="en-IN" dirty="0"/>
          </a:p>
        </p:txBody>
      </p:sp>
      <p:sp>
        <p:nvSpPr>
          <p:cNvPr id="3" name="Content Placeholder 2"/>
          <p:cNvSpPr>
            <a:spLocks noGrp="1"/>
          </p:cNvSpPr>
          <p:nvPr>
            <p:ph idx="1"/>
          </p:nvPr>
        </p:nvSpPr>
        <p:spPr>
          <a:xfrm>
            <a:off x="457200" y="1052736"/>
            <a:ext cx="8229600" cy="4525963"/>
          </a:xfrm>
        </p:spPr>
        <p:txBody>
          <a:bodyPr>
            <a:noAutofit/>
          </a:bodyPr>
          <a:lstStyle/>
          <a:p>
            <a:pPr algn="just"/>
            <a:r>
              <a:rPr lang="en-US" sz="2400" b="1" dirty="0" smtClean="0"/>
              <a:t>Atmospheric Noise:</a:t>
            </a:r>
          </a:p>
          <a:p>
            <a:pPr algn="just"/>
            <a:r>
              <a:rPr lang="en-IN" sz="2000" dirty="0" smtClean="0"/>
              <a:t>Perhaps the best way to become acquainted with atmospheric noise is to listen to </a:t>
            </a:r>
            <a:r>
              <a:rPr lang="en-IN" sz="2000" dirty="0" err="1" smtClean="0"/>
              <a:t>shortwaves</a:t>
            </a:r>
            <a:r>
              <a:rPr lang="en-IN" sz="2000" dirty="0" smtClean="0"/>
              <a:t> on a receiver which is not well equipped to receive them.  Most of these sounds are the result of spurious radio waves which induce voltages in the antenna. The majority of these radio waves come from natural sources of disturbance. They represent atmospheric noise, generally called </a:t>
            </a:r>
            <a:r>
              <a:rPr lang="en-IN" sz="2000" i="1" dirty="0" smtClean="0"/>
              <a:t>static.</a:t>
            </a:r>
          </a:p>
          <a:p>
            <a:pPr algn="just"/>
            <a:r>
              <a:rPr lang="en-IN" sz="2000" b="1" dirty="0" smtClean="0"/>
              <a:t>Atmospheric noise consists of spurious radio signals with components distributed over a wide range of frequencies. It is propagated over the earth in the same way as ordinary radio waves of the same frequencies, so that at any point on the ground, static will be received from all thunderstorms, local and distant. </a:t>
            </a:r>
          </a:p>
          <a:p>
            <a:pPr algn="just"/>
            <a:r>
              <a:rPr lang="en-IN" sz="2000" dirty="0" smtClean="0"/>
              <a:t>The static is likely to be more severe but less frequent if the storm is local. </a:t>
            </a:r>
          </a:p>
          <a:p>
            <a:pPr algn="just"/>
            <a:r>
              <a:rPr lang="en-IN" sz="2000" dirty="0" smtClean="0"/>
              <a:t>The usual increase in its level takes place at night, at both broadcast and shortwave frequencies.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External Noise</a:t>
            </a:r>
            <a:endParaRPr lang="en-IN" dirty="0"/>
          </a:p>
        </p:txBody>
      </p:sp>
      <p:sp>
        <p:nvSpPr>
          <p:cNvPr id="3" name="Content Placeholder 2"/>
          <p:cNvSpPr>
            <a:spLocks noGrp="1"/>
          </p:cNvSpPr>
          <p:nvPr>
            <p:ph idx="1"/>
          </p:nvPr>
        </p:nvSpPr>
        <p:spPr>
          <a:xfrm>
            <a:off x="457200" y="908720"/>
            <a:ext cx="8229600" cy="4525963"/>
          </a:xfrm>
        </p:spPr>
        <p:txBody>
          <a:bodyPr>
            <a:noAutofit/>
          </a:bodyPr>
          <a:lstStyle/>
          <a:p>
            <a:pPr algn="just"/>
            <a:r>
              <a:rPr lang="en-US" sz="2400" b="1" dirty="0" smtClean="0"/>
              <a:t>Atmospheric Noise: </a:t>
            </a:r>
            <a:r>
              <a:rPr lang="en-IN" sz="2000" dirty="0" smtClean="0"/>
              <a:t>Most of the strange sounds are the result of spurious radio waves which induce voltages in the antenna. The majority of these radio waves come from natural sources of disturbance. They represent atmospheric noise, generally called </a:t>
            </a:r>
            <a:r>
              <a:rPr lang="en-IN" sz="2000" i="1" dirty="0" smtClean="0"/>
              <a:t>static.</a:t>
            </a:r>
          </a:p>
          <a:p>
            <a:pPr algn="just"/>
            <a:r>
              <a:rPr lang="en-IN" sz="2000" dirty="0" smtClean="0"/>
              <a:t>Atmospheric noise consists of spurious radio signals with components distributed over a wide range of frequencies. It is propagated over the earth in the same way as ordinary radio waves of the same frequencies, so that at any point on the ground, static will be received from all thunderstorms, local and distant. </a:t>
            </a:r>
          </a:p>
          <a:p>
            <a:pPr algn="just"/>
            <a:r>
              <a:rPr lang="en-IN" sz="2000" b="1" dirty="0" smtClean="0"/>
              <a:t>The usual increase in its level takes place at night, at both broadcast and shortwave frequencies.</a:t>
            </a:r>
          </a:p>
          <a:p>
            <a:r>
              <a:rPr lang="en-IN" sz="2000" b="1" dirty="0" smtClean="0"/>
              <a:t>Atmospheric noise becomes less severe at frequencies above about 30 MHz because of two separate factors.</a:t>
            </a:r>
            <a:r>
              <a:rPr lang="en-IN" sz="2000" dirty="0" smtClean="0"/>
              <a:t> </a:t>
            </a:r>
          </a:p>
          <a:p>
            <a:pPr algn="just"/>
            <a:r>
              <a:rPr lang="en-IN" sz="2000" b="1" dirty="0" smtClean="0"/>
              <a:t>First, the higher frequencies are limited to line-of sight propagation, i.e., less than 80 </a:t>
            </a:r>
            <a:r>
              <a:rPr lang="en-IN" sz="2000" b="1" dirty="0" err="1" smtClean="0"/>
              <a:t>kilometers</a:t>
            </a:r>
            <a:r>
              <a:rPr lang="en-IN" sz="2000" b="1" dirty="0" smtClean="0"/>
              <a:t> or so.</a:t>
            </a:r>
          </a:p>
          <a:p>
            <a:pPr algn="just"/>
            <a:r>
              <a:rPr lang="en-IN" sz="2000" b="1" dirty="0" smtClean="0"/>
              <a:t>Second, the nature of the mechanism generating this noise is such that very little of it is created in the VHF range and above.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External Noise</a:t>
            </a:r>
            <a:endParaRPr lang="en-IN" dirty="0"/>
          </a:p>
        </p:txBody>
      </p:sp>
      <p:sp>
        <p:nvSpPr>
          <p:cNvPr id="3" name="Content Placeholder 2"/>
          <p:cNvSpPr>
            <a:spLocks noGrp="1"/>
          </p:cNvSpPr>
          <p:nvPr>
            <p:ph idx="1"/>
          </p:nvPr>
        </p:nvSpPr>
        <p:spPr>
          <a:xfrm>
            <a:off x="395536" y="908720"/>
            <a:ext cx="8229600" cy="4525963"/>
          </a:xfrm>
        </p:spPr>
        <p:txBody>
          <a:bodyPr>
            <a:noAutofit/>
          </a:bodyPr>
          <a:lstStyle/>
          <a:p>
            <a:pPr algn="just"/>
            <a:r>
              <a:rPr lang="en-US" sz="2800" b="1" dirty="0" smtClean="0"/>
              <a:t>Extraterrestrial Noise:</a:t>
            </a:r>
          </a:p>
          <a:p>
            <a:pPr algn="just"/>
            <a:r>
              <a:rPr lang="en-IN" sz="2400" b="1" dirty="0" smtClean="0"/>
              <a:t>Solar noise:</a:t>
            </a:r>
            <a:r>
              <a:rPr lang="en-IN" sz="2400" dirty="0" smtClean="0"/>
              <a:t> The sun radiates so many things our way that we should not be too surprised to find that noise is noticeable among them, again there are two types. Under normal "quiet" conditions, there is a constant noise radiation from the sun. </a:t>
            </a:r>
          </a:p>
          <a:p>
            <a:pPr algn="just"/>
            <a:r>
              <a:rPr lang="en-IN" sz="2400" dirty="0" smtClean="0"/>
              <a:t>It radiates over a very broad frequency spectrum which includes the frequencies we use for communications. </a:t>
            </a:r>
          </a:p>
          <a:p>
            <a:pPr algn="just"/>
            <a:r>
              <a:rPr lang="en-IN" sz="2400" dirty="0" smtClean="0"/>
              <a:t>The sun is a constantly changing star which undergoes cycles of peak activity from which electrical disturbances erupt, such as corona flares and sunspots. </a:t>
            </a:r>
          </a:p>
          <a:p>
            <a:pPr algn="just"/>
            <a:r>
              <a:rPr lang="en-IN" sz="2400" dirty="0" smtClean="0"/>
              <a:t>Even though, the additional noise produced comes from a limited portion of the sun's surface, it may still be orders of magnitude greater than that received during periods of quiet sun.</a:t>
            </a:r>
            <a:endParaRPr lang="en-IN" sz="2400" b="1"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External Noise</a:t>
            </a:r>
            <a:endParaRPr lang="en-IN" dirty="0"/>
          </a:p>
        </p:txBody>
      </p:sp>
      <p:sp>
        <p:nvSpPr>
          <p:cNvPr id="3" name="Content Placeholder 2"/>
          <p:cNvSpPr>
            <a:spLocks noGrp="1"/>
          </p:cNvSpPr>
          <p:nvPr>
            <p:ph idx="1"/>
          </p:nvPr>
        </p:nvSpPr>
        <p:spPr>
          <a:xfrm>
            <a:off x="395536" y="908720"/>
            <a:ext cx="8229600" cy="4525963"/>
          </a:xfrm>
        </p:spPr>
        <p:txBody>
          <a:bodyPr>
            <a:noAutofit/>
          </a:bodyPr>
          <a:lstStyle/>
          <a:p>
            <a:pPr algn="just"/>
            <a:r>
              <a:rPr lang="en-US" sz="2800" b="1" dirty="0" smtClean="0"/>
              <a:t>Extraterrestrial Noise:</a:t>
            </a:r>
          </a:p>
          <a:p>
            <a:pPr algn="just"/>
            <a:r>
              <a:rPr lang="en-IN" sz="2400" b="1" dirty="0" smtClean="0"/>
              <a:t>Cosmic noise:</a:t>
            </a:r>
            <a:r>
              <a:rPr lang="en-IN" sz="2400" dirty="0" smtClean="0"/>
              <a:t> Since distant stars are also suns and have high temperatures, they radiate RF noise in the same manner as our sun, and what they lack in nearness they nearly make up in numbers which in combination can become significant. </a:t>
            </a:r>
          </a:p>
          <a:p>
            <a:pPr algn="just"/>
            <a:r>
              <a:rPr lang="en-IN" sz="2400" dirty="0" smtClean="0"/>
              <a:t>The noise received is called </a:t>
            </a:r>
            <a:r>
              <a:rPr lang="en-IN" sz="2400" i="1" dirty="0" smtClean="0"/>
              <a:t>thermal (or black-body) noise and is distributed fairly uniformly over </a:t>
            </a:r>
            <a:r>
              <a:rPr lang="en-IN" sz="2400" dirty="0" smtClean="0"/>
              <a:t>the entire sky. </a:t>
            </a:r>
          </a:p>
          <a:p>
            <a:pPr algn="just"/>
            <a:r>
              <a:rPr lang="en-IN" sz="2400" dirty="0" smtClean="0"/>
              <a:t>We also receive noise from the centre of our own galaxy (the Milky ~ Way), from other galaxies, and from other virtual point sources such as "quasars" and "pulsars." </a:t>
            </a:r>
          </a:p>
          <a:p>
            <a:pPr algn="just"/>
            <a:r>
              <a:rPr lang="en-IN" sz="2400" dirty="0" smtClean="0"/>
              <a:t>This </a:t>
            </a:r>
            <a:r>
              <a:rPr lang="en-IN" sz="2400" i="1" dirty="0" smtClean="0"/>
              <a:t>galactic noise is very intense, but it comes from sources which are </a:t>
            </a:r>
            <a:r>
              <a:rPr lang="en-IN" sz="2400" dirty="0" smtClean="0"/>
              <a:t>only points in the sky. Two of the strongest sources, which were also two of the earliest discovered, are </a:t>
            </a:r>
            <a:r>
              <a:rPr lang="en-IN" sz="2400" b="1" dirty="0" smtClean="0"/>
              <a:t>Cassiopeia A and Cygnus A</a:t>
            </a:r>
            <a:r>
              <a:rPr lang="en-IN" sz="2400" dirty="0" smtClean="0"/>
              <a:t>. </a:t>
            </a:r>
            <a:endParaRPr lang="en-IN" sz="2400" b="1"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External Noise</a:t>
            </a:r>
            <a:endParaRPr lang="en-IN" dirty="0"/>
          </a:p>
        </p:txBody>
      </p:sp>
      <p:sp>
        <p:nvSpPr>
          <p:cNvPr id="3" name="Content Placeholder 2"/>
          <p:cNvSpPr>
            <a:spLocks noGrp="1"/>
          </p:cNvSpPr>
          <p:nvPr>
            <p:ph idx="1"/>
          </p:nvPr>
        </p:nvSpPr>
        <p:spPr>
          <a:xfrm>
            <a:off x="395536" y="908720"/>
            <a:ext cx="8229600" cy="4525963"/>
          </a:xfrm>
        </p:spPr>
        <p:txBody>
          <a:bodyPr>
            <a:noAutofit/>
          </a:bodyPr>
          <a:lstStyle/>
          <a:p>
            <a:pPr algn="just"/>
            <a:r>
              <a:rPr lang="en-US" sz="2400" b="1" dirty="0" smtClean="0"/>
              <a:t>Space Noise: </a:t>
            </a:r>
            <a:r>
              <a:rPr lang="en-IN" sz="2400" dirty="0" smtClean="0"/>
              <a:t>Space noise is observable at frequencies in the range from about </a:t>
            </a:r>
            <a:r>
              <a:rPr lang="en-IN" sz="2400" b="1" dirty="0" smtClean="0"/>
              <a:t>8 MHz to somewhat above 1.43 gigahertz </a:t>
            </a:r>
            <a:r>
              <a:rPr lang="en-IN" sz="2400" dirty="0" smtClean="0"/>
              <a:t>(1.43 GHz), the latter frequency corresponding to the 21-cm hydrogen "line." Apart from man-made noise it is the strongest component over the range of about 20 to 120 </a:t>
            </a:r>
            <a:r>
              <a:rPr lang="en-IN" sz="2400" dirty="0" err="1" smtClean="0"/>
              <a:t>MHz.</a:t>
            </a:r>
            <a:r>
              <a:rPr lang="en-IN" sz="2400" dirty="0" smtClean="0"/>
              <a:t> Not very much of it below 20 MHz penetrates down through the </a:t>
            </a:r>
            <a:r>
              <a:rPr lang="en-IN" sz="2400" i="1" dirty="0" smtClean="0"/>
              <a:t>ionosphere, while its eventual disappearance at frequencies in excess </a:t>
            </a:r>
            <a:r>
              <a:rPr lang="en-IN" sz="2400" dirty="0" smtClean="0"/>
              <a:t>of 1.5 GHz is probably governed by the mechanisms generating it, and its absorption by hydrogen in interstellar space.</a:t>
            </a:r>
            <a:endParaRPr lang="en-US" sz="2400"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External Noise</a:t>
            </a:r>
            <a:endParaRPr lang="en-IN" dirty="0"/>
          </a:p>
        </p:txBody>
      </p:sp>
      <p:sp>
        <p:nvSpPr>
          <p:cNvPr id="3" name="Content Placeholder 2"/>
          <p:cNvSpPr>
            <a:spLocks noGrp="1"/>
          </p:cNvSpPr>
          <p:nvPr>
            <p:ph idx="1"/>
          </p:nvPr>
        </p:nvSpPr>
        <p:spPr>
          <a:xfrm>
            <a:off x="323528" y="836712"/>
            <a:ext cx="8424936" cy="5949280"/>
          </a:xfrm>
        </p:spPr>
        <p:txBody>
          <a:bodyPr>
            <a:noAutofit/>
          </a:bodyPr>
          <a:lstStyle/>
          <a:p>
            <a:pPr algn="just"/>
            <a:r>
              <a:rPr lang="en-IN" sz="2400" b="1" dirty="0" smtClean="0"/>
              <a:t>Industrial Noise:</a:t>
            </a:r>
          </a:p>
          <a:p>
            <a:pPr algn="just"/>
            <a:r>
              <a:rPr lang="en-IN" sz="2400" dirty="0" smtClean="0"/>
              <a:t>Between the frequencies of 1 to 600 MHz (in urban, suburban and other industrial areas) the intensity of noise made by humans easily outstrips that created by any other source, internal or external to the receiver. </a:t>
            </a:r>
          </a:p>
          <a:p>
            <a:pPr algn="just"/>
            <a:r>
              <a:rPr lang="en-IN" sz="2400" b="1" dirty="0" smtClean="0"/>
              <a:t>Sources like automobile and aircraft ignition, electric motors and switching equipment, leakage from high-voltage lines and a multitude of other heavy electric machines are all included. Fluorescent lights are another powerful source of such noise and therefore should not be used where sensitive receiver reception or testing is being conducted. </a:t>
            </a:r>
          </a:p>
          <a:p>
            <a:pPr algn="just"/>
            <a:r>
              <a:rPr lang="en-IN" sz="2400" dirty="0" smtClean="0"/>
              <a:t>The nature of industrial noise is so variable that it is difficult to analyze it on any basis other than the statistical. </a:t>
            </a:r>
          </a:p>
          <a:p>
            <a:pPr algn="just"/>
            <a:r>
              <a:rPr lang="en-IN" sz="2400" dirty="0" smtClean="0"/>
              <a:t>It does, however, obey the general principle that received noise increases as the receiver bandwidth is increased.</a:t>
            </a:r>
            <a:endParaRPr lang="en-US" sz="2400" b="1"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Internal Noise</a:t>
            </a:r>
            <a:endParaRPr lang="en-IN" dirty="0"/>
          </a:p>
        </p:txBody>
      </p:sp>
      <p:sp>
        <p:nvSpPr>
          <p:cNvPr id="3" name="Content Placeholder 2"/>
          <p:cNvSpPr>
            <a:spLocks noGrp="1"/>
          </p:cNvSpPr>
          <p:nvPr>
            <p:ph idx="1"/>
          </p:nvPr>
        </p:nvSpPr>
        <p:spPr>
          <a:xfrm>
            <a:off x="323528" y="836712"/>
            <a:ext cx="8424936" cy="5949280"/>
          </a:xfrm>
        </p:spPr>
        <p:txBody>
          <a:bodyPr>
            <a:noAutofit/>
          </a:bodyPr>
          <a:lstStyle/>
          <a:p>
            <a:r>
              <a:rPr lang="en-IN" sz="2400" dirty="0" smtClean="0"/>
              <a:t>Internal noise is created by any of the active or passive devices found in receivers. </a:t>
            </a:r>
          </a:p>
          <a:p>
            <a:r>
              <a:rPr lang="en-IN" sz="2400" dirty="0" smtClean="0"/>
              <a:t>Such noise is generally random, impossible to treat on an individual voltage basis, but easy to observe and describe statistically. </a:t>
            </a:r>
          </a:p>
          <a:p>
            <a:r>
              <a:rPr lang="en-IN" sz="2400" dirty="0" smtClean="0"/>
              <a:t>Because the noise is randomly distributed over the entire radio spectrum there is, on the average, as much of it at one frequency as at any other. </a:t>
            </a:r>
          </a:p>
          <a:p>
            <a:r>
              <a:rPr lang="en-IN" sz="2400" i="1" dirty="0" smtClean="0"/>
              <a:t>Random noise power is proportional to the bandwidth over which it is measured.</a:t>
            </a:r>
          </a:p>
          <a:p>
            <a:endParaRPr lang="en-US" sz="2400" b="1"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Internal Noise</a:t>
            </a:r>
            <a:endParaRPr lang="en-IN" dirty="0"/>
          </a:p>
        </p:txBody>
      </p:sp>
      <p:sp>
        <p:nvSpPr>
          <p:cNvPr id="3" name="Content Placeholder 2"/>
          <p:cNvSpPr>
            <a:spLocks noGrp="1"/>
          </p:cNvSpPr>
          <p:nvPr>
            <p:ph idx="1"/>
          </p:nvPr>
        </p:nvSpPr>
        <p:spPr>
          <a:xfrm>
            <a:off x="323528" y="836712"/>
            <a:ext cx="8424936" cy="5949280"/>
          </a:xfrm>
        </p:spPr>
        <p:txBody>
          <a:bodyPr>
            <a:noAutofit/>
          </a:bodyPr>
          <a:lstStyle/>
          <a:p>
            <a:pPr algn="just"/>
            <a:r>
              <a:rPr lang="en-IN" sz="2400" b="1" dirty="0" smtClean="0"/>
              <a:t>Thermal-Agitation Noise</a:t>
            </a:r>
            <a:r>
              <a:rPr lang="en-IN" sz="2400" dirty="0" smtClean="0"/>
              <a:t>: The noise generated in a resistance or the resistive component is random and is referred to as </a:t>
            </a:r>
            <a:r>
              <a:rPr lang="en-IN" sz="2400" i="1" dirty="0" smtClean="0"/>
              <a:t>thermal, agitation, white or Johnson noise. </a:t>
            </a:r>
          </a:p>
          <a:p>
            <a:pPr algn="just"/>
            <a:r>
              <a:rPr lang="en-IN" sz="2400" i="1" dirty="0" smtClean="0"/>
              <a:t>It is due to the rapid and random </a:t>
            </a:r>
            <a:r>
              <a:rPr lang="en-IN" sz="2400" dirty="0" smtClean="0"/>
              <a:t>motion of the molecules (atoms and electrons) inside the component itself.</a:t>
            </a:r>
          </a:p>
          <a:p>
            <a:pPr algn="just"/>
            <a:r>
              <a:rPr lang="en-IN" sz="2400" dirty="0" smtClean="0"/>
              <a:t>In thermodynamics, kinetic theory shows that the temperature of a particle is a way of expressing its internal kinetic energy. Thus the "temperature" of a body </a:t>
            </a:r>
            <a:r>
              <a:rPr lang="en-IN" sz="2400" b="1" dirty="0" smtClean="0"/>
              <a:t>is the statistical root mean square (</a:t>
            </a:r>
            <a:r>
              <a:rPr lang="en-IN" sz="2400" b="1" dirty="0" err="1" smtClean="0"/>
              <a:t>rms</a:t>
            </a:r>
            <a:r>
              <a:rPr lang="en-IN" sz="2400" b="1" dirty="0" smtClean="0"/>
              <a:t>) value of the velocity of motion of the particles in the body. </a:t>
            </a:r>
          </a:p>
          <a:p>
            <a:pPr algn="just"/>
            <a:r>
              <a:rPr lang="en-IN" sz="2400" dirty="0" smtClean="0"/>
              <a:t>As the theory states, the kinetic energy of these particles becomes approximately zero (i.e., their motion ceases) at the temperature of absolute zero, which is 0 K (</a:t>
            </a:r>
            <a:r>
              <a:rPr lang="en-IN" sz="2400" dirty="0" err="1" smtClean="0"/>
              <a:t>kelvins</a:t>
            </a:r>
            <a:r>
              <a:rPr lang="en-IN" sz="2400" dirty="0" smtClean="0"/>
              <a:t>, formerly called degrees Kelvin) and very nearly equals -273°C.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Internal Noise</a:t>
            </a:r>
            <a:endParaRPr lang="en-IN" dirty="0"/>
          </a:p>
        </p:txBody>
      </p:sp>
      <p:sp>
        <p:nvSpPr>
          <p:cNvPr id="3" name="Content Placeholder 2"/>
          <p:cNvSpPr>
            <a:spLocks noGrp="1"/>
          </p:cNvSpPr>
          <p:nvPr>
            <p:ph idx="1"/>
          </p:nvPr>
        </p:nvSpPr>
        <p:spPr>
          <a:xfrm>
            <a:off x="323528" y="836712"/>
            <a:ext cx="8424936" cy="5949280"/>
          </a:xfrm>
        </p:spPr>
        <p:txBody>
          <a:bodyPr>
            <a:noAutofit/>
          </a:bodyPr>
          <a:lstStyle/>
          <a:p>
            <a:pPr algn="just"/>
            <a:r>
              <a:rPr lang="en-IN" sz="2400" dirty="0" smtClean="0"/>
              <a:t>It becomes apparent that the noise generated by a resistor is proportional to its absolute temperature, in addition to being proportional to the bandwidth over which the noise is to be measured. </a:t>
            </a:r>
          </a:p>
          <a:p>
            <a:pPr algn="just">
              <a:buNone/>
            </a:pPr>
            <a:r>
              <a:rPr lang="en-IN" sz="2400" dirty="0" smtClean="0"/>
              <a:t>Therefore,</a:t>
            </a:r>
          </a:p>
          <a:p>
            <a:pPr>
              <a:buNone/>
            </a:pPr>
            <a:r>
              <a:rPr lang="en-IN" sz="2400" i="1" dirty="0" smtClean="0"/>
              <a:t>	</a:t>
            </a:r>
            <a:r>
              <a:rPr lang="en-IN" sz="2400" i="1" dirty="0" err="1" smtClean="0"/>
              <a:t>P</a:t>
            </a:r>
            <a:r>
              <a:rPr lang="en-IN" sz="2400" i="1" baseline="-25000" dirty="0" err="1" smtClean="0"/>
              <a:t>n</a:t>
            </a:r>
            <a:r>
              <a:rPr lang="en-IN" sz="2400" i="1" dirty="0" smtClean="0"/>
              <a:t> </a:t>
            </a:r>
            <a:r>
              <a:rPr lang="en-IN" sz="2400" i="1" dirty="0" smtClean="0">
                <a:sym typeface="Symbol"/>
              </a:rPr>
              <a:t> </a:t>
            </a:r>
            <a:r>
              <a:rPr lang="en-IN" sz="2400" i="1" dirty="0" smtClean="0"/>
              <a:t>T</a:t>
            </a:r>
            <a:r>
              <a:rPr lang="en-IN" sz="2400" i="1" dirty="0" smtClean="0">
                <a:sym typeface="Symbol"/>
              </a:rPr>
              <a:t> </a:t>
            </a:r>
            <a:r>
              <a:rPr lang="en-IN" sz="2400" i="1" dirty="0" smtClean="0"/>
              <a:t>f = </a:t>
            </a:r>
            <a:r>
              <a:rPr lang="en-IN" sz="2400" i="1" dirty="0" err="1" smtClean="0"/>
              <a:t>kT</a:t>
            </a:r>
            <a:r>
              <a:rPr lang="en-IN" sz="2400" i="1" dirty="0" smtClean="0">
                <a:sym typeface="Symbol"/>
              </a:rPr>
              <a:t></a:t>
            </a:r>
            <a:r>
              <a:rPr lang="en-IN" sz="2400" i="1" dirty="0" smtClean="0"/>
              <a:t> f</a:t>
            </a:r>
          </a:p>
          <a:p>
            <a:pPr>
              <a:buNone/>
            </a:pPr>
            <a:r>
              <a:rPr lang="en-IN" sz="2400" dirty="0" smtClean="0"/>
              <a:t>	where </a:t>
            </a:r>
            <a:r>
              <a:rPr lang="en-IN" sz="2400" i="1" dirty="0" smtClean="0"/>
              <a:t>k = </a:t>
            </a:r>
            <a:r>
              <a:rPr lang="en-IN" sz="2400" i="1" dirty="0" err="1" smtClean="0"/>
              <a:t>Boltzmann'sconstant</a:t>
            </a:r>
            <a:r>
              <a:rPr lang="en-IN" sz="2400" i="1" dirty="0" smtClean="0"/>
              <a:t>= 1.38 x 10</a:t>
            </a:r>
            <a:r>
              <a:rPr lang="en-IN" sz="2400" i="1" baseline="30000" dirty="0" smtClean="0"/>
              <a:t>-23</a:t>
            </a:r>
            <a:r>
              <a:rPr lang="en-IN" sz="2400" i="1" dirty="0" smtClean="0"/>
              <a:t>J(joules)/K </a:t>
            </a:r>
            <a:r>
              <a:rPr lang="en-IN" sz="2400" dirty="0" smtClean="0"/>
              <a:t>the appropriate proportionality constant, in this case.</a:t>
            </a:r>
          </a:p>
          <a:p>
            <a:pPr>
              <a:buNone/>
            </a:pPr>
            <a:r>
              <a:rPr lang="de-DE" sz="2400" i="1" dirty="0" smtClean="0"/>
              <a:t>	T = absolute temperature, K = 273 + °C</a:t>
            </a:r>
          </a:p>
          <a:p>
            <a:pPr>
              <a:buNone/>
            </a:pPr>
            <a:r>
              <a:rPr lang="en-IN" sz="2400" i="1" dirty="0" smtClean="0"/>
              <a:t>	</a:t>
            </a:r>
            <a:r>
              <a:rPr lang="en-IN" sz="2400" i="1" dirty="0" smtClean="0">
                <a:sym typeface="Symbol"/>
              </a:rPr>
              <a:t> </a:t>
            </a:r>
            <a:r>
              <a:rPr lang="en-IN" sz="2400" i="1" dirty="0" smtClean="0"/>
              <a:t>f = bandwidth of interest</a:t>
            </a:r>
          </a:p>
          <a:p>
            <a:pPr>
              <a:buNone/>
            </a:pPr>
            <a:r>
              <a:rPr lang="en-IN" sz="2400" i="1" dirty="0" smtClean="0"/>
              <a:t>	</a:t>
            </a:r>
            <a:r>
              <a:rPr lang="en-IN" sz="2400" i="1" dirty="0" err="1" smtClean="0"/>
              <a:t>P</a:t>
            </a:r>
            <a:r>
              <a:rPr lang="en-IN" sz="2400" i="1" baseline="-25000" dirty="0" err="1" smtClean="0"/>
              <a:t>n</a:t>
            </a:r>
            <a:r>
              <a:rPr lang="en-IN" sz="2400" i="1" dirty="0" smtClean="0"/>
              <a:t>  = maximum noise power output of a resistor</a:t>
            </a:r>
          </a:p>
          <a:p>
            <a:pPr>
              <a:buNone/>
            </a:pPr>
            <a:r>
              <a:rPr lang="en-IN" sz="2400" dirty="0" smtClean="0"/>
              <a:t>	</a:t>
            </a:r>
            <a:r>
              <a:rPr lang="en-IN" sz="2400" i="1" dirty="0" smtClean="0">
                <a:sym typeface="Symbol"/>
              </a:rPr>
              <a:t>  </a:t>
            </a:r>
            <a:r>
              <a:rPr lang="en-IN" sz="2400" dirty="0" smtClean="0"/>
              <a:t>= varies directly.</a:t>
            </a:r>
          </a:p>
          <a:p>
            <a:pPr>
              <a:buNone/>
            </a:pPr>
            <a:endParaRPr lang="en-US" sz="24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dirty="0" smtClean="0"/>
              <a:t>Communication Systems</a:t>
            </a:r>
          </a:p>
        </p:txBody>
      </p:sp>
      <p:sp>
        <p:nvSpPr>
          <p:cNvPr id="7171" name="Text Box 4"/>
          <p:cNvSpPr txBox="1">
            <a:spLocks noChangeArrowheads="1"/>
          </p:cNvSpPr>
          <p:nvPr/>
        </p:nvSpPr>
        <p:spPr bwMode="auto">
          <a:xfrm>
            <a:off x="228600" y="6172200"/>
            <a:ext cx="5057775" cy="369888"/>
          </a:xfrm>
          <a:prstGeom prst="rect">
            <a:avLst/>
          </a:prstGeom>
          <a:noFill/>
          <a:ln w="9525">
            <a:noFill/>
            <a:miter lim="800000"/>
            <a:headEnd/>
            <a:tailEnd/>
          </a:ln>
        </p:spPr>
        <p:txBody>
          <a:bodyPr wrap="none">
            <a:spAutoFit/>
          </a:bodyPr>
          <a:lstStyle/>
          <a:p>
            <a:pPr>
              <a:spcBef>
                <a:spcPct val="20000"/>
              </a:spcBef>
              <a:buClr>
                <a:srgbClr val="0000FF"/>
              </a:buClr>
              <a:buSzPct val="95000"/>
              <a:buFont typeface="Wingdings" pitchFamily="2" charset="2"/>
              <a:buNone/>
            </a:pPr>
            <a:r>
              <a:rPr lang="en-US"/>
              <a:t>A  general model of all communication systems.</a:t>
            </a:r>
          </a:p>
        </p:txBody>
      </p:sp>
      <p:pic>
        <p:nvPicPr>
          <p:cNvPr id="7172" name="Picture 5" descr="fre07042_0102"/>
          <p:cNvPicPr>
            <a:picLocks noGrp="1" noChangeAspect="1" noChangeArrowheads="1"/>
          </p:cNvPicPr>
          <p:nvPr>
            <p:ph idx="1"/>
          </p:nvPr>
        </p:nvPicPr>
        <p:blipFill>
          <a:blip r:embed="rId2" cstate="print"/>
          <a:srcRect/>
          <a:stretch>
            <a:fillRect/>
          </a:stretch>
        </p:blipFill>
        <p:spPr>
          <a:xfrm>
            <a:off x="457200" y="2286000"/>
            <a:ext cx="8342313" cy="3348038"/>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Internal Noise</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67544" y="1340768"/>
            <a:ext cx="8280920" cy="35029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Internal Noise</a:t>
            </a:r>
            <a:endParaRPr lang="en-IN" dirty="0"/>
          </a:p>
        </p:txBody>
      </p:sp>
      <p:sp>
        <p:nvSpPr>
          <p:cNvPr id="3" name="Content Placeholder 2"/>
          <p:cNvSpPr>
            <a:spLocks noGrp="1"/>
          </p:cNvSpPr>
          <p:nvPr>
            <p:ph idx="1"/>
          </p:nvPr>
        </p:nvSpPr>
        <p:spPr>
          <a:xfrm>
            <a:off x="323528" y="836712"/>
            <a:ext cx="8424936" cy="5949280"/>
          </a:xfrm>
        </p:spPr>
        <p:txBody>
          <a:bodyPr>
            <a:noAutofit/>
          </a:bodyPr>
          <a:lstStyle/>
          <a:p>
            <a:pPr algn="just"/>
            <a:r>
              <a:rPr lang="en-IN" sz="2400" b="1" dirty="0" smtClean="0"/>
              <a:t>Shot Noise: </a:t>
            </a:r>
            <a:r>
              <a:rPr lang="en-IN" sz="2400" dirty="0" smtClean="0"/>
              <a:t>The most important of all the other sources is the </a:t>
            </a:r>
            <a:r>
              <a:rPr lang="en-IN" sz="2400" i="1" dirty="0" smtClean="0"/>
              <a:t>shot effect, which leads to shot noise in all </a:t>
            </a:r>
            <a:r>
              <a:rPr lang="en-IN" sz="2400" dirty="0" smtClean="0"/>
              <a:t>amplifying devices and virtually all active devices. </a:t>
            </a:r>
          </a:p>
          <a:p>
            <a:pPr algn="just"/>
            <a:r>
              <a:rPr lang="en-IN" sz="2400" i="1" dirty="0" smtClean="0"/>
              <a:t>It is caused by random variations in the arrival of electrons (or holes) at the output electrode </a:t>
            </a:r>
            <a:r>
              <a:rPr lang="en-IN" sz="2400" dirty="0" smtClean="0"/>
              <a:t>of an amplifying device and appears as a randomly varying noise current superimposed on the output. When amplified, it is supposed to sound as though a shower of lead shot were falling on a metal sheet. Hence the name </a:t>
            </a:r>
            <a:r>
              <a:rPr lang="en-IN" sz="2400" i="1" dirty="0" smtClean="0"/>
              <a:t>shot </a:t>
            </a:r>
            <a:r>
              <a:rPr lang="en-IN" sz="2400" dirty="0" smtClean="0"/>
              <a:t>noise</a:t>
            </a:r>
            <a:r>
              <a:rPr lang="en-IN" sz="2400" i="1" dirty="0" smtClean="0"/>
              <a:t>.</a:t>
            </a:r>
          </a:p>
          <a:p>
            <a:pPr algn="just"/>
            <a:r>
              <a:rPr lang="en-IN" sz="2400" dirty="0" smtClean="0"/>
              <a:t>Although the average output current of a device is governed by the various bias voltages, at any instant of time there may be more or fewer electrons arriving at the output electrode. </a:t>
            </a:r>
          </a:p>
          <a:p>
            <a:pPr algn="just"/>
            <a:r>
              <a:rPr lang="en-IN" sz="2400" dirty="0" smtClean="0"/>
              <a:t>Shot noise behaves in a similar manner to thermal agitation noise apart from the fact that it has a different source.</a:t>
            </a:r>
            <a:endParaRPr lang="en-US" sz="2400" b="1"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Internal Noise</a:t>
            </a:r>
            <a:endParaRPr lang="en-IN" dirty="0"/>
          </a:p>
        </p:txBody>
      </p:sp>
      <p:sp>
        <p:nvSpPr>
          <p:cNvPr id="3" name="Content Placeholder 2"/>
          <p:cNvSpPr>
            <a:spLocks noGrp="1"/>
          </p:cNvSpPr>
          <p:nvPr>
            <p:ph idx="1"/>
          </p:nvPr>
        </p:nvSpPr>
        <p:spPr>
          <a:xfrm>
            <a:off x="323528" y="836712"/>
            <a:ext cx="8424936" cy="5949280"/>
          </a:xfrm>
        </p:spPr>
        <p:txBody>
          <a:bodyPr>
            <a:noAutofit/>
          </a:bodyPr>
          <a:lstStyle/>
          <a:p>
            <a:r>
              <a:rPr lang="en-IN" sz="2400" b="1" dirty="0" smtClean="0"/>
              <a:t>Transit- Time Noise: </a:t>
            </a:r>
            <a:r>
              <a:rPr lang="en-IN" sz="2400" dirty="0" smtClean="0"/>
              <a:t>If the time taken by an electron to travel from the emitter to the collector of a transistor becomes significant to the period of the signal being amplified, i.e., at frequencies in the upper VHF range and beyond, the so-called </a:t>
            </a:r>
            <a:r>
              <a:rPr lang="en-IN" sz="2400" i="1" dirty="0" smtClean="0"/>
              <a:t>transit-time effect takes place, and the </a:t>
            </a:r>
            <a:r>
              <a:rPr lang="en-IN" sz="2400" dirty="0" smtClean="0"/>
              <a:t>noise input admittance of the transistor increases. </a:t>
            </a:r>
          </a:p>
          <a:p>
            <a:r>
              <a:rPr lang="en-IN" sz="2400" dirty="0" smtClean="0"/>
              <a:t>Once this high-frequency noise makes its presence felt, it goes on increasing with frequency at a rate that soon approaches  6 decibels (6 dB) per octave, and this random noise then quickly predominates over the other forms. </a:t>
            </a:r>
          </a:p>
          <a:p>
            <a:r>
              <a:rPr lang="en-IN" sz="2400" dirty="0" smtClean="0"/>
              <a:t>The result of all this is that it is preferable to measure noise at such high frequencies, instead of trying to calculate an input equivalent noise resistance for it. </a:t>
            </a:r>
          </a:p>
          <a:p>
            <a:r>
              <a:rPr lang="en-IN" sz="2400" dirty="0" smtClean="0"/>
              <a:t>Radio frequency (RF) transistors have remarkably low noise i.e. a noise figure is as low as 1dB. </a:t>
            </a:r>
            <a:endParaRPr lang="en-US" sz="2400" b="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Noise Calculations</a:t>
            </a:r>
            <a:endParaRPr lang="en-IN" dirty="0"/>
          </a:p>
        </p:txBody>
      </p:sp>
      <p:sp>
        <p:nvSpPr>
          <p:cNvPr id="3" name="Content Placeholder 2"/>
          <p:cNvSpPr>
            <a:spLocks noGrp="1"/>
          </p:cNvSpPr>
          <p:nvPr>
            <p:ph idx="1"/>
          </p:nvPr>
        </p:nvSpPr>
        <p:spPr>
          <a:xfrm>
            <a:off x="457200" y="908720"/>
            <a:ext cx="8229600" cy="4525963"/>
          </a:xfrm>
        </p:spPr>
        <p:txBody>
          <a:bodyPr>
            <a:noAutofit/>
          </a:bodyPr>
          <a:lstStyle/>
          <a:p>
            <a:pPr algn="just"/>
            <a:r>
              <a:rPr lang="en-US" sz="2400" b="1" dirty="0" smtClean="0"/>
              <a:t>Addition of Noise due to Several Sources:</a:t>
            </a:r>
          </a:p>
          <a:p>
            <a:pPr algn="just"/>
            <a:r>
              <a:rPr lang="en-IN" sz="2200" dirty="0" smtClean="0"/>
              <a:t>If there are two sources of thermal agitation noise generators in series</a:t>
            </a:r>
          </a:p>
          <a:p>
            <a:pPr algn="just">
              <a:buNone/>
            </a:pPr>
            <a:r>
              <a:rPr lang="en-IN" sz="2200" i="1" dirty="0" smtClean="0"/>
              <a:t>	V</a:t>
            </a:r>
            <a:r>
              <a:rPr lang="en-IN" sz="2200" i="1" baseline="-25000" dirty="0" smtClean="0"/>
              <a:t>n1</a:t>
            </a:r>
            <a:r>
              <a:rPr lang="en-IN" sz="2200" i="1" dirty="0" smtClean="0"/>
              <a:t> = </a:t>
            </a:r>
            <a:r>
              <a:rPr lang="en-IN" sz="2200" i="1" dirty="0" err="1" smtClean="0"/>
              <a:t>sqrt</a:t>
            </a:r>
            <a:r>
              <a:rPr lang="en-IN" sz="2200" i="1" dirty="0" smtClean="0"/>
              <a:t> (4kT </a:t>
            </a:r>
            <a:r>
              <a:rPr lang="en-IN" sz="2200" i="1" dirty="0" smtClean="0">
                <a:sym typeface="Symbol"/>
              </a:rPr>
              <a:t></a:t>
            </a:r>
            <a:r>
              <a:rPr lang="en-IN" sz="2200" i="1" dirty="0" smtClean="0"/>
              <a:t>f R</a:t>
            </a:r>
            <a:r>
              <a:rPr lang="en-IN" sz="2200" i="1" baseline="-25000" dirty="0" smtClean="0"/>
              <a:t>1</a:t>
            </a:r>
            <a:r>
              <a:rPr lang="en-IN" sz="2200" i="1" dirty="0" smtClean="0"/>
              <a:t>) and V</a:t>
            </a:r>
            <a:r>
              <a:rPr lang="en-IN" sz="2200" i="1" baseline="-25000" dirty="0" smtClean="0"/>
              <a:t>n2</a:t>
            </a:r>
            <a:r>
              <a:rPr lang="en-IN" sz="2200" i="1" dirty="0" smtClean="0"/>
              <a:t> = </a:t>
            </a:r>
            <a:r>
              <a:rPr lang="en-IN" sz="2200" i="1" dirty="0" err="1" smtClean="0"/>
              <a:t>sqrt</a:t>
            </a:r>
            <a:r>
              <a:rPr lang="en-IN" sz="2200" i="1" dirty="0" smtClean="0"/>
              <a:t> (4kT </a:t>
            </a:r>
            <a:r>
              <a:rPr lang="en-IN" sz="2200" i="1" dirty="0" smtClean="0">
                <a:sym typeface="Symbol"/>
              </a:rPr>
              <a:t></a:t>
            </a:r>
            <a:r>
              <a:rPr lang="en-IN" sz="2200" i="1" dirty="0" smtClean="0"/>
              <a:t>f R</a:t>
            </a:r>
            <a:r>
              <a:rPr lang="en-IN" sz="2200" i="1" baseline="-25000" dirty="0" smtClean="0"/>
              <a:t>2</a:t>
            </a:r>
            <a:r>
              <a:rPr lang="en-IN" sz="2200" i="1" dirty="0" smtClean="0"/>
              <a:t>). The sum of two such </a:t>
            </a:r>
            <a:r>
              <a:rPr lang="en-IN" sz="2200" i="1" dirty="0" err="1" smtClean="0"/>
              <a:t>rms</a:t>
            </a:r>
            <a:r>
              <a:rPr lang="en-IN" sz="2200" i="1" dirty="0" smtClean="0"/>
              <a:t> voltages in </a:t>
            </a:r>
            <a:r>
              <a:rPr lang="en-IN" sz="2200" dirty="0" smtClean="0"/>
              <a:t>series is given by the square root of the sum of their squares, so that we have</a:t>
            </a:r>
          </a:p>
          <a:p>
            <a:pPr algn="just">
              <a:buNone/>
            </a:pPr>
            <a:r>
              <a:rPr lang="en-IN" sz="2200" i="1" dirty="0" smtClean="0"/>
              <a:t>	</a:t>
            </a:r>
            <a:r>
              <a:rPr lang="en-IN" sz="2200" i="1" dirty="0" err="1" smtClean="0"/>
              <a:t>V</a:t>
            </a:r>
            <a:r>
              <a:rPr lang="en-IN" sz="2200" i="1" baseline="-25000" dirty="0" err="1" smtClean="0"/>
              <a:t>n,tot</a:t>
            </a:r>
            <a:r>
              <a:rPr lang="en-IN" sz="2200" i="1" dirty="0" smtClean="0"/>
              <a:t> = </a:t>
            </a:r>
            <a:r>
              <a:rPr lang="en-IN" sz="2200" i="1" dirty="0" err="1" smtClean="0"/>
              <a:t>sqrt</a:t>
            </a:r>
            <a:r>
              <a:rPr lang="en-IN" sz="2200" i="1" dirty="0" smtClean="0"/>
              <a:t> (V</a:t>
            </a:r>
            <a:r>
              <a:rPr lang="en-IN" sz="2200" i="1" baseline="30000" dirty="0" smtClean="0"/>
              <a:t>2</a:t>
            </a:r>
            <a:r>
              <a:rPr lang="en-IN" sz="2200" i="1" baseline="-25000" dirty="0" smtClean="0"/>
              <a:t>n1 </a:t>
            </a:r>
            <a:r>
              <a:rPr lang="en-IN" sz="2200" i="1" dirty="0" smtClean="0"/>
              <a:t>+ V</a:t>
            </a:r>
            <a:r>
              <a:rPr lang="en-IN" sz="2200" i="1" baseline="30000" dirty="0" smtClean="0"/>
              <a:t>2</a:t>
            </a:r>
            <a:r>
              <a:rPr lang="en-IN" sz="2200" i="1" baseline="-25000" dirty="0" smtClean="0"/>
              <a:t>n2</a:t>
            </a:r>
            <a:r>
              <a:rPr lang="en-IN" sz="2200" i="1" dirty="0" smtClean="0"/>
              <a:t>) =</a:t>
            </a:r>
            <a:r>
              <a:rPr lang="en-IN" sz="2200" i="1" dirty="0" err="1" smtClean="0"/>
              <a:t>sqrt</a:t>
            </a:r>
            <a:r>
              <a:rPr lang="en-IN" sz="2200" i="1" dirty="0" smtClean="0"/>
              <a:t>(4kT </a:t>
            </a:r>
            <a:r>
              <a:rPr lang="en-IN" sz="2200" i="1" dirty="0" smtClean="0">
                <a:sym typeface="Symbol"/>
              </a:rPr>
              <a:t></a:t>
            </a:r>
            <a:r>
              <a:rPr lang="en-IN" sz="2200" i="1" dirty="0" smtClean="0"/>
              <a:t>f R</a:t>
            </a:r>
            <a:r>
              <a:rPr lang="en-IN" sz="2200" i="1" baseline="-25000" dirty="0" smtClean="0"/>
              <a:t>1+</a:t>
            </a:r>
            <a:r>
              <a:rPr lang="en-IN" sz="2200" i="1" dirty="0" smtClean="0"/>
              <a:t> 4kT </a:t>
            </a:r>
            <a:r>
              <a:rPr lang="en-IN" sz="2200" i="1" dirty="0" smtClean="0">
                <a:sym typeface="Symbol"/>
              </a:rPr>
              <a:t></a:t>
            </a:r>
            <a:r>
              <a:rPr lang="en-IN" sz="2200" i="1" dirty="0" smtClean="0"/>
              <a:t>f R</a:t>
            </a:r>
            <a:r>
              <a:rPr lang="en-IN" sz="2200" i="1" baseline="-25000" dirty="0" smtClean="0"/>
              <a:t>2</a:t>
            </a:r>
            <a:r>
              <a:rPr lang="en-IN" sz="2200" i="1" dirty="0" smtClean="0"/>
              <a:t> )=</a:t>
            </a:r>
            <a:r>
              <a:rPr lang="en-IN" sz="2200" i="1" dirty="0" err="1" smtClean="0"/>
              <a:t>sqrt</a:t>
            </a:r>
            <a:r>
              <a:rPr lang="en-IN" sz="2200" i="1" dirty="0" smtClean="0"/>
              <a:t>(4kT </a:t>
            </a:r>
            <a:r>
              <a:rPr lang="en-IN" sz="2200" i="1" dirty="0" smtClean="0">
                <a:sym typeface="Symbol"/>
              </a:rPr>
              <a:t></a:t>
            </a:r>
            <a:r>
              <a:rPr lang="en-IN" sz="2200" i="1" dirty="0" smtClean="0"/>
              <a:t>f (R</a:t>
            </a:r>
            <a:r>
              <a:rPr lang="en-IN" sz="2200" i="1" baseline="-25000" dirty="0" smtClean="0"/>
              <a:t>1</a:t>
            </a:r>
            <a:r>
              <a:rPr lang="en-IN" sz="2200" i="1" dirty="0" smtClean="0"/>
              <a:t> + R</a:t>
            </a:r>
            <a:r>
              <a:rPr lang="en-IN" sz="2200" i="1" baseline="-25000" dirty="0" smtClean="0"/>
              <a:t>2</a:t>
            </a:r>
            <a:r>
              <a:rPr lang="en-IN" sz="2200" i="1" dirty="0" smtClean="0"/>
              <a:t>)</a:t>
            </a:r>
            <a:r>
              <a:rPr lang="en-IN" sz="2200" i="1" baseline="-25000" dirty="0" smtClean="0"/>
              <a:t> </a:t>
            </a:r>
          </a:p>
          <a:p>
            <a:pPr lvl="1" algn="just">
              <a:buNone/>
            </a:pPr>
            <a:r>
              <a:rPr lang="en-US" sz="2200" dirty="0" smtClean="0"/>
              <a:t>= </a:t>
            </a:r>
            <a:r>
              <a:rPr lang="en-IN" sz="2200" i="1" dirty="0" err="1" smtClean="0"/>
              <a:t>sqrt</a:t>
            </a:r>
            <a:r>
              <a:rPr lang="en-IN" sz="2200" i="1" dirty="0" smtClean="0"/>
              <a:t>(4kT </a:t>
            </a:r>
            <a:r>
              <a:rPr lang="en-IN" sz="2200" i="1" dirty="0" smtClean="0">
                <a:sym typeface="Symbol"/>
              </a:rPr>
              <a:t></a:t>
            </a:r>
            <a:r>
              <a:rPr lang="en-IN" sz="2200" i="1" dirty="0" smtClean="0"/>
              <a:t>f </a:t>
            </a:r>
            <a:r>
              <a:rPr lang="en-IN" sz="2200" i="1" dirty="0" err="1" smtClean="0"/>
              <a:t>R</a:t>
            </a:r>
            <a:r>
              <a:rPr lang="en-IN" sz="2200" i="1" baseline="-25000" dirty="0" err="1" smtClean="0"/>
              <a:t>tot</a:t>
            </a:r>
            <a:r>
              <a:rPr lang="en-US" sz="2200" dirty="0" smtClean="0"/>
              <a:t> )</a:t>
            </a:r>
          </a:p>
          <a:p>
            <a:pPr algn="just">
              <a:buNone/>
            </a:pPr>
            <a:r>
              <a:rPr lang="en-IN" sz="2200" dirty="0" smtClean="0"/>
              <a:t>	where</a:t>
            </a:r>
          </a:p>
          <a:p>
            <a:pPr algn="just">
              <a:buNone/>
            </a:pPr>
            <a:r>
              <a:rPr lang="en-US" sz="2200" dirty="0" smtClean="0"/>
              <a:t>	</a:t>
            </a:r>
            <a:r>
              <a:rPr lang="en-IN" sz="2200" i="1" dirty="0" smtClean="0"/>
              <a:t> </a:t>
            </a:r>
            <a:r>
              <a:rPr lang="en-IN" sz="2200" i="1" dirty="0" err="1" smtClean="0"/>
              <a:t>R</a:t>
            </a:r>
            <a:r>
              <a:rPr lang="en-IN" sz="2200" i="1" baseline="-25000" dirty="0" err="1" smtClean="0"/>
              <a:t>tot</a:t>
            </a:r>
            <a:r>
              <a:rPr lang="en-IN" sz="2200" i="1" baseline="-25000" dirty="0" smtClean="0"/>
              <a:t>  </a:t>
            </a:r>
            <a:r>
              <a:rPr lang="en-US" sz="2200" dirty="0" smtClean="0"/>
              <a:t>= </a:t>
            </a:r>
            <a:r>
              <a:rPr lang="en-IN" sz="2200" i="1" dirty="0" smtClean="0"/>
              <a:t>R</a:t>
            </a:r>
            <a:r>
              <a:rPr lang="en-IN" sz="2200" i="1" baseline="-25000" dirty="0" smtClean="0"/>
              <a:t>1</a:t>
            </a:r>
            <a:r>
              <a:rPr lang="en-IN" sz="2200" i="1" dirty="0" smtClean="0"/>
              <a:t> + R</a:t>
            </a:r>
            <a:r>
              <a:rPr lang="en-IN" sz="2200" i="1" baseline="-25000" dirty="0" smtClean="0"/>
              <a:t>2</a:t>
            </a:r>
            <a:r>
              <a:rPr lang="en-IN" sz="2200" i="1" dirty="0" smtClean="0"/>
              <a:t> + ….</a:t>
            </a:r>
          </a:p>
          <a:p>
            <a:pPr algn="just">
              <a:buNone/>
            </a:pPr>
            <a:endParaRPr lang="en-IN" sz="2200" baseline="-25000" dirty="0" smtClean="0"/>
          </a:p>
          <a:p>
            <a:pPr algn="just"/>
            <a:r>
              <a:rPr lang="en-IN" sz="2200" dirty="0" smtClean="0"/>
              <a:t>It is seen from the equations that in order to find the total noise voltage caused by several sources of thermal noise in series, the resistances are added and the noise voltage is calculated using this total resistance. </a:t>
            </a:r>
            <a:endParaRPr lang="en-IN" sz="22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Noise Calculations</a:t>
            </a:r>
            <a:endParaRPr lang="en-IN" dirty="0"/>
          </a:p>
        </p:txBody>
      </p:sp>
      <p:sp>
        <p:nvSpPr>
          <p:cNvPr id="3" name="Content Placeholder 2"/>
          <p:cNvSpPr>
            <a:spLocks noGrp="1"/>
          </p:cNvSpPr>
          <p:nvPr>
            <p:ph idx="1"/>
          </p:nvPr>
        </p:nvSpPr>
        <p:spPr>
          <a:xfrm>
            <a:off x="457200" y="908720"/>
            <a:ext cx="8229600" cy="4525963"/>
          </a:xfrm>
        </p:spPr>
        <p:txBody>
          <a:bodyPr>
            <a:noAutofit/>
          </a:bodyPr>
          <a:lstStyle/>
          <a:p>
            <a:pPr algn="just"/>
            <a:r>
              <a:rPr lang="en-US" sz="2400" b="1" dirty="0" smtClean="0"/>
              <a:t>Addition of Noise due to Several Sources:</a:t>
            </a:r>
          </a:p>
          <a:p>
            <a:pPr algn="just">
              <a:buNone/>
            </a:pPr>
            <a:r>
              <a:rPr lang="en-IN" sz="2200" dirty="0" smtClean="0"/>
              <a:t>. </a:t>
            </a:r>
            <a:endParaRPr lang="en-IN" sz="2200" dirty="0"/>
          </a:p>
        </p:txBody>
      </p:sp>
      <p:pic>
        <p:nvPicPr>
          <p:cNvPr id="2050" name="Picture 2"/>
          <p:cNvPicPr>
            <a:picLocks noChangeAspect="1" noChangeArrowheads="1"/>
          </p:cNvPicPr>
          <p:nvPr/>
        </p:nvPicPr>
        <p:blipFill>
          <a:blip r:embed="rId2" cstate="print"/>
          <a:srcRect/>
          <a:stretch>
            <a:fillRect/>
          </a:stretch>
        </p:blipFill>
        <p:spPr bwMode="auto">
          <a:xfrm>
            <a:off x="539552" y="1844824"/>
            <a:ext cx="8151880"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Noise Calculations</a:t>
            </a:r>
            <a:endParaRPr lang="en-IN" dirty="0"/>
          </a:p>
        </p:txBody>
      </p:sp>
      <p:sp>
        <p:nvSpPr>
          <p:cNvPr id="3" name="Content Placeholder 2"/>
          <p:cNvSpPr>
            <a:spLocks noGrp="1"/>
          </p:cNvSpPr>
          <p:nvPr>
            <p:ph idx="1"/>
          </p:nvPr>
        </p:nvSpPr>
        <p:spPr>
          <a:xfrm>
            <a:off x="457200" y="908720"/>
            <a:ext cx="8229600" cy="4525963"/>
          </a:xfrm>
        </p:spPr>
        <p:txBody>
          <a:bodyPr>
            <a:noAutofit/>
          </a:bodyPr>
          <a:lstStyle/>
          <a:p>
            <a:pPr algn="just"/>
            <a:r>
              <a:rPr lang="en-IN" sz="2200" dirty="0" smtClean="0"/>
              <a:t>The calculation of the equivalent noise resistance of an amplifier, receiver or device may have one of two purposes or sometimes both. </a:t>
            </a:r>
          </a:p>
          <a:p>
            <a:pPr algn="just"/>
            <a:r>
              <a:rPr lang="en-IN" sz="2200" dirty="0" smtClean="0"/>
              <a:t>The first purpose is comparison of two kinds of equipment in evaluating their performance. </a:t>
            </a:r>
          </a:p>
          <a:p>
            <a:pPr algn="just"/>
            <a:r>
              <a:rPr lang="en-IN" sz="2200" dirty="0" smtClean="0"/>
              <a:t>The second is comparison of noise and signal at the same point to ensure that the noise is not excessive. </a:t>
            </a:r>
          </a:p>
          <a:p>
            <a:pPr algn="just"/>
            <a:r>
              <a:rPr lang="en-IN" sz="2200" dirty="0" smtClean="0"/>
              <a:t>In the second instance, and also when equivalent noise resistance is difficult to obtain, the signal-to-noise ratio (S/N) is very often used. It is defined as the ratio of signal power to noise power at the same point. Therefore</a:t>
            </a:r>
          </a:p>
          <a:p>
            <a:pPr algn="just"/>
            <a:endParaRPr lang="en-US" sz="2200" dirty="0" smtClean="0"/>
          </a:p>
          <a:p>
            <a:r>
              <a:rPr lang="en-IN" sz="2200" dirty="0" smtClean="0"/>
              <a:t>Whenever the resistance across which the noise is developed is the same as the resistance across which signal is developed, and this is almost invariable. An effort is naturally made to keep the signal to-noise ratio as high as practicable under a given set of conditions.</a:t>
            </a:r>
            <a:endParaRPr lang="en-IN" sz="2200" dirty="0"/>
          </a:p>
        </p:txBody>
      </p:sp>
      <p:pic>
        <p:nvPicPr>
          <p:cNvPr id="3074" name="Picture 2"/>
          <p:cNvPicPr>
            <a:picLocks noChangeAspect="1" noChangeArrowheads="1"/>
          </p:cNvPicPr>
          <p:nvPr/>
        </p:nvPicPr>
        <p:blipFill>
          <a:blip r:embed="rId2" cstate="print"/>
          <a:srcRect/>
          <a:stretch>
            <a:fillRect/>
          </a:stretch>
        </p:blipFill>
        <p:spPr bwMode="auto">
          <a:xfrm>
            <a:off x="2889006" y="4581128"/>
            <a:ext cx="5139378" cy="8351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 Calculations</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pPr algn="just"/>
            <a:r>
              <a:rPr lang="en-US" sz="2200" b="1" dirty="0" smtClean="0"/>
              <a:t>Definition of Noise figure:</a:t>
            </a:r>
          </a:p>
          <a:p>
            <a:pPr algn="just"/>
            <a:r>
              <a:rPr lang="en-IN" sz="2200" dirty="0" smtClean="0"/>
              <a:t>For comparison of receivers or amplifiers working at different impedance levels the use of the equivalent noise resistance is misleading. For example, it is hard to determine at a glance whether a receiver with an input impedance of 50 </a:t>
            </a:r>
            <a:r>
              <a:rPr lang="en-IN" sz="2200" dirty="0" smtClean="0">
                <a:sym typeface="Symbol"/>
              </a:rPr>
              <a:t> </a:t>
            </a:r>
            <a:r>
              <a:rPr lang="en-IN" sz="2200" dirty="0" smtClean="0"/>
              <a:t> and </a:t>
            </a:r>
            <a:r>
              <a:rPr lang="en-IN" sz="2200" dirty="0" err="1" smtClean="0"/>
              <a:t>R</a:t>
            </a:r>
            <a:r>
              <a:rPr lang="en-IN" sz="2200" baseline="-25000" dirty="0" err="1" smtClean="0"/>
              <a:t>eq</a:t>
            </a:r>
            <a:r>
              <a:rPr lang="en-IN" sz="2200" dirty="0" smtClean="0"/>
              <a:t> = 90 </a:t>
            </a:r>
            <a:r>
              <a:rPr lang="en-IN" sz="2200" dirty="0" smtClean="0">
                <a:sym typeface="Symbol"/>
              </a:rPr>
              <a:t> </a:t>
            </a:r>
            <a:r>
              <a:rPr lang="en-IN" sz="2200" dirty="0" smtClean="0"/>
              <a:t>is better; from the point of view of noise, than another receiver whose input impedance is 300</a:t>
            </a:r>
            <a:r>
              <a:rPr lang="en-IN" sz="2200" dirty="0" smtClean="0">
                <a:sym typeface="Symbol"/>
              </a:rPr>
              <a:t>  </a:t>
            </a:r>
            <a:r>
              <a:rPr lang="en-IN" sz="2200" dirty="0" smtClean="0"/>
              <a:t>and </a:t>
            </a:r>
            <a:r>
              <a:rPr lang="en-IN" sz="2200" dirty="0" err="1" smtClean="0"/>
              <a:t>R</a:t>
            </a:r>
            <a:r>
              <a:rPr lang="en-IN" sz="2200" baseline="-25000" dirty="0" err="1" smtClean="0"/>
              <a:t>eq</a:t>
            </a:r>
            <a:r>
              <a:rPr lang="en-IN" sz="2200" dirty="0" smtClean="0"/>
              <a:t> = 400 </a:t>
            </a:r>
            <a:r>
              <a:rPr lang="en-IN" sz="2200" dirty="0" smtClean="0">
                <a:sym typeface="Symbol"/>
              </a:rPr>
              <a:t></a:t>
            </a:r>
            <a:r>
              <a:rPr lang="en-IN" sz="2200" dirty="0" smtClean="0"/>
              <a:t>. </a:t>
            </a:r>
          </a:p>
          <a:p>
            <a:pPr algn="just"/>
            <a:r>
              <a:rPr lang="en-IN" sz="2200" dirty="0" smtClean="0"/>
              <a:t>The second receiver is the better one. Instead of equivalent noise resistance, a quantity known as </a:t>
            </a:r>
            <a:r>
              <a:rPr lang="en-IN" sz="2200" b="1" i="1" dirty="0" smtClean="0"/>
              <a:t>noise figure</a:t>
            </a:r>
            <a:r>
              <a:rPr lang="en-IN" sz="2200" i="1" dirty="0" smtClean="0"/>
              <a:t> sometimes </a:t>
            </a:r>
            <a:r>
              <a:rPr lang="en-IN" sz="2200" dirty="0" smtClean="0"/>
              <a:t>called </a:t>
            </a:r>
            <a:r>
              <a:rPr lang="en-IN" sz="2200" i="1" dirty="0" smtClean="0"/>
              <a:t>noise factor is defined and used. The noise figure F is defined as the ratio </a:t>
            </a:r>
            <a:r>
              <a:rPr lang="en-IN" sz="2200" dirty="0" smtClean="0"/>
              <a:t>of the signal-to-noise power supplied to the input terminals of a receiver or amplifier to the signal-to-noise power supplied to the output or load resistor. Thus </a:t>
            </a:r>
            <a:r>
              <a:rPr lang="en-IN" sz="2200" b="1" dirty="0" smtClean="0"/>
              <a:t>F= (input S/N ) / (Output S/N).</a:t>
            </a:r>
            <a:endParaRPr lang="en-US" sz="2200" b="1" dirty="0" smtClean="0"/>
          </a:p>
          <a:p>
            <a:pPr algn="just"/>
            <a:r>
              <a:rPr lang="en-IN" sz="2200" dirty="0" smtClean="0"/>
              <a:t>A practical receiver will generate some noise, and the </a:t>
            </a:r>
            <a:r>
              <a:rPr lang="en-IN" sz="2200" i="1" dirty="0" smtClean="0"/>
              <a:t>S/N will deteriorate as one moves toward the output. Consequently, in a </a:t>
            </a:r>
            <a:r>
              <a:rPr lang="en-IN" sz="2200" dirty="0" smtClean="0"/>
              <a:t>practical receiver, the output </a:t>
            </a:r>
            <a:r>
              <a:rPr lang="en-IN" sz="2200" i="1" dirty="0" smtClean="0"/>
              <a:t>S/N will be lower than the input value, and so the noise </a:t>
            </a:r>
            <a:r>
              <a:rPr lang="en-IN" sz="2200" dirty="0" smtClean="0"/>
              <a:t>figure will exceed 1.</a:t>
            </a:r>
            <a:endParaRPr lang="en-IN" sz="22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 Calculations</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pPr algn="just"/>
            <a:r>
              <a:rPr lang="en-US" sz="2200" b="1" dirty="0" smtClean="0"/>
              <a:t>Calculation of Noise figure: </a:t>
            </a:r>
            <a:r>
              <a:rPr lang="en-IN" sz="2400" dirty="0" smtClean="0"/>
              <a:t>Noise figure may be calculated for an amplifier or receiver in the same way by treating either as a whole. </a:t>
            </a:r>
          </a:p>
          <a:p>
            <a:r>
              <a:rPr lang="en-IN" sz="2400" dirty="0" smtClean="0"/>
              <a:t>Each is treated as a four-terminal network having an input impedance </a:t>
            </a:r>
            <a:r>
              <a:rPr lang="en-IN" sz="2400" i="1" dirty="0" err="1" smtClean="0"/>
              <a:t>R</a:t>
            </a:r>
            <a:r>
              <a:rPr lang="en-IN" sz="2400" i="1" baseline="-25000" dirty="0" err="1" smtClean="0"/>
              <a:t>t</a:t>
            </a:r>
            <a:r>
              <a:rPr lang="en-IN" sz="2400" i="1" dirty="0" smtClean="0"/>
              <a:t>, an output impedance R</a:t>
            </a:r>
            <a:r>
              <a:rPr lang="en-IN" sz="2400" i="1" baseline="-25000" dirty="0" smtClean="0"/>
              <a:t>L</a:t>
            </a:r>
            <a:r>
              <a:rPr lang="en-IN" sz="2400" i="1" dirty="0" smtClean="0"/>
              <a:t> and an overall voltage gain A. </a:t>
            </a:r>
          </a:p>
          <a:p>
            <a:r>
              <a:rPr lang="en-IN" sz="2400" i="1" dirty="0" smtClean="0"/>
              <a:t>It is fed from a source </a:t>
            </a:r>
            <a:r>
              <a:rPr lang="en-IN" sz="2400" dirty="0" smtClean="0"/>
              <a:t>(antenna) of internal impedance </a:t>
            </a:r>
            <a:r>
              <a:rPr lang="en-IN" sz="2400" i="1" dirty="0" smtClean="0"/>
              <a:t>R</a:t>
            </a:r>
            <a:r>
              <a:rPr lang="en-IN" sz="2400" i="1" baseline="-25000" dirty="0" smtClean="0"/>
              <a:t>a</a:t>
            </a:r>
            <a:r>
              <a:rPr lang="en-IN" sz="2400" i="1" dirty="0" smtClean="0"/>
              <a:t>, which may or may not be equal to R, as the </a:t>
            </a:r>
            <a:r>
              <a:rPr lang="en-IN" sz="2400" dirty="0" smtClean="0"/>
              <a:t>circumstances warrant. </a:t>
            </a:r>
          </a:p>
          <a:p>
            <a:r>
              <a:rPr lang="en-IN" sz="2400" dirty="0" smtClean="0"/>
              <a:t>A block diagram of such a four-terminal network (with the source feeding it) is shown in Figure 2-4.</a:t>
            </a:r>
            <a:endParaRPr lang="en-US" sz="2200" b="1"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 Calculations</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pPr algn="just"/>
            <a:r>
              <a:rPr lang="en-IN" sz="2400" dirty="0" smtClean="0"/>
              <a:t>The calculation procedure may be broken down into a number of general steps.</a:t>
            </a:r>
          </a:p>
          <a:p>
            <a:pPr algn="just"/>
            <a:r>
              <a:rPr lang="en-IN" sz="2400" dirty="0" smtClean="0"/>
              <a:t>Each is now shown, followed by the number of the corresponding equation(s) to follow:</a:t>
            </a:r>
          </a:p>
        </p:txBody>
      </p:sp>
      <p:pic>
        <p:nvPicPr>
          <p:cNvPr id="4098" name="Picture 2" descr="C:\Users\Shyam Deshmukh\Desktop\Steps.jpg"/>
          <p:cNvPicPr>
            <a:picLocks noChangeAspect="1" noChangeArrowheads="1"/>
          </p:cNvPicPr>
          <p:nvPr/>
        </p:nvPicPr>
        <p:blipFill>
          <a:blip r:embed="rId3" cstate="print"/>
          <a:srcRect/>
          <a:stretch>
            <a:fillRect/>
          </a:stretch>
        </p:blipFill>
        <p:spPr bwMode="auto">
          <a:xfrm>
            <a:off x="791073" y="2420888"/>
            <a:ext cx="8029399" cy="3649521"/>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 Calculations</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pPr algn="just"/>
            <a:r>
              <a:rPr lang="en-IN" sz="2400" dirty="0" smtClean="0"/>
              <a:t>The signal input voltage and power will be:</a:t>
            </a:r>
          </a:p>
          <a:p>
            <a:pPr algn="just"/>
            <a:endParaRPr lang="en-US" sz="2400" dirty="0" smtClean="0"/>
          </a:p>
          <a:p>
            <a:pPr algn="just"/>
            <a:endParaRPr lang="en-US" sz="2400" dirty="0" smtClean="0"/>
          </a:p>
          <a:p>
            <a:pPr algn="just"/>
            <a:r>
              <a:rPr lang="en-IN" sz="2400" dirty="0" smtClean="0"/>
              <a:t>Similarly, the noise input voltage and power will be</a:t>
            </a:r>
          </a:p>
          <a:p>
            <a:pPr algn="just"/>
            <a:endParaRPr lang="en-IN" sz="2400" dirty="0" smtClean="0"/>
          </a:p>
        </p:txBody>
      </p:sp>
      <p:pic>
        <p:nvPicPr>
          <p:cNvPr id="5123" name="Picture 3"/>
          <p:cNvPicPr>
            <a:picLocks noChangeAspect="1" noChangeArrowheads="1"/>
          </p:cNvPicPr>
          <p:nvPr/>
        </p:nvPicPr>
        <p:blipFill>
          <a:blip r:embed="rId3" cstate="print"/>
          <a:srcRect/>
          <a:stretch>
            <a:fillRect/>
          </a:stretch>
        </p:blipFill>
        <p:spPr bwMode="auto">
          <a:xfrm>
            <a:off x="755576" y="1268760"/>
            <a:ext cx="1882071" cy="781237"/>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987824" y="1268760"/>
            <a:ext cx="4237621" cy="864096"/>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1763688" y="2636912"/>
            <a:ext cx="5328592" cy="3965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Examples of Communication</a:t>
            </a:r>
          </a:p>
        </p:txBody>
      </p:sp>
      <p:sp>
        <p:nvSpPr>
          <p:cNvPr id="8195" name="Content Placeholder 2"/>
          <p:cNvSpPr>
            <a:spLocks noGrp="1"/>
          </p:cNvSpPr>
          <p:nvPr>
            <p:ph idx="1"/>
          </p:nvPr>
        </p:nvSpPr>
        <p:spPr/>
        <p:txBody>
          <a:bodyPr/>
          <a:lstStyle/>
          <a:p>
            <a:pPr eaLnBrk="1" hangingPunct="1"/>
            <a:endParaRPr lang="en-US" smtClean="0"/>
          </a:p>
        </p:txBody>
      </p:sp>
      <p:pic>
        <p:nvPicPr>
          <p:cNvPr id="8196" name="Picture 2" descr="comm-sys"/>
          <p:cNvPicPr>
            <a:picLocks noChangeAspect="1" noChangeArrowheads="1"/>
          </p:cNvPicPr>
          <p:nvPr/>
        </p:nvPicPr>
        <p:blipFill>
          <a:blip r:embed="rId2" cstate="print">
            <a:lum contrast="30000"/>
            <a:grayscl/>
          </a:blip>
          <a:srcRect/>
          <a:stretch>
            <a:fillRect/>
          </a:stretch>
        </p:blipFill>
        <p:spPr bwMode="auto">
          <a:xfrm>
            <a:off x="849313" y="1600200"/>
            <a:ext cx="8066087" cy="4824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 Calculations</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r>
              <a:rPr lang="en-IN" sz="2400" b="1" dirty="0" smtClean="0"/>
              <a:t>Noise Figure from Equivalent Noise Resistance:</a:t>
            </a:r>
          </a:p>
          <a:p>
            <a:pPr lvl="1" algn="just"/>
            <a:r>
              <a:rPr lang="en-IN" sz="2400" dirty="0" smtClean="0"/>
              <a:t>As derived in Equation (2-7), the equivalent noise resistance of an amplifier or receiver is the sum of the input terminating resistance and the equivalent noise resistance of the first stage, together with the noise resistances of the previous stages referred to the input. </a:t>
            </a:r>
          </a:p>
          <a:p>
            <a:pPr algn="just"/>
            <a:r>
              <a:rPr lang="en-IN" sz="2400" dirty="0" smtClean="0"/>
              <a:t>Putting it another way, we see that all these resistances are added to </a:t>
            </a:r>
            <a:r>
              <a:rPr lang="en-IN" sz="2400" i="1" dirty="0" err="1" smtClean="0"/>
              <a:t>R</a:t>
            </a:r>
            <a:r>
              <a:rPr lang="en-IN" sz="2400" i="1" baseline="-25000" dirty="0" err="1" smtClean="0"/>
              <a:t>t</a:t>
            </a:r>
            <a:r>
              <a:rPr lang="en-IN" sz="2400" i="1" dirty="0" smtClean="0"/>
              <a:t> giving; </a:t>
            </a:r>
            <a:r>
              <a:rPr lang="en-IN" sz="2400" dirty="0" smtClean="0"/>
              <a:t>lumped resistance which is then said to concentrate all the "noise making" of the receiver. The rest of it is now assumed to be noiseless. All this applies here, with the minor exception that these noise resistances must now be added to the parallel combination of R</a:t>
            </a:r>
            <a:r>
              <a:rPr lang="en-IN" sz="2400" baseline="-25000" dirty="0" smtClean="0"/>
              <a:t>a</a:t>
            </a:r>
            <a:r>
              <a:rPr lang="en-IN" sz="2400" dirty="0" smtClean="0"/>
              <a:t> and R</a:t>
            </a:r>
            <a:r>
              <a:rPr lang="en-IN" sz="2400" baseline="-25000" dirty="0" smtClean="0"/>
              <a:t>t</a:t>
            </a:r>
            <a:r>
              <a:rPr lang="en-IN" sz="2400" dirty="0" smtClean="0"/>
              <a:t>. In order to correlate noise figure and equivalent noise resistance. It is convenient to define </a:t>
            </a:r>
            <a:r>
              <a:rPr lang="en-IN" sz="2400" dirty="0" err="1" smtClean="0"/>
              <a:t>R’</a:t>
            </a:r>
            <a:r>
              <a:rPr lang="en-IN" sz="2400" baseline="-25000" dirty="0" err="1" smtClean="0"/>
              <a:t>eq</a:t>
            </a:r>
            <a:r>
              <a:rPr lang="en-IN" sz="2400" dirty="0" smtClean="0"/>
              <a:t>, which is a noise resistance that does not incorporate </a:t>
            </a:r>
            <a:r>
              <a:rPr lang="en-IN" sz="2400" dirty="0" err="1" smtClean="0"/>
              <a:t>R</a:t>
            </a:r>
            <a:r>
              <a:rPr lang="en-IN" sz="2400" baseline="-25000" dirty="0" err="1" smtClean="0"/>
              <a:t>t</a:t>
            </a:r>
            <a:r>
              <a:rPr lang="en-IN" sz="2400" dirty="0" smtClean="0"/>
              <a:t> and which is given by </a:t>
            </a:r>
            <a:r>
              <a:rPr lang="en-IN" sz="2400" dirty="0" err="1" smtClean="0"/>
              <a:t>R’</a:t>
            </a:r>
            <a:r>
              <a:rPr lang="en-IN" sz="2400" baseline="-25000" dirty="0" err="1" smtClean="0"/>
              <a:t>eq</a:t>
            </a:r>
            <a:r>
              <a:rPr lang="en-IN" sz="2400" dirty="0" smtClean="0"/>
              <a:t>=</a:t>
            </a:r>
            <a:r>
              <a:rPr lang="en-IN" sz="2400" dirty="0" err="1" smtClean="0"/>
              <a:t>R</a:t>
            </a:r>
            <a:r>
              <a:rPr lang="en-IN" sz="2400" baseline="-25000" dirty="0" err="1" smtClean="0"/>
              <a:t>eq</a:t>
            </a:r>
            <a:r>
              <a:rPr lang="en-IN" sz="2400" dirty="0" smtClean="0"/>
              <a:t> – Rt.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 Calculations</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pPr algn="just"/>
            <a:r>
              <a:rPr lang="en-IN" sz="2400" dirty="0" smtClean="0"/>
              <a:t>The total equivalent noise resistance for this receiver will now be:</a:t>
            </a:r>
          </a:p>
          <a:p>
            <a:pPr algn="just"/>
            <a:endParaRPr lang="en-US" sz="2400" smtClean="0"/>
          </a:p>
          <a:p>
            <a:pPr algn="just"/>
            <a:endParaRPr lang="en-IN" sz="2400" dirty="0" smtClean="0"/>
          </a:p>
        </p:txBody>
      </p:sp>
      <p:pic>
        <p:nvPicPr>
          <p:cNvPr id="7170" name="Picture 2"/>
          <p:cNvPicPr>
            <a:picLocks noChangeAspect="1" noChangeArrowheads="1"/>
          </p:cNvPicPr>
          <p:nvPr/>
        </p:nvPicPr>
        <p:blipFill>
          <a:blip r:embed="rId3" cstate="print"/>
          <a:srcRect/>
          <a:stretch>
            <a:fillRect/>
          </a:stretch>
        </p:blipFill>
        <p:spPr bwMode="auto">
          <a:xfrm>
            <a:off x="1475656" y="1147468"/>
            <a:ext cx="2304256" cy="727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pPr algn="just"/>
            <a:r>
              <a:rPr lang="en-IN" sz="2400" dirty="0" smtClean="0"/>
              <a:t>With reference to an electrical system, noise may be defined as any unwanted form of energy which tends o interfere with proper reception and reproduction of wanted signal.</a:t>
            </a:r>
          </a:p>
          <a:p>
            <a:pPr algn="just"/>
            <a:endParaRPr lang="en-IN" sz="2400" dirty="0" smtClean="0"/>
          </a:p>
          <a:p>
            <a:pPr algn="just"/>
            <a:r>
              <a:rPr lang="en-IN" sz="2400" dirty="0" smtClean="0"/>
              <a:t>Noise is random, undesirable electrical energy that enters the communications system via the communicating medium and interferes with the transmitted message. However, some noise is also produced in the receiver.</a:t>
            </a:r>
          </a:p>
          <a:p>
            <a:pPr algn="just"/>
            <a:endParaRPr lang="en-US" sz="2400" dirty="0" smtClean="0"/>
          </a:p>
          <a:p>
            <a:r>
              <a:rPr lang="en-US" sz="2400" b="1" dirty="0" smtClean="0"/>
              <a:t>Classification of Noise </a:t>
            </a:r>
          </a:p>
          <a:p>
            <a:r>
              <a:rPr lang="en-US" sz="2400" dirty="0" smtClean="0"/>
              <a:t>Noise may be put into following two categories. </a:t>
            </a:r>
          </a:p>
          <a:p>
            <a:r>
              <a:rPr lang="en-US" sz="2400" dirty="0" smtClean="0"/>
              <a:t>External noises. i.e. noise whose sources are external </a:t>
            </a:r>
          </a:p>
          <a:p>
            <a:r>
              <a:rPr lang="en-US" sz="2400" dirty="0" smtClean="0"/>
              <a:t>External noise may be classified into the following three types: </a:t>
            </a:r>
          </a:p>
          <a:p>
            <a:r>
              <a:rPr lang="en-US" sz="2400" b="1" i="1" dirty="0" smtClean="0"/>
              <a:t>Atmospheric noises </a:t>
            </a:r>
            <a:endParaRPr lang="en-US" sz="2400" dirty="0" smtClean="0"/>
          </a:p>
          <a:p>
            <a:r>
              <a:rPr lang="en-US" sz="2400" b="1" i="1" dirty="0" smtClean="0"/>
              <a:t>Extraterrestrial noises </a:t>
            </a:r>
            <a:endParaRPr lang="en-US" sz="2400" dirty="0" smtClean="0"/>
          </a:p>
          <a:p>
            <a:r>
              <a:rPr lang="en-US" sz="2400" b="1" i="1" dirty="0" smtClean="0"/>
              <a:t>Man-made noises or industrial noises. </a:t>
            </a:r>
            <a:endParaRPr lang="en-US" sz="2400" dirty="0" smtClean="0"/>
          </a:p>
          <a:p>
            <a:r>
              <a:rPr lang="en-US" sz="2400" dirty="0" smtClean="0"/>
              <a:t>2. Internal noise In communication, </a:t>
            </a:r>
            <a:r>
              <a:rPr lang="en-US" sz="2400" dirty="0" err="1" smtClean="0"/>
              <a:t>i.e</a:t>
            </a:r>
            <a:r>
              <a:rPr lang="en-US" sz="2400" dirty="0" smtClean="0"/>
              <a:t> noises which get generated within the receiver or communication system. </a:t>
            </a:r>
          </a:p>
          <a:p>
            <a:r>
              <a:rPr lang="en-US" sz="2400" dirty="0" smtClean="0"/>
              <a:t>Internal noise may be put into the following four categories. </a:t>
            </a:r>
          </a:p>
          <a:p>
            <a:pPr algn="just"/>
            <a:endParaRPr lang="en-IN"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600" dirty="0" smtClean="0"/>
              <a:t>Noise</a:t>
            </a:r>
            <a:endParaRPr lang="en-IN" sz="3600" dirty="0"/>
          </a:p>
        </p:txBody>
      </p:sp>
      <p:sp>
        <p:nvSpPr>
          <p:cNvPr id="3" name="Content Placeholder 2"/>
          <p:cNvSpPr>
            <a:spLocks noGrp="1"/>
          </p:cNvSpPr>
          <p:nvPr>
            <p:ph idx="1"/>
          </p:nvPr>
        </p:nvSpPr>
        <p:spPr>
          <a:xfrm>
            <a:off x="251520" y="764704"/>
            <a:ext cx="8435280" cy="4525963"/>
          </a:xfrm>
        </p:spPr>
        <p:txBody>
          <a:bodyPr>
            <a:noAutofit/>
          </a:bodyPr>
          <a:lstStyle/>
          <a:p>
            <a:r>
              <a:rPr lang="en-US" sz="2200" b="1" dirty="0" smtClean="0"/>
              <a:t>Classification of Noise </a:t>
            </a:r>
          </a:p>
          <a:p>
            <a:r>
              <a:rPr lang="en-US" sz="2200" dirty="0" smtClean="0"/>
              <a:t>Noise may be put into following two categories. </a:t>
            </a:r>
          </a:p>
          <a:p>
            <a:pPr marL="457200" indent="-457200">
              <a:buFont typeface="+mj-lt"/>
              <a:buAutoNum type="arabicPeriod"/>
            </a:pPr>
            <a:r>
              <a:rPr lang="en-US" sz="2200" dirty="0" smtClean="0"/>
              <a:t>External noises. i.e. noise whose sources are external.</a:t>
            </a:r>
            <a:br>
              <a:rPr lang="en-US" sz="2200" dirty="0" smtClean="0"/>
            </a:br>
            <a:r>
              <a:rPr lang="en-US" sz="2200" dirty="0" smtClean="0"/>
              <a:t>External noise may be classified into the following three types: </a:t>
            </a:r>
          </a:p>
          <a:p>
            <a:pPr lvl="1"/>
            <a:r>
              <a:rPr lang="en-US" sz="2200" b="1" i="1" dirty="0" smtClean="0"/>
              <a:t>Atmospheric noises </a:t>
            </a:r>
            <a:endParaRPr lang="en-US" sz="2200" dirty="0" smtClean="0"/>
          </a:p>
          <a:p>
            <a:pPr lvl="1"/>
            <a:r>
              <a:rPr lang="en-US" sz="2200" b="1" i="1" dirty="0" smtClean="0"/>
              <a:t>Extraterrestrial noises </a:t>
            </a:r>
            <a:endParaRPr lang="en-US" sz="2200" dirty="0" smtClean="0"/>
          </a:p>
          <a:p>
            <a:pPr lvl="1"/>
            <a:r>
              <a:rPr lang="en-US" sz="2200" b="1" i="1" dirty="0" smtClean="0"/>
              <a:t>Man-made noises or industrial noises. </a:t>
            </a:r>
            <a:endParaRPr lang="en-US" sz="2200" dirty="0" smtClean="0"/>
          </a:p>
          <a:p>
            <a:pPr marL="514350" indent="-514350">
              <a:buFont typeface="+mj-lt"/>
              <a:buAutoNum type="arabicPeriod"/>
            </a:pPr>
            <a:r>
              <a:rPr lang="en-US" sz="2200" dirty="0" smtClean="0"/>
              <a:t>Internal noise In communication, i.e. noises which get generated within the receiver or communication system. </a:t>
            </a:r>
          </a:p>
          <a:p>
            <a:pPr marL="914400" lvl="1" indent="-514350">
              <a:buFont typeface="+mj-lt"/>
              <a:buAutoNum type="arabicPeriod"/>
            </a:pPr>
            <a:r>
              <a:rPr lang="en-US" sz="2200" b="1" i="1" dirty="0" smtClean="0"/>
              <a:t>Thermal noise or where noise or Johnson noise</a:t>
            </a:r>
          </a:p>
          <a:p>
            <a:pPr marL="914400" lvl="1" indent="-514350">
              <a:buFont typeface="+mj-lt"/>
              <a:buAutoNum type="arabicPeriod"/>
            </a:pPr>
            <a:r>
              <a:rPr lang="en-US" sz="2200" b="1" i="1" dirty="0" smtClean="0"/>
              <a:t>Shot noise </a:t>
            </a:r>
            <a:endParaRPr lang="en-US" sz="2200" b="1" dirty="0" smtClean="0"/>
          </a:p>
          <a:p>
            <a:pPr marL="914400" lvl="1" indent="-514350">
              <a:buFont typeface="+mj-lt"/>
              <a:buAutoNum type="arabicPeriod"/>
            </a:pPr>
            <a:r>
              <a:rPr lang="en-US" sz="2200" b="1" i="1" dirty="0" smtClean="0"/>
              <a:t>Transit time noise </a:t>
            </a:r>
            <a:endParaRPr lang="en-US" sz="2200" b="1" dirty="0" smtClean="0"/>
          </a:p>
          <a:p>
            <a:pPr marL="914400" lvl="1" indent="-514350">
              <a:buFont typeface="+mj-lt"/>
              <a:buAutoNum type="arabicPeriod"/>
            </a:pPr>
            <a:r>
              <a:rPr lang="en-US" sz="2200" b="1" i="1" dirty="0" smtClean="0"/>
              <a:t>Miscellaneous internal noise. </a:t>
            </a:r>
          </a:p>
          <a:p>
            <a:pPr marL="514350" indent="-514350">
              <a:buFont typeface="+mj-lt"/>
              <a:buAutoNum type="arabicPeriod"/>
            </a:pPr>
            <a:endParaRPr lang="en-US" sz="2200" dirty="0" smtClean="0"/>
          </a:p>
          <a:p>
            <a:pPr algn="just"/>
            <a:endParaRPr lang="en-IN"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defRPr/>
            </a:pPr>
            <a:r>
              <a:rPr lang="en-US" dirty="0" smtClean="0"/>
              <a:t>Elements of Communication Systems</a:t>
            </a:r>
          </a:p>
        </p:txBody>
      </p:sp>
      <p:sp>
        <p:nvSpPr>
          <p:cNvPr id="9219" name="Rectangle 3"/>
          <p:cNvSpPr>
            <a:spLocks noGrp="1" noChangeArrowheads="1"/>
          </p:cNvSpPr>
          <p:nvPr>
            <p:ph type="body" idx="1"/>
          </p:nvPr>
        </p:nvSpPr>
        <p:spPr/>
        <p:txBody>
          <a:bodyPr>
            <a:normAutofit/>
          </a:bodyPr>
          <a:lstStyle/>
          <a:p>
            <a:pPr eaLnBrk="1" hangingPunct="1">
              <a:buFont typeface="Wingdings" pitchFamily="2" charset="2"/>
              <a:buNone/>
            </a:pPr>
            <a:r>
              <a:rPr lang="en-US" dirty="0" smtClean="0"/>
              <a:t>Information:</a:t>
            </a:r>
          </a:p>
          <a:p>
            <a:r>
              <a:rPr lang="en-US" sz="2800" dirty="0" smtClean="0"/>
              <a:t>The communication system exists to convey a message.</a:t>
            </a:r>
          </a:p>
          <a:p>
            <a:r>
              <a:rPr lang="en-US" sz="2800" dirty="0" smtClean="0"/>
              <a:t>Message comes from information source.</a:t>
            </a:r>
          </a:p>
          <a:p>
            <a:r>
              <a:rPr lang="en-US" sz="2800" dirty="0" smtClean="0"/>
              <a:t>Information forms -  audio, video, text or data.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5476</Words>
  <Application>Microsoft Office PowerPoint</Application>
  <PresentationFormat>On-screen Show (4:3)</PresentationFormat>
  <Paragraphs>609</Paragraphs>
  <Slides>83</Slides>
  <Notes>19</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Electronic Communication Systems</vt:lpstr>
      <vt:lpstr>  UNIT – I  INTRODUCTION TO COMMUNICATION AND NETWORKING    </vt:lpstr>
      <vt:lpstr>Period and Frequency</vt:lpstr>
      <vt:lpstr>Significance of  Human Communication</vt:lpstr>
      <vt:lpstr>Significance of  Human Communication</vt:lpstr>
      <vt:lpstr>Communication Systems</vt:lpstr>
      <vt:lpstr>Communication Systems</vt:lpstr>
      <vt:lpstr>Examples of Communication</vt:lpstr>
      <vt:lpstr>Elements of Communication Systems</vt:lpstr>
      <vt:lpstr>Communication Systems</vt:lpstr>
      <vt:lpstr>Communication Systems</vt:lpstr>
      <vt:lpstr>Communication Systems</vt:lpstr>
      <vt:lpstr>Communication Systems</vt:lpstr>
      <vt:lpstr>Communication Systems</vt:lpstr>
      <vt:lpstr>Communication Systems</vt:lpstr>
      <vt:lpstr>Types of Electronic Communication</vt:lpstr>
      <vt:lpstr>Types of Electronic Communication</vt:lpstr>
      <vt:lpstr>Types of Electronic Communication</vt:lpstr>
      <vt:lpstr>Types of Electronic Communication</vt:lpstr>
      <vt:lpstr>Types of Electronic Communication</vt:lpstr>
      <vt:lpstr>Types of Electronic Communication</vt:lpstr>
      <vt:lpstr>Types of Electronic Communication</vt:lpstr>
      <vt:lpstr>Types of Electronic Communication</vt:lpstr>
      <vt:lpstr>Types of Electronic Communication</vt:lpstr>
      <vt:lpstr>Modulation</vt:lpstr>
      <vt:lpstr>Modulation and Multiplexing</vt:lpstr>
      <vt:lpstr>Modulation and Multiplexing</vt:lpstr>
      <vt:lpstr>The Electromagnetic Spectrum</vt:lpstr>
      <vt:lpstr>The Electromagnetic Spectrum</vt:lpstr>
      <vt:lpstr>The Electromagnetic Spectrum</vt:lpstr>
      <vt:lpstr>The Electromagnetic Spectrum</vt:lpstr>
      <vt:lpstr>The Electromagnetic Spectrum</vt:lpstr>
      <vt:lpstr>The Electromagnetic Spectrum</vt:lpstr>
      <vt:lpstr>The Electromagnetic Spectrum</vt:lpstr>
      <vt:lpstr>The Electromagnetic Spectrum</vt:lpstr>
      <vt:lpstr>The Electromagnetic Spectrum</vt:lpstr>
      <vt:lpstr>The Electromagnetic Spectrum</vt:lpstr>
      <vt:lpstr>The Electromagnetic Spectrum</vt:lpstr>
      <vt:lpstr>The Electromagnetic Spectrum</vt:lpstr>
      <vt:lpstr>Bandwidth</vt:lpstr>
      <vt:lpstr>Gain, Attenuation, and Decibels</vt:lpstr>
      <vt:lpstr>Gain, Attenuation, and Decibels</vt:lpstr>
      <vt:lpstr>Gain, Attenuation, and Decibels</vt:lpstr>
      <vt:lpstr>Gain, Attenuation, and Decibels</vt:lpstr>
      <vt:lpstr>Gain, Attenuation, and Decibels</vt:lpstr>
      <vt:lpstr>Gain, Attenuation, and Decibels</vt:lpstr>
      <vt:lpstr>Gain, Attenuation, and Decibels</vt:lpstr>
      <vt:lpstr>Gain, Attenuation, and Decibels</vt:lpstr>
      <vt:lpstr>Gain, Attenuation, and Decibels</vt:lpstr>
      <vt:lpstr>Gain, Attenuation, and Decibels</vt:lpstr>
      <vt:lpstr>Slide 51</vt:lpstr>
      <vt:lpstr>LOW AND MEDIUM FREQUENCIES</vt:lpstr>
      <vt:lpstr>HIGH FREQUENCIES</vt:lpstr>
      <vt:lpstr>Slide 54</vt:lpstr>
      <vt:lpstr>TYPES OF COMMUNICATIONS</vt:lpstr>
      <vt:lpstr>COMMUNICATIONS SIGNAL VARIATIONS</vt:lpstr>
      <vt:lpstr>Various forms of communication system</vt:lpstr>
      <vt:lpstr>Frequency Spectrum &amp;Bandwidth </vt:lpstr>
      <vt:lpstr>Frequency Spectrum &amp;Bandwidth (cont’d)</vt:lpstr>
      <vt:lpstr>Noise</vt:lpstr>
      <vt:lpstr>External Noise</vt:lpstr>
      <vt:lpstr>External Noise</vt:lpstr>
      <vt:lpstr>External Noise</vt:lpstr>
      <vt:lpstr>External Noise</vt:lpstr>
      <vt:lpstr>External Noise</vt:lpstr>
      <vt:lpstr>External Noise</vt:lpstr>
      <vt:lpstr>Internal Noise</vt:lpstr>
      <vt:lpstr>Internal Noise</vt:lpstr>
      <vt:lpstr>Internal Noise</vt:lpstr>
      <vt:lpstr>Internal Noise</vt:lpstr>
      <vt:lpstr>Internal Noise</vt:lpstr>
      <vt:lpstr>Internal Noise</vt:lpstr>
      <vt:lpstr>Noise Calculations</vt:lpstr>
      <vt:lpstr>Noise Calculations</vt:lpstr>
      <vt:lpstr>Noise Calculations</vt:lpstr>
      <vt:lpstr>Noise Calculations</vt:lpstr>
      <vt:lpstr>Noise Calculations</vt:lpstr>
      <vt:lpstr>Noise Calculations</vt:lpstr>
      <vt:lpstr>Noise Calculations</vt:lpstr>
      <vt:lpstr>Noise Calculations</vt:lpstr>
      <vt:lpstr>Noise Calculations</vt:lpstr>
      <vt:lpstr>Noise</vt:lpstr>
      <vt:lpstr>Noise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Communication Systems</dc:title>
  <dc:creator>Shyam Deshmukh</dc:creator>
  <cp:lastModifiedBy>Shyam Deshmukh</cp:lastModifiedBy>
  <cp:revision>129</cp:revision>
  <dcterms:created xsi:type="dcterms:W3CDTF">2018-12-17T13:56:13Z</dcterms:created>
  <dcterms:modified xsi:type="dcterms:W3CDTF">2018-12-24T04:21:41Z</dcterms:modified>
</cp:coreProperties>
</file>