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_rels/notesSlide97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102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114.xml" ContentType="application/vnd.openxmlformats-officedocument.presentationml.slide+xml"/>
  <Override PartName="/ppt/slides/slide20.xml" ContentType="application/vnd.openxmlformats-officedocument.presentationml.slide+xml"/>
  <Override PartName="/ppt/slides/slide78.xml" ContentType="application/vnd.openxmlformats-officedocument.presentationml.slide+xml"/>
  <Override PartName="/ppt/slides/slide113.xml" ContentType="application/vnd.openxmlformats-officedocument.presentationml.slide+xml"/>
  <Override PartName="/ppt/slides/slide77.xml" ContentType="application/vnd.openxmlformats-officedocument.presentationml.slide+xml"/>
  <Override PartName="/ppt/slides/slide112.xml" ContentType="application/vnd.openxmlformats-officedocument.presentationml.slide+xml"/>
  <Override PartName="/ppt/slides/slide76.xml" ContentType="application/vnd.openxmlformats-officedocument.presentationml.slide+xml"/>
  <Override PartName="/ppt/slides/slide111.xml" ContentType="application/vnd.openxmlformats-officedocument.presentationml.slide+xml"/>
  <Override PartName="/ppt/slides/slide75.xml" ContentType="application/vnd.openxmlformats-officedocument.presentationml.slide+xml"/>
  <Override PartName="/ppt/slides/slide110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104.xml" ContentType="application/vnd.openxmlformats-officedocument.presentationml.slide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slides/slide103.xml" ContentType="application/vnd.openxmlformats-officedocument.presentationml.slide+xml"/>
  <Override PartName="/ppt/slides/slide67.xml" ContentType="application/vnd.openxmlformats-officedocument.presentationml.slide+xml"/>
  <Override PartName="/ppt/slides/slide102.xml" ContentType="application/vnd.openxmlformats-officedocument.presentationml.slide+xml"/>
  <Override PartName="/ppt/slides/slide66.xml" ContentType="application/vnd.openxmlformats-officedocument.presentationml.slide+xml"/>
  <Override PartName="/ppt/slides/slide101.xml" ContentType="application/vnd.openxmlformats-officedocument.presentationml.slide+xml"/>
  <Override PartName="/ppt/slides/slide65.xml" ContentType="application/vnd.openxmlformats-officedocument.presentationml.slide+xml"/>
  <Override PartName="/ppt/slides/slide10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9.xml" ContentType="application/vnd.openxmlformats-officedocument.presentationml.slide+xml"/>
  <Override PartName="/ppt/slides/slide61.xml" ContentType="application/vnd.openxmlformats-officedocument.presentationml.slide+xml"/>
  <Override PartName="/ppt/slides/slide8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89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118.xml" ContentType="application/vnd.openxmlformats-officedocument.presentationml.slide+xml"/>
  <Override PartName="/ppt/slides/slide24.xml" ContentType="application/vnd.openxmlformats-officedocument.presentationml.slide+xml"/>
  <Override PartName="/ppt/slides/slide117.xml" ContentType="application/vnd.openxmlformats-officedocument.presentationml.slide+xml"/>
  <Override PartName="/ppt/slides/slide23.xml" ContentType="application/vnd.openxmlformats-officedocument.presentationml.slide+xml"/>
  <Override PartName="/ppt/slides/slide116.xml" ContentType="application/vnd.openxmlformats-officedocument.presentationml.slide+xml"/>
  <Override PartName="/ppt/slides/slide22.xml" ContentType="application/vnd.openxmlformats-officedocument.presentationml.slide+xml"/>
  <Override PartName="/ppt/slides/slide115.xml" ContentType="application/vnd.openxmlformats-officedocument.presentationml.slide+xml"/>
  <Override PartName="/ppt/slides/slide79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94.xml" ContentType="application/vnd.openxmlformats-officedocument.presentationml.slide+xml"/>
  <Override PartName="/ppt/slides/slide19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8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90.xml" ContentType="application/vnd.openxmlformats-officedocument.presentationml.slide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5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12.xml.rels" ContentType="application/vnd.openxmlformats-package.relationships+xml"/>
  <Override PartName="/ppt/slides/_rels/slide111.xml.rels" ContentType="application/vnd.openxmlformats-package.relationships+xml"/>
  <Override PartName="/ppt/slides/_rels/slide110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104.xml.rels" ContentType="application/vnd.openxmlformats-package.relationships+xml"/>
  <Override PartName="/ppt/slides/_rels/slide103.xml.rels" ContentType="application/vnd.openxmlformats-package.relationships+xml"/>
  <Override PartName="/ppt/slides/_rels/slide102.xml.rels" ContentType="application/vnd.openxmlformats-package.relationships+xml"/>
  <Override PartName="/ppt/slides/_rels/slide101.xml.rels" ContentType="application/vnd.openxmlformats-package.relationships+xml"/>
  <Override PartName="/ppt/slides/_rels/slide100.xml.rels" ContentType="application/vnd.openxmlformats-package.relationships+xml"/>
  <Override PartName="/ppt/slides/_rels/slide91.xml.rels" ContentType="application/vnd.openxmlformats-package.relationships+xml"/>
  <Override PartName="/ppt/slides/_rels/slide45.xml.rels" ContentType="application/vnd.openxmlformats-package.relationships+xml"/>
  <Override PartName="/ppt/slides/_rels/slide89.xml.rels" ContentType="application/vnd.openxmlformats-package.relationships+xml"/>
  <Override PartName="/ppt/slides/_rels/slide44.xml.rels" ContentType="application/vnd.openxmlformats-package.relationships+xml"/>
  <Override PartName="/ppt/slides/_rels/slide88.xml.rels" ContentType="application/vnd.openxmlformats-package.relationships+xml"/>
  <Override PartName="/ppt/slides/_rels/slide43.xml.rels" ContentType="application/vnd.openxmlformats-package.relationships+xml"/>
  <Override PartName="/ppt/slides/_rels/slide87.xml.rels" ContentType="application/vnd.openxmlformats-package.relationships+xml"/>
  <Override PartName="/ppt/slides/_rels/slide42.xml.rels" ContentType="application/vnd.openxmlformats-package.relationships+xml"/>
  <Override PartName="/ppt/slides/_rels/slide86.xml.rels" ContentType="application/vnd.openxmlformats-package.relationships+xml"/>
  <Override PartName="/ppt/slides/_rels/slide41.xml.rels" ContentType="application/vnd.openxmlformats-package.relationships+xml"/>
  <Override PartName="/ppt/slides/_rels/slide85.xml.rels" ContentType="application/vnd.openxmlformats-package.relationships+xml"/>
  <Override PartName="/ppt/slides/_rels/slide40.xml.rels" ContentType="application/vnd.openxmlformats-package.relationships+xml"/>
  <Override PartName="/ppt/slides/_rels/slide84.xml.rels" ContentType="application/vnd.openxmlformats-package.relationships+xml"/>
  <Override PartName="/ppt/slides/_rels/slide81.xml.rels" ContentType="application/vnd.openxmlformats-package.relationships+xml"/>
  <Override PartName="/ppt/slides/_rels/slide80.xml.rels" ContentType="application/vnd.openxmlformats-package.relationships+xml"/>
  <Override PartName="/ppt/slides/_rels/slide32.xml.rels" ContentType="application/vnd.openxmlformats-package.relationships+xml"/>
  <Override PartName="/ppt/slides/_rels/slide76.xml.rels" ContentType="application/vnd.openxmlformats-package.relationships+xml"/>
  <Override PartName="/ppt/slides/_rels/slide31.xml.rels" ContentType="application/vnd.openxmlformats-package.relationships+xml"/>
  <Override PartName="/ppt/slides/_rels/slide75.xml.rels" ContentType="application/vnd.openxmlformats-package.relationships+xml"/>
  <Override PartName="/ppt/slides/_rels/slide30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70.xml.rels" ContentType="application/vnd.openxmlformats-package.relationships+xml"/>
  <Override PartName="/ppt/slides/_rels/slide52.xml.rels" ContentType="application/vnd.openxmlformats-package.relationships+xml"/>
  <Override PartName="/ppt/slides/_rels/slide3.xml.rels" ContentType="application/vnd.openxmlformats-package.relationships+xml"/>
  <Override PartName="/ppt/slides/_rels/slide96.xml.rels" ContentType="application/vnd.openxmlformats-package.relationships+xml"/>
  <Override PartName="/ppt/slides/_rels/slide20.xml.rels" ContentType="application/vnd.openxmlformats-package.relationships+xml"/>
  <Override PartName="/ppt/slides/_rels/slide64.xml.rels" ContentType="application/vnd.openxmlformats-package.relationships+xml"/>
  <Override PartName="/ppt/slides/_rels/slide2.xml.rels" ContentType="application/vnd.openxmlformats-package.relationships+xml"/>
  <Override PartName="/ppt/slides/_rels/slide95.xml.rels" ContentType="application/vnd.openxmlformats-package.relationships+xml"/>
  <Override PartName="/ppt/slides/_rels/slide63.xml.rels" ContentType="application/vnd.openxmlformats-package.relationships+xml"/>
  <Override PartName="/ppt/slides/_rels/slide1.xml.rels" ContentType="application/vnd.openxmlformats-package.relationships+xml"/>
  <Override PartName="/ppt/slides/_rels/slide94.xml.rels" ContentType="application/vnd.openxmlformats-package.relationships+xml"/>
  <Override PartName="/ppt/slides/_rels/slide62.xml.rels" ContentType="application/vnd.openxmlformats-package.relationships+xml"/>
  <Override PartName="/ppt/slides/_rels/slide93.xml.rels" ContentType="application/vnd.openxmlformats-package.relationships+xml"/>
  <Override PartName="/ppt/slides/_rels/slide61.xml.rels" ContentType="application/vnd.openxmlformats-package.relationships+xml"/>
  <Override PartName="/ppt/slides/_rels/slide92.xml.rels" ContentType="application/vnd.openxmlformats-package.relationships+xml"/>
  <Override PartName="/ppt/slides/_rels/slide118.xml.rels" ContentType="application/vnd.openxmlformats-package.relationships+xml"/>
  <Override PartName="/ppt/slides/_rels/slide60.xml.rels" ContentType="application/vnd.openxmlformats-package.relationships+xml"/>
  <Override PartName="/ppt/slides/_rels/slide15.xml.rels" ContentType="application/vnd.openxmlformats-package.relationships+xml"/>
  <Override PartName="/ppt/slides/_rels/slide59.xml.rels" ContentType="application/vnd.openxmlformats-package.relationships+xml"/>
  <Override PartName="/ppt/slides/_rels/slide83.xml.rels" ContentType="application/vnd.openxmlformats-package.relationships+xml"/>
  <Override PartName="/ppt/slides/_rels/slide109.xml.rels" ContentType="application/vnd.openxmlformats-package.relationships+xml"/>
  <Override PartName="/ppt/slides/_rels/slide51.xml.rels" ContentType="application/vnd.openxmlformats-package.relationships+xml"/>
  <Override PartName="/ppt/slides/_rels/slide82.xml.rels" ContentType="application/vnd.openxmlformats-package.relationships+xml"/>
  <Override PartName="/ppt/slides/_rels/slide108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34.xml.rels" ContentType="application/vnd.openxmlformats-package.relationships+xml"/>
  <Override PartName="/ppt/slides/_rels/slide65.xml.rels" ContentType="application/vnd.openxmlformats-package.relationships+xml"/>
  <Override PartName="/ppt/slides/_rels/slide33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99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79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98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9.xml.rels" ContentType="application/vnd.openxmlformats-package.relationships+xml"/>
  <Override PartName="/ppt/slides/_rels/slide58.xml.rels" ContentType="application/vnd.openxmlformats-package.relationships+xml"/>
  <Override PartName="/ppt/slides/_rels/slide14.xml.rels" ContentType="application/vnd.openxmlformats-package.relationships+xml"/>
  <Override PartName="/ppt/slides/_rels/slide77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67.xml.rels" ContentType="application/vnd.openxmlformats-package.relationships+xml"/>
  <Override PartName="/ppt/slides/_rels/slide35.xml.rels" ContentType="application/vnd.openxmlformats-package.relationships+xml"/>
  <Override PartName="/ppt/slides/_rels/slide78.xml.rels" ContentType="application/vnd.openxmlformats-package.relationships+xml"/>
  <Override PartName="/ppt/slides/_rels/slide46.xml.rels" ContentType="application/vnd.openxmlformats-package.relationships+xml"/>
  <Override PartName="/ppt/slides/_rels/slide97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slide109.xml" ContentType="application/vnd.openxmlformats-officedocument.presentationml.slide+xml"/>
  <Override PartName="/ppt/slides/slide15.xml" ContentType="application/vnd.openxmlformats-officedocument.presentationml.slide+xml"/>
  <Override PartName="/ppt/slides/slide108.xml" ContentType="application/vnd.openxmlformats-officedocument.presentationml.slide+xml"/>
  <Override PartName="/ppt/slides/slide14.xml" ContentType="application/vnd.openxmlformats-officedocument.presentationml.slide+xml"/>
  <Override PartName="/ppt/slides/slide107.xml" ContentType="application/vnd.openxmlformats-officedocument.presentationml.slide+xml"/>
  <Override PartName="/ppt/slides/slide13.xml" ContentType="application/vnd.openxmlformats-officedocument.presentationml.slide+xml"/>
  <Override PartName="/ppt/slides/slide106.xml" ContentType="application/vnd.openxmlformats-officedocument.presentationml.slide+xml"/>
  <Override PartName="/ppt/slides/slide12.xml" ContentType="application/vnd.openxmlformats-officedocument.presentationml.slide+xml"/>
  <Override PartName="/ppt/slides/slide105.xml" ContentType="application/vnd.openxmlformats-officedocument.presentationml.slide+xml"/>
  <Override PartName="/ppt/slides/slide69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3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2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IN"/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0CACDBAA-6E6F-41A0-B1BE-8184F79FCF72}" type="slidenum">
              <a:rPr lang="en-IN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02.xml.rels><?xml version="1.0" encoding="UTF-8"?>
<Relationships xmlns="http://schemas.openxmlformats.org/package/2006/relationships"><Relationship Id="rId1" Type="http://schemas.openxmlformats.org/officeDocument/2006/relationships/slide" Target="../slides/slide10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8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18</a:t>
            </a:r>
            <a:endParaRPr/>
          </a:p>
        </p:txBody>
      </p:sp>
      <p:sp>
        <p:nvSpPr>
          <p:cNvPr id="59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9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10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0561A4F-BC6A-4BDC-A9DA-1F0BF683D767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9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</a:t>
            </a:r>
            <a:endParaRPr/>
          </a:p>
        </p:txBody>
      </p:sp>
      <p:sp>
        <p:nvSpPr>
          <p:cNvPr id="59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9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9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</a:t>
            </a:r>
            <a:endParaRPr/>
          </a:p>
        </p:txBody>
      </p:sp>
      <p:sp>
        <p:nvSpPr>
          <p:cNvPr id="60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0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0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0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5</a:t>
            </a:r>
            <a:endParaRPr/>
          </a:p>
        </p:txBody>
      </p:sp>
      <p:sp>
        <p:nvSpPr>
          <p:cNvPr id="60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0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0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0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6</a:t>
            </a:r>
            <a:endParaRPr/>
          </a:p>
        </p:txBody>
      </p:sp>
      <p:sp>
        <p:nvSpPr>
          <p:cNvPr id="61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1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1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1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7</a:t>
            </a:r>
            <a:endParaRPr/>
          </a:p>
        </p:txBody>
      </p:sp>
      <p:sp>
        <p:nvSpPr>
          <p:cNvPr id="61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1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1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1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8</a:t>
            </a:r>
            <a:endParaRPr/>
          </a:p>
        </p:txBody>
      </p:sp>
      <p:sp>
        <p:nvSpPr>
          <p:cNvPr id="62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2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2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2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9</a:t>
            </a:r>
            <a:endParaRPr/>
          </a:p>
        </p:txBody>
      </p:sp>
      <p:sp>
        <p:nvSpPr>
          <p:cNvPr id="62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2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2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2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10</a:t>
            </a:r>
            <a:endParaRPr/>
          </a:p>
        </p:txBody>
      </p:sp>
      <p:sp>
        <p:nvSpPr>
          <p:cNvPr id="63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3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3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11</a:t>
            </a:r>
            <a:endParaRPr/>
          </a:p>
        </p:txBody>
      </p:sp>
      <p:sp>
        <p:nvSpPr>
          <p:cNvPr id="63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3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8A11780-DBC9-44DB-B58A-A5D597D0407B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3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12</a:t>
            </a:r>
            <a:endParaRPr/>
          </a:p>
        </p:txBody>
      </p:sp>
      <p:sp>
        <p:nvSpPr>
          <p:cNvPr id="64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4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4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4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13</a:t>
            </a:r>
            <a:endParaRPr/>
          </a:p>
        </p:txBody>
      </p:sp>
      <p:sp>
        <p:nvSpPr>
          <p:cNvPr id="64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4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4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4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14</a:t>
            </a:r>
            <a:endParaRPr/>
          </a:p>
        </p:txBody>
      </p:sp>
      <p:sp>
        <p:nvSpPr>
          <p:cNvPr id="65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5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5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15</a:t>
            </a:r>
            <a:endParaRPr/>
          </a:p>
        </p:txBody>
      </p:sp>
      <p:sp>
        <p:nvSpPr>
          <p:cNvPr id="65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5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5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16</a:t>
            </a:r>
            <a:endParaRPr/>
          </a:p>
        </p:txBody>
      </p:sp>
      <p:sp>
        <p:nvSpPr>
          <p:cNvPr id="66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6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6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6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17</a:t>
            </a:r>
            <a:endParaRPr/>
          </a:p>
        </p:txBody>
      </p:sp>
      <p:sp>
        <p:nvSpPr>
          <p:cNvPr id="66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6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6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6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18</a:t>
            </a:r>
            <a:endParaRPr/>
          </a:p>
        </p:txBody>
      </p:sp>
      <p:sp>
        <p:nvSpPr>
          <p:cNvPr id="67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7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7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7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19</a:t>
            </a:r>
            <a:endParaRPr/>
          </a:p>
        </p:txBody>
      </p:sp>
      <p:sp>
        <p:nvSpPr>
          <p:cNvPr id="67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7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7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20</a:t>
            </a:r>
            <a:endParaRPr/>
          </a:p>
        </p:txBody>
      </p:sp>
      <p:sp>
        <p:nvSpPr>
          <p:cNvPr id="68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8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8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F546A77-2A48-4333-9D56-6954FB8A88AD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8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6</a:t>
            </a:r>
            <a:endParaRPr/>
          </a:p>
        </p:txBody>
      </p:sp>
      <p:sp>
        <p:nvSpPr>
          <p:cNvPr id="68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8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8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8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7</a:t>
            </a:r>
            <a:endParaRPr/>
          </a:p>
        </p:txBody>
      </p:sp>
      <p:sp>
        <p:nvSpPr>
          <p:cNvPr id="69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9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9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9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9</a:t>
            </a:r>
            <a:endParaRPr/>
          </a:p>
        </p:txBody>
      </p:sp>
      <p:sp>
        <p:nvSpPr>
          <p:cNvPr id="69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9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7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</a:t>
            </a:r>
            <a:endParaRPr/>
          </a:p>
        </p:txBody>
      </p:sp>
      <p:sp>
        <p:nvSpPr>
          <p:cNvPr id="57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7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7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23</a:t>
            </a:r>
            <a:endParaRPr/>
          </a:p>
        </p:txBody>
      </p:sp>
      <p:sp>
        <p:nvSpPr>
          <p:cNvPr id="70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25</a:t>
            </a:r>
            <a:endParaRPr/>
          </a:p>
        </p:txBody>
      </p:sp>
      <p:sp>
        <p:nvSpPr>
          <p:cNvPr id="70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0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27</a:t>
            </a:r>
            <a:endParaRPr/>
          </a:p>
        </p:txBody>
      </p:sp>
      <p:sp>
        <p:nvSpPr>
          <p:cNvPr id="71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29</a:t>
            </a:r>
            <a:endParaRPr/>
          </a:p>
        </p:txBody>
      </p:sp>
      <p:sp>
        <p:nvSpPr>
          <p:cNvPr id="71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30</a:t>
            </a:r>
            <a:endParaRPr/>
          </a:p>
        </p:txBody>
      </p:sp>
      <p:sp>
        <p:nvSpPr>
          <p:cNvPr id="72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31</a:t>
            </a:r>
            <a:endParaRPr/>
          </a:p>
        </p:txBody>
      </p:sp>
      <p:sp>
        <p:nvSpPr>
          <p:cNvPr id="72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2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2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33</a:t>
            </a:r>
            <a:endParaRPr/>
          </a:p>
        </p:txBody>
      </p:sp>
      <p:sp>
        <p:nvSpPr>
          <p:cNvPr id="73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3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3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7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</a:t>
            </a:r>
            <a:endParaRPr/>
          </a:p>
        </p:txBody>
      </p:sp>
      <p:sp>
        <p:nvSpPr>
          <p:cNvPr id="58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8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15BAC12-D820-456B-B3E2-DAD1642A267B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90D6334-1853-409F-BEF5-FD61343B2DC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A96274F-5915-4CAD-B242-8121D19465C8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370CF1A-1EBD-48B0-A025-5DA3B7377899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023C6D8-7F99-4A6D-B232-32F149081CEE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4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36</a:t>
            </a:r>
            <a:endParaRPr/>
          </a:p>
        </p:txBody>
      </p:sp>
      <p:sp>
        <p:nvSpPr>
          <p:cNvPr id="74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37</a:t>
            </a:r>
            <a:endParaRPr/>
          </a:p>
        </p:txBody>
      </p:sp>
      <p:sp>
        <p:nvSpPr>
          <p:cNvPr id="75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38</a:t>
            </a:r>
            <a:endParaRPr/>
          </a:p>
        </p:txBody>
      </p:sp>
      <p:sp>
        <p:nvSpPr>
          <p:cNvPr id="75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5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39</a:t>
            </a:r>
            <a:endParaRPr/>
          </a:p>
        </p:txBody>
      </p:sp>
      <p:sp>
        <p:nvSpPr>
          <p:cNvPr id="760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40</a:t>
            </a:r>
            <a:endParaRPr/>
          </a:p>
        </p:txBody>
      </p:sp>
      <p:sp>
        <p:nvSpPr>
          <p:cNvPr id="76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6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678E00B-F0E4-4558-BF5B-0FD05FB25D23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6630005-F526-431B-BA0F-DB486A1303AE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3473465-9017-4BE5-B835-D118E8AE3D85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2F94FB0-52DA-4D36-BE1E-B699D53389DF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5B873CA-68AE-43AE-B824-9B331BA98A52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84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lIns="90360" rIns="90360" tIns="44280" bIns="44280" anchor="b"/>
          <a:p>
            <a:pPr algn="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imes New Roman"/>
                <a:ea typeface="+mn-ea"/>
              </a:rPr>
              <a:t>14</a:t>
            </a:r>
            <a:endParaRPr/>
          </a:p>
        </p:txBody>
      </p:sp>
      <p:sp>
        <p:nvSpPr>
          <p:cNvPr id="585" name="CustomShape 3"/>
          <p:cNvSpPr/>
          <p:nvPr/>
        </p:nvSpPr>
        <p:spPr>
          <a:xfrm>
            <a:off x="0" y="868680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86" name="CustomShape 4"/>
          <p:cNvSpPr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B3FFA16-2903-4DE0-B42B-A00D9B6414D7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D6F2F0D-6AB9-4DEB-B352-A7B27499A9CE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1249731-9AD0-433D-B62A-CF5F1115A795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E90556E-8CE3-4641-B675-49933FC0ABA3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171855D-C92B-4ABD-9B51-11809B4F0AA4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12E06AA-4D07-4966-8129-82464DCDE5A4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3D4F425-76E1-4E06-8224-61FE7E3C03A6}" type="slidenum">
              <a:rPr lang="en-IN" sz="2400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/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066680"/>
            <a:ext cx="8178480" cy="563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20368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066680"/>
            <a:ext cx="8178480" cy="563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066680"/>
            <a:ext cx="8178480" cy="563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20368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066680"/>
            <a:ext cx="8178480" cy="563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20368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040" y="1066680"/>
            <a:ext cx="7066440" cy="5638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06440" y="152280"/>
            <a:ext cx="8203680" cy="38847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56383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47960" y="401184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808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7960" y="1066680"/>
            <a:ext cx="399096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11840"/>
            <a:ext cx="8178480" cy="26892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99036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4400" y="533520"/>
            <a:ext cx="772128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11360" y="6229440"/>
            <a:ext cx="1929960" cy="5140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49640" y="6229440"/>
            <a:ext cx="2844360" cy="5140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603840" y="6229440"/>
            <a:ext cx="1828440" cy="514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7088209-DB17-47EB-9CF9-8406C557F6B2}" type="slidenum">
              <a:rPr lang="en-IN" sz="1400">
                <a:solidFill>
                  <a:srgbClr val="5e574e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" name="Line 6"/>
          <p:cNvSpPr/>
          <p:nvPr/>
        </p:nvSpPr>
        <p:spPr>
          <a:xfrm>
            <a:off x="457200" y="251460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457200" y="99036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"/>
            </a:pPr>
            <a:r>
              <a:rPr lang="en-US">
                <a:solidFill>
                  <a:srgbClr val="000000"/>
                </a:solidFill>
                <a:latin typeface="Tahom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o"/>
            </a:pPr>
            <a:r>
              <a:rPr lang="en-US">
                <a:solidFill>
                  <a:srgbClr val="000000"/>
                </a:solidFill>
                <a:latin typeface="Tahoma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457200" y="99036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>
            <a:off x="457200" y="990360"/>
            <a:ext cx="815328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Click to edit the title text formatClick to edit Master title style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"/>
            </a:pPr>
            <a:r>
              <a:rPr lang="en-US">
                <a:solidFill>
                  <a:srgbClr val="000000"/>
                </a:solidFill>
                <a:latin typeface="Tahom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o"/>
            </a:pPr>
            <a:r>
              <a:rPr lang="en-US">
                <a:solidFill>
                  <a:srgbClr val="000000"/>
                </a:solidFill>
                <a:latin typeface="Tahoma"/>
              </a:rPr>
              <a:t>Fifth level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"/>
            </a:pPr>
            <a:r>
              <a:rPr lang="en-US">
                <a:solidFill>
                  <a:srgbClr val="000000"/>
                </a:solidFill>
                <a:latin typeface="Tahom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o"/>
            </a:pPr>
            <a:r>
              <a:rPr lang="en-US">
                <a:solidFill>
                  <a:srgbClr val="000000"/>
                </a:solidFill>
                <a:latin typeface="Tahoma"/>
              </a:rPr>
              <a:t>Fifth level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C9FDC13-2619-42E4-8E84-D7FBC18EFA3E}" type="slidenum">
              <a:rPr lang="en-IN" sz="2400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121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14400" y="533520"/>
            <a:ext cx="7721280" cy="190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Unit-II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914400" y="3029040"/>
            <a:ext cx="6400440" cy="1771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 Black"/>
              </a:rPr>
              <a:t>The Central Processing Unit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86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87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Types of Operation</a:t>
            </a:r>
            <a:endParaRPr/>
          </a:p>
        </p:txBody>
      </p:sp>
      <p:sp>
        <p:nvSpPr>
          <p:cNvPr id="188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Data Transfer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Arithmetic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Logical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Conversion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I/O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System Control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Transfer of Control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57200" y="457200"/>
            <a:ext cx="82292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 Vs CISC</a:t>
            </a:r>
            <a:endParaRPr/>
          </a:p>
        </p:txBody>
      </p:sp>
      <p:graphicFrame>
        <p:nvGraphicFramePr>
          <p:cNvPr id="532" name="Table 2"/>
          <p:cNvGraphicFramePr/>
          <p:nvPr/>
        </p:nvGraphicFramePr>
        <p:xfrm>
          <a:off x="228600" y="1143000"/>
          <a:ext cx="8686440" cy="5069880"/>
        </p:xfrm>
        <a:graphic>
          <a:graphicData uri="http://schemas.openxmlformats.org/drawingml/2006/table">
            <a:tbl>
              <a:tblPr/>
              <a:tblGrid>
                <a:gridCol w="609480"/>
                <a:gridCol w="4038480"/>
                <a:gridCol w="4038480"/>
              </a:tblGrid>
              <a:tr h="896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Tahoma"/>
                        </a:rPr>
                        <a:t>Sr. No.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Tahoma"/>
                        </a:rPr>
                        <a:t>RISC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Tahoma"/>
                        </a:rPr>
                        <a:t>CISC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Emphasis on software 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Emphasis on hardware </a:t>
                      </a:r>
                      <a:endParaRPr/>
                    </a:p>
                  </a:txBody>
                  <a:tcPr/>
                </a:tc>
              </a:tr>
              <a:tr h="6886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Single-clock,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simple, reduced instructions 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Includes multi-clock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complex instructions </a:t>
                      </a:r>
                      <a:endParaRPr/>
                    </a:p>
                  </a:txBody>
                  <a:tcPr/>
                </a:tc>
              </a:tr>
              <a:tr h="987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Register to register: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"LOAD" and "STORE"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are independent instructions 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Memory-to-memory: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"LOAD" and "STORE"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incorporated in instructions </a:t>
                      </a:r>
                      <a:endParaRPr/>
                    </a:p>
                  </a:txBody>
                  <a:tcPr/>
                </a:tc>
              </a:tr>
              <a:tr h="1287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Few addressing schemes for memory operands with only two basic instructions, LOAD and STORE 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Extensive addressing capabilities for memory operations. </a:t>
                      </a:r>
                      <a:endParaRPr/>
                    </a:p>
                  </a:txBody>
                  <a:tcPr/>
                </a:tc>
              </a:tr>
              <a:tr h="6886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Low cycles per second,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large code sizes 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high cycles per second , small code sizes,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457200"/>
            <a:ext cx="82292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 Vs CISC</a:t>
            </a:r>
            <a:endParaRPr/>
          </a:p>
        </p:txBody>
      </p:sp>
      <p:graphicFrame>
        <p:nvGraphicFramePr>
          <p:cNvPr id="534" name="Table 2"/>
          <p:cNvGraphicFramePr/>
          <p:nvPr/>
        </p:nvGraphicFramePr>
        <p:xfrm>
          <a:off x="228600" y="1447920"/>
          <a:ext cx="8686440" cy="4952520"/>
        </p:xfrm>
        <a:graphic>
          <a:graphicData uri="http://schemas.openxmlformats.org/drawingml/2006/table">
            <a:tbl>
              <a:tblPr/>
              <a:tblGrid>
                <a:gridCol w="685800"/>
                <a:gridCol w="3962160"/>
                <a:gridCol w="4038480"/>
              </a:tblGrid>
              <a:tr h="6894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>
                          <a:solidFill>
                            <a:srgbClr val="000000"/>
                          </a:solidFill>
                          <a:latin typeface="Tahoma"/>
                        </a:rPr>
                        <a:t>Sr. No.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>
                          <a:solidFill>
                            <a:srgbClr val="000000"/>
                          </a:solidFill>
                          <a:latin typeface="Tahoma"/>
                        </a:rPr>
                        <a:t>RISC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>
                          <a:solidFill>
                            <a:srgbClr val="000000"/>
                          </a:solidFill>
                          <a:latin typeface="Tahoma"/>
                        </a:rPr>
                        <a:t>CISC</a:t>
                      </a:r>
                      <a:endParaRPr/>
                    </a:p>
                  </a:txBody>
                  <a:tcPr/>
                </a:tc>
              </a:tr>
              <a:tr h="98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7.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Many symmetric registers which are organized into a register file.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Relatively few registers.</a:t>
                      </a:r>
                      <a:endParaRPr/>
                    </a:p>
                  </a:txBody>
                  <a:tcPr/>
                </a:tc>
              </a:tr>
              <a:tr h="819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8.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Hardwired control unit and machine instructions. 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Microencoding of the machine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 instructions. </a:t>
                      </a:r>
                      <a:endParaRPr/>
                    </a:p>
                  </a:txBody>
                  <a:tcPr/>
                </a:tc>
              </a:tr>
              <a:tr h="1042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9.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Spends more transistors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on memory registers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Transistors used for storing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
</a:t>
                      </a: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complex instructions </a:t>
                      </a:r>
                      <a:endParaRPr/>
                    </a:p>
                  </a:txBody>
                  <a:tcPr/>
                </a:tc>
              </a:tr>
              <a:tr h="1413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10.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e.g. MIPS R4000, R3000, R2000;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Apple iPods (custom ARM7TDMI SoC); Apple iPhone (Samsung ARM1176JZF); ARM7,ARM9 etc.</a:t>
                      </a:r>
                      <a:endParaRPr/>
                    </a:p>
                  </a:txBody>
                  <a:tcPr/>
                </a:tc>
                <a:tc>
                  <a:txBody>
                    <a:bodyPr wrap="none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e.g. System/360(excluding the 'scientific' Model 44),VAX, PDP-11,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ahoma"/>
                        </a:rPr>
                        <a:t>Motorola 68000 family, Intel x86 architecture based processors.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 Vs CISC</a:t>
            </a:r>
            <a:endParaRPr/>
          </a:p>
        </p:txBody>
      </p:sp>
      <p:sp>
        <p:nvSpPr>
          <p:cNvPr id="536" name="TextShape 2"/>
          <p:cNvSpPr txBox="1"/>
          <p:nvPr/>
        </p:nvSpPr>
        <p:spPr>
          <a:xfrm>
            <a:off x="304920" y="1066680"/>
            <a:ext cx="86101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Not clear cut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Considerable controversy about which architecture is better.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Some experts say that </a:t>
            </a:r>
            <a:r>
              <a:rPr lang="en-US" sz="2400">
                <a:solidFill>
                  <a:srgbClr val="3333ff"/>
                </a:solidFill>
                <a:latin typeface="Tahoma"/>
              </a:rPr>
              <a:t>RISC is cheaper and faster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and therefore the architecture of the future.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Others note that RISC puts a greater burden on the software. Conventional CISC chips are becoming faster and cheaper anyway.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Many designs borrow from both philosophies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RISC and CISC architectures are becoming more and more alike. e.g. PowerPC and Pentium II</a:t>
            </a:r>
            <a:endParaRPr/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 Vs CISC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Performances: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CISC approach attempts to minimize the number of instructions per program, sacrificing the number of cycles per instruction.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RISC does the opposite, reducing the cycles per instruction at the cost of the number of instructions per program.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Architecture</a:t>
            </a:r>
            <a:endParaRPr/>
          </a:p>
        </p:txBody>
      </p:sp>
      <p:sp>
        <p:nvSpPr>
          <p:cNvPr id="540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MIPS – semiconductor company that built one of the first commercial RISC architectures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Why MIPS instead of Intel 80x86?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MIPS is simple, elegant.  Don’t want to get bogged down in gritty details.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700">
                <a:solidFill>
                  <a:srgbClr val="000000"/>
                </a:solidFill>
                <a:latin typeface="Tahoma"/>
              </a:rPr>
              <a:t>MIPS widely used in embedded apps, x86 little used in embedded, and more embedded computers than PCs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MIPS R2000,R3000,R4000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Instruction Set Architecture(ISA)</a:t>
            </a:r>
            <a:endParaRPr/>
          </a:p>
        </p:txBody>
      </p:sp>
      <p:sp>
        <p:nvSpPr>
          <p:cNvPr id="542" name="TextShape 2"/>
          <p:cNvSpPr txBox="1"/>
          <p:nvPr/>
        </p:nvSpPr>
        <p:spPr>
          <a:xfrm>
            <a:off x="228600" y="1066680"/>
            <a:ext cx="8762760" cy="540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Designed for use with high-level programming languages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small set of instructions and addressing modes, easy for compilers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Minimize/balance amount of work (computation and data flow) per instruction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allows for parallel execution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Load-store machine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register set, minimize main memory access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Fixed instruction width (32-bits), small set of uniform instruction encodings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minimize control complexity, allow for more registers</a:t>
            </a:r>
            <a:endParaRPr/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ISA (cont..) </a:t>
            </a: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152280" y="1066680"/>
            <a:ext cx="876276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All data operations are register to register;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only memory references are pure load/store operations.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R4000 makes no use of condition codes.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If an instruction generates a condition, the corresponding flags are stored in a general-purpose register.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This avoids the need for special logic to deal with condition codes as they affect the pipelining mechanism and the reordering of instructions by the compiler.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Instead, the mechanisms already implemented to deal with register-value dependencies are employed.</a:t>
            </a:r>
            <a:endParaRPr/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ISA (cont..) </a:t>
            </a:r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152280" y="990720"/>
            <a:ext cx="883872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MIPS instructions fall into 5 classes: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Arithmetic/logical/shift/comparison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Control instructions (branch and jump)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Load/store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Other (exception, register movement to/from GP registers, etc.)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Only the simplest and most frequently used memory-addressing mode is implemented in hardware.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All memory references consist of a 16-bit offset from a 32-bit register.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e.g.- the “load word” instruction is of the form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Tahoma"/>
              </a:rPr>
              <a:t>               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lw r2, 128(r3)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/* load word at address 128 offset from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register 3 into register 2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Each of the 32 general-purpose registers can be used as the base register.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One register, r0, always contains 0.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Instruction Formats</a:t>
            </a:r>
            <a:endParaRPr/>
          </a:p>
        </p:txBody>
      </p:sp>
      <p:pic>
        <p:nvPicPr>
          <p:cNvPr id="5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990720"/>
            <a:ext cx="8224200" cy="571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R series Instruction Set (1)</a:t>
            </a:r>
            <a:endParaRPr/>
          </a:p>
        </p:txBody>
      </p:sp>
      <p:pic>
        <p:nvPicPr>
          <p:cNvPr id="5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066680"/>
            <a:ext cx="8838720" cy="54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0880" y="152280"/>
            <a:ext cx="861012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Processor Actions for Various Types of Operations</a:t>
            </a: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66680"/>
            <a:ext cx="9143640" cy="5790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R series Instruction Set (2)</a:t>
            </a:r>
            <a:endParaRPr/>
          </a:p>
        </p:txBody>
      </p:sp>
      <p:pic>
        <p:nvPicPr>
          <p:cNvPr id="5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143000"/>
            <a:ext cx="876348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R series Instruction Set (3)</a:t>
            </a:r>
            <a:endParaRPr/>
          </a:p>
        </p:txBody>
      </p:sp>
      <p:pic>
        <p:nvPicPr>
          <p:cNvPr id="55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1371600"/>
            <a:ext cx="8848440" cy="51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R series Instruction Set (4)</a:t>
            </a:r>
            <a:endParaRPr/>
          </a:p>
        </p:txBody>
      </p:sp>
      <p:pic>
        <p:nvPicPr>
          <p:cNvPr id="55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295280"/>
            <a:ext cx="8955000" cy="236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Instruction Example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228600" y="990720"/>
            <a:ext cx="876276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Consider an assembly-language instruction that uses a 32-bit immediate argument</a:t>
            </a:r>
            <a:endParaRPr/>
          </a:p>
          <a:p>
            <a:r>
              <a:rPr b="1" lang="en-US" sz="2000">
                <a:solidFill>
                  <a:srgbClr val="000000"/>
                </a:solidFill>
                <a:latin typeface="Tahoma"/>
              </a:rPr>
              <a:t>    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lw r2, #imm(r4)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/* </a:t>
            </a:r>
            <a:r>
              <a:rPr lang="en-US" sz="2000">
                <a:solidFill>
                  <a:srgbClr val="3333ff"/>
                </a:solidFill>
                <a:latin typeface="Tahoma"/>
              </a:rPr>
              <a:t>load word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at address using a 32-bit immediate  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offset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from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register 4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into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register 2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This can be compiled into the following MIPS instructions:</a:t>
            </a:r>
            <a:endParaRPr/>
          </a:p>
          <a:p>
            <a:r>
              <a:rPr b="1" lang="en-US" sz="2000">
                <a:solidFill>
                  <a:srgbClr val="000000"/>
                </a:solidFill>
                <a:latin typeface="Tahoma"/>
              </a:rPr>
              <a:t>    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lui r1, #imm-hi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  /* </a:t>
            </a:r>
            <a:r>
              <a:rPr lang="en-US" sz="2000">
                <a:solidFill>
                  <a:srgbClr val="3333ff"/>
                </a:solidFill>
                <a:latin typeface="Tahoma"/>
              </a:rPr>
              <a:t>load upper immediate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for loading the upper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half of a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register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1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with a 16-bit immediate 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value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#imm-hi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, setting the lower half of r1 to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0. Where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#imm-hi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is the high-order 16 bits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of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</a:t>
            </a:r>
            <a:endParaRPr/>
          </a:p>
          <a:p>
            <a:r>
              <a:rPr b="1" lang="en-US" sz="2000">
                <a:solidFill>
                  <a:srgbClr val="000000"/>
                </a:solidFill>
                <a:latin typeface="Tahoma"/>
              </a:rPr>
              <a:t>    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addu r1, r1, r4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/* </a:t>
            </a:r>
            <a:r>
              <a:rPr lang="en-US" sz="2000">
                <a:solidFill>
                  <a:srgbClr val="3333ff"/>
                </a:solidFill>
                <a:latin typeface="Tahoma"/>
              </a:rPr>
              <a:t>add unsigned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#imm-hi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to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r4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and put in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r1</a:t>
            </a:r>
            <a:endParaRPr/>
          </a:p>
          <a:p>
            <a:r>
              <a:rPr b="1" lang="en-US" sz="2000">
                <a:solidFill>
                  <a:srgbClr val="000000"/>
                </a:solidFill>
                <a:latin typeface="Tahoma"/>
              </a:rPr>
              <a:t>    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lw r2, #imm-lo(r1)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/* </a:t>
            </a:r>
            <a:r>
              <a:rPr lang="en-US" sz="2000">
                <a:solidFill>
                  <a:srgbClr val="3333ff"/>
                </a:solidFill>
                <a:latin typeface="Tahoma"/>
              </a:rPr>
              <a:t>load word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at address using a 32-bit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immediate offset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#imm-lo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from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register 1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into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register 2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where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#imm-lo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 is the low-    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Tahoma"/>
              </a:rPr>
              <a:t>                                     </a:t>
            </a:r>
            <a:r>
              <a:rPr lang="en-US" sz="2000">
                <a:solidFill>
                  <a:srgbClr val="000000"/>
                </a:solidFill>
                <a:latin typeface="Tahoma"/>
              </a:rPr>
              <a:t>order 16 bits of </a:t>
            </a:r>
            <a:r>
              <a:rPr b="1" lang="en-US" sz="2000">
                <a:solidFill>
                  <a:srgbClr val="000000"/>
                </a:solidFill>
                <a:latin typeface="Tahoma"/>
              </a:rPr>
              <a:t>#imm</a:t>
            </a:r>
            <a:endParaRPr/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Pipelining</a:t>
            </a:r>
            <a:endParaRPr/>
          </a:p>
        </p:txBody>
      </p:sp>
      <p:sp>
        <p:nvSpPr>
          <p:cNvPr id="560" name="TextShape 2"/>
          <p:cNvSpPr txBox="1"/>
          <p:nvPr/>
        </p:nvSpPr>
        <p:spPr>
          <a:xfrm>
            <a:off x="152280" y="914400"/>
            <a:ext cx="8838720" cy="579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600">
                <a:solidFill>
                  <a:srgbClr val="3333ff"/>
                </a:solidFill>
                <a:latin typeface="Tahoma"/>
              </a:rPr>
              <a:t>A superscalar architecture </a:t>
            </a:r>
            <a:r>
              <a:rPr lang="en-US" sz="2600">
                <a:solidFill>
                  <a:srgbClr val="000000"/>
                </a:solidFill>
                <a:latin typeface="Tahoma"/>
              </a:rPr>
              <a:t>replicates each of the pipeline stages so that two or more instructions at the same stage of the pipeline can be processed simultaneously.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600">
                <a:solidFill>
                  <a:srgbClr val="3333ff"/>
                </a:solidFill>
                <a:latin typeface="Tahoma"/>
              </a:rPr>
              <a:t>A superpipelined architecture</a:t>
            </a:r>
            <a:r>
              <a:rPr lang="en-US" sz="2600">
                <a:solidFill>
                  <a:srgbClr val="000000"/>
                </a:solidFill>
                <a:latin typeface="Tahoma"/>
              </a:rPr>
              <a:t> is one that makes use of more, and more fine-grained, pipeline stages. With more stages, more instructions can be in the pipeline at the same time, increasing parallelism.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Tahoma"/>
              </a:rPr>
              <a:t>Both approaches have limitations: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With superscalar pipelining, dependencies between instructions in different pipelines can slow down the system. Also, overhead logic is required to coordinate these dependencies</a:t>
            </a:r>
            <a:r>
              <a:rPr lang="en-US" sz="2200">
                <a:solidFill>
                  <a:srgbClr val="000000"/>
                </a:solidFill>
                <a:latin typeface="Tahoma"/>
              </a:rPr>
              <a:t>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With superpipelining, there is overhead associated with transferring instructions from one stage to the next.</a:t>
            </a:r>
            <a:endParaRPr/>
          </a:p>
        </p:txBody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MIPS Pipelining</a:t>
            </a:r>
            <a:endParaRPr/>
          </a:p>
        </p:txBody>
      </p:sp>
      <p:sp>
        <p:nvSpPr>
          <p:cNvPr id="562" name="TextShape 2"/>
          <p:cNvSpPr txBox="1"/>
          <p:nvPr/>
        </p:nvSpPr>
        <p:spPr>
          <a:xfrm>
            <a:off x="152280" y="106668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Tahoma"/>
              </a:rPr>
              <a:t>In a superpipelined system, existing hardware is used several times per cycle by inserting pipeline registers to split up each pipe stage.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Tahoma"/>
              </a:rPr>
              <a:t>Essentially, each superpipeline stage operates at a multiple of the base clock frequency, the multiple depending on the degree of superpipelining.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Tahoma"/>
              </a:rPr>
              <a:t>The R4000 technology has the speed and density to permit superpipelining of degree 2.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a much larger and specialized adder was designed. This makes it possible to execute ALU operations at twice the rate.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Other improvements allow the execution of loads and stores at twice the rate.</a:t>
            </a:r>
            <a:endParaRPr/>
          </a:p>
        </p:txBody>
      </p:sp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Theoretical R3000 and Actual R4000 Superpipelines</a:t>
            </a:r>
            <a:endParaRPr/>
          </a:p>
        </p:txBody>
      </p:sp>
      <p:pic>
        <p:nvPicPr>
          <p:cNvPr id="56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066680"/>
            <a:ext cx="8630640" cy="56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The Eight Pipeline Stages of R4000</a:t>
            </a:r>
            <a:endParaRPr/>
          </a:p>
        </p:txBody>
      </p:sp>
      <p:sp>
        <p:nvSpPr>
          <p:cNvPr id="566" name="TextShape 2"/>
          <p:cNvSpPr txBox="1"/>
          <p:nvPr/>
        </p:nvSpPr>
        <p:spPr>
          <a:xfrm>
            <a:off x="228600" y="1066680"/>
            <a:ext cx="84070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Instruction fetch first half: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Virtual address is presented to the instruction cache and the translation lookaside buffer.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Instruction fetch second half: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Instruction cache outputs the instruction and the TLB generates the physical address.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Register file: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Three activities occur in parallel: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romanLcPeriod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Instruction is decoded and check made for interlock conditions (i.e., this instruction depends on the result of a preceding instruction).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romanLcPeriod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Instruction cache tag check is made.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romanLcPeriod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Operands are fetched from the register file.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152280" y="152280"/>
            <a:ext cx="868644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The Eight Pipeline Stages of R4000 (cont..)</a:t>
            </a:r>
            <a:endParaRPr/>
          </a:p>
        </p:txBody>
      </p:sp>
      <p:sp>
        <p:nvSpPr>
          <p:cNvPr id="568" name="TextShape 2"/>
          <p:cNvSpPr txBox="1"/>
          <p:nvPr/>
        </p:nvSpPr>
        <p:spPr>
          <a:xfrm>
            <a:off x="152280" y="1066680"/>
            <a:ext cx="876276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Instruction execute: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One of three activities can occur: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romanLcPeriod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If the instruction is a register-to-register operation, the ALU performs the arithmetic or logical operation.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romanLcPeriod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If the instruction is a load or store, the data virtual address is calculated.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romanLcPeriod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If the instruction is a branch, the branch target virtual address is calculated and branch conditions are checked.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Data cache first: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Virtual address is presented to the data cache and TLB.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Data cache second: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The TLB generates the physical address, and the data cache outputs the instruction.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Tag check: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Cache tag checks are performed for loads and stores.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b="1" lang="en-US" sz="2400">
                <a:solidFill>
                  <a:srgbClr val="000000"/>
                </a:solidFill>
                <a:latin typeface="Tahoma"/>
              </a:rPr>
              <a:t>Write back: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Instruction result is written back to register file.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05" dur="indefinite" restart="never" nodeType="tmRoot">
          <p:childTnLst>
            <p:seq>
              <p:cTn id="2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Common Instruction Set Operations</a:t>
            </a:r>
            <a:endParaRPr/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240" y="990720"/>
            <a:ext cx="9115200" cy="5866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0" y="152280"/>
            <a:ext cx="891504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Common Instruction Set Operations (cont..)</a:t>
            </a:r>
            <a:endParaRPr/>
          </a:p>
        </p:txBody>
      </p:sp>
      <p:pic>
        <p:nvPicPr>
          <p:cNvPr id="19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7920"/>
            <a:ext cx="9143640" cy="45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Logical: Shift and Rotate Operations</a:t>
            </a:r>
            <a:endParaRPr/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066680"/>
            <a:ext cx="4190760" cy="1364760"/>
          </a:xfrm>
          <a:prstGeom prst="rect">
            <a:avLst/>
          </a:prstGeom>
          <a:ln w="9360">
            <a:noFill/>
          </a:ln>
        </p:spPr>
      </p:pic>
      <p:pic>
        <p:nvPicPr>
          <p:cNvPr id="19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4343040" cy="1242720"/>
          </a:xfrm>
          <a:prstGeom prst="rect">
            <a:avLst/>
          </a:prstGeom>
          <a:ln w="9360"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4020120" cy="1324080"/>
          </a:xfrm>
          <a:prstGeom prst="rect">
            <a:avLst/>
          </a:prstGeom>
          <a:ln w="9360">
            <a:noFill/>
          </a:ln>
        </p:spPr>
      </p:pic>
      <p:pic>
        <p:nvPicPr>
          <p:cNvPr id="199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2971800"/>
            <a:ext cx="4419360" cy="1262880"/>
          </a:xfrm>
          <a:prstGeom prst="rect">
            <a:avLst/>
          </a:prstGeom>
          <a:ln w="9360">
            <a:noFill/>
          </a:ln>
        </p:spPr>
      </p:pic>
      <p:pic>
        <p:nvPicPr>
          <p:cNvPr id="200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6320" y="5049720"/>
            <a:ext cx="4190760" cy="1731600"/>
          </a:xfrm>
          <a:prstGeom prst="rect">
            <a:avLst/>
          </a:prstGeom>
          <a:ln w="9360">
            <a:noFill/>
          </a:ln>
        </p:spPr>
      </p:pic>
      <p:pic>
        <p:nvPicPr>
          <p:cNvPr id="201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800600" y="5070240"/>
            <a:ext cx="4128840" cy="1711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0" y="152280"/>
            <a:ext cx="899136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Common Instruction Set Operations (cont..)</a:t>
            </a:r>
            <a:endParaRPr/>
          </a:p>
        </p:txBody>
      </p:sp>
      <p:pic>
        <p:nvPicPr>
          <p:cNvPr id="2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320"/>
            <a:ext cx="9140760" cy="45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152280"/>
            <a:ext cx="914364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Common Instruction Set Operations (cont..)</a:t>
            </a:r>
            <a:endParaRPr/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990720"/>
            <a:ext cx="8915040" cy="5785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Transfer of Control: Branch Instruction</a:t>
            </a:r>
            <a:endParaRPr/>
          </a:p>
        </p:txBody>
      </p:sp>
      <p:pic>
        <p:nvPicPr>
          <p:cNvPr id="207" name="Picture 4" descr=""/>
          <p:cNvPicPr/>
          <p:nvPr/>
        </p:nvPicPr>
        <p:blipFill>
          <a:blip r:embed="rId1"/>
          <a:srcRect l="11948" t="20690" r="9836" b="36970"/>
          <a:stretch>
            <a:fillRect/>
          </a:stretch>
        </p:blipFill>
        <p:spPr>
          <a:xfrm>
            <a:off x="457200" y="1035000"/>
            <a:ext cx="8076960" cy="5663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0" y="152280"/>
            <a:ext cx="914364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Transfer of Control: Nested Procedure Calls</a:t>
            </a:r>
            <a:endParaRPr/>
          </a:p>
        </p:txBody>
      </p:sp>
      <p:pic>
        <p:nvPicPr>
          <p:cNvPr id="209" name="Picture 4" descr=""/>
          <p:cNvPicPr/>
          <p:nvPr/>
        </p:nvPicPr>
        <p:blipFill>
          <a:blip r:embed="rId1"/>
          <a:srcRect l="5007" t="14172" r="9225" b="25033"/>
          <a:stretch>
            <a:fillRect/>
          </a:stretch>
        </p:blipFill>
        <p:spPr>
          <a:xfrm>
            <a:off x="1523880" y="1066680"/>
            <a:ext cx="6248160" cy="5735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Transfer of Control: Use of Stack</a:t>
            </a:r>
            <a:endParaRPr/>
          </a:p>
        </p:txBody>
      </p:sp>
      <p:pic>
        <p:nvPicPr>
          <p:cNvPr id="211" name="Picture 5" descr=""/>
          <p:cNvPicPr/>
          <p:nvPr/>
        </p:nvPicPr>
        <p:blipFill>
          <a:blip r:embed="rId1"/>
          <a:srcRect l="5425" t="13150" r="7732" b="57817"/>
          <a:stretch>
            <a:fillRect/>
          </a:stretch>
        </p:blipFill>
        <p:spPr>
          <a:xfrm>
            <a:off x="0" y="2176560"/>
            <a:ext cx="8991360" cy="2319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Syllabus Contents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152280" y="1066680"/>
            <a:ext cx="883872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Arithmetic &amp; Logic Unit.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Instruction Sets: - Machine Instruction Characteristics, Types of Operands and Types of Operations,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Addressing Modes, Instruction Formats, Instruction Types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Processor Structure and Function - Processor Organization, Register Organization, The Instruction Cycle and Instruction Pipelining.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RISC: Instruction Execution Characteristics, RISC Vs CISC, RISC Architecture - MIPS.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Addressing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228600" y="1219320"/>
            <a:ext cx="861012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address field or fields in a typical instruction format are relatively small.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To refer a large range of locations in main memory or, for some systems, virtual memory, a variety of addressing techniques has been employed.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They all involve some trade-off between 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Address range and/or addressing flexibility and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number of memory references in the instruction and/or the complexity of address calculation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15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16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Addressing Modes</a:t>
            </a:r>
            <a:endParaRPr/>
          </a:p>
        </p:txBody>
      </p:sp>
      <p:sp>
        <p:nvSpPr>
          <p:cNvPr id="217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Immediate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Direct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Indirect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Register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Register Indirect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Displacement (Indexed) </a:t>
            </a:r>
            <a:endParaRPr/>
          </a:p>
          <a:p>
            <a:pPr>
              <a:lnSpc>
                <a:spcPct val="100000"/>
              </a:lnSpc>
              <a:buFont typeface="Arial Black"/>
              <a:buAutoNum type="arabicPeriod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Stack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19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20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1. Immediate Addressing</a:t>
            </a:r>
            <a:endParaRPr/>
          </a:p>
        </p:txBody>
      </p:sp>
      <p:sp>
        <p:nvSpPr>
          <p:cNvPr id="221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Operand is part of instruction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Operand = address field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e.g. ADD 5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Add 5 to contents of accumulator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5 is operand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 memory reference to fetch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Fast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Limited range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3048120" y="5715000"/>
            <a:ext cx="4722480" cy="60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23" name="Line 6"/>
          <p:cNvSpPr/>
          <p:nvPr/>
        </p:nvSpPr>
        <p:spPr>
          <a:xfrm>
            <a:off x="4038480" y="5722920"/>
            <a:ext cx="0" cy="59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24" name="CustomShape 7"/>
          <p:cNvSpPr/>
          <p:nvPr/>
        </p:nvSpPr>
        <p:spPr>
          <a:xfrm>
            <a:off x="5181480" y="5791320"/>
            <a:ext cx="12304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Operand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2971800" y="5791320"/>
            <a:ext cx="1128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Opcode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4645800" y="5181480"/>
            <a:ext cx="150480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Instruction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28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29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2. Direct Addressing</a:t>
            </a:r>
            <a:endParaRPr/>
          </a:p>
        </p:txBody>
      </p:sp>
      <p:sp>
        <p:nvSpPr>
          <p:cNvPr id="230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Address field contains address of operand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Effective address (EA) = address field (A)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e.g.  ADD 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Add contents of cell A to accumulator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Look in memory at address A for operand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Single memory reference to access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 additional calculations to work out effective address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Limited address space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32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33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Direct Addressing Diagram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838080" y="2287440"/>
            <a:ext cx="4722480" cy="60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35" name="Line 5"/>
          <p:cNvSpPr/>
          <p:nvPr/>
        </p:nvSpPr>
        <p:spPr>
          <a:xfrm>
            <a:off x="1828800" y="2295360"/>
            <a:ext cx="0" cy="595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36" name="CustomShape 6"/>
          <p:cNvSpPr/>
          <p:nvPr/>
        </p:nvSpPr>
        <p:spPr>
          <a:xfrm>
            <a:off x="2980800" y="2363760"/>
            <a:ext cx="14590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Address A</a:t>
            </a:r>
            <a:endParaRPr/>
          </a:p>
        </p:txBody>
      </p:sp>
      <p:sp>
        <p:nvSpPr>
          <p:cNvPr id="237" name="CustomShape 7"/>
          <p:cNvSpPr/>
          <p:nvPr/>
        </p:nvSpPr>
        <p:spPr>
          <a:xfrm>
            <a:off x="762120" y="2363760"/>
            <a:ext cx="1128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Opcode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2512080" y="1830240"/>
            <a:ext cx="150480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Instruction</a:t>
            </a:r>
            <a:endParaRPr/>
          </a:p>
        </p:txBody>
      </p:sp>
      <p:sp>
        <p:nvSpPr>
          <p:cNvPr id="239" name="CustomShape 9"/>
          <p:cNvSpPr/>
          <p:nvPr/>
        </p:nvSpPr>
        <p:spPr>
          <a:xfrm>
            <a:off x="5791320" y="32018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0" name="CustomShape 10"/>
          <p:cNvSpPr/>
          <p:nvPr/>
        </p:nvSpPr>
        <p:spPr>
          <a:xfrm>
            <a:off x="5791320" y="38876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1" name="CustomShape 11"/>
          <p:cNvSpPr/>
          <p:nvPr/>
        </p:nvSpPr>
        <p:spPr>
          <a:xfrm>
            <a:off x="5791320" y="45734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2" name="CustomShape 12"/>
          <p:cNvSpPr/>
          <p:nvPr/>
        </p:nvSpPr>
        <p:spPr>
          <a:xfrm>
            <a:off x="5791320" y="52592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3" name="CustomShape 13"/>
          <p:cNvSpPr/>
          <p:nvPr/>
        </p:nvSpPr>
        <p:spPr>
          <a:xfrm>
            <a:off x="5791320" y="59450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44" name="CustomShape 14"/>
          <p:cNvSpPr/>
          <p:nvPr/>
        </p:nvSpPr>
        <p:spPr>
          <a:xfrm>
            <a:off x="6323760" y="2668680"/>
            <a:ext cx="123192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Memory</a:t>
            </a:r>
            <a:endParaRPr/>
          </a:p>
        </p:txBody>
      </p:sp>
      <p:sp>
        <p:nvSpPr>
          <p:cNvPr id="245" name="CustomShape 15"/>
          <p:cNvSpPr/>
          <p:nvPr/>
        </p:nvSpPr>
        <p:spPr>
          <a:xfrm>
            <a:off x="6477120" y="4726080"/>
            <a:ext cx="12304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Operand</a:t>
            </a:r>
            <a:endParaRPr/>
          </a:p>
        </p:txBody>
      </p:sp>
      <p:sp>
        <p:nvSpPr>
          <p:cNvPr id="246" name="CustomShape 16"/>
          <p:cNvSpPr/>
          <p:nvPr/>
        </p:nvSpPr>
        <p:spPr>
          <a:xfrm>
            <a:off x="3200400" y="2894040"/>
            <a:ext cx="2590560" cy="202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48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49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3. Indirect Addressing</a:t>
            </a:r>
            <a:endParaRPr/>
          </a:p>
        </p:txBody>
      </p:sp>
      <p:sp>
        <p:nvSpPr>
          <p:cNvPr id="250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Memory cell pointed to by address field contains the address of (pointer to) the operand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(A)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Look in A, find address (A) and look there for operand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ADD (A)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Add contents of cell pointed to by contents of A to accumulator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52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53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Indirect Addressing (cont..)</a:t>
            </a:r>
            <a:endParaRPr/>
          </a:p>
        </p:txBody>
      </p:sp>
      <p:sp>
        <p:nvSpPr>
          <p:cNvPr id="254" name="TextShape 4"/>
          <p:cNvSpPr txBox="1"/>
          <p:nvPr/>
        </p:nvSpPr>
        <p:spPr>
          <a:xfrm>
            <a:off x="0" y="1066680"/>
            <a:ext cx="899136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Large address space: 2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n where n = word length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 baseline="30000">
                <a:solidFill>
                  <a:srgbClr val="000000"/>
                </a:solidFill>
                <a:latin typeface="Tahoma"/>
              </a:rPr>
              <a:t>the length of the address field in instruction is usually less than the word length, thus limiting the address range.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 baseline="30000">
                <a:solidFill>
                  <a:srgbClr val="000000"/>
                </a:solidFill>
                <a:latin typeface="Tahoma"/>
              </a:rPr>
              <a:t>One solution is to have the address field refer to the address of a word in memory, which in turn contains a full-length address of the operand.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aseline="30000">
                <a:solidFill>
                  <a:srgbClr val="000000"/>
                </a:solidFill>
                <a:latin typeface="Tahoma"/>
              </a:rPr>
              <a:t>May be nested, multilevel, cascaded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 baseline="30000">
                <a:solidFill>
                  <a:srgbClr val="000000"/>
                </a:solidFill>
                <a:latin typeface="Tahoma"/>
              </a:rPr>
              <a:t>e.g. EA = (((A)))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aseline="30000">
                <a:solidFill>
                  <a:srgbClr val="000000"/>
                </a:solidFill>
                <a:latin typeface="Tahoma"/>
              </a:rPr>
              <a:t>Multiple memory accesses to find operand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aseline="30000">
                <a:solidFill>
                  <a:srgbClr val="000000"/>
                </a:solidFill>
                <a:latin typeface="Tahoma"/>
              </a:rPr>
              <a:t>Hence slower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31640" y="569268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56" name="CustomShape 2"/>
          <p:cNvSpPr/>
          <p:nvPr/>
        </p:nvSpPr>
        <p:spPr>
          <a:xfrm>
            <a:off x="3124080" y="569268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57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Indirect Addressing Diagram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533520" y="1828800"/>
            <a:ext cx="4722480" cy="60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59" name="Line 5"/>
          <p:cNvSpPr/>
          <p:nvPr/>
        </p:nvSpPr>
        <p:spPr>
          <a:xfrm>
            <a:off x="1523880" y="1836720"/>
            <a:ext cx="0" cy="59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60" name="CustomShape 6"/>
          <p:cNvSpPr/>
          <p:nvPr/>
        </p:nvSpPr>
        <p:spPr>
          <a:xfrm>
            <a:off x="2675880" y="1905120"/>
            <a:ext cx="14590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Address A</a:t>
            </a:r>
            <a:endParaRPr/>
          </a:p>
        </p:txBody>
      </p:sp>
      <p:sp>
        <p:nvSpPr>
          <p:cNvPr id="261" name="CustomShape 7"/>
          <p:cNvSpPr/>
          <p:nvPr/>
        </p:nvSpPr>
        <p:spPr>
          <a:xfrm>
            <a:off x="457200" y="1905120"/>
            <a:ext cx="1128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Opcode</a:t>
            </a:r>
            <a:endParaRPr/>
          </a:p>
        </p:txBody>
      </p:sp>
      <p:sp>
        <p:nvSpPr>
          <p:cNvPr id="262" name="CustomShape 8"/>
          <p:cNvSpPr/>
          <p:nvPr/>
        </p:nvSpPr>
        <p:spPr>
          <a:xfrm>
            <a:off x="2207160" y="1371600"/>
            <a:ext cx="150480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Instruction</a:t>
            </a:r>
            <a:endParaRPr/>
          </a:p>
        </p:txBody>
      </p:sp>
      <p:sp>
        <p:nvSpPr>
          <p:cNvPr id="263" name="CustomShape 9"/>
          <p:cNvSpPr/>
          <p:nvPr/>
        </p:nvSpPr>
        <p:spPr>
          <a:xfrm>
            <a:off x="5486400" y="274320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64" name="CustomShape 10"/>
          <p:cNvSpPr/>
          <p:nvPr/>
        </p:nvSpPr>
        <p:spPr>
          <a:xfrm>
            <a:off x="5486400" y="342900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65" name="CustomShape 11"/>
          <p:cNvSpPr/>
          <p:nvPr/>
        </p:nvSpPr>
        <p:spPr>
          <a:xfrm>
            <a:off x="5486400" y="411480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66" name="CustomShape 12"/>
          <p:cNvSpPr/>
          <p:nvPr/>
        </p:nvSpPr>
        <p:spPr>
          <a:xfrm>
            <a:off x="5486400" y="480060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67" name="CustomShape 13"/>
          <p:cNvSpPr/>
          <p:nvPr/>
        </p:nvSpPr>
        <p:spPr>
          <a:xfrm>
            <a:off x="5486400" y="548640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68" name="CustomShape 14"/>
          <p:cNvSpPr/>
          <p:nvPr/>
        </p:nvSpPr>
        <p:spPr>
          <a:xfrm>
            <a:off x="6019200" y="2209680"/>
            <a:ext cx="123192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Memory</a:t>
            </a:r>
            <a:endParaRPr/>
          </a:p>
        </p:txBody>
      </p:sp>
      <p:sp>
        <p:nvSpPr>
          <p:cNvPr id="269" name="CustomShape 15"/>
          <p:cNvSpPr/>
          <p:nvPr/>
        </p:nvSpPr>
        <p:spPr>
          <a:xfrm>
            <a:off x="6172200" y="4267080"/>
            <a:ext cx="12304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Operand</a:t>
            </a:r>
            <a:endParaRPr/>
          </a:p>
        </p:txBody>
      </p:sp>
      <p:sp>
        <p:nvSpPr>
          <p:cNvPr id="270" name="CustomShape 16"/>
          <p:cNvSpPr/>
          <p:nvPr/>
        </p:nvSpPr>
        <p:spPr>
          <a:xfrm>
            <a:off x="2895480" y="2435400"/>
            <a:ext cx="2590560" cy="650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1" name="CustomShape 17"/>
          <p:cNvSpPr/>
          <p:nvPr/>
        </p:nvSpPr>
        <p:spPr>
          <a:xfrm>
            <a:off x="5561280" y="2894040"/>
            <a:ext cx="243576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Pointer to operand</a:t>
            </a:r>
            <a:endParaRPr/>
          </a:p>
        </p:txBody>
      </p:sp>
      <p:sp>
        <p:nvSpPr>
          <p:cNvPr id="272" name="CustomShape 18"/>
          <p:cNvSpPr/>
          <p:nvPr/>
        </p:nvSpPr>
        <p:spPr>
          <a:xfrm>
            <a:off x="8075520" y="3084480"/>
            <a:ext cx="229680" cy="13726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74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75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4. Register Addressing</a:t>
            </a:r>
            <a:endParaRPr/>
          </a:p>
        </p:txBody>
      </p:sp>
      <p:sp>
        <p:nvSpPr>
          <p:cNvPr id="276" name="TextShape 4"/>
          <p:cNvSpPr txBox="1"/>
          <p:nvPr/>
        </p:nvSpPr>
        <p:spPr>
          <a:xfrm>
            <a:off x="228600" y="990720"/>
            <a:ext cx="8534160" cy="58669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Operand is held in register named in address filed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Limited number of registers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Typically, an address field that references registers will have from 3 to 5 bits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Hence a total of from 8 to 32 general-purpose registers can be referenced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Very small address field needed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Shorter instructions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Faster instruction fetch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Requires efficient usage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operand in a register remains in use for multiple operations, then a real savings is achieved.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78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79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Register Addressing (cont..)</a:t>
            </a: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 memory access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Very fast execution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Very limited address space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Multiple registers helps performance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Requires good assembly programming or compiler writing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Similar to Direct addressing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only difference is that the address field refers to a register rather than a main memory address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Arithmetic &amp; Logic Unit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Does the calculations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Everything else in the computer is there to service this unit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Handles integers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handle floating point (real) numbers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be separate FPU (maths co-processor)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be on chip separate FPU (486DX +)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82" name="CustomShape 2"/>
          <p:cNvSpPr/>
          <p:nvPr/>
        </p:nvSpPr>
        <p:spPr>
          <a:xfrm>
            <a:off x="2440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83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Register Addressing Diagram</a:t>
            </a: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765000" y="2287440"/>
            <a:ext cx="4722480" cy="60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85" name="Line 5"/>
          <p:cNvSpPr/>
          <p:nvPr/>
        </p:nvSpPr>
        <p:spPr>
          <a:xfrm>
            <a:off x="1755720" y="2295360"/>
            <a:ext cx="0" cy="595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86" name="CustomShape 6"/>
          <p:cNvSpPr/>
          <p:nvPr/>
        </p:nvSpPr>
        <p:spPr>
          <a:xfrm>
            <a:off x="2067480" y="2363760"/>
            <a:ext cx="253656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Register Address R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689040" y="2363760"/>
            <a:ext cx="1128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Opcode</a:t>
            </a:r>
            <a:endParaRPr/>
          </a:p>
        </p:txBody>
      </p:sp>
      <p:sp>
        <p:nvSpPr>
          <p:cNvPr id="288" name="CustomShape 8"/>
          <p:cNvSpPr/>
          <p:nvPr/>
        </p:nvSpPr>
        <p:spPr>
          <a:xfrm>
            <a:off x="2439000" y="1830240"/>
            <a:ext cx="150480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Instruction</a:t>
            </a:r>
            <a:endParaRPr/>
          </a:p>
        </p:txBody>
      </p:sp>
      <p:sp>
        <p:nvSpPr>
          <p:cNvPr id="289" name="CustomShape 9"/>
          <p:cNvSpPr/>
          <p:nvPr/>
        </p:nvSpPr>
        <p:spPr>
          <a:xfrm>
            <a:off x="5718240" y="32018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90" name="CustomShape 10"/>
          <p:cNvSpPr/>
          <p:nvPr/>
        </p:nvSpPr>
        <p:spPr>
          <a:xfrm>
            <a:off x="5718240" y="38876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91" name="CustomShape 11"/>
          <p:cNvSpPr/>
          <p:nvPr/>
        </p:nvSpPr>
        <p:spPr>
          <a:xfrm>
            <a:off x="5718240" y="45734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92" name="CustomShape 12"/>
          <p:cNvSpPr/>
          <p:nvPr/>
        </p:nvSpPr>
        <p:spPr>
          <a:xfrm>
            <a:off x="5718240" y="52592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93" name="CustomShape 13"/>
          <p:cNvSpPr/>
          <p:nvPr/>
        </p:nvSpPr>
        <p:spPr>
          <a:xfrm>
            <a:off x="5718240" y="59450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294" name="CustomShape 14"/>
          <p:cNvSpPr/>
          <p:nvPr/>
        </p:nvSpPr>
        <p:spPr>
          <a:xfrm>
            <a:off x="6249960" y="2668680"/>
            <a:ext cx="1317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Registers</a:t>
            </a:r>
            <a:endParaRPr/>
          </a:p>
        </p:txBody>
      </p:sp>
      <p:sp>
        <p:nvSpPr>
          <p:cNvPr id="295" name="CustomShape 15"/>
          <p:cNvSpPr/>
          <p:nvPr/>
        </p:nvSpPr>
        <p:spPr>
          <a:xfrm>
            <a:off x="6404040" y="4726080"/>
            <a:ext cx="12304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Operand</a:t>
            </a:r>
            <a:endParaRPr/>
          </a:p>
        </p:txBody>
      </p:sp>
      <p:sp>
        <p:nvSpPr>
          <p:cNvPr id="296" name="CustomShape 16"/>
          <p:cNvSpPr/>
          <p:nvPr/>
        </p:nvSpPr>
        <p:spPr>
          <a:xfrm>
            <a:off x="3127320" y="2894040"/>
            <a:ext cx="2590560" cy="202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98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299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 Black"/>
              </a:rPr>
              <a:t>5. Register Indirect Addressing</a:t>
            </a:r>
            <a:endParaRPr/>
          </a:p>
        </p:txBody>
      </p:sp>
      <p:sp>
        <p:nvSpPr>
          <p:cNvPr id="300" name="TextShape 4"/>
          <p:cNvSpPr txBox="1"/>
          <p:nvPr/>
        </p:nvSpPr>
        <p:spPr>
          <a:xfrm>
            <a:off x="152280" y="1066680"/>
            <a:ext cx="868644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Operand is in memory cell pointed to by contents of register 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(R)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Large address space (2</a:t>
            </a:r>
            <a:r>
              <a:rPr lang="en-US" sz="2800" baseline="30000">
                <a:solidFill>
                  <a:srgbClr val="000000"/>
                </a:solidFill>
                <a:latin typeface="Tahoma"/>
              </a:rPr>
              <a:t>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aseline="30000">
                <a:solidFill>
                  <a:srgbClr val="000000"/>
                </a:solidFill>
                <a:latin typeface="Tahoma"/>
              </a:rPr>
              <a:t>One fewer memory access than indirect addressing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aseline="30000">
                <a:solidFill>
                  <a:srgbClr val="000000"/>
                </a:solidFill>
                <a:latin typeface="Tahoma"/>
              </a:rPr>
              <a:t>Similar to indirect addressing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 baseline="30000">
                <a:solidFill>
                  <a:srgbClr val="000000"/>
                </a:solidFill>
                <a:latin typeface="Tahoma"/>
              </a:rPr>
              <a:t>only difference is that the address field refers to a register rather than a main memory address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aseline="30000">
                <a:solidFill>
                  <a:srgbClr val="000000"/>
                </a:solidFill>
                <a:latin typeface="Tahoma"/>
              </a:rPr>
              <a:t>Advantages and limitations of register indirect addressing are similar to indirect addressing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02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03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100">
                <a:solidFill>
                  <a:srgbClr val="000000"/>
                </a:solidFill>
                <a:latin typeface="Arial Black"/>
              </a:rPr>
              <a:t>Register Indirect Addressing Diagram</a:t>
            </a:r>
            <a:endParaRPr/>
          </a:p>
        </p:txBody>
      </p:sp>
      <p:sp>
        <p:nvSpPr>
          <p:cNvPr id="304" name="CustomShape 4"/>
          <p:cNvSpPr/>
          <p:nvPr/>
        </p:nvSpPr>
        <p:spPr>
          <a:xfrm>
            <a:off x="1449360" y="2287440"/>
            <a:ext cx="4722480" cy="60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05" name="Line 5"/>
          <p:cNvSpPr/>
          <p:nvPr/>
        </p:nvSpPr>
        <p:spPr>
          <a:xfrm>
            <a:off x="2439720" y="2295360"/>
            <a:ext cx="0" cy="595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06" name="CustomShape 6"/>
          <p:cNvSpPr/>
          <p:nvPr/>
        </p:nvSpPr>
        <p:spPr>
          <a:xfrm>
            <a:off x="3016800" y="2363760"/>
            <a:ext cx="253656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Register Address R</a:t>
            </a:r>
            <a:endParaRPr/>
          </a:p>
        </p:txBody>
      </p:sp>
      <p:sp>
        <p:nvSpPr>
          <p:cNvPr id="307" name="CustomShape 7"/>
          <p:cNvSpPr/>
          <p:nvPr/>
        </p:nvSpPr>
        <p:spPr>
          <a:xfrm>
            <a:off x="1373040" y="2363760"/>
            <a:ext cx="1128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Opcode</a:t>
            </a:r>
            <a:endParaRPr/>
          </a:p>
        </p:txBody>
      </p:sp>
      <p:sp>
        <p:nvSpPr>
          <p:cNvPr id="308" name="CustomShape 8"/>
          <p:cNvSpPr/>
          <p:nvPr/>
        </p:nvSpPr>
        <p:spPr>
          <a:xfrm>
            <a:off x="3123360" y="1830240"/>
            <a:ext cx="150480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Instruction</a:t>
            </a:r>
            <a:endParaRPr/>
          </a:p>
        </p:txBody>
      </p:sp>
      <p:sp>
        <p:nvSpPr>
          <p:cNvPr id="309" name="CustomShape 9"/>
          <p:cNvSpPr/>
          <p:nvPr/>
        </p:nvSpPr>
        <p:spPr>
          <a:xfrm>
            <a:off x="6402240" y="31240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0" name="CustomShape 10"/>
          <p:cNvSpPr/>
          <p:nvPr/>
        </p:nvSpPr>
        <p:spPr>
          <a:xfrm>
            <a:off x="6402240" y="38098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1" name="CustomShape 11"/>
          <p:cNvSpPr/>
          <p:nvPr/>
        </p:nvSpPr>
        <p:spPr>
          <a:xfrm>
            <a:off x="6402240" y="44956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2" name="CustomShape 12"/>
          <p:cNvSpPr/>
          <p:nvPr/>
        </p:nvSpPr>
        <p:spPr>
          <a:xfrm>
            <a:off x="6402240" y="51814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3" name="CustomShape 13"/>
          <p:cNvSpPr/>
          <p:nvPr/>
        </p:nvSpPr>
        <p:spPr>
          <a:xfrm>
            <a:off x="6402240" y="58672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4" name="CustomShape 14"/>
          <p:cNvSpPr/>
          <p:nvPr/>
        </p:nvSpPr>
        <p:spPr>
          <a:xfrm>
            <a:off x="6935040" y="2590920"/>
            <a:ext cx="123192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Memory</a:t>
            </a:r>
            <a:endParaRPr/>
          </a:p>
        </p:txBody>
      </p:sp>
      <p:sp>
        <p:nvSpPr>
          <p:cNvPr id="315" name="CustomShape 15"/>
          <p:cNvSpPr/>
          <p:nvPr/>
        </p:nvSpPr>
        <p:spPr>
          <a:xfrm>
            <a:off x="7088040" y="4648320"/>
            <a:ext cx="12304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Operand</a:t>
            </a:r>
            <a:endParaRPr/>
          </a:p>
        </p:txBody>
      </p:sp>
      <p:sp>
        <p:nvSpPr>
          <p:cNvPr id="316" name="CustomShape 16"/>
          <p:cNvSpPr/>
          <p:nvPr/>
        </p:nvSpPr>
        <p:spPr>
          <a:xfrm>
            <a:off x="1449360" y="38116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7" name="CustomShape 17"/>
          <p:cNvSpPr/>
          <p:nvPr/>
        </p:nvSpPr>
        <p:spPr>
          <a:xfrm>
            <a:off x="1449360" y="44974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8" name="CustomShape 18"/>
          <p:cNvSpPr/>
          <p:nvPr/>
        </p:nvSpPr>
        <p:spPr>
          <a:xfrm>
            <a:off x="1449360" y="51832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19" name="CustomShape 19"/>
          <p:cNvSpPr/>
          <p:nvPr/>
        </p:nvSpPr>
        <p:spPr>
          <a:xfrm>
            <a:off x="1449360" y="58690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20" name="CustomShape 20"/>
          <p:cNvSpPr/>
          <p:nvPr/>
        </p:nvSpPr>
        <p:spPr>
          <a:xfrm>
            <a:off x="1523520" y="4649760"/>
            <a:ext cx="25030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Pointer to Operand</a:t>
            </a:r>
            <a:endParaRPr/>
          </a:p>
        </p:txBody>
      </p:sp>
      <p:sp>
        <p:nvSpPr>
          <p:cNvPr id="321" name="Line 21"/>
          <p:cNvSpPr/>
          <p:nvPr/>
        </p:nvSpPr>
        <p:spPr>
          <a:xfrm>
            <a:off x="3429000" y="2903400"/>
            <a:ext cx="0" cy="5191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22" name="Line 22"/>
          <p:cNvSpPr/>
          <p:nvPr/>
        </p:nvSpPr>
        <p:spPr>
          <a:xfrm flipH="1">
            <a:off x="680760" y="3429000"/>
            <a:ext cx="27543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23" name="CustomShape 23"/>
          <p:cNvSpPr/>
          <p:nvPr/>
        </p:nvSpPr>
        <p:spPr>
          <a:xfrm>
            <a:off x="2133720" y="3430440"/>
            <a:ext cx="1317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Registers</a:t>
            </a:r>
            <a:endParaRPr/>
          </a:p>
        </p:txBody>
      </p:sp>
      <p:sp>
        <p:nvSpPr>
          <p:cNvPr id="324" name="CustomShape 24"/>
          <p:cNvSpPr/>
          <p:nvPr/>
        </p:nvSpPr>
        <p:spPr>
          <a:xfrm>
            <a:off x="685800" y="3429000"/>
            <a:ext cx="763200" cy="1410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5" name="Line 25"/>
          <p:cNvSpPr/>
          <p:nvPr/>
        </p:nvSpPr>
        <p:spPr>
          <a:xfrm>
            <a:off x="4038480" y="4800600"/>
            <a:ext cx="2362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27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28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6. Displacement Addressing</a:t>
            </a:r>
            <a:endParaRPr/>
          </a:p>
        </p:txBody>
      </p:sp>
      <p:sp>
        <p:nvSpPr>
          <p:cNvPr id="329" name="TextShape 4"/>
          <p:cNvSpPr txBox="1"/>
          <p:nvPr/>
        </p:nvSpPr>
        <p:spPr>
          <a:xfrm>
            <a:off x="228600" y="1066680"/>
            <a:ext cx="868644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Address field hold two values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= base value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 = register that holds displacement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or vice versa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A + (R)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Very powerful mode of addressing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combines the capabilities of direct addressing and register indirect addressing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284472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31" name="TextShape 2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</a:rPr>
              <a:t>Displacement Addressing Diagram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1170000" y="2287440"/>
            <a:ext cx="4722480" cy="60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3" name="Line 4"/>
          <p:cNvSpPr/>
          <p:nvPr/>
        </p:nvSpPr>
        <p:spPr>
          <a:xfrm>
            <a:off x="2160360" y="2295360"/>
            <a:ext cx="0" cy="595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34" name="CustomShape 5"/>
          <p:cNvSpPr/>
          <p:nvPr/>
        </p:nvSpPr>
        <p:spPr>
          <a:xfrm>
            <a:off x="2082960" y="2363760"/>
            <a:ext cx="14774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Register R</a:t>
            </a:r>
            <a:endParaRPr/>
          </a:p>
        </p:txBody>
      </p:sp>
      <p:sp>
        <p:nvSpPr>
          <p:cNvPr id="335" name="CustomShape 6"/>
          <p:cNvSpPr/>
          <p:nvPr/>
        </p:nvSpPr>
        <p:spPr>
          <a:xfrm>
            <a:off x="1093680" y="2363760"/>
            <a:ext cx="1128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Opcode</a:t>
            </a:r>
            <a:endParaRPr/>
          </a:p>
        </p:txBody>
      </p:sp>
      <p:sp>
        <p:nvSpPr>
          <p:cNvPr id="336" name="CustomShape 7"/>
          <p:cNvSpPr/>
          <p:nvPr/>
        </p:nvSpPr>
        <p:spPr>
          <a:xfrm>
            <a:off x="2844000" y="1830240"/>
            <a:ext cx="150480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Instruction</a:t>
            </a:r>
            <a:endParaRPr/>
          </a:p>
        </p:txBody>
      </p:sp>
      <p:sp>
        <p:nvSpPr>
          <p:cNvPr id="337" name="CustomShape 8"/>
          <p:cNvSpPr/>
          <p:nvPr/>
        </p:nvSpPr>
        <p:spPr>
          <a:xfrm>
            <a:off x="6122880" y="32018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8" name="CustomShape 9"/>
          <p:cNvSpPr/>
          <p:nvPr/>
        </p:nvSpPr>
        <p:spPr>
          <a:xfrm>
            <a:off x="6122880" y="38876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39" name="CustomShape 10"/>
          <p:cNvSpPr/>
          <p:nvPr/>
        </p:nvSpPr>
        <p:spPr>
          <a:xfrm>
            <a:off x="6122880" y="45734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0" name="CustomShape 11"/>
          <p:cNvSpPr/>
          <p:nvPr/>
        </p:nvSpPr>
        <p:spPr>
          <a:xfrm>
            <a:off x="6122880" y="52592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1" name="CustomShape 12"/>
          <p:cNvSpPr/>
          <p:nvPr/>
        </p:nvSpPr>
        <p:spPr>
          <a:xfrm>
            <a:off x="6122880" y="594504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2" name="CustomShape 13"/>
          <p:cNvSpPr/>
          <p:nvPr/>
        </p:nvSpPr>
        <p:spPr>
          <a:xfrm>
            <a:off x="6655680" y="2668680"/>
            <a:ext cx="123192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Memory</a:t>
            </a:r>
            <a:endParaRPr/>
          </a:p>
        </p:txBody>
      </p:sp>
      <p:sp>
        <p:nvSpPr>
          <p:cNvPr id="343" name="CustomShape 14"/>
          <p:cNvSpPr/>
          <p:nvPr/>
        </p:nvSpPr>
        <p:spPr>
          <a:xfrm>
            <a:off x="6808680" y="4726080"/>
            <a:ext cx="12304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Operand</a:t>
            </a:r>
            <a:endParaRPr/>
          </a:p>
        </p:txBody>
      </p:sp>
      <p:sp>
        <p:nvSpPr>
          <p:cNvPr id="344" name="CustomShape 15"/>
          <p:cNvSpPr/>
          <p:nvPr/>
        </p:nvSpPr>
        <p:spPr>
          <a:xfrm>
            <a:off x="1170000" y="38116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5" name="CustomShape 16"/>
          <p:cNvSpPr/>
          <p:nvPr/>
        </p:nvSpPr>
        <p:spPr>
          <a:xfrm>
            <a:off x="1170000" y="44974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6" name="CustomShape 17"/>
          <p:cNvSpPr/>
          <p:nvPr/>
        </p:nvSpPr>
        <p:spPr>
          <a:xfrm>
            <a:off x="1170000" y="51832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7" name="CustomShape 18"/>
          <p:cNvSpPr/>
          <p:nvPr/>
        </p:nvSpPr>
        <p:spPr>
          <a:xfrm>
            <a:off x="1170000" y="5869080"/>
            <a:ext cx="2587320" cy="682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348" name="CustomShape 19"/>
          <p:cNvSpPr/>
          <p:nvPr/>
        </p:nvSpPr>
        <p:spPr>
          <a:xfrm>
            <a:off x="1244160" y="4649760"/>
            <a:ext cx="25030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Pointer to Operand</a:t>
            </a:r>
            <a:endParaRPr/>
          </a:p>
        </p:txBody>
      </p:sp>
      <p:sp>
        <p:nvSpPr>
          <p:cNvPr id="349" name="Line 20"/>
          <p:cNvSpPr/>
          <p:nvPr/>
        </p:nvSpPr>
        <p:spPr>
          <a:xfrm>
            <a:off x="3149280" y="2903400"/>
            <a:ext cx="0" cy="5191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50" name="Line 21"/>
          <p:cNvSpPr/>
          <p:nvPr/>
        </p:nvSpPr>
        <p:spPr>
          <a:xfrm flipH="1">
            <a:off x="401400" y="3429000"/>
            <a:ext cx="27543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51" name="CustomShape 22"/>
          <p:cNvSpPr/>
          <p:nvPr/>
        </p:nvSpPr>
        <p:spPr>
          <a:xfrm>
            <a:off x="1854360" y="3430440"/>
            <a:ext cx="13172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Registers</a:t>
            </a:r>
            <a:endParaRPr/>
          </a:p>
        </p:txBody>
      </p:sp>
      <p:sp>
        <p:nvSpPr>
          <p:cNvPr id="352" name="CustomShape 23"/>
          <p:cNvSpPr/>
          <p:nvPr/>
        </p:nvSpPr>
        <p:spPr>
          <a:xfrm>
            <a:off x="406440" y="3429000"/>
            <a:ext cx="763200" cy="1410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3" name="Line 24"/>
          <p:cNvSpPr/>
          <p:nvPr/>
        </p:nvSpPr>
        <p:spPr>
          <a:xfrm>
            <a:off x="3530520" y="2293920"/>
            <a:ext cx="0" cy="595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54" name="CustomShape 25"/>
          <p:cNvSpPr/>
          <p:nvPr/>
        </p:nvSpPr>
        <p:spPr>
          <a:xfrm>
            <a:off x="3601440" y="2328840"/>
            <a:ext cx="145908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Address A</a:t>
            </a:r>
            <a:endParaRPr/>
          </a:p>
        </p:txBody>
      </p:sp>
      <p:sp>
        <p:nvSpPr>
          <p:cNvPr id="355" name="CustomShape 26"/>
          <p:cNvSpPr/>
          <p:nvPr/>
        </p:nvSpPr>
        <p:spPr>
          <a:xfrm>
            <a:off x="4522680" y="4727520"/>
            <a:ext cx="529920" cy="45360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356" name="CustomShape 27"/>
          <p:cNvSpPr/>
          <p:nvPr/>
        </p:nvSpPr>
        <p:spPr>
          <a:xfrm>
            <a:off x="4624560" y="4727520"/>
            <a:ext cx="352440" cy="453960"/>
          </a:xfrm>
          <a:prstGeom prst="rect">
            <a:avLst/>
          </a:prstGeom>
          <a:noFill/>
          <a:ln w="12600">
            <a:noFill/>
          </a:ln>
        </p:spPr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imes New Roman"/>
              </a:rPr>
              <a:t>+</a:t>
            </a:r>
            <a:endParaRPr/>
          </a:p>
        </p:txBody>
      </p:sp>
      <p:sp>
        <p:nvSpPr>
          <p:cNvPr id="357" name="Line 28"/>
          <p:cNvSpPr/>
          <p:nvPr/>
        </p:nvSpPr>
        <p:spPr>
          <a:xfrm>
            <a:off x="4749480" y="2903400"/>
            <a:ext cx="0" cy="16621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8" name="Line 29"/>
          <p:cNvSpPr/>
          <p:nvPr/>
        </p:nvSpPr>
        <p:spPr>
          <a:xfrm>
            <a:off x="5029200" y="4952880"/>
            <a:ext cx="106668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59" name="Line 30"/>
          <p:cNvSpPr/>
          <p:nvPr/>
        </p:nvSpPr>
        <p:spPr>
          <a:xfrm>
            <a:off x="3809880" y="4952880"/>
            <a:ext cx="7621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Displacement Addressing (cont..)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Most common uses of displacement addressing: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arabicPeriod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Relative addressing/ PC-Relative Addressing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arabicPeriod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Base-register addressing</a:t>
            </a:r>
            <a:endParaRPr/>
          </a:p>
          <a:p>
            <a:pPr lvl="1">
              <a:lnSpc>
                <a:spcPct val="100000"/>
              </a:lnSpc>
              <a:buFont typeface="Arial Black"/>
              <a:buAutoNum type="arabicPeriod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Indexing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63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64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Relative Addressing</a:t>
            </a:r>
            <a:endParaRPr/>
          </a:p>
        </p:txBody>
      </p:sp>
      <p:sp>
        <p:nvSpPr>
          <p:cNvPr id="365" name="TextShape 4"/>
          <p:cNvSpPr txBox="1"/>
          <p:nvPr/>
        </p:nvSpPr>
        <p:spPr>
          <a:xfrm>
            <a:off x="152280" y="1066680"/>
            <a:ext cx="883872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version of displacement addressing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 = Program counter, PC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A + (PC)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next instruction address is added to the address field to produce the EA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Relative addressing exploits the concept of locality.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[Locality of reference: This principle states that memory references tend to cluster.]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If most memory references are relatively near to the instruction being executed, then the use of relative addressing saves address bits in the instruction.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67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68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Base-Register Addressing</a:t>
            </a:r>
            <a:endParaRPr/>
          </a:p>
        </p:txBody>
      </p:sp>
      <p:sp>
        <p:nvSpPr>
          <p:cNvPr id="369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-holds displacement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 -holds pointer to base (main memory)address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 may be explicit or implicit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e.g. segment registers in 80x86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71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72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Indexed Addressing</a:t>
            </a:r>
            <a:endParaRPr/>
          </a:p>
        </p:txBody>
      </p:sp>
      <p:sp>
        <p:nvSpPr>
          <p:cNvPr id="373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-holds base(main memory) address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 -holds displacement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A + 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Good for performing iterative operations, accessing arrays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EA = A + 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R++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75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76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Combinations</a:t>
            </a:r>
            <a:endParaRPr/>
          </a:p>
        </p:txBody>
      </p:sp>
      <p:sp>
        <p:nvSpPr>
          <p:cNvPr id="377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Postindex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(A) + (R)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Preindex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 = (A+(R))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(Draw the diagrams)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ALU Inputs and Outputs</a:t>
            </a:r>
            <a:endParaRPr/>
          </a:p>
        </p:txBody>
      </p:sp>
      <p:pic>
        <p:nvPicPr>
          <p:cNvPr id="168" name="Picture 3" descr=""/>
          <p:cNvPicPr/>
          <p:nvPr/>
        </p:nvPicPr>
        <p:blipFill>
          <a:blip r:embed="rId1"/>
          <a:srcRect l="0" t="0" r="0" b="28877"/>
          <a:stretch>
            <a:fillRect/>
          </a:stretch>
        </p:blipFill>
        <p:spPr>
          <a:xfrm>
            <a:off x="457200" y="2530440"/>
            <a:ext cx="8152920" cy="29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7. Stack</a:t>
            </a:r>
            <a:endParaRPr/>
          </a:p>
        </p:txBody>
      </p:sp>
      <p:sp>
        <p:nvSpPr>
          <p:cNvPr id="379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LIFO property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 EA= top of the stack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 memory reference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Limited applicability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Summary of Basic Addressing Modes</a:t>
            </a:r>
            <a:endParaRPr/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7920"/>
            <a:ext cx="9143640" cy="4038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Formats</a:t>
            </a:r>
            <a:endParaRPr/>
          </a:p>
        </p:txBody>
      </p:sp>
      <p:sp>
        <p:nvSpPr>
          <p:cNvPr id="383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Layout of bits in an instruction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Includes opcode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Includes (implicit or explicit) operand(s)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Usually more than one instruction format in an instruction set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Length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Affected by and affects: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Memory size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Memory organization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Bus structure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CPU complexity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CPU speed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Trade off between powerful instruction repertoire and saving space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Allocation of Bits</a:t>
            </a:r>
            <a:endParaRPr/>
          </a:p>
        </p:txBody>
      </p:sp>
      <p:sp>
        <p:nvSpPr>
          <p:cNvPr id="387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Number of addressing modes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Number of operands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Register versus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Number of register sets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Address range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Address granularity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89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90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Types</a:t>
            </a:r>
            <a:endParaRPr/>
          </a:p>
        </p:txBody>
      </p:sp>
      <p:sp>
        <p:nvSpPr>
          <p:cNvPr id="391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Data Processing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: Arithmetic and logic instructions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Data storage (main memory)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: Movement of data into or out of register and or memory locations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Data movement (I/O)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:I/O instructions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Control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: Test and branch instructions (Program flow control) 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93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94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Number of Addresses</a:t>
            </a:r>
            <a:endParaRPr/>
          </a:p>
        </p:txBody>
      </p:sp>
      <p:sp>
        <p:nvSpPr>
          <p:cNvPr id="395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3 addresses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Operand 1, Operand 2, Result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= b + c;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Not common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Needs very long words to hold everything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2 addresses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One address doubles as operand and result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= a + b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Reduces length of instruction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Requires some extra work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Temporary storage to hold some results</a:t>
            </a:r>
            <a:endParaRPr/>
          </a:p>
          <a:p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97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398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Number of Addresses (cont..)</a:t>
            </a:r>
            <a:endParaRPr/>
          </a:p>
        </p:txBody>
      </p:sp>
      <p:sp>
        <p:nvSpPr>
          <p:cNvPr id="399" name="TextShape 4"/>
          <p:cNvSpPr txBox="1"/>
          <p:nvPr/>
        </p:nvSpPr>
        <p:spPr>
          <a:xfrm>
            <a:off x="457200" y="914400"/>
            <a:ext cx="8178480" cy="594324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1 address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Implicit second address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Usually a register (accumulator)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Common on early machines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Eg. AC=AC+b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3333ff"/>
                </a:solidFill>
                <a:latin typeface="Tahoma"/>
              </a:rPr>
              <a:t>0 (zero) address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All addresses implicit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Uses a stack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push 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push b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add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pop 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 = a + b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" y="1295280"/>
            <a:ext cx="9070560" cy="4266720"/>
          </a:xfrm>
          <a:prstGeom prst="rect">
            <a:avLst/>
          </a:prstGeom>
          <a:ln w="9360">
            <a:noFill/>
          </a:ln>
        </p:spPr>
      </p:pic>
      <p:sp>
        <p:nvSpPr>
          <p:cNvPr id="40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Number of Addresses (cont..)</a:t>
            </a:r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06440" y="152280"/>
            <a:ext cx="820368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Example of different addresses</a:t>
            </a:r>
            <a:endParaRPr/>
          </a:p>
        </p:txBody>
      </p:sp>
      <p:pic>
        <p:nvPicPr>
          <p:cNvPr id="4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609480"/>
            <a:ext cx="8681760" cy="6193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70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71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What is an instruction set?</a:t>
            </a:r>
            <a:endParaRPr/>
          </a:p>
        </p:txBody>
      </p:sp>
      <p:sp>
        <p:nvSpPr>
          <p:cNvPr id="172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The complete collection of instructions that are understood by a CPU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Machine Code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Binary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Usually represented by assembly codes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Processor Organization</a:t>
            </a:r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0" y="1066680"/>
            <a:ext cx="89150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CPU must: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Fetch instructions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Interpret instructions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Fetch data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Process data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Write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processor includes: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User-visible registers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may be general purpose or have a special use, such as fixed-point or floating-point numbers, addresses, indexes, and segment pointers.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Control and status registers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are used to control the operation of the processor. e.g. PC(program counter),PSW (program status word)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CPU With Systems Bus</a:t>
            </a:r>
            <a:endParaRPr/>
          </a:p>
        </p:txBody>
      </p:sp>
      <p:pic>
        <p:nvPicPr>
          <p:cNvPr id="407" name="Picture 4" descr=""/>
          <p:cNvPicPr/>
          <p:nvPr/>
        </p:nvPicPr>
        <p:blipFill>
          <a:blip r:embed="rId1"/>
          <a:srcRect l="12102" t="25033" r="12102" b="23946"/>
          <a:stretch>
            <a:fillRect/>
          </a:stretch>
        </p:blipFill>
        <p:spPr>
          <a:xfrm>
            <a:off x="1219320" y="1066680"/>
            <a:ext cx="6552720" cy="5703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CPU Internal Structure</a:t>
            </a:r>
            <a:endParaRPr/>
          </a:p>
        </p:txBody>
      </p:sp>
      <p:pic>
        <p:nvPicPr>
          <p:cNvPr id="409" name="Picture 4" descr=""/>
          <p:cNvPicPr/>
          <p:nvPr/>
        </p:nvPicPr>
        <p:blipFill>
          <a:blip r:embed="rId1"/>
          <a:srcRect l="12003" t="6409" r="12003" b="12035"/>
          <a:stretch>
            <a:fillRect/>
          </a:stretch>
        </p:blipFill>
        <p:spPr>
          <a:xfrm>
            <a:off x="1219320" y="1176480"/>
            <a:ext cx="6857640" cy="5681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Registers</a:t>
            </a:r>
            <a:endParaRPr/>
          </a:p>
        </p:txBody>
      </p:sp>
      <p:sp>
        <p:nvSpPr>
          <p:cNvPr id="413" name="TextShape 4"/>
          <p:cNvSpPr txBox="1"/>
          <p:nvPr/>
        </p:nvSpPr>
        <p:spPr>
          <a:xfrm>
            <a:off x="228600" y="1066680"/>
            <a:ext cx="868644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CPU must have some working space (temporary storage) called </a:t>
            </a:r>
            <a:r>
              <a:rPr lang="en-US" sz="2800">
                <a:solidFill>
                  <a:srgbClr val="3333ff"/>
                </a:solidFill>
                <a:latin typeface="Tahoma"/>
              </a:rPr>
              <a:t>registers.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Number and function vary between processor designs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User Visible Registers: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General Purpose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Data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Address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Condition Codes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General Purpose Registers </a:t>
            </a:r>
            <a:endParaRPr/>
          </a:p>
        </p:txBody>
      </p:sp>
      <p:sp>
        <p:nvSpPr>
          <p:cNvPr id="417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be true general purpose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be restricted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be used for data or addressing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Data (e.g. Accumulator)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Addressing (e.g. Segment)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Make them general purpose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Increase flexibility and programmer options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Increase instruction size &amp; complexity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Make them specialized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Smaller (faster) instructions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Less flexibility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How Many GP Registers?</a:t>
            </a:r>
            <a:endParaRPr/>
          </a:p>
        </p:txBody>
      </p:sp>
      <p:sp>
        <p:nvSpPr>
          <p:cNvPr id="421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Between 8 - 32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Fewer = more memory references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More does not reduce memory references and takes up processor real estate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Big?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enough to hold full address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enough to hold full word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Often possible to combine two data registers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 programming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double int a;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long int a;</a:t>
            </a:r>
            <a:endParaRPr/>
          </a:p>
          <a:p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Condition Code Registers</a:t>
            </a:r>
            <a:endParaRPr/>
          </a:p>
        </p:txBody>
      </p:sp>
      <p:sp>
        <p:nvSpPr>
          <p:cNvPr id="425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Sets of individual bits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result of last operation was zero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Can be read (implicitly) by programs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Jump if zero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Can not (usually) be set by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Control &amp; Status Registers</a:t>
            </a:r>
            <a:endParaRPr/>
          </a:p>
        </p:txBody>
      </p:sp>
      <p:sp>
        <p:nvSpPr>
          <p:cNvPr id="429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Program Counter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Instruction Decoding Register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Memory Address Register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Memory Buffer Register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Program Status Word</a:t>
            </a:r>
            <a:endParaRPr/>
          </a:p>
        </p:txBody>
      </p:sp>
      <p:sp>
        <p:nvSpPr>
          <p:cNvPr id="433" name="TextShape 4"/>
          <p:cNvSpPr txBox="1"/>
          <p:nvPr/>
        </p:nvSpPr>
        <p:spPr>
          <a:xfrm>
            <a:off x="431640" y="1066680"/>
            <a:ext cx="82036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set of bits that includes </a:t>
            </a:r>
            <a:r>
              <a:rPr lang="en-US" sz="2800">
                <a:solidFill>
                  <a:srgbClr val="3333ff"/>
                </a:solidFill>
                <a:latin typeface="Tahoma"/>
              </a:rPr>
              <a:t>Condition Codes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Sign of last result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Zero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Carry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Equal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Overflow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Interrupt enable/disable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Supervisor Mode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Intel ring zero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Kernel mode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Allows privileged instructions to execute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Used by operating system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Not available to user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Other Registers</a:t>
            </a:r>
            <a:endParaRPr/>
          </a:p>
        </p:txBody>
      </p:sp>
      <p:sp>
        <p:nvSpPr>
          <p:cNvPr id="437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have registers pointing to: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Process control blocks (see O/S)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Interrupt Vectors (see O/S)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Note: CPU design and operating system design are closely linked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74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75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Elements of an Instruction</a:t>
            </a:r>
            <a:endParaRPr/>
          </a:p>
        </p:txBody>
      </p:sp>
      <p:sp>
        <p:nvSpPr>
          <p:cNvPr id="176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Operation code (Op code)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Do this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Source Operand reference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To this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Result Operand reference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Put the answer here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Next Instruction Reference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When you have done that, do this...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Example Register Organizations</a:t>
            </a:r>
            <a:endParaRPr/>
          </a:p>
        </p:txBody>
      </p:sp>
      <p:pic>
        <p:nvPicPr>
          <p:cNvPr id="439" name="Picture 4" descr=""/>
          <p:cNvPicPr/>
          <p:nvPr/>
        </p:nvPicPr>
        <p:blipFill>
          <a:blip r:embed="rId1"/>
          <a:srcRect l="0" t="0" r="0" b="10442"/>
          <a:stretch>
            <a:fillRect/>
          </a:stretch>
        </p:blipFill>
        <p:spPr>
          <a:xfrm>
            <a:off x="838080" y="1219320"/>
            <a:ext cx="7086240" cy="5030280"/>
          </a:xfrm>
          <a:prstGeom prst="rect">
            <a:avLst/>
          </a:prstGeom>
          <a:ln>
            <a:noFill/>
          </a:ln>
        </p:spPr>
      </p:pic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Cycle</a:t>
            </a:r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Two steps: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Fetch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Execute</a:t>
            </a:r>
            <a:endParaRPr/>
          </a:p>
        </p:txBody>
      </p:sp>
      <p:pic>
        <p:nvPicPr>
          <p:cNvPr id="442" name="Picture 4" descr=""/>
          <p:cNvPicPr/>
          <p:nvPr/>
        </p:nvPicPr>
        <p:blipFill>
          <a:blip r:embed="rId1"/>
          <a:srcRect l="0" t="0" r="0" b="40714"/>
          <a:stretch>
            <a:fillRect/>
          </a:stretch>
        </p:blipFill>
        <p:spPr>
          <a:xfrm>
            <a:off x="228600" y="3479760"/>
            <a:ext cx="8762760" cy="217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Fetch Cycle</a:t>
            </a:r>
            <a:endParaRPr/>
          </a:p>
        </p:txBody>
      </p:sp>
      <p:sp>
        <p:nvSpPr>
          <p:cNvPr id="444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Program Counter (PC) holds address of next instruction to fetch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Processor fetches instruction from memory location pointed to by PC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Increment PC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Unless told otherwise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Instruction loaded into Instruction Register (IR)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Processor interprets instruction and performs required actions</a:t>
            </a:r>
            <a:endParaRPr/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Execute Cycle</a:t>
            </a:r>
            <a:endParaRPr/>
          </a:p>
        </p:txBody>
      </p:sp>
      <p:sp>
        <p:nvSpPr>
          <p:cNvPr id="446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Processor-memory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data transfer between CPU and main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Processor I/O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Data transfer between CPU and I/O module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Data processing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Some arithmetic or logical operation on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Control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Alteration of sequence of operations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e.g. jump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Combination of above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Cycle State Diagram</a:t>
            </a:r>
            <a:endParaRPr/>
          </a:p>
        </p:txBody>
      </p:sp>
      <p:pic>
        <p:nvPicPr>
          <p:cNvPr id="448" name="Picture 5" descr=""/>
          <p:cNvPicPr/>
          <p:nvPr/>
        </p:nvPicPr>
        <p:blipFill>
          <a:blip r:embed="rId1"/>
          <a:srcRect l="0" t="0" r="0" b="28000"/>
          <a:stretch>
            <a:fillRect/>
          </a:stretch>
        </p:blipFill>
        <p:spPr>
          <a:xfrm>
            <a:off x="380880" y="1828800"/>
            <a:ext cx="8088120" cy="41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Cycle with Interrupts</a:t>
            </a:r>
            <a:endParaRPr/>
          </a:p>
        </p:txBody>
      </p:sp>
      <p:pic>
        <p:nvPicPr>
          <p:cNvPr id="450" name="Picture 4" descr=""/>
          <p:cNvPicPr/>
          <p:nvPr/>
        </p:nvPicPr>
        <p:blipFill>
          <a:blip r:embed="rId1"/>
          <a:srcRect l="8329" t="24505" r="8329" b="30388"/>
          <a:stretch>
            <a:fillRect/>
          </a:stretch>
        </p:blipFill>
        <p:spPr>
          <a:xfrm>
            <a:off x="380880" y="1905120"/>
            <a:ext cx="8381520" cy="35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Cycle (with Interrupts) -  State Diagram</a:t>
            </a:r>
            <a:endParaRPr/>
          </a:p>
        </p:txBody>
      </p:sp>
      <p:pic>
        <p:nvPicPr>
          <p:cNvPr id="452" name="Picture 1029" descr=""/>
          <p:cNvPicPr/>
          <p:nvPr/>
        </p:nvPicPr>
        <p:blipFill>
          <a:blip r:embed="rId1"/>
          <a:srcRect l="0" t="0" r="0" b="23877"/>
          <a:stretch>
            <a:fillRect/>
          </a:stretch>
        </p:blipFill>
        <p:spPr>
          <a:xfrm>
            <a:off x="52560" y="1852560"/>
            <a:ext cx="9091080" cy="37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Indirect Cycle</a:t>
            </a:r>
            <a:endParaRPr/>
          </a:p>
        </p:txBody>
      </p:sp>
      <p:sp>
        <p:nvSpPr>
          <p:cNvPr id="454" name="TextShape 2"/>
          <p:cNvSpPr txBox="1"/>
          <p:nvPr/>
        </p:nvSpPr>
        <p:spPr>
          <a:xfrm>
            <a:off x="228600" y="1066680"/>
            <a:ext cx="8762760" cy="3580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require memory access to fetch operands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Indirect addressing requires more memory accesses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Can be thought of as additional instruction subcycle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Instruction Cycle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with Indirect-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55" name="Picture 4" descr=""/>
          <p:cNvPicPr/>
          <p:nvPr/>
        </p:nvPicPr>
        <p:blipFill>
          <a:blip r:embed="rId1"/>
          <a:srcRect l="0" t="0" r="0" b="18281"/>
          <a:stretch>
            <a:fillRect/>
          </a:stretch>
        </p:blipFill>
        <p:spPr>
          <a:xfrm>
            <a:off x="3124080" y="2782800"/>
            <a:ext cx="533376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Cycle State Diagram</a:t>
            </a:r>
            <a:endParaRPr/>
          </a:p>
        </p:txBody>
      </p:sp>
      <p:pic>
        <p:nvPicPr>
          <p:cNvPr id="457" name="Picture 4" descr=""/>
          <p:cNvPicPr/>
          <p:nvPr/>
        </p:nvPicPr>
        <p:blipFill>
          <a:blip r:embed="rId1"/>
          <a:srcRect l="0" t="0" r="0" b="22137"/>
          <a:stretch>
            <a:fillRect/>
          </a:stretch>
        </p:blipFill>
        <p:spPr>
          <a:xfrm>
            <a:off x="533520" y="1967040"/>
            <a:ext cx="8000640" cy="3747600"/>
          </a:xfrm>
          <a:prstGeom prst="rect">
            <a:avLst/>
          </a:prstGeom>
          <a:ln>
            <a:noFill/>
          </a:ln>
        </p:spPr>
      </p:pic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Data Flow (Fetch)</a:t>
            </a:r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152280" y="990720"/>
            <a:ext cx="848340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Depends on CPU design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3333ff"/>
                </a:solidFill>
                <a:latin typeface="Arial Black"/>
              </a:rPr>
              <a:t>Instruction</a:t>
            </a:r>
            <a:r>
              <a:rPr lang="en-US" sz="2400">
                <a:solidFill>
                  <a:srgbClr val="000000"/>
                </a:solidFill>
                <a:latin typeface="Arial Black"/>
              </a:rPr>
              <a:t> </a:t>
            </a:r>
            <a:r>
              <a:rPr b="1" lang="en-US" sz="2400">
                <a:solidFill>
                  <a:srgbClr val="3333ff"/>
                </a:solidFill>
                <a:latin typeface="Tahoma"/>
              </a:rPr>
              <a:t>Fetch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PC contains address of next instruction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Address moved to MAR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Address placed on address bus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Control unit requests memory read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Result placed on data bus, copied to MBR, then to IR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Meanwhile PC incremented by 1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3333ff"/>
                </a:solidFill>
                <a:latin typeface="Tahoma"/>
              </a:rPr>
              <a:t>Data Fetch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IR is examined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If indirect addressing, indirect cycle is performed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Right most N bits of MBR transferred to MAR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Control unit requests memory read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Result (address of operand) moved to MBR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Operand Location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0" y="1066680"/>
            <a:ext cx="899136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Source and result operands can be in one of four areas: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Main or virtual memory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: As with next instruction references, the main or virtual memory address must be supplied.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Processor register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: With rare exceptions, a processor contains one or more registers that may be referenced by machine instructions.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Immediate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: The value of the operand is contained in a field in the instruction being executed.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I/O device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: The instruction must specify the I/O module and device for the operation. If memory-mapped I/O is used, this is just another main or virtual memory address.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Data Flow (Fetch Diagram)</a:t>
            </a:r>
            <a:endParaRPr/>
          </a:p>
        </p:txBody>
      </p:sp>
      <p:pic>
        <p:nvPicPr>
          <p:cNvPr id="461" name="Picture 4" descr=""/>
          <p:cNvPicPr/>
          <p:nvPr/>
        </p:nvPicPr>
        <p:blipFill>
          <a:blip r:embed="rId1"/>
          <a:srcRect l="0" t="0" r="0" b="9200"/>
          <a:stretch>
            <a:fillRect/>
          </a:stretch>
        </p:blipFill>
        <p:spPr>
          <a:xfrm>
            <a:off x="1066680" y="1676520"/>
            <a:ext cx="6476760" cy="50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Data Flow (Indirect Diagram)</a:t>
            </a:r>
            <a:endParaRPr/>
          </a:p>
        </p:txBody>
      </p:sp>
      <p:pic>
        <p:nvPicPr>
          <p:cNvPr id="463" name="Picture 4" descr=""/>
          <p:cNvPicPr/>
          <p:nvPr/>
        </p:nvPicPr>
        <p:blipFill>
          <a:blip r:embed="rId1"/>
          <a:srcRect l="0" t="0" r="0" b="13392"/>
          <a:stretch>
            <a:fillRect/>
          </a:stretch>
        </p:blipFill>
        <p:spPr>
          <a:xfrm>
            <a:off x="838080" y="1752480"/>
            <a:ext cx="7391160" cy="468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Data Flow (Execute)</a:t>
            </a:r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57200" y="1066680"/>
            <a:ext cx="817848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take many forms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Depends on instruction being executed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May include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Memory read/write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Input/Output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Register transfers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ALU operations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Data Flow (Interrupt)</a:t>
            </a:r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Simple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Predictable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Current PC saved to allow resumption after interrupt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Contents of PC copied to MBR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Special memory location (e.g. stack pointer) loaded to MAR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MBR written to memory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PC loaded with address of interrupt handling routine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Next instruction (first of interrupt handler) can be fetched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Data Flow (Interrupt Diagram)</a:t>
            </a:r>
            <a:endParaRPr/>
          </a:p>
        </p:txBody>
      </p:sp>
      <p:pic>
        <p:nvPicPr>
          <p:cNvPr id="469" name="Picture 4" descr=""/>
          <p:cNvPicPr/>
          <p:nvPr/>
        </p:nvPicPr>
        <p:blipFill>
          <a:blip r:embed="rId1"/>
          <a:srcRect l="0" t="0" r="0" b="25163"/>
          <a:stretch>
            <a:fillRect/>
          </a:stretch>
        </p:blipFill>
        <p:spPr>
          <a:xfrm>
            <a:off x="990720" y="1752480"/>
            <a:ext cx="7086240" cy="45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Prefetch</a:t>
            </a:r>
            <a:endParaRPr/>
          </a:p>
        </p:txBody>
      </p:sp>
      <p:sp>
        <p:nvSpPr>
          <p:cNvPr id="473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Fetch accessing main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Execution usually does not access main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Can fetch next instruction during execution of current instruction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Called instruction prefetch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Improved Performance</a:t>
            </a:r>
            <a:endParaRPr/>
          </a:p>
        </p:txBody>
      </p:sp>
      <p:sp>
        <p:nvSpPr>
          <p:cNvPr id="477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But not doubled: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Fetch usually shorter than execution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Prefetch more than one instruction?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Any jump or branch means that prefetched instructions are not the required instructions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Add more stages to improve performance</a:t>
            </a:r>
            <a:endParaRPr/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Pipelining</a:t>
            </a:r>
            <a:endParaRPr/>
          </a:p>
        </p:txBody>
      </p:sp>
      <p:sp>
        <p:nvSpPr>
          <p:cNvPr id="481" name="TextShape 4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Fetch instruction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Decode instruction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Calculate operands (i.e. EAs)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Fetch operands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Execute instructions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Write result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Overlap these operations</a:t>
            </a:r>
            <a:endParaRPr/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Two Stage Instruction Pipeline</a:t>
            </a:r>
            <a:endParaRPr/>
          </a:p>
        </p:txBody>
      </p:sp>
      <p:pic>
        <p:nvPicPr>
          <p:cNvPr id="483" name="Picture 4" descr=""/>
          <p:cNvPicPr/>
          <p:nvPr/>
        </p:nvPicPr>
        <p:blipFill>
          <a:blip r:embed="rId1"/>
          <a:srcRect l="2165" t="26115" r="18510" b="32627"/>
          <a:stretch>
            <a:fillRect/>
          </a:stretch>
        </p:blipFill>
        <p:spPr>
          <a:xfrm>
            <a:off x="457200" y="1085760"/>
            <a:ext cx="8152920" cy="5492520"/>
          </a:xfrm>
          <a:prstGeom prst="rect">
            <a:avLst/>
          </a:prstGeom>
          <a:ln>
            <a:noFill/>
          </a:ln>
        </p:spPr>
      </p:pic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Timing Diagram for 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Instruction Pipeline Operation</a:t>
            </a:r>
            <a:endParaRPr/>
          </a:p>
        </p:txBody>
      </p:sp>
      <p:pic>
        <p:nvPicPr>
          <p:cNvPr id="487" name="Picture 8" descr=""/>
          <p:cNvPicPr/>
          <p:nvPr/>
        </p:nvPicPr>
        <p:blipFill>
          <a:blip r:embed="rId1"/>
          <a:srcRect l="0" t="0" r="0" b="15905"/>
          <a:stretch>
            <a:fillRect/>
          </a:stretch>
        </p:blipFill>
        <p:spPr>
          <a:xfrm>
            <a:off x="762120" y="1109520"/>
            <a:ext cx="7362360" cy="4833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Simple Instruction Format</a:t>
            </a:r>
            <a:endParaRPr/>
          </a:p>
        </p:txBody>
      </p:sp>
      <p:pic>
        <p:nvPicPr>
          <p:cNvPr id="180" name="Picture 4" descr=""/>
          <p:cNvPicPr/>
          <p:nvPr/>
        </p:nvPicPr>
        <p:blipFill>
          <a:blip r:embed="rId1"/>
          <a:srcRect l="13090" t="27503" r="13090" b="50000"/>
          <a:stretch>
            <a:fillRect/>
          </a:stretch>
        </p:blipFill>
        <p:spPr>
          <a:xfrm>
            <a:off x="0" y="2419200"/>
            <a:ext cx="9143640" cy="2152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The Effect of a Conditional Branch on Instruction Pipeline Operation</a:t>
            </a:r>
            <a:endParaRPr/>
          </a:p>
        </p:txBody>
      </p:sp>
      <p:pic>
        <p:nvPicPr>
          <p:cNvPr id="491" name="Picture 7" descr=""/>
          <p:cNvPicPr/>
          <p:nvPr/>
        </p:nvPicPr>
        <p:blipFill>
          <a:blip r:embed="rId1"/>
          <a:srcRect l="0" t="0" r="0" b="13082"/>
          <a:stretch>
            <a:fillRect/>
          </a:stretch>
        </p:blipFill>
        <p:spPr>
          <a:xfrm>
            <a:off x="282600" y="1209600"/>
            <a:ext cx="8480160" cy="5190840"/>
          </a:xfrm>
          <a:prstGeom prst="rect">
            <a:avLst/>
          </a:prstGeom>
          <a:ln>
            <a:noFill/>
          </a:ln>
        </p:spPr>
      </p:pic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Six Stage 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Instruction Pipeline</a:t>
            </a:r>
            <a:endParaRPr/>
          </a:p>
        </p:txBody>
      </p:sp>
      <p:pic>
        <p:nvPicPr>
          <p:cNvPr id="493" name="Picture 4" descr=""/>
          <p:cNvPicPr/>
          <p:nvPr/>
        </p:nvPicPr>
        <p:blipFill>
          <a:blip r:embed="rId1"/>
          <a:srcRect l="11483" t="3322" r="7817" b="7665"/>
          <a:stretch>
            <a:fillRect/>
          </a:stretch>
        </p:blipFill>
        <p:spPr>
          <a:xfrm>
            <a:off x="4343400" y="0"/>
            <a:ext cx="48002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Alternative Pipeline Depiction</a:t>
            </a:r>
            <a:endParaRPr/>
          </a:p>
        </p:txBody>
      </p:sp>
      <p:pic>
        <p:nvPicPr>
          <p:cNvPr id="495" name="Picture 5" descr=""/>
          <p:cNvPicPr/>
          <p:nvPr/>
        </p:nvPicPr>
        <p:blipFill>
          <a:blip r:embed="rId1"/>
          <a:srcRect l="0" t="0" r="0" b="15660"/>
          <a:stretch>
            <a:fillRect/>
          </a:stretch>
        </p:blipFill>
        <p:spPr>
          <a:xfrm>
            <a:off x="1371600" y="1131840"/>
            <a:ext cx="6400440" cy="564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06440" y="6094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Speedup Factors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with Instruction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
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Pipelining</a:t>
            </a:r>
            <a:endParaRPr/>
          </a:p>
        </p:txBody>
      </p:sp>
      <p:pic>
        <p:nvPicPr>
          <p:cNvPr id="497" name="Picture 4" descr=""/>
          <p:cNvPicPr/>
          <p:nvPr/>
        </p:nvPicPr>
        <p:blipFill>
          <a:blip r:embed="rId1"/>
          <a:srcRect l="9225" t="4466" r="10626" b="12057"/>
          <a:stretch>
            <a:fillRect/>
          </a:stretch>
        </p:blipFill>
        <p:spPr>
          <a:xfrm>
            <a:off x="4067280" y="0"/>
            <a:ext cx="50763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Instruction Execution Characteristics</a:t>
            </a:r>
            <a:endParaRPr/>
          </a:p>
        </p:txBody>
      </p:sp>
      <p:sp>
        <p:nvSpPr>
          <p:cNvPr id="499" name="TextShape 2"/>
          <p:cNvSpPr txBox="1"/>
          <p:nvPr/>
        </p:nvSpPr>
        <p:spPr>
          <a:xfrm>
            <a:off x="304920" y="1066680"/>
            <a:ext cx="833076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3333ff"/>
                </a:solidFill>
                <a:latin typeface="Tahoma"/>
              </a:rPr>
              <a:t>Operations performed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These determine the functions to be performed by the processor and its interaction with memory.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3333ff"/>
                </a:solidFill>
                <a:latin typeface="Tahoma"/>
              </a:rPr>
              <a:t>Operands used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The types of operands and the frequency of their use determine the memory organization for storing them and the addressing modes for accessing them.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3333ff"/>
                </a:solidFill>
                <a:latin typeface="Tahoma"/>
              </a:rPr>
              <a:t>Execution sequencing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200">
                <a:solidFill>
                  <a:srgbClr val="000000"/>
                </a:solidFill>
                <a:latin typeface="Tahoma"/>
              </a:rPr>
              <a:t>This determines the control and pipeline organization.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Tahoma"/>
              </a:rPr>
              <a:t>Studies have been done based on programs written in HLLs (High Level Languages)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Tahoma"/>
              </a:rPr>
              <a:t>Dynamic studies are measured during the execution of the program</a:t>
            </a:r>
            <a:endParaRPr/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Operations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Assignments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Movement of data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Conditional statements (IF, LOOP)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Sequence control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Procedure call-return is very time consuming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Some HLL instruction lead to many machine code operations</a:t>
            </a: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imes New Roman"/>
              </a:rPr>
              <a:t>Weighted Relative Dynamic Frequency of HLL Operations [PATT82a]</a:t>
            </a:r>
            <a:r>
              <a:rPr lang="en-US" sz="2800">
                <a:solidFill>
                  <a:srgbClr val="000000"/>
                </a:solidFill>
                <a:latin typeface="Arial Black"/>
              </a:rPr>
              <a:t> </a:t>
            </a:r>
            <a:endParaRPr/>
          </a:p>
        </p:txBody>
      </p:sp>
      <p:pic>
        <p:nvPicPr>
          <p:cNvPr id="5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040" y="1523880"/>
            <a:ext cx="873000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Operands</a:t>
            </a:r>
            <a:endParaRPr/>
          </a:p>
        </p:txBody>
      </p:sp>
      <p:sp>
        <p:nvSpPr>
          <p:cNvPr id="505" name="TextShape 2"/>
          <p:cNvSpPr txBox="1"/>
          <p:nvPr/>
        </p:nvSpPr>
        <p:spPr>
          <a:xfrm>
            <a:off x="457200" y="1066680"/>
            <a:ext cx="83890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Mainly local scalar variables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Optimisation should concentrate on accessing local variables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ahoma"/>
              </a:rPr>
              <a:t>            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Dynamic Percentage of Operands</a:t>
            </a:r>
            <a:endParaRPr/>
          </a:p>
        </p:txBody>
      </p:sp>
      <p:pic>
        <p:nvPicPr>
          <p:cNvPr id="5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581280"/>
            <a:ext cx="8389080" cy="22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Procedure Calls</a:t>
            </a:r>
            <a:endParaRPr/>
          </a:p>
        </p:txBody>
      </p:sp>
      <p:sp>
        <p:nvSpPr>
          <p:cNvPr id="508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Very time consuming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Depends on number of parameters passed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Depends on level of nesting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Most programs do not do a lot of calls followed by lots of returns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Most variables are local</a:t>
            </a:r>
            <a:endParaRPr/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Implications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Best support is given by optimising most used  and most time consuming features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Large number of registers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Operand referencing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Careful design of pipelines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Branch prediction etc.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Simplified (reduced) instruction set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1640" y="6229440"/>
            <a:ext cx="190476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82" name="CustomShape 2"/>
          <p:cNvSpPr/>
          <p:nvPr/>
        </p:nvSpPr>
        <p:spPr>
          <a:xfrm>
            <a:off x="3124080" y="6229440"/>
            <a:ext cx="2895120" cy="45684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183" name="TextShape 3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lIns="90360" rIns="90360" tIns="44280" bIns="44280"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Types of Operand</a:t>
            </a:r>
            <a:endParaRPr/>
          </a:p>
        </p:txBody>
      </p:sp>
      <p:sp>
        <p:nvSpPr>
          <p:cNvPr id="184" name="TextShape 4"/>
          <p:cNvSpPr txBox="1"/>
          <p:nvPr/>
        </p:nvSpPr>
        <p:spPr>
          <a:xfrm>
            <a:off x="127080" y="1066680"/>
            <a:ext cx="8787960" cy="56383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Machine instructions operate on data. The most important general categories of data are: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Addresses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Numbers: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Integer/floating point, Binary/Decimal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Characters: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ASCII, EBCDIC etc.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3333ff"/>
                </a:solidFill>
                <a:latin typeface="Tahoma"/>
              </a:rPr>
              <a:t>Logical Data: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Bits or flags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Driving force for CISC (Complex Instruction Set computer)</a:t>
            </a:r>
            <a:endParaRPr/>
          </a:p>
        </p:txBody>
      </p:sp>
      <p:sp>
        <p:nvSpPr>
          <p:cNvPr id="512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Software costs far exceed hardware costs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Increasingly complex high level languages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Semantic gap: the difference between the operations provided in HLLs and those provided in computer architecture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Leads to: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instruction sets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More addressing modes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Hardware implementations of HLL statements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e.g. CASE (switch) on VAX</a:t>
            </a:r>
            <a:endParaRPr/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Intention of CISC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Ease compiler writing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Improve execution efficiency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Complex operations in microcode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Support more complex HLLs</a:t>
            </a:r>
            <a:endParaRPr/>
          </a:p>
        </p:txBody>
      </p:sp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CISC</a:t>
            </a:r>
            <a:endParaRPr/>
          </a:p>
        </p:txBody>
      </p:sp>
      <p:sp>
        <p:nvSpPr>
          <p:cNvPr id="516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u="sng">
                <a:solidFill>
                  <a:srgbClr val="000000"/>
                </a:solidFill>
                <a:latin typeface="Tahoma"/>
              </a:rPr>
              <a:t>C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omplex </a:t>
            </a:r>
            <a:r>
              <a:rPr lang="en-US" sz="2800" u="sng">
                <a:solidFill>
                  <a:srgbClr val="000000"/>
                </a:solidFill>
                <a:latin typeface="Tahoma"/>
              </a:rPr>
              <a:t>I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nstruction </a:t>
            </a:r>
            <a:r>
              <a:rPr lang="en-US" sz="2800" u="sng">
                <a:solidFill>
                  <a:srgbClr val="000000"/>
                </a:solidFill>
                <a:latin typeface="Tahoma"/>
              </a:rPr>
              <a:t>S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et </a:t>
            </a:r>
            <a:r>
              <a:rPr lang="en-US" sz="2800" u="sng">
                <a:solidFill>
                  <a:srgbClr val="000000"/>
                </a:solidFill>
                <a:latin typeface="Tahoma"/>
              </a:rPr>
              <a:t>C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omputer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number of complex instructions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Low level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Facilitate the extensive manipulation of low-level computational elements and events such as </a:t>
            </a:r>
            <a:r>
              <a:rPr b="1" lang="en-US" sz="2400">
                <a:solidFill>
                  <a:srgbClr val="000000"/>
                </a:solidFill>
                <a:latin typeface="Tahoma"/>
              </a:rPr>
              <a:t>memory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Tahoma"/>
              </a:rPr>
              <a:t>binary arithmetic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, and addressing.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Examples of CISC processors are the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System/360(excluding the 'scientific' Model 44),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VAX,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PDP-11,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Motorola 68000 family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Intel x86 architecture based processors.</a:t>
            </a:r>
            <a:endParaRPr/>
          </a:p>
          <a:p>
            <a:endParaRPr/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CISC- Pro’s </a:t>
            </a:r>
            <a:endParaRPr/>
          </a:p>
        </p:txBody>
      </p:sp>
      <p:sp>
        <p:nvSpPr>
          <p:cNvPr id="518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Emphasis on hardware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Includes multi-clock complex 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	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instructions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Memory-to-memory: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"LOAD" and "STORE” incorporated in instructions 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Small code sizes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high cycles per second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Transistors used for storing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complex instructions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CISC- Con’s</a:t>
            </a:r>
            <a:endParaRPr/>
          </a:p>
        </p:txBody>
      </p:sp>
      <p:sp>
        <p:nvSpPr>
          <p:cNvPr id="520" name="TextShape 2"/>
          <p:cNvSpPr txBox="1"/>
          <p:nvPr/>
        </p:nvSpPr>
        <p:spPr>
          <a:xfrm>
            <a:off x="457200" y="1066680"/>
            <a:ext cx="845784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That is, the incorporation of older instruction sets into new generations of processors tended to force growing complexity.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Many specialized CISC instructions were not used frequently enough to justify their existence.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Because each CISC command must be translated by the processor into tens or even hundreds of lines of microcode, it tends to run slower than an equivalent series of simpler </a:t>
            </a:r>
            <a:r>
              <a:rPr b="1" lang="en-US" sz="2800">
                <a:solidFill>
                  <a:srgbClr val="000000"/>
                </a:solidFill>
                <a:latin typeface="Tahoma"/>
              </a:rPr>
              <a:t>commands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 that do not require so much translation. </a:t>
            </a:r>
            <a:endParaRPr/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u="sng">
                <a:solidFill>
                  <a:srgbClr val="000000"/>
                </a:solidFill>
                <a:latin typeface="Tahoma"/>
              </a:rPr>
              <a:t>R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educed </a:t>
            </a:r>
            <a:r>
              <a:rPr lang="en-US" sz="2800" u="sng">
                <a:solidFill>
                  <a:srgbClr val="000000"/>
                </a:solidFill>
                <a:latin typeface="Tahoma"/>
              </a:rPr>
              <a:t>I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nstruction </a:t>
            </a:r>
            <a:r>
              <a:rPr lang="en-US" sz="2800" u="sng">
                <a:solidFill>
                  <a:srgbClr val="000000"/>
                </a:solidFill>
                <a:latin typeface="Tahoma"/>
              </a:rPr>
              <a:t>S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et </a:t>
            </a:r>
            <a:r>
              <a:rPr lang="en-US" sz="2800" u="sng">
                <a:solidFill>
                  <a:srgbClr val="000000"/>
                </a:solidFill>
                <a:latin typeface="Tahoma"/>
              </a:rPr>
              <a:t>C</a:t>
            </a:r>
            <a:r>
              <a:rPr lang="en-US" sz="2800">
                <a:solidFill>
                  <a:srgbClr val="000000"/>
                </a:solidFill>
                <a:latin typeface="Tahoma"/>
              </a:rPr>
              <a:t>omputer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Limited and simple instruction set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bans the indirect addressing mode 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retains only those instructions that can be overlapped and made to execute in one machine cycle or less.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number of general purpose registers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or use of compiler technology to optimize register use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Emphasis on optimising the instruction pipeline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 Examples</a:t>
            </a:r>
            <a:endParaRPr/>
          </a:p>
        </p:txBody>
      </p:sp>
      <p:sp>
        <p:nvSpPr>
          <p:cNvPr id="524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MIPS R4000, R3000, R2000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Apple iPods (custom ARM7TDMI SoC)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Apple iPhone (Samsung ARM1176JZF)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Palm and PocketPC PDAs and smartphones (Intel XScale family, Samsung SC32442 - ARM9)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Nintendo Game Boy Advance (ARM7)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Nintendo DS (ARM7, ARM9)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Sony Network Walkman (Sony in-house ARM based chip)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Some Nokia and Sony Ericsson mobile phones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RISC- Pro’s</a:t>
            </a:r>
            <a:endParaRPr/>
          </a:p>
        </p:txBody>
      </p:sp>
      <p:sp>
        <p:nvSpPr>
          <p:cNvPr id="526" name="TextShape 2"/>
          <p:cNvSpPr txBox="1"/>
          <p:nvPr/>
        </p:nvSpPr>
        <p:spPr>
          <a:xfrm>
            <a:off x="457200" y="990720"/>
            <a:ext cx="817848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One instruction per cycle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Single-clock, reduced instruction only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Low cycles per second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large code sizes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Register to register operations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—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"LOAD" and "STORE“ are independent instructions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Spends more transistors on memory registers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Few, simple addressing modes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Few, simple instruction formats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RISC- Pro’s (cont..)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Hardwired design (no microcode)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Fixed instruction format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More compile time/effort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Emphasis on software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06440" y="152280"/>
            <a:ext cx="8203680" cy="837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 Black"/>
              </a:rPr>
              <a:t>RISC- Cons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457200" y="1066680"/>
            <a:ext cx="817848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By making the hardware simpler, RISC puts a greater burden on the software.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Software needs to become more complex.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Software developers need to write more lines for the same tasks.</a:t>
            </a:r>
            <a:endParaRPr/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