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78.xml.rels" ContentType="application/vnd.openxmlformats-package.relationships+xml"/>
  <Override PartName="/ppt/notesSlides/_rels/notesSlide93.xml.rels" ContentType="application/vnd.openxmlformats-package.relationships+xml"/>
  <Override PartName="/ppt/notesSlides/_rels/notesSlide77.xml.rels" ContentType="application/vnd.openxmlformats-package.relationships+xml"/>
  <Override PartName="/ppt/notesSlides/_rels/notesSlide92.xml.rels" ContentType="application/vnd.openxmlformats-package.relationships+xml"/>
  <Override PartName="/ppt/notesSlides/_rels/notesSlide76.xml.rels" ContentType="application/vnd.openxmlformats-package.relationships+xml"/>
  <Override PartName="/ppt/notesSlides/_rels/notesSlide87.xml.rels" ContentType="application/vnd.openxmlformats-package.relationships+xml"/>
  <Override PartName="/ppt/notesSlides/_rels/notesSlide97.xml.rels" ContentType="application/vnd.openxmlformats-package.relationships+xml"/>
  <Override PartName="/ppt/notesSlides/_rels/notesSlide19.xml.rels" ContentType="application/vnd.openxmlformats-package.relationships+xml"/>
  <Override PartName="/ppt/notesSlides/_rels/notesSlide72.xml.rels" ContentType="application/vnd.openxmlformats-package.relationships+xml"/>
  <Override PartName="/ppt/notesSlides/_rels/notesSlide86.xml.rels" ContentType="application/vnd.openxmlformats-package.relationships+xml"/>
  <Override PartName="/ppt/notesSlides/_rels/notesSlide96.xml.rels" ContentType="application/vnd.openxmlformats-package.relationships+xml"/>
  <Override PartName="/ppt/notesSlides/_rels/notesSlide71.xml.rels" ContentType="application/vnd.openxmlformats-package.relationships+xml"/>
  <Override PartName="/ppt/notesSlides/_rels/notesSlide1.xml.rels" ContentType="application/vnd.openxmlformats-package.relationships+xml"/>
  <Override PartName="/ppt/notesSlides/_rels/notesSlide70.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83.xml.rels" ContentType="application/vnd.openxmlformats-package.relationships+xml"/>
  <Override PartName="/ppt/notesSlides/_rels/notesSlide67.xml.rels" ContentType="application/vnd.openxmlformats-package.relationships+xml"/>
  <Override PartName="/ppt/notesSlides/_rels/notesSlide66.xml.rels" ContentType="application/vnd.openxmlformats-package.relationships+xml"/>
  <Override PartName="/ppt/notesSlides/_rels/notesSlide90.xml.rels" ContentType="application/vnd.openxmlformats-package.relationships+xml"/>
  <Override PartName="/ppt/notesSlides/_rels/notesSlide64.xml.rels" ContentType="application/vnd.openxmlformats-package.relationships+xml"/>
  <Override PartName="/ppt/notesSlides/_rels/notesSlide89.xml.rels" ContentType="application/vnd.openxmlformats-package.relationships+xml"/>
  <Override PartName="/ppt/notesSlides/_rels/notesSlide74.xml.rels" ContentType="application/vnd.openxmlformats-package.relationships+xml"/>
  <Override PartName="/ppt/notesSlides/_rels/notesSlide91.xml.rels" ContentType="application/vnd.openxmlformats-package.relationships+xml"/>
  <Override PartName="/ppt/notesSlides/_rels/notesSlide60.xml.rels" ContentType="application/vnd.openxmlformats-package.relationships+xml"/>
  <Override PartName="/ppt/notesSlides/_rels/notesSlide31.xml.rels" ContentType="application/vnd.openxmlformats-package.relationships+xml"/>
  <Override PartName="/ppt/notesSlides/_rels/notesSlide79.xml.rels" ContentType="application/vnd.openxmlformats-package.relationships+xml"/>
  <Override PartName="/ppt/notesSlides/_rels/notesSlide3.xml.rels" ContentType="application/vnd.openxmlformats-package.relationships+xml"/>
  <Override PartName="/ppt/notesSlides/_rels/notesSlide73.xml.rels" ContentType="application/vnd.openxmlformats-package.relationships+xml"/>
  <Override PartName="/ppt/notesSlides/_rels/notesSlide28.xml.rels" ContentType="application/vnd.openxmlformats-package.relationships+xml"/>
  <Override PartName="/ppt/notesSlides/notesSlide97.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96.xml" ContentType="application/vnd.openxmlformats-officedocument.presentationml.notesSlide+xml"/>
  <Override PartName="/ppt/notesSlides/notesSlide68.xml" ContentType="application/vnd.openxmlformats-officedocument.presentationml.notesSlide+xml"/>
  <Override PartName="/ppt/notesSlides/notesSlide93.xml" ContentType="application/vnd.openxmlformats-officedocument.presentationml.notesSlide+xml"/>
  <Override PartName="/ppt/notesSlides/notesSlide67.xml" ContentType="application/vnd.openxmlformats-officedocument.presentationml.notesSlide+xml"/>
  <Override PartName="/ppt/notesSlides/notesSlide92.xml" ContentType="application/vnd.openxmlformats-officedocument.presentationml.notesSlide+xml"/>
  <Override PartName="/ppt/notesSlides/notesSlide90.xml" ContentType="application/vnd.openxmlformats-officedocument.presentationml.notesSlide+xml"/>
  <Override PartName="/ppt/notesSlides/notesSlide66.xml" ContentType="application/vnd.openxmlformats-officedocument.presentationml.notesSlide+xml"/>
  <Override PartName="/ppt/notesSlides/notesSlide91.xml" ContentType="application/vnd.openxmlformats-officedocument.presentationml.notesSlide+xml"/>
  <Override PartName="/ppt/notesSlides/notesSlide89.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31.xml" ContentType="application/vnd.openxmlformats-officedocument.presentationml.notesSlide+xml"/>
  <Override PartName="/ppt/notesSlides/notesSlide83.xml" ContentType="application/vnd.openxmlformats-officedocument.presentationml.notesSlide+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2.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69.xml" ContentType="application/vnd.openxmlformats-officedocument.presentationml.notesSlide+xml"/>
  <Override PartName="/ppt/notesSlides/notesSlide71.xml" ContentType="application/vnd.openxmlformats-officedocument.presentationml.notesSlide+xml"/>
  <Override PartName="/ppt/notesSlides/notesSlide64.xml" ContentType="application/vnd.openxmlformats-officedocument.presentationml.notes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notesSlides/notesSlide76.xml" ContentType="application/vnd.openxmlformats-officedocument.presentationml.notesSlide+xml"/>
  <Override PartName="/ppt/notesSlides/notesSlide3.xml" ContentType="application/vnd.openxmlformats-officedocument.presentationml.notes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2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9.xml" ContentType="application/vnd.openxmlformats-officedocument.presentationml.slide+xml"/>
  <Override PartName="/ppt/slides/slide61.xml" ContentType="application/vnd.openxmlformats-officedocument.presentationml.slide+xml"/>
  <Override PartName="/ppt/slides/slide8.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89.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79.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94.xml" ContentType="application/vnd.openxmlformats-officedocument.presentationml.slide+xml"/>
  <Override PartName="/ppt/slides/slide19.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3.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92.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91.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90.xml" ContentType="application/vnd.openxmlformats-officedocument.presentationml.slide+xml"/>
  <Override PartName="/ppt/slides/_rels/slide91.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7.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4.xml.rels" ContentType="application/vnd.openxmlformats-package.relationships+xml"/>
  <Override PartName="/ppt/slides/_rels/slide81.xml.rels" ContentType="application/vnd.openxmlformats-package.relationships+xml"/>
  <Override PartName="/ppt/slides/_rels/slide80.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70.xml.rels" ContentType="application/vnd.openxmlformats-package.relationships+xml"/>
  <Override PartName="/ppt/slides/_rels/slide96.xml.rels" ContentType="application/vnd.openxmlformats-package.relationships+xml"/>
  <Override PartName="/ppt/slides/_rels/slide64.xml.rels" ContentType="application/vnd.openxmlformats-package.relationships+xml"/>
  <Override PartName="/ppt/slides/_rels/slide95.xml.rels" ContentType="application/vnd.openxmlformats-package.relationships+xml"/>
  <Override PartName="/ppt/slides/_rels/slide63.xml.rels" ContentType="application/vnd.openxmlformats-package.relationships+xml"/>
  <Override PartName="/ppt/slides/_rels/slide94.xml.rels" ContentType="application/vnd.openxmlformats-package.relationships+xml"/>
  <Override PartName="/ppt/slides/_rels/slide62.xml.rels" ContentType="application/vnd.openxmlformats-package.relationships+xml"/>
  <Override PartName="/ppt/slides/_rels/slide93.xml.rels" ContentType="application/vnd.openxmlformats-package.relationships+xml"/>
  <Override PartName="/ppt/slides/_rels/slide61.xml.rels" ContentType="application/vnd.openxmlformats-package.relationships+xml"/>
  <Override PartName="/ppt/slides/_rels/slide9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83.xml.rels" ContentType="application/vnd.openxmlformats-package.relationships+xml"/>
  <Override PartName="/ppt/slides/_rels/slide51.xml.rels" ContentType="application/vnd.openxmlformats-package.relationships+xml"/>
  <Override PartName="/ppt/slides/_rels/slide82.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34.xml.rels" ContentType="application/vnd.openxmlformats-package.relationships+xml"/>
  <Override PartName="/ppt/slides/_rels/slide65.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79.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67.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97.xml.rels" ContentType="application/vnd.openxmlformats-package.relationships+xml"/>
  <Override PartName="/ppt/slides/_rels/slide1.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6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3.png" ContentType="image/png"/>
  <Override PartName="/ppt/media/image27.wmf" ContentType="image/x-wmf"/>
  <Override PartName="/ppt/media/image2.png" ContentType="image/png"/>
  <Override PartName="/ppt/media/image26.wmf" ContentType="image/x-wmf"/>
  <Override PartName="/ppt/media/image1.png" ContentType="image/png"/>
  <Override PartName="/ppt/media/image25.wmf" ContentType="image/x-wmf"/>
  <Override PartName="/ppt/media/image24.wmf" ContentType="image/x-wmf"/>
  <Override PartName="/ppt/media/image18.png" ContentType="image/png"/>
  <Override PartName="/ppt/media/image23.wmf" ContentType="image/x-wmf"/>
  <Override PartName="/ppt/media/image17.png" ContentType="image/png"/>
  <Override PartName="/ppt/media/image22.wmf" ContentType="image/x-wmf"/>
  <Override PartName="/ppt/media/image15.png" ContentType="image/png"/>
  <Override PartName="/ppt/media/image20.wmf" ContentType="image/x-wmf"/>
  <Override PartName="/ppt/media/image16.png" ContentType="image/png"/>
  <Override PartName="/ppt/media/image21.wmf" ContentType="image/x-wmf"/>
  <Override PartName="/ppt/media/image19.wmf" ContentType="image/x-wmf"/>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28.wmf" ContentType="image/x-wmf"/>
  <Override PartName="/ppt/media/image10.png" ContentType="image/png"/>
  <Override PartName="/ppt/media/image9.png" ContentType="image/png"/>
  <Override PartName="/ppt/media/image8.png" ContentType="image/png"/>
  <Override PartName="/ppt/media/image7.png" ContentType="image/png"/>
  <Override PartName="/ppt/media/image29.png" ContentType="image/png"/>
  <Override PartName="/ppt/media/image6.png" ContentType="image/png"/>
  <Override PartName="/ppt/media/image5.png" ContentType="image/pn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756000" y="5078520"/>
            <a:ext cx="6047640" cy="4811040"/>
          </a:xfrm>
          <a:prstGeom prst="rect">
            <a:avLst/>
          </a:prstGeom>
        </p:spPr>
        <p:txBody>
          <a:bodyPr wrap="none" lIns="0" rIns="0" tIns="0" bIns="0"/>
          <a:p>
            <a:r>
              <a:rPr lang="en-IN"/>
              <a:t>Click to edit the notes format</a:t>
            </a:r>
            <a:endParaRPr/>
          </a:p>
        </p:txBody>
      </p:sp>
      <p:sp>
        <p:nvSpPr>
          <p:cNvPr id="113" name="PlaceHolder 2"/>
          <p:cNvSpPr>
            <a:spLocks noGrp="1"/>
          </p:cNvSpPr>
          <p:nvPr>
            <p:ph type="hdr"/>
          </p:nvPr>
        </p:nvSpPr>
        <p:spPr>
          <a:xfrm>
            <a:off x="0" y="0"/>
            <a:ext cx="3280320" cy="534240"/>
          </a:xfrm>
          <a:prstGeom prst="rect">
            <a:avLst/>
          </a:prstGeom>
        </p:spPr>
        <p:txBody>
          <a:bodyPr wrap="none" lIns="0" rIns="0" tIns="0" bIns="0"/>
          <a:p>
            <a:r>
              <a:rPr lang="en-IN"/>
              <a:t>&lt;header&gt;</a:t>
            </a:r>
            <a:endParaRPr/>
          </a:p>
        </p:txBody>
      </p:sp>
      <p:sp>
        <p:nvSpPr>
          <p:cNvPr id="114" name="PlaceHolder 3"/>
          <p:cNvSpPr>
            <a:spLocks noGrp="1"/>
          </p:cNvSpPr>
          <p:nvPr>
            <p:ph type="dt"/>
          </p:nvPr>
        </p:nvSpPr>
        <p:spPr>
          <a:xfrm>
            <a:off x="4279320" y="0"/>
            <a:ext cx="3280320" cy="534240"/>
          </a:xfrm>
          <a:prstGeom prst="rect">
            <a:avLst/>
          </a:prstGeom>
        </p:spPr>
        <p:txBody>
          <a:bodyPr wrap="none" lIns="0" rIns="0" tIns="0" bIns="0"/>
          <a:p>
            <a:pPr algn="r"/>
            <a:r>
              <a:rPr lang="en-IN"/>
              <a:t>&lt;date/time&gt;</a:t>
            </a:r>
            <a:endParaRPr/>
          </a:p>
        </p:txBody>
      </p:sp>
      <p:sp>
        <p:nvSpPr>
          <p:cNvPr id="115" name="PlaceHolder 4"/>
          <p:cNvSpPr>
            <a:spLocks noGrp="1"/>
          </p:cNvSpPr>
          <p:nvPr>
            <p:ph type="ftr"/>
          </p:nvPr>
        </p:nvSpPr>
        <p:spPr>
          <a:xfrm>
            <a:off x="0" y="10157400"/>
            <a:ext cx="3280320" cy="534240"/>
          </a:xfrm>
          <a:prstGeom prst="rect">
            <a:avLst/>
          </a:prstGeom>
        </p:spPr>
        <p:txBody>
          <a:bodyPr wrap="none" lIns="0" rIns="0" tIns="0" bIns="0" anchor="b"/>
          <a:p>
            <a:r>
              <a:rPr lang="en-IN"/>
              <a:t>&lt;footer&gt;</a:t>
            </a:r>
            <a:endParaRPr/>
          </a:p>
        </p:txBody>
      </p:sp>
      <p:sp>
        <p:nvSpPr>
          <p:cNvPr id="116" name="PlaceHolder 5"/>
          <p:cNvSpPr>
            <a:spLocks noGrp="1"/>
          </p:cNvSpPr>
          <p:nvPr>
            <p:ph type="sldNum"/>
          </p:nvPr>
        </p:nvSpPr>
        <p:spPr>
          <a:xfrm>
            <a:off x="4279320" y="10157400"/>
            <a:ext cx="3280320" cy="534240"/>
          </a:xfrm>
          <a:prstGeom prst="rect">
            <a:avLst/>
          </a:prstGeom>
        </p:spPr>
        <p:txBody>
          <a:bodyPr wrap="none" lIns="0" rIns="0" tIns="0" bIns="0" anchor="b"/>
          <a:p>
            <a:pPr algn="r"/>
            <a:fld id="{3D1B0F54-9404-4503-87DC-C87776CAA25A}" type="slidenum">
              <a:rPr lang="en-IN"/>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2"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B1945DBC-43AF-410B-A585-166292831855}" type="slidenum">
              <a:rPr lang="en-IN" sz="1200"/>
              <a:t>&lt;number&gt;</a:t>
            </a:fld>
            <a:endParaRPr/>
          </a:p>
        </p:txBody>
      </p:sp>
      <p:sp>
        <p:nvSpPr>
          <p:cNvPr id="633"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914400" y="4343400"/>
            <a:ext cx="5028480" cy="4114080"/>
          </a:xfrm>
          <a:prstGeom prst="rect">
            <a:avLst/>
          </a:prstGeom>
        </p:spPr>
        <p:txBody>
          <a:bodyPr lIns="90000" rIns="90000" tIns="46800" bIns="46800"/>
          <a:p>
            <a:endParaRPr/>
          </a:p>
        </p:txBody>
      </p:sp>
      <p:sp>
        <p:nvSpPr>
          <p:cNvPr id="637" name="CustomShape 2"/>
          <p:cNvSpPr/>
          <p:nvPr/>
        </p:nvSpPr>
        <p:spPr>
          <a:xfrm>
            <a:off x="3884760" y="8685720"/>
            <a:ext cx="2971440" cy="455760"/>
          </a:xfrm>
          <a:prstGeom prst="rect">
            <a:avLst/>
          </a:prstGeom>
          <a:noFill/>
          <a:ln>
            <a:noFill/>
          </a:ln>
        </p:spPr>
        <p:txBody>
          <a:bodyPr lIns="90000" rIns="90000" tIns="46800" bIns="46800" anchor="b"/>
          <a:p>
            <a:pPr algn="r">
              <a:lnSpc>
                <a:spcPct val="100000"/>
              </a:lnSpc>
            </a:pPr>
            <a:fld id="{9C6C87A3-4837-4B9F-A0A7-8B962F08ECBC}" type="slidenum">
              <a:rPr lang="en-IN" sz="1200">
                <a:solidFill>
                  <a:srgbClr val="000000"/>
                </a:solidFill>
                <a:latin typeface="Times New Roman"/>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8" name="PlaceHolder 1"/>
          <p:cNvSpPr>
            <a:spLocks noGrp="1"/>
          </p:cNvSpPr>
          <p:nvPr>
            <p:ph type="body"/>
          </p:nvPr>
        </p:nvSpPr>
        <p:spPr>
          <a:xfrm>
            <a:off x="914400" y="4343400"/>
            <a:ext cx="5028480" cy="4114080"/>
          </a:xfrm>
          <a:prstGeom prst="rect">
            <a:avLst/>
          </a:prstGeom>
        </p:spPr>
        <p:txBody>
          <a:bodyPr lIns="90000" rIns="90000" tIns="46800" bIns="46800"/>
          <a:p>
            <a:endParaRPr/>
          </a:p>
        </p:txBody>
      </p:sp>
      <p:sp>
        <p:nvSpPr>
          <p:cNvPr id="639" name="CustomShape 2"/>
          <p:cNvSpPr/>
          <p:nvPr/>
        </p:nvSpPr>
        <p:spPr>
          <a:xfrm>
            <a:off x="3884760" y="8685720"/>
            <a:ext cx="2971440" cy="455760"/>
          </a:xfrm>
          <a:prstGeom prst="rect">
            <a:avLst/>
          </a:prstGeom>
          <a:noFill/>
          <a:ln>
            <a:noFill/>
          </a:ln>
        </p:spPr>
        <p:txBody>
          <a:bodyPr lIns="90000" rIns="90000" tIns="46800" bIns="46800" anchor="b"/>
          <a:p>
            <a:pPr algn="r">
              <a:lnSpc>
                <a:spcPct val="100000"/>
              </a:lnSpc>
            </a:pPr>
            <a:fld id="{653DE76B-C011-4E79-95D3-2DE7178ED238}" type="slidenum">
              <a:rPr lang="en-IN" sz="1200">
                <a:solidFill>
                  <a:srgbClr val="000000"/>
                </a:solidFill>
                <a:latin typeface="Times New Roman"/>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4" name="PlaceHolder 1"/>
          <p:cNvSpPr>
            <a:spLocks noGrp="1"/>
          </p:cNvSpPr>
          <p:nvPr>
            <p:ph type="body"/>
          </p:nvPr>
        </p:nvSpPr>
        <p:spPr>
          <a:xfrm>
            <a:off x="914400" y="4343400"/>
            <a:ext cx="5028480" cy="4114080"/>
          </a:xfrm>
          <a:prstGeom prst="rect">
            <a:avLst/>
          </a:prstGeom>
        </p:spPr>
        <p:txBody>
          <a:bodyPr lIns="90000" rIns="90000" tIns="46800" bIns="46800"/>
          <a:p>
            <a:endParaRPr/>
          </a:p>
        </p:txBody>
      </p:sp>
      <p:sp>
        <p:nvSpPr>
          <p:cNvPr id="635" name="CustomShape 2"/>
          <p:cNvSpPr/>
          <p:nvPr/>
        </p:nvSpPr>
        <p:spPr>
          <a:xfrm>
            <a:off x="3884760" y="8685720"/>
            <a:ext cx="2971440" cy="455760"/>
          </a:xfrm>
          <a:prstGeom prst="rect">
            <a:avLst/>
          </a:prstGeom>
          <a:noFill/>
          <a:ln>
            <a:noFill/>
          </a:ln>
        </p:spPr>
        <p:txBody>
          <a:bodyPr lIns="90000" rIns="90000" tIns="46800" bIns="46800" anchor="b"/>
          <a:p>
            <a:pPr algn="r">
              <a:lnSpc>
                <a:spcPct val="100000"/>
              </a:lnSpc>
            </a:pPr>
            <a:fld id="{6C4DBEBB-2102-4A3E-A10D-7631AA2AB137}" type="slidenum">
              <a:rPr lang="en-IN" sz="1200">
                <a:solidFill>
                  <a:srgbClr val="000000"/>
                </a:solidFill>
                <a:latin typeface="Times New Roman"/>
                <a:ea typeface="+mn-ea"/>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0" name="PlaceHolder 1"/>
          <p:cNvSpPr>
            <a:spLocks noGrp="1"/>
          </p:cNvSpPr>
          <p:nvPr>
            <p:ph type="body"/>
          </p:nvPr>
        </p:nvSpPr>
        <p:spPr>
          <a:xfrm>
            <a:off x="914400" y="4343400"/>
            <a:ext cx="5028480" cy="4114080"/>
          </a:xfrm>
          <a:prstGeom prst="rect">
            <a:avLst/>
          </a:prstGeom>
        </p:spPr>
        <p:txBody>
          <a:bodyPr lIns="90000" rIns="90000" tIns="46800" bIns="46800"/>
          <a:p>
            <a:endParaRPr/>
          </a:p>
        </p:txBody>
      </p:sp>
      <p:sp>
        <p:nvSpPr>
          <p:cNvPr id="641" name="CustomShape 2"/>
          <p:cNvSpPr/>
          <p:nvPr/>
        </p:nvSpPr>
        <p:spPr>
          <a:xfrm>
            <a:off x="3884760" y="8685720"/>
            <a:ext cx="2971440" cy="455760"/>
          </a:xfrm>
          <a:prstGeom prst="rect">
            <a:avLst/>
          </a:prstGeom>
          <a:noFill/>
          <a:ln>
            <a:noFill/>
          </a:ln>
        </p:spPr>
        <p:txBody>
          <a:bodyPr lIns="90000" rIns="90000" tIns="46800" bIns="46800" anchor="b"/>
          <a:p>
            <a:pPr algn="r">
              <a:lnSpc>
                <a:spcPct val="100000"/>
              </a:lnSpc>
            </a:pPr>
            <a:fld id="{EC3DC173-87F2-46F6-BB8B-7E89A45053ED}" type="slidenum">
              <a:rPr lang="en-IN" sz="1200">
                <a:solidFill>
                  <a:srgbClr val="000000"/>
                </a:solidFill>
                <a:latin typeface="Times New Roman"/>
                <a:ea typeface="+mn-ea"/>
              </a:rPr>
              <a:t>&lt;number&gt;</a:t>
            </a:fld>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914400" y="4343400"/>
            <a:ext cx="5028480" cy="4114080"/>
          </a:xfrm>
          <a:prstGeom prst="rect">
            <a:avLst/>
          </a:prstGeom>
        </p:spPr>
        <p:txBody>
          <a:bodyPr lIns="90000" rIns="90000" tIns="46800" bIns="46800"/>
          <a:p>
            <a:endParaRPr/>
          </a:p>
        </p:txBody>
      </p:sp>
      <p:sp>
        <p:nvSpPr>
          <p:cNvPr id="643" name="CustomShape 2"/>
          <p:cNvSpPr/>
          <p:nvPr/>
        </p:nvSpPr>
        <p:spPr>
          <a:xfrm>
            <a:off x="3884760" y="8685720"/>
            <a:ext cx="2971440" cy="455760"/>
          </a:xfrm>
          <a:prstGeom prst="rect">
            <a:avLst/>
          </a:prstGeom>
          <a:noFill/>
          <a:ln>
            <a:noFill/>
          </a:ln>
        </p:spPr>
        <p:txBody>
          <a:bodyPr lIns="90000" rIns="90000" tIns="46800" bIns="46800" anchor="b"/>
          <a:p>
            <a:pPr algn="r">
              <a:lnSpc>
                <a:spcPct val="100000"/>
              </a:lnSpc>
            </a:pPr>
            <a:fld id="{D3119E19-FACE-4FD9-A2B6-7846B1015E84}" type="slidenum">
              <a:rPr lang="en-IN" sz="1200">
                <a:solidFill>
                  <a:srgbClr val="000000"/>
                </a:solidFill>
                <a:latin typeface="Times New Roman"/>
                <a:ea typeface="+mn-ea"/>
              </a:rPr>
              <a:t>&lt;number&gt;</a:t>
            </a:fld>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4"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EB84DF27-89FD-4B76-BA5F-ECFA4523EE35}" type="slidenum">
              <a:rPr lang="en-IN" sz="1200"/>
              <a:t>&lt;number&gt;</a:t>
            </a:fld>
            <a:endParaRPr/>
          </a:p>
        </p:txBody>
      </p:sp>
      <p:sp>
        <p:nvSpPr>
          <p:cNvPr id="645"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6"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4AB02667-9ACD-4585-9457-ED5CB0830E0F}" type="slidenum">
              <a:rPr lang="en-IN" sz="1200"/>
              <a:t>&lt;number&gt;</a:t>
            </a:fld>
            <a:endParaRPr/>
          </a:p>
        </p:txBody>
      </p:sp>
      <p:sp>
        <p:nvSpPr>
          <p:cNvPr id="647"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8"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532D5E21-3214-401A-BB9C-8C5CB52A3C58}" type="slidenum">
              <a:rPr lang="en-IN" sz="1200"/>
              <a:t>&lt;number&gt;</a:t>
            </a:fld>
            <a:endParaRPr/>
          </a:p>
        </p:txBody>
      </p:sp>
      <p:sp>
        <p:nvSpPr>
          <p:cNvPr id="649"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0"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12744826-090F-4894-BB6B-90A7BF4B7DC6}" type="slidenum">
              <a:rPr lang="en-IN" sz="1200"/>
              <a:t>&lt;number&gt;</a:t>
            </a:fld>
            <a:endParaRPr/>
          </a:p>
        </p:txBody>
      </p:sp>
      <p:sp>
        <p:nvSpPr>
          <p:cNvPr id="651"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2"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CCF92428-1E74-4D88-88B5-0F7BAA85704F}" type="slidenum">
              <a:rPr lang="en-IN" sz="1200"/>
              <a:t>&lt;number&gt;</a:t>
            </a:fld>
            <a:endParaRPr/>
          </a:p>
        </p:txBody>
      </p:sp>
      <p:sp>
        <p:nvSpPr>
          <p:cNvPr id="653"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4"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AFC4BA77-5CE3-4A43-94C7-1A1B0F624D34}" type="slidenum">
              <a:rPr lang="en-IN" sz="1200"/>
              <a:t>&lt;number&gt;</a:t>
            </a:fld>
            <a:endParaRPr/>
          </a:p>
        </p:txBody>
      </p:sp>
      <p:sp>
        <p:nvSpPr>
          <p:cNvPr id="655"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6"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70A6B3F5-5F3F-4F6F-A4F2-D44374A4C751}" type="slidenum">
              <a:rPr lang="en-IN" sz="1200"/>
              <a:t>&lt;number&gt;</a:t>
            </a:fld>
            <a:endParaRPr/>
          </a:p>
        </p:txBody>
      </p:sp>
      <p:sp>
        <p:nvSpPr>
          <p:cNvPr id="657"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8"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26648E0C-7AF2-4AAB-8D8D-D5FADBDC6076}" type="slidenum">
              <a:rPr lang="en-IN" sz="1200"/>
              <a:t>&lt;number&gt;</a:t>
            </a:fld>
            <a:endParaRPr/>
          </a:p>
        </p:txBody>
      </p:sp>
      <p:sp>
        <p:nvSpPr>
          <p:cNvPr id="659"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0"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FB975985-77C4-4403-81CA-9F5252B0404A}" type="slidenum">
              <a:rPr lang="en-IN" sz="1200"/>
              <a:t>&lt;number&gt;</a:t>
            </a:fld>
            <a:endParaRPr/>
          </a:p>
        </p:txBody>
      </p:sp>
      <p:sp>
        <p:nvSpPr>
          <p:cNvPr id="661"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2"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C09FF17A-5754-4827-8F99-001E27D9C9DB}" type="slidenum">
              <a:rPr lang="en-IN" sz="1200"/>
              <a:t>&lt;number&gt;</a:t>
            </a:fld>
            <a:endParaRPr/>
          </a:p>
        </p:txBody>
      </p:sp>
      <p:sp>
        <p:nvSpPr>
          <p:cNvPr id="663"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4"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82B87CF3-3CCD-4D48-826D-D073771B1489}" type="slidenum">
              <a:rPr lang="en-IN" sz="1200"/>
              <a:t>&lt;number&gt;</a:t>
            </a:fld>
            <a:endParaRPr/>
          </a:p>
        </p:txBody>
      </p:sp>
      <p:sp>
        <p:nvSpPr>
          <p:cNvPr id="665"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6"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16EFD100-6304-4929-8D23-E0494FDF9BA8}" type="slidenum">
              <a:rPr lang="en-IN" sz="1200"/>
              <a:t>&lt;number&gt;</a:t>
            </a:fld>
            <a:endParaRPr/>
          </a:p>
        </p:txBody>
      </p:sp>
      <p:sp>
        <p:nvSpPr>
          <p:cNvPr id="667"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8"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ECB7D803-E237-485E-81AB-F8580484A815}" type="slidenum">
              <a:rPr lang="en-IN" sz="1200"/>
              <a:t>&lt;number&gt;</a:t>
            </a:fld>
            <a:endParaRPr/>
          </a:p>
        </p:txBody>
      </p:sp>
      <p:sp>
        <p:nvSpPr>
          <p:cNvPr id="669"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0"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C80AD10E-55D8-4237-8C94-89437331CF7E}" type="slidenum">
              <a:rPr lang="en-IN" sz="1200"/>
              <a:t>&lt;number&gt;</a:t>
            </a:fld>
            <a:endParaRPr/>
          </a:p>
        </p:txBody>
      </p:sp>
      <p:sp>
        <p:nvSpPr>
          <p:cNvPr id="671"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2"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132FAE25-AA7D-4455-91E5-961AC0D238FC}" type="slidenum">
              <a:rPr lang="en-IN" sz="1200"/>
              <a:t>&lt;number&gt;</a:t>
            </a:fld>
            <a:endParaRPr/>
          </a:p>
        </p:txBody>
      </p:sp>
      <p:sp>
        <p:nvSpPr>
          <p:cNvPr id="673"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4"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FF620F78-0580-4653-8F0A-9FB6E2787345}" type="slidenum">
              <a:rPr lang="en-IN" sz="1200"/>
              <a:t>&lt;number&gt;</a:t>
            </a:fld>
            <a:endParaRPr/>
          </a:p>
        </p:txBody>
      </p:sp>
      <p:sp>
        <p:nvSpPr>
          <p:cNvPr id="675"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6"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5E1ECED3-ACDC-4EA7-81E3-A0AA8C5D1124}" type="slidenum">
              <a:rPr lang="en-IN" sz="1200"/>
              <a:t>&lt;number&gt;</a:t>
            </a:fld>
            <a:endParaRPr/>
          </a:p>
        </p:txBody>
      </p:sp>
      <p:sp>
        <p:nvSpPr>
          <p:cNvPr id="677"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8"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D27B55A1-C41F-474B-A52F-4276C9A3034F}" type="slidenum">
              <a:rPr lang="en-IN" sz="1200"/>
              <a:t>&lt;number&gt;</a:t>
            </a:fld>
            <a:endParaRPr/>
          </a:p>
        </p:txBody>
      </p:sp>
      <p:sp>
        <p:nvSpPr>
          <p:cNvPr id="679"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0"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C251367C-645C-4FE9-91C8-D702A6529CDD}" type="slidenum">
              <a:rPr lang="en-IN" sz="1200"/>
              <a:t>&lt;number&gt;</a:t>
            </a:fld>
            <a:endParaRPr/>
          </a:p>
        </p:txBody>
      </p:sp>
      <p:sp>
        <p:nvSpPr>
          <p:cNvPr id="681"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2"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A16B92E2-A7FB-4D2F-9A49-C5245490CDF6}" type="slidenum">
              <a:rPr lang="en-IN" sz="1200"/>
              <a:t>&lt;number&gt;</a:t>
            </a:fld>
            <a:endParaRPr/>
          </a:p>
        </p:txBody>
      </p:sp>
      <p:sp>
        <p:nvSpPr>
          <p:cNvPr id="683"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4"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C977EAB3-A314-4936-AFAD-C7D825B2BDAC}" type="slidenum">
              <a:rPr lang="en-IN" sz="1200"/>
              <a:t>&lt;number&gt;</a:t>
            </a:fld>
            <a:endParaRPr/>
          </a:p>
        </p:txBody>
      </p:sp>
      <p:sp>
        <p:nvSpPr>
          <p:cNvPr id="685"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6"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7712FA78-A3AF-4126-9C0F-4D0CD5910FC4}" type="slidenum">
              <a:rPr lang="en-IN" sz="1200"/>
              <a:t>&lt;number&gt;</a:t>
            </a:fld>
            <a:endParaRPr/>
          </a:p>
        </p:txBody>
      </p:sp>
      <p:sp>
        <p:nvSpPr>
          <p:cNvPr id="687"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8"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C03D1905-99E2-44C1-84CD-217641F15C52}" type="slidenum">
              <a:rPr lang="en-IN" sz="1200"/>
              <a:t>&lt;number&gt;</a:t>
            </a:fld>
            <a:endParaRPr/>
          </a:p>
        </p:txBody>
      </p:sp>
      <p:sp>
        <p:nvSpPr>
          <p:cNvPr id="689"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0" name="CustomShape 1"/>
          <p:cNvSpPr/>
          <p:nvPr/>
        </p:nvSpPr>
        <p:spPr>
          <a:xfrm>
            <a:off x="3886200" y="8686800"/>
            <a:ext cx="2971080" cy="456480"/>
          </a:xfrm>
          <a:prstGeom prst="rect">
            <a:avLst/>
          </a:prstGeom>
          <a:noFill/>
          <a:ln>
            <a:noFill/>
          </a:ln>
        </p:spPr>
        <p:txBody>
          <a:bodyPr lIns="90000" rIns="90000" tIns="46800" bIns="46800" anchor="b"/>
          <a:p>
            <a:pPr algn="r">
              <a:lnSpc>
                <a:spcPct val="100000"/>
              </a:lnSpc>
            </a:pPr>
            <a:fld id="{52DB4FEF-24E9-4B3A-9723-51A8388DF885}" type="slidenum">
              <a:rPr lang="en-IN" sz="1200"/>
              <a:t>&lt;number&gt;</a:t>
            </a:fld>
            <a:endParaRPr/>
          </a:p>
        </p:txBody>
      </p:sp>
      <p:sp>
        <p:nvSpPr>
          <p:cNvPr id="691" name="PlaceHolder 2"/>
          <p:cNvSpPr>
            <a:spLocks noGrp="1"/>
          </p:cNvSpPr>
          <p:nvPr>
            <p:ph type="body"/>
          </p:nvPr>
        </p:nvSpPr>
        <p:spPr>
          <a:xfrm>
            <a:off x="914400" y="4343400"/>
            <a:ext cx="5028480" cy="4114080"/>
          </a:xfrm>
          <a:prstGeom prst="rect">
            <a:avLst/>
          </a:prstGeom>
        </p:spPr>
        <p:txBody>
          <a:bodyPr lIns="90000" rIns="90000" tIns="46800" bIns="468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4"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35"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36" name="" descr=""/>
          <p:cNvPicPr/>
          <p:nvPr/>
        </p:nvPicPr>
        <p:blipFill>
          <a:blip r:embed="rId2"/>
          <a:stretch>
            <a:fillRect/>
          </a:stretch>
        </p:blipFill>
        <p:spPr>
          <a:xfrm>
            <a:off x="2079360" y="1604160"/>
            <a:ext cx="4984200" cy="3976920"/>
          </a:xfrm>
          <a:prstGeom prst="rect">
            <a:avLst/>
          </a:prstGeom>
          <a:ln>
            <a:noFill/>
          </a:ln>
        </p:spPr>
      </p:pic>
      <p:pic>
        <p:nvPicPr>
          <p:cNvPr id="37"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2"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4"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6"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47"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52"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53"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5"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56"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57"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9"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0"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1"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3"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64"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8"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69"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1"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72"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73" name="" descr=""/>
          <p:cNvPicPr/>
          <p:nvPr/>
        </p:nvPicPr>
        <p:blipFill>
          <a:blip r:embed="rId2"/>
          <a:stretch>
            <a:fillRect/>
          </a:stretch>
        </p:blipFill>
        <p:spPr>
          <a:xfrm>
            <a:off x="2079360" y="1604160"/>
            <a:ext cx="4984200" cy="3976920"/>
          </a:xfrm>
          <a:prstGeom prst="rect">
            <a:avLst/>
          </a:prstGeom>
          <a:ln>
            <a:noFill/>
          </a:ln>
        </p:spPr>
      </p:pic>
      <p:pic>
        <p:nvPicPr>
          <p:cNvPr id="74"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9"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1"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3"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4"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8"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89"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90"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2"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4"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9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8"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0"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01"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3"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04"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05"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06"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8"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09"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10" name="" descr=""/>
          <p:cNvPicPr/>
          <p:nvPr/>
        </p:nvPicPr>
        <p:blipFill>
          <a:blip r:embed="rId2"/>
          <a:stretch>
            <a:fillRect/>
          </a:stretch>
        </p:blipFill>
        <p:spPr>
          <a:xfrm>
            <a:off x="2079360" y="1604160"/>
            <a:ext cx="4984200" cy="3976920"/>
          </a:xfrm>
          <a:prstGeom prst="rect">
            <a:avLst/>
          </a:prstGeom>
          <a:ln>
            <a:noFill/>
          </a:ln>
        </p:spPr>
      </p:pic>
      <p:pic>
        <p:nvPicPr>
          <p:cNvPr id="111"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0"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6"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8"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990360"/>
            <a:ext cx="8153280" cy="0"/>
          </a:xfrm>
          <a:prstGeom prst="line">
            <a:avLst/>
          </a:prstGeom>
          <a:ln w="76320">
            <a:solidFill>
              <a:srgbClr val="ff0000"/>
            </a:solidFill>
            <a:round/>
          </a:ln>
        </p:spPr>
      </p:sp>
      <p:sp>
        <p:nvSpPr>
          <p:cNvPr id="1" name="Line 2"/>
          <p:cNvSpPr/>
          <p:nvPr/>
        </p:nvSpPr>
        <p:spPr>
          <a:xfrm>
            <a:off x="457200" y="2514600"/>
            <a:ext cx="8153280" cy="0"/>
          </a:xfrm>
          <a:prstGeom prst="line">
            <a:avLst/>
          </a:prstGeom>
          <a:ln w="76320">
            <a:solidFill>
              <a:srgbClr val="ff0000"/>
            </a:solidFill>
            <a:round/>
          </a:ln>
        </p:spPr>
      </p:sp>
      <p:sp>
        <p:nvSpPr>
          <p:cNvPr id="2" name="PlaceHolder 3"/>
          <p:cNvSpPr>
            <a:spLocks noGrp="1"/>
          </p:cNvSpPr>
          <p:nvPr>
            <p:ph type="title"/>
          </p:nvPr>
        </p:nvSpPr>
        <p:spPr>
          <a:xfrm>
            <a:off x="406440" y="152280"/>
            <a:ext cx="8203320" cy="837720"/>
          </a:xfrm>
          <a:prstGeom prst="rect">
            <a:avLst/>
          </a:prstGeom>
        </p:spPr>
        <p:txBody>
          <a:bodyPr wrap="none" lIns="0" rIns="0" tIns="0" bIns="0" anchor="ctr"/>
          <a:p>
            <a:r>
              <a:rPr lang="en-IN"/>
              <a:t>Click to edit the title text format</a:t>
            </a:r>
            <a:endParaRPr/>
          </a:p>
        </p:txBody>
      </p:sp>
      <p:sp>
        <p:nvSpPr>
          <p:cNvPr id="3" name="PlaceHolder 4"/>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Line 1"/>
          <p:cNvSpPr/>
          <p:nvPr/>
        </p:nvSpPr>
        <p:spPr>
          <a:xfrm>
            <a:off x="457200" y="990360"/>
            <a:ext cx="8153280" cy="0"/>
          </a:xfrm>
          <a:prstGeom prst="line">
            <a:avLst/>
          </a:prstGeom>
          <a:ln w="76320">
            <a:solidFill>
              <a:srgbClr val="ff0000"/>
            </a:solidFill>
            <a:round/>
          </a:ln>
        </p:spPr>
      </p:sp>
      <p:sp>
        <p:nvSpPr>
          <p:cNvPr id="39" name="PlaceHolder 2"/>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40" name="PlaceHolder 3"/>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 name="Line 1"/>
          <p:cNvSpPr/>
          <p:nvPr/>
        </p:nvSpPr>
        <p:spPr>
          <a:xfrm>
            <a:off x="457200" y="990360"/>
            <a:ext cx="8153280" cy="0"/>
          </a:xfrm>
          <a:prstGeom prst="line">
            <a:avLst/>
          </a:prstGeom>
          <a:ln w="76320">
            <a:solidFill>
              <a:srgbClr val="ff0000"/>
            </a:solidFill>
            <a:round/>
          </a:ln>
        </p:spPr>
      </p:sp>
      <p:sp>
        <p:nvSpPr>
          <p:cNvPr id="76" name="PlaceHolder 2"/>
          <p:cNvSpPr>
            <a:spLocks noGrp="1"/>
          </p:cNvSpPr>
          <p:nvPr>
            <p:ph type="title"/>
          </p:nvPr>
        </p:nvSpPr>
        <p:spPr>
          <a:xfrm>
            <a:off x="406440" y="152280"/>
            <a:ext cx="8203320" cy="837720"/>
          </a:xfrm>
          <a:prstGeom prst="rect">
            <a:avLst/>
          </a:prstGeom>
        </p:spPr>
        <p:txBody>
          <a:bodyPr wrap="none" lIns="0" rIns="0" tIns="0" bIns="0" anchor="ctr"/>
          <a:p>
            <a:r>
              <a:rPr lang="en-IN"/>
              <a:t>Click to edit the title text format</a:t>
            </a:r>
            <a:endParaRPr/>
          </a:p>
        </p:txBody>
      </p:sp>
      <p:sp>
        <p:nvSpPr>
          <p:cNvPr id="77" name="PlaceHolder 3"/>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2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2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2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29.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9.xml"/>
</Relationships>
</file>

<file path=ppt/slides/_rels/slide5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914400" y="533520"/>
            <a:ext cx="7720920" cy="190440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UNIT-V</a:t>
            </a:r>
            <a:endParaRPr/>
          </a:p>
        </p:txBody>
      </p:sp>
      <p:sp>
        <p:nvSpPr>
          <p:cNvPr id="118" name="CustomShape 2"/>
          <p:cNvSpPr/>
          <p:nvPr/>
        </p:nvSpPr>
        <p:spPr>
          <a:xfrm>
            <a:off x="914400" y="3029040"/>
            <a:ext cx="6400080" cy="1770840"/>
          </a:xfrm>
          <a:prstGeom prst="rect">
            <a:avLst/>
          </a:prstGeom>
          <a:noFill/>
          <a:ln>
            <a:noFill/>
          </a:ln>
        </p:spPr>
        <p:txBody>
          <a:bodyPr lIns="90000" rIns="90000" tIns="45000" bIns="45000"/>
          <a:p>
            <a:pPr>
              <a:lnSpc>
                <a:spcPct val="100000"/>
              </a:lnSpc>
            </a:pPr>
            <a:r>
              <a:rPr lang="en-IN" sz="2800">
                <a:solidFill>
                  <a:srgbClr val="000000"/>
                </a:solidFill>
                <a:latin typeface="Arial Black"/>
              </a:rPr>
              <a:t>Instruction Level Parallelism</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62000" y="0"/>
            <a:ext cx="5400000" cy="91368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Example: Digital Logic for MIPS- ALU </a:t>
            </a:r>
            <a:endParaRPr/>
          </a:p>
        </p:txBody>
      </p:sp>
      <p:sp>
        <p:nvSpPr>
          <p:cNvPr id="136" name="CustomShape 2"/>
          <p:cNvSpPr/>
          <p:nvPr/>
        </p:nvSpPr>
        <p:spPr>
          <a:xfrm>
            <a:off x="228600" y="1219320"/>
            <a:ext cx="5180760" cy="91368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Tahoma"/>
              </a:rPr>
              <a:t>Design a 1-bit ALU using AND gate, OR gate, a full adder, and a mux</a:t>
            </a:r>
            <a:endParaRPr/>
          </a:p>
        </p:txBody>
      </p:sp>
      <p:pic>
        <p:nvPicPr>
          <p:cNvPr id="137" name="Picture 4" descr=""/>
          <p:cNvPicPr/>
          <p:nvPr/>
        </p:nvPicPr>
        <p:blipFill>
          <a:blip r:embed="rId1"/>
          <a:stretch>
            <a:fillRect/>
          </a:stretch>
        </p:blipFill>
        <p:spPr>
          <a:xfrm>
            <a:off x="457200" y="2154600"/>
            <a:ext cx="2437560" cy="2149920"/>
          </a:xfrm>
          <a:prstGeom prst="rect">
            <a:avLst/>
          </a:prstGeom>
          <a:ln w="12600">
            <a:noFill/>
          </a:ln>
        </p:spPr>
      </p:pic>
      <p:pic>
        <p:nvPicPr>
          <p:cNvPr id="138" name="Picture 5" descr=""/>
          <p:cNvPicPr/>
          <p:nvPr/>
        </p:nvPicPr>
        <p:blipFill>
          <a:blip r:embed="rId2"/>
          <a:stretch>
            <a:fillRect/>
          </a:stretch>
        </p:blipFill>
        <p:spPr>
          <a:xfrm>
            <a:off x="5400720" y="600120"/>
            <a:ext cx="3590280" cy="3666240"/>
          </a:xfrm>
          <a:prstGeom prst="rect">
            <a:avLst/>
          </a:prstGeom>
          <a:ln w="12600">
            <a:noFill/>
          </a:ln>
        </p:spPr>
      </p:pic>
      <p:pic>
        <p:nvPicPr>
          <p:cNvPr id="139" name="Picture 6" descr=""/>
          <p:cNvPicPr/>
          <p:nvPr/>
        </p:nvPicPr>
        <p:blipFill>
          <a:blip r:embed="rId3"/>
          <a:stretch>
            <a:fillRect/>
          </a:stretch>
        </p:blipFill>
        <p:spPr>
          <a:xfrm>
            <a:off x="0" y="4286160"/>
            <a:ext cx="6885720" cy="2571120"/>
          </a:xfrm>
          <a:prstGeom prst="rect">
            <a:avLst/>
          </a:prstGeom>
          <a:ln w="1260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76320" y="152280"/>
            <a:ext cx="464760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Digital Logic for MIPS- ALU (cont..) </a:t>
            </a:r>
            <a:endParaRPr/>
          </a:p>
        </p:txBody>
      </p:sp>
      <p:sp>
        <p:nvSpPr>
          <p:cNvPr id="141" name="CustomShape 2"/>
          <p:cNvSpPr/>
          <p:nvPr/>
        </p:nvSpPr>
        <p:spPr>
          <a:xfrm>
            <a:off x="152280" y="1066680"/>
            <a:ext cx="5562000" cy="4114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Design a 32-bit ALU </a:t>
            </a:r>
            <a:endParaRPr/>
          </a:p>
          <a:p>
            <a:pPr>
              <a:lnSpc>
                <a:spcPct val="100000"/>
              </a:lnSpc>
            </a:pPr>
            <a:r>
              <a:rPr lang="en-IN" sz="2400">
                <a:solidFill>
                  <a:srgbClr val="000000"/>
                </a:solidFill>
                <a:latin typeface="Tahoma"/>
              </a:rPr>
              <a:t>    </a:t>
            </a:r>
            <a:r>
              <a:rPr lang="en-IN" sz="2400">
                <a:solidFill>
                  <a:srgbClr val="000000"/>
                </a:solidFill>
                <a:latin typeface="Tahoma"/>
              </a:rPr>
              <a:t>by cascading 32 1-bit ALUs</a:t>
            </a:r>
            <a:endParaRPr/>
          </a:p>
        </p:txBody>
      </p:sp>
      <p:pic>
        <p:nvPicPr>
          <p:cNvPr id="142" name="Picture 4" descr=""/>
          <p:cNvPicPr/>
          <p:nvPr/>
        </p:nvPicPr>
        <p:blipFill>
          <a:blip r:embed="rId1"/>
          <a:stretch>
            <a:fillRect/>
          </a:stretch>
        </p:blipFill>
        <p:spPr>
          <a:xfrm>
            <a:off x="4543560" y="152280"/>
            <a:ext cx="4142520" cy="6552360"/>
          </a:xfrm>
          <a:prstGeom prst="rect">
            <a:avLst/>
          </a:prstGeom>
          <a:ln w="1260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Example: The datapath for a branch </a:t>
            </a:r>
            <a:endParaRPr/>
          </a:p>
        </p:txBody>
      </p:sp>
      <p:sp>
        <p:nvSpPr>
          <p:cNvPr id="144" name="CustomShape 2"/>
          <p:cNvSpPr/>
          <p:nvPr/>
        </p:nvSpPr>
        <p:spPr>
          <a:xfrm>
            <a:off x="127080" y="1066680"/>
            <a:ext cx="8635320" cy="563796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Tahoma"/>
              </a:rPr>
              <a:t>Uses the ALU to evaluate the branch condition and a separate adder to compute the branch target as the sum of the incremented PC and the sign-extended, lower 16 bits of the instruction (the branch displacement), shifted left 2 bits.</a:t>
            </a:r>
            <a:endParaRPr/>
          </a:p>
        </p:txBody>
      </p:sp>
      <p:pic>
        <p:nvPicPr>
          <p:cNvPr id="145" name="Picture 2" descr=""/>
          <p:cNvPicPr/>
          <p:nvPr/>
        </p:nvPicPr>
        <p:blipFill>
          <a:blip r:embed="rId1"/>
          <a:stretch>
            <a:fillRect/>
          </a:stretch>
        </p:blipFill>
        <p:spPr>
          <a:xfrm>
            <a:off x="1219320" y="2514600"/>
            <a:ext cx="6628680" cy="42426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Single Data path for MIPS Architecture</a:t>
            </a:r>
            <a:endParaRPr/>
          </a:p>
        </p:txBody>
      </p:sp>
      <p:sp>
        <p:nvSpPr>
          <p:cNvPr id="147" name="CustomShape 2"/>
          <p:cNvSpPr/>
          <p:nvPr/>
        </p:nvSpPr>
        <p:spPr>
          <a:xfrm>
            <a:off x="228600" y="1066680"/>
            <a:ext cx="853380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66ff"/>
                </a:solidFill>
                <a:latin typeface="Tahoma"/>
              </a:rPr>
              <a:t>Datapath Element :</a:t>
            </a:r>
            <a:endParaRPr/>
          </a:p>
          <a:p>
            <a:pPr lvl="1" algn="just">
              <a:lnSpc>
                <a:spcPct val="100000"/>
              </a:lnSpc>
              <a:buFont typeface="StarSymbol"/>
              <a:buChar char="—"/>
            </a:pPr>
            <a:r>
              <a:rPr lang="en-IN" sz="2000">
                <a:solidFill>
                  <a:srgbClr val="000000"/>
                </a:solidFill>
                <a:latin typeface="Tahoma"/>
              </a:rPr>
              <a:t>A unit used to operate on or hold data within a processor. </a:t>
            </a:r>
            <a:endParaRPr/>
          </a:p>
          <a:p>
            <a:pPr lvl="1" algn="just">
              <a:lnSpc>
                <a:spcPct val="100000"/>
              </a:lnSpc>
              <a:buFont typeface="StarSymbol"/>
              <a:buChar char="—"/>
            </a:pPr>
            <a:r>
              <a:rPr lang="en-IN" sz="2000">
                <a:solidFill>
                  <a:srgbClr val="000000"/>
                </a:solidFill>
                <a:latin typeface="Tahoma"/>
              </a:rPr>
              <a:t>In the MIPS implementation, the datapath elements include the instruction and data memories, the register file, the ALU, and adders.</a:t>
            </a:r>
            <a:endParaRPr/>
          </a:p>
          <a:p>
            <a:pPr algn="just">
              <a:lnSpc>
                <a:spcPct val="100000"/>
              </a:lnSpc>
            </a:pPr>
            <a:endParaRPr/>
          </a:p>
          <a:p>
            <a:pPr algn="just">
              <a:lnSpc>
                <a:spcPct val="100000"/>
              </a:lnSpc>
              <a:buFont typeface="StarSymbol"/>
              <a:buChar char="l"/>
            </a:pPr>
            <a:r>
              <a:rPr lang="en-IN" sz="2400">
                <a:solidFill>
                  <a:srgbClr val="0066ff"/>
                </a:solidFill>
                <a:latin typeface="Tahoma"/>
              </a:rPr>
              <a:t>Single Data path for MIPS Architecture:</a:t>
            </a:r>
            <a:endParaRPr/>
          </a:p>
          <a:p>
            <a:pPr lvl="1" algn="just">
              <a:lnSpc>
                <a:spcPct val="100000"/>
              </a:lnSpc>
              <a:buFont typeface="StarSymbol"/>
              <a:buChar char="—"/>
            </a:pPr>
            <a:r>
              <a:rPr lang="en-IN" sz="2000">
                <a:solidFill>
                  <a:srgbClr val="000000"/>
                </a:solidFill>
                <a:latin typeface="Tahoma"/>
              </a:rPr>
              <a:t>The datapath components needed for the individual instruction classes can be combined into a single datapath and the control is added to complete the implementation. </a:t>
            </a:r>
            <a:endParaRPr/>
          </a:p>
          <a:p>
            <a:pPr lvl="1" algn="just">
              <a:lnSpc>
                <a:spcPct val="100000"/>
              </a:lnSpc>
              <a:buFont typeface="StarSymbol"/>
              <a:buChar char="—"/>
            </a:pPr>
            <a:r>
              <a:rPr lang="en-IN" sz="2000">
                <a:solidFill>
                  <a:srgbClr val="000000"/>
                </a:solidFill>
                <a:latin typeface="Tahoma"/>
              </a:rPr>
              <a:t>This simplest datapath will attempt to execute all instructions in one clock cycle. </a:t>
            </a:r>
            <a:endParaRPr/>
          </a:p>
          <a:p>
            <a:pPr lvl="1" algn="just">
              <a:lnSpc>
                <a:spcPct val="100000"/>
              </a:lnSpc>
              <a:buFont typeface="StarSymbol"/>
              <a:buChar char="—"/>
            </a:pPr>
            <a:r>
              <a:rPr lang="en-IN" sz="2000">
                <a:solidFill>
                  <a:srgbClr val="000000"/>
                </a:solidFill>
                <a:latin typeface="Tahoma"/>
              </a:rPr>
              <a:t>This means that no datapath resource can be used more than once per instruction, so any element needed more than once must be duplicated.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Single Data path for MIPS Architecture (cont..)</a:t>
            </a:r>
            <a:endParaRPr/>
          </a:p>
        </p:txBody>
      </p:sp>
      <p:sp>
        <p:nvSpPr>
          <p:cNvPr id="149" name="CustomShape 2"/>
          <p:cNvSpPr/>
          <p:nvPr/>
        </p:nvSpPr>
        <p:spPr>
          <a:xfrm>
            <a:off x="228600" y="1066680"/>
            <a:ext cx="8533800" cy="5637960"/>
          </a:xfrm>
          <a:prstGeom prst="rect">
            <a:avLst/>
          </a:prstGeom>
          <a:noFill/>
          <a:ln>
            <a:noFill/>
          </a:ln>
        </p:spPr>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406440" y="152280"/>
            <a:ext cx="7822440" cy="456480"/>
          </a:xfrm>
          <a:prstGeom prst="rect">
            <a:avLst/>
          </a:prstGeom>
          <a:noFill/>
          <a:ln>
            <a:noFill/>
          </a:ln>
        </p:spPr>
        <p:txBody>
          <a:bodyPr lIns="90000" rIns="90000" tIns="45000" bIns="45000" anchor="b"/>
          <a:p>
            <a:pPr algn="ctr">
              <a:lnSpc>
                <a:spcPct val="100000"/>
              </a:lnSpc>
            </a:pPr>
            <a:r>
              <a:rPr lang="en-IN" sz="2800">
                <a:solidFill>
                  <a:srgbClr val="000000"/>
                </a:solidFill>
                <a:latin typeface="Arial Black"/>
              </a:rPr>
              <a:t>Simple datapath for MIPS architecture</a:t>
            </a:r>
            <a:endParaRPr/>
          </a:p>
        </p:txBody>
      </p:sp>
      <p:pic>
        <p:nvPicPr>
          <p:cNvPr id="151" name="Picture 2" descr=""/>
          <p:cNvPicPr/>
          <p:nvPr/>
        </p:nvPicPr>
        <p:blipFill>
          <a:blip r:embed="rId1"/>
          <a:stretch>
            <a:fillRect/>
          </a:stretch>
        </p:blipFill>
        <p:spPr>
          <a:xfrm>
            <a:off x="228600" y="685800"/>
            <a:ext cx="8533800" cy="58665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Simple MIPS Implementation with Control Signals</a:t>
            </a:r>
            <a:endParaRPr/>
          </a:p>
        </p:txBody>
      </p:sp>
      <p:sp>
        <p:nvSpPr>
          <p:cNvPr id="153" name="CustomShape 2"/>
          <p:cNvSpPr/>
          <p:nvPr/>
        </p:nvSpPr>
        <p:spPr>
          <a:xfrm>
            <a:off x="76320" y="1066680"/>
            <a:ext cx="883836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The input to the control unit is the 6-bit opcode field from the instruction.</a:t>
            </a:r>
            <a:endParaRPr/>
          </a:p>
          <a:p>
            <a:pPr>
              <a:lnSpc>
                <a:spcPct val="100000"/>
              </a:lnSpc>
              <a:buFont typeface="StarSymbol"/>
              <a:buChar char="l"/>
            </a:pPr>
            <a:r>
              <a:rPr lang="en-IN" sz="2400">
                <a:solidFill>
                  <a:srgbClr val="000000"/>
                </a:solidFill>
                <a:latin typeface="Tahoma"/>
              </a:rPr>
              <a:t>The outputs of the control unit consist of :</a:t>
            </a:r>
            <a:endParaRPr/>
          </a:p>
          <a:p>
            <a:pPr lvl="1">
              <a:lnSpc>
                <a:spcPct val="100000"/>
              </a:lnSpc>
              <a:buFont typeface="StarSymbol"/>
              <a:buChar char="—"/>
            </a:pPr>
            <a:r>
              <a:rPr lang="en-IN" sz="2000">
                <a:solidFill>
                  <a:srgbClr val="000000"/>
                </a:solidFill>
                <a:latin typeface="Tahoma"/>
              </a:rPr>
              <a:t>three 1-bit signals that are used to control multiplexors (RegDst, ALUSrc, and MemtoReg), </a:t>
            </a:r>
            <a:endParaRPr/>
          </a:p>
          <a:p>
            <a:pPr lvl="1">
              <a:lnSpc>
                <a:spcPct val="100000"/>
              </a:lnSpc>
              <a:buFont typeface="StarSymbol"/>
              <a:buChar char="—"/>
            </a:pPr>
            <a:r>
              <a:rPr lang="en-IN" sz="2000">
                <a:solidFill>
                  <a:srgbClr val="000000"/>
                </a:solidFill>
                <a:latin typeface="Tahoma"/>
              </a:rPr>
              <a:t>three signals for controlling reads and writes in the register file and data memory (RcgWrite, MemRead, and MemWrite), </a:t>
            </a:r>
            <a:endParaRPr/>
          </a:p>
          <a:p>
            <a:pPr lvl="1">
              <a:lnSpc>
                <a:spcPct val="100000"/>
              </a:lnSpc>
              <a:buFont typeface="StarSymbol"/>
              <a:buChar char="—"/>
            </a:pPr>
            <a:r>
              <a:rPr lang="en-IN" sz="2000">
                <a:solidFill>
                  <a:srgbClr val="000000"/>
                </a:solidFill>
                <a:latin typeface="Tahoma"/>
              </a:rPr>
              <a:t>a 1-bit signal used in determining whether to possibly branch (Branch) </a:t>
            </a:r>
            <a:endParaRPr/>
          </a:p>
          <a:p>
            <a:pPr lvl="1">
              <a:lnSpc>
                <a:spcPct val="100000"/>
              </a:lnSpc>
              <a:buFont typeface="StarSymbol"/>
              <a:buChar char="—"/>
            </a:pPr>
            <a:r>
              <a:rPr lang="en-IN" sz="2000">
                <a:solidFill>
                  <a:srgbClr val="000000"/>
                </a:solidFill>
                <a:latin typeface="Tahoma"/>
              </a:rPr>
              <a:t>a 2-bit control signal for the ALU (ALUOp). </a:t>
            </a:r>
            <a:endParaRPr/>
          </a:p>
          <a:p>
            <a:pPr>
              <a:lnSpc>
                <a:spcPct val="100000"/>
              </a:lnSpc>
              <a:buFont typeface="StarSymbol"/>
              <a:buChar char="l"/>
            </a:pPr>
            <a:r>
              <a:rPr lang="en-IN" sz="2400">
                <a:solidFill>
                  <a:srgbClr val="000000"/>
                </a:solidFill>
                <a:latin typeface="Tahoma"/>
              </a:rPr>
              <a:t>An AND gate is used to combine the branch control signal and the Zero output from the ALU; the AND gate output controls the selection of the next PC. </a:t>
            </a:r>
            <a:endParaRPr/>
          </a:p>
          <a:p>
            <a:pPr>
              <a:lnSpc>
                <a:spcPct val="100000"/>
              </a:lnSpc>
              <a:buFont typeface="StarSymbol"/>
              <a:buChar char="l"/>
            </a:pPr>
            <a:r>
              <a:rPr lang="en-IN" sz="2400">
                <a:solidFill>
                  <a:srgbClr val="000000"/>
                </a:solidFill>
                <a:latin typeface="Tahoma"/>
              </a:rPr>
              <a:t>Notice that PCSrc is now a derived signal, rather than one coming directly from the control unit.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406440" y="152280"/>
            <a:ext cx="8203320" cy="45648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Simple Datapath with The Control Unit</a:t>
            </a:r>
            <a:endParaRPr/>
          </a:p>
        </p:txBody>
      </p:sp>
      <p:pic>
        <p:nvPicPr>
          <p:cNvPr id="155" name="Picture 2" descr=""/>
          <p:cNvPicPr/>
          <p:nvPr/>
        </p:nvPicPr>
        <p:blipFill>
          <a:blip r:embed="rId1"/>
          <a:stretch>
            <a:fillRect/>
          </a:stretch>
        </p:blipFill>
        <p:spPr>
          <a:xfrm>
            <a:off x="152280" y="609480"/>
            <a:ext cx="8533800" cy="59965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The Effect of Each of The Seven Contro</a:t>
            </a:r>
            <a:r>
              <a:rPr b="1" lang="en-IN" sz="2800">
                <a:solidFill>
                  <a:srgbClr val="000000"/>
                </a:solidFill>
                <a:latin typeface="Arial Black"/>
              </a:rPr>
              <a:t>l </a:t>
            </a:r>
            <a:r>
              <a:rPr lang="en-IN" sz="2800">
                <a:solidFill>
                  <a:srgbClr val="000000"/>
                </a:solidFill>
                <a:latin typeface="Arial Black"/>
              </a:rPr>
              <a:t>Signals</a:t>
            </a:r>
            <a:endParaRPr/>
          </a:p>
        </p:txBody>
      </p:sp>
      <p:pic>
        <p:nvPicPr>
          <p:cNvPr id="157" name="Picture 4" descr=""/>
          <p:cNvPicPr/>
          <p:nvPr/>
        </p:nvPicPr>
        <p:blipFill>
          <a:blip r:embed="rId1"/>
          <a:stretch>
            <a:fillRect/>
          </a:stretch>
        </p:blipFill>
        <p:spPr>
          <a:xfrm>
            <a:off x="76320" y="1066680"/>
            <a:ext cx="8838360" cy="5562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533520" y="533520"/>
            <a:ext cx="8101800" cy="1904400"/>
          </a:xfrm>
          <a:prstGeom prst="rect">
            <a:avLst/>
          </a:prstGeom>
          <a:noFill/>
          <a:ln>
            <a:noFill/>
          </a:ln>
        </p:spPr>
        <p:txBody>
          <a:bodyPr lIns="90000" rIns="90000" tIns="45000" bIns="45000" anchor="b"/>
          <a:p>
            <a:endParaRPr/>
          </a:p>
          <a:p>
            <a:pPr>
              <a:lnSpc>
                <a:spcPct val="100000"/>
              </a:lnSpc>
            </a:pPr>
            <a:r>
              <a:rPr lang="en-IN" sz="3600">
                <a:solidFill>
                  <a:srgbClr val="000000"/>
                </a:solidFill>
                <a:latin typeface="Octapost NBP"/>
                <a:ea typeface="Verdana"/>
              </a:rPr>
              <a:t>Overview of instruction pipelining &amp; performance improvement</a:t>
            </a:r>
            <a:endParaRPr/>
          </a:p>
        </p:txBody>
      </p:sp>
    </p:spTree>
  </p:cSld>
  <p:transition spd="slow">
    <p:circl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Syllabus Contents</a:t>
            </a:r>
            <a:endParaRPr/>
          </a:p>
        </p:txBody>
      </p:sp>
      <p:sp>
        <p:nvSpPr>
          <p:cNvPr id="120" name="CustomShape 2"/>
          <p:cNvSpPr/>
          <p:nvPr/>
        </p:nvSpPr>
        <p:spPr>
          <a:xfrm>
            <a:off x="304920" y="1066680"/>
            <a:ext cx="833040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MIPS Implementation Overview, Digital Logic for MIPS Implementation, Single Data path for MIPS Architecture, Simple MIPS Implementation with Control Signals.</a:t>
            </a:r>
            <a:endParaRPr/>
          </a:p>
          <a:p>
            <a:pPr algn="just">
              <a:lnSpc>
                <a:spcPct val="100000"/>
              </a:lnSpc>
              <a:buFont typeface="StarSymbol"/>
              <a:buChar char="l"/>
            </a:pPr>
            <a:r>
              <a:rPr lang="en-IN" sz="2400">
                <a:solidFill>
                  <a:srgbClr val="000000"/>
                </a:solidFill>
                <a:latin typeface="Tahoma"/>
              </a:rPr>
              <a:t>Overview of Instruction Pipelining, Performance Improvement, MIPS Instruction Set for Pipelining,</a:t>
            </a:r>
            <a:endParaRPr/>
          </a:p>
          <a:p>
            <a:pPr algn="just">
              <a:lnSpc>
                <a:spcPct val="100000"/>
              </a:lnSpc>
              <a:buFont typeface="StarSymbol"/>
              <a:buChar char="l"/>
            </a:pPr>
            <a:r>
              <a:rPr lang="en-IN" sz="2400">
                <a:solidFill>
                  <a:srgbClr val="000000"/>
                </a:solidFill>
                <a:latin typeface="Tahoma"/>
              </a:rPr>
              <a:t>Pipeline Hazards: Structural, Data – Forwarding &amp; Code Reordering, Control – Branch Prediction,</a:t>
            </a:r>
            <a:endParaRPr/>
          </a:p>
          <a:p>
            <a:pPr algn="just">
              <a:lnSpc>
                <a:spcPct val="100000"/>
              </a:lnSpc>
              <a:buFont typeface="StarSymbol"/>
              <a:buChar char="l"/>
            </a:pPr>
            <a:r>
              <a:rPr lang="en-IN" sz="2400">
                <a:solidFill>
                  <a:srgbClr val="000000"/>
                </a:solidFill>
                <a:latin typeface="Tahoma"/>
              </a:rPr>
              <a:t>5 Stage Pipeline with Data path &amp; Control for MIPS Architecture, Graphical Representation of Pipelines,</a:t>
            </a:r>
            <a:endParaRPr/>
          </a:p>
          <a:p>
            <a:pPr algn="just">
              <a:lnSpc>
                <a:spcPct val="100000"/>
              </a:lnSpc>
              <a:buFont typeface="StarSymbol"/>
              <a:buChar char="l"/>
            </a:pPr>
            <a:r>
              <a:rPr lang="en-IN" sz="2400">
                <a:solidFill>
                  <a:srgbClr val="000000"/>
                </a:solidFill>
                <a:latin typeface="Tahoma"/>
              </a:rPr>
              <a:t>Data Hazards – Forwarding &amp; Stalling for MIPS Pipeline, Control Hazards – Dynamic Branch Prediction &amp; Delayed Branch for MIPS Pipeline. Superscalar Processors.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Pipelining</a:t>
            </a:r>
            <a:endParaRPr/>
          </a:p>
        </p:txBody>
      </p:sp>
      <p:sp>
        <p:nvSpPr>
          <p:cNvPr id="160" name="CustomShape 2"/>
          <p:cNvSpPr/>
          <p:nvPr/>
        </p:nvSpPr>
        <p:spPr>
          <a:xfrm>
            <a:off x="152280" y="1066680"/>
            <a:ext cx="8762400" cy="5637960"/>
          </a:xfrm>
          <a:prstGeom prst="rect">
            <a:avLst/>
          </a:prstGeom>
          <a:noFill/>
          <a:ln>
            <a:noFill/>
          </a:ln>
        </p:spPr>
        <p:txBody>
          <a:bodyPr lIns="90000" rIns="90000" tIns="45000" bIns="45000"/>
          <a:p>
            <a:pPr>
              <a:lnSpc>
                <a:spcPct val="100000"/>
              </a:lnSpc>
              <a:buFont typeface="StarSymbol"/>
              <a:buChar char="l"/>
            </a:pPr>
            <a:r>
              <a:rPr lang="en-IN" sz="2400">
                <a:solidFill>
                  <a:srgbClr val="0066ff"/>
                </a:solidFill>
                <a:latin typeface="Tahoma"/>
              </a:rPr>
              <a:t>Pipelining is an implementation technique in which multiple instructions are overlapped in execution.</a:t>
            </a:r>
            <a:endParaRPr/>
          </a:p>
          <a:p>
            <a:pPr>
              <a:lnSpc>
                <a:spcPct val="100000"/>
              </a:lnSpc>
              <a:buFont typeface="StarSymbol"/>
              <a:buChar char="l"/>
            </a:pPr>
            <a:r>
              <a:rPr lang="en-IN" sz="2400">
                <a:solidFill>
                  <a:srgbClr val="000000"/>
                </a:solidFill>
                <a:latin typeface="Tahoma"/>
              </a:rPr>
              <a:t>It has the substantial advantage that, unlike programming a multiprocessor, it is fundamentally invisible to the programmer.</a:t>
            </a:r>
            <a:endParaRPr/>
          </a:p>
          <a:p>
            <a:pPr>
              <a:lnSpc>
                <a:spcPct val="100000"/>
              </a:lnSpc>
              <a:buFont typeface="StarSymbol"/>
              <a:buChar char="l"/>
            </a:pPr>
            <a:r>
              <a:rPr lang="en-IN" sz="2400">
                <a:solidFill>
                  <a:srgbClr val="000000"/>
                </a:solidFill>
                <a:latin typeface="Tahoma"/>
              </a:rPr>
              <a:t>Pipelining only works is one does not attempt to execute </a:t>
            </a:r>
            <a:r>
              <a:rPr i="1" lang="en-IN" sz="2400">
                <a:solidFill>
                  <a:srgbClr val="000000"/>
                </a:solidFill>
                <a:latin typeface="Tahoma"/>
              </a:rPr>
              <a:t>at the same time </a:t>
            </a:r>
            <a:r>
              <a:rPr lang="en-IN" sz="2400">
                <a:solidFill>
                  <a:srgbClr val="000000"/>
                </a:solidFill>
                <a:latin typeface="Tahoma"/>
              </a:rPr>
              <a:t>two different operations that use the same datapath resource:</a:t>
            </a:r>
            <a:endParaRPr/>
          </a:p>
          <a:p>
            <a:pPr lvl="1">
              <a:lnSpc>
                <a:spcPct val="100000"/>
              </a:lnSpc>
              <a:buFont typeface="StarSymbol"/>
              <a:buChar char="—"/>
            </a:pPr>
            <a:r>
              <a:rPr lang="en-IN" sz="2000">
                <a:solidFill>
                  <a:srgbClr val="000000"/>
                </a:solidFill>
                <a:latin typeface="Tahoma"/>
              </a:rPr>
              <a:t>as an instance, if the datapath has a single ALU, this cannot compute concurrently the effective address of a load and the subtraction of the operands in another instruction</a:t>
            </a:r>
            <a:endParaRPr/>
          </a:p>
          <a:p>
            <a:pPr>
              <a:lnSpc>
                <a:spcPct val="100000"/>
              </a:lnSpc>
              <a:buFont typeface="StarSymbol"/>
              <a:buChar char="l"/>
            </a:pPr>
            <a:r>
              <a:rPr lang="en-IN" sz="2400">
                <a:solidFill>
                  <a:srgbClr val="000000"/>
                </a:solidFill>
                <a:latin typeface="Tahoma"/>
              </a:rPr>
              <a:t>Using </a:t>
            </a:r>
            <a:r>
              <a:rPr i="1" lang="en-IN" sz="2400">
                <a:solidFill>
                  <a:srgbClr val="000000"/>
                </a:solidFill>
                <a:latin typeface="Tahoma"/>
              </a:rPr>
              <a:t>reduced </a:t>
            </a:r>
            <a:r>
              <a:rPr lang="en-IN" sz="2400">
                <a:solidFill>
                  <a:srgbClr val="000000"/>
                </a:solidFill>
                <a:latin typeface="Tahoma"/>
              </a:rPr>
              <a:t>(simple) </a:t>
            </a:r>
            <a:r>
              <a:rPr i="1" lang="en-IN" sz="2400">
                <a:solidFill>
                  <a:srgbClr val="000000"/>
                </a:solidFill>
                <a:latin typeface="Tahoma"/>
              </a:rPr>
              <a:t>instructions </a:t>
            </a:r>
            <a:r>
              <a:rPr lang="en-IN" sz="2400">
                <a:solidFill>
                  <a:srgbClr val="000000"/>
                </a:solidFill>
                <a:latin typeface="Tahoma"/>
              </a:rPr>
              <a:t>(namely RISC) makes it fairly easy to determine at each time which datapath resources are free and which are busy.</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MIPS 5-Stage pipelining</a:t>
            </a:r>
            <a:endParaRPr/>
          </a:p>
        </p:txBody>
      </p:sp>
      <p:sp>
        <p:nvSpPr>
          <p:cNvPr id="162" name="CustomShape 2"/>
          <p:cNvSpPr/>
          <p:nvPr/>
        </p:nvSpPr>
        <p:spPr>
          <a:xfrm>
            <a:off x="0" y="1066680"/>
            <a:ext cx="891468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MIPS instructions classically take five steps:</a:t>
            </a:r>
            <a:endParaRPr/>
          </a:p>
          <a:p>
            <a:pPr lvl="1">
              <a:lnSpc>
                <a:spcPct val="100000"/>
              </a:lnSpc>
              <a:buFont typeface="Arial Black"/>
              <a:buAutoNum type="arabicPeriod"/>
            </a:pPr>
            <a:r>
              <a:rPr lang="en-IN" sz="2000">
                <a:solidFill>
                  <a:srgbClr val="000000"/>
                </a:solidFill>
                <a:latin typeface="Tahoma"/>
              </a:rPr>
              <a:t>Fetch instruction from memory.</a:t>
            </a:r>
            <a:endParaRPr/>
          </a:p>
          <a:p>
            <a:pPr lvl="1">
              <a:lnSpc>
                <a:spcPct val="100000"/>
              </a:lnSpc>
              <a:buFont typeface="Arial Black"/>
              <a:buAutoNum type="arabicPeriod"/>
            </a:pPr>
            <a:r>
              <a:rPr lang="en-IN" sz="2000">
                <a:solidFill>
                  <a:srgbClr val="000000"/>
                </a:solidFill>
                <a:latin typeface="Tahoma"/>
              </a:rPr>
              <a:t>Read registers while decoding the instruction. The regular format of MIPS instructions allows reading and decoding to occur simultaneously.</a:t>
            </a:r>
            <a:endParaRPr/>
          </a:p>
          <a:p>
            <a:pPr lvl="1">
              <a:lnSpc>
                <a:spcPct val="100000"/>
              </a:lnSpc>
              <a:buFont typeface="Arial Black"/>
              <a:buAutoNum type="arabicPeriod"/>
            </a:pPr>
            <a:r>
              <a:rPr lang="en-IN" sz="2000">
                <a:solidFill>
                  <a:srgbClr val="000000"/>
                </a:solidFill>
                <a:latin typeface="Tahoma"/>
              </a:rPr>
              <a:t>Execute the operation or calculate an address.</a:t>
            </a:r>
            <a:endParaRPr/>
          </a:p>
          <a:p>
            <a:pPr lvl="1">
              <a:lnSpc>
                <a:spcPct val="100000"/>
              </a:lnSpc>
              <a:buFont typeface="Arial Black"/>
              <a:buAutoNum type="arabicPeriod"/>
            </a:pPr>
            <a:r>
              <a:rPr lang="en-IN" sz="2000">
                <a:solidFill>
                  <a:srgbClr val="000000"/>
                </a:solidFill>
                <a:latin typeface="Tahoma"/>
              </a:rPr>
              <a:t>Access an operand in data memory.</a:t>
            </a:r>
            <a:endParaRPr/>
          </a:p>
          <a:p>
            <a:pPr lvl="1">
              <a:lnSpc>
                <a:spcPct val="100000"/>
              </a:lnSpc>
              <a:buFont typeface="Arial Black"/>
              <a:buAutoNum type="arabicPeriod"/>
            </a:pPr>
            <a:r>
              <a:rPr lang="en-IN" sz="2000">
                <a:solidFill>
                  <a:srgbClr val="000000"/>
                </a:solidFill>
                <a:latin typeface="Tahoma"/>
              </a:rPr>
              <a:t>Write the result into a register.</a:t>
            </a:r>
            <a:endParaRPr/>
          </a:p>
          <a:p>
            <a:pPr>
              <a:lnSpc>
                <a:spcPct val="100000"/>
              </a:lnSpc>
            </a:pPr>
            <a:endParaRPr/>
          </a:p>
        </p:txBody>
      </p:sp>
      <p:pic>
        <p:nvPicPr>
          <p:cNvPr id="163" name="Picture 2" descr=""/>
          <p:cNvPicPr/>
          <p:nvPr/>
        </p:nvPicPr>
        <p:blipFill>
          <a:blip r:embed="rId1"/>
          <a:stretch>
            <a:fillRect/>
          </a:stretch>
        </p:blipFill>
        <p:spPr>
          <a:xfrm>
            <a:off x="1371600" y="4024080"/>
            <a:ext cx="6385680" cy="26809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MIPS 5-Stage pipelining (cont..)</a:t>
            </a:r>
            <a:endParaRPr/>
          </a:p>
        </p:txBody>
      </p:sp>
      <p:sp>
        <p:nvSpPr>
          <p:cNvPr id="165" name="CustomShape 2"/>
          <p:cNvSpPr/>
          <p:nvPr/>
        </p:nvSpPr>
        <p:spPr>
          <a:xfrm>
            <a:off x="0" y="1066680"/>
            <a:ext cx="891468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Why are phases WB and ID highlighted in clock cycle 5?</a:t>
            </a:r>
            <a:endParaRPr/>
          </a:p>
          <a:p>
            <a:pPr>
              <a:lnSpc>
                <a:spcPct val="100000"/>
              </a:lnSpc>
              <a:buFont typeface="StarSymbol"/>
              <a:buChar char="l"/>
            </a:pPr>
            <a:r>
              <a:rPr lang="en-IN" sz="2400">
                <a:solidFill>
                  <a:srgbClr val="000000"/>
                </a:solidFill>
                <a:latin typeface="Tahoma"/>
              </a:rPr>
              <a:t>What is peculiar with them?</a:t>
            </a:r>
            <a:endParaRPr/>
          </a:p>
          <a:p>
            <a:pPr lvl="1">
              <a:lnSpc>
                <a:spcPct val="100000"/>
              </a:lnSpc>
              <a:buFont typeface="StarSymbol"/>
              <a:buChar char="—"/>
            </a:pPr>
            <a:r>
              <a:rPr lang="en-IN" sz="2000">
                <a:solidFill>
                  <a:srgbClr val="000000"/>
                </a:solidFill>
                <a:latin typeface="Tahoma"/>
              </a:rPr>
              <a:t>Let instruction </a:t>
            </a:r>
            <a:r>
              <a:rPr i="1" lang="en-IN" sz="2000">
                <a:solidFill>
                  <a:srgbClr val="000000"/>
                </a:solidFill>
                <a:latin typeface="Tahoma"/>
              </a:rPr>
              <a:t>i </a:t>
            </a:r>
            <a:r>
              <a:rPr lang="en-IN" sz="2000">
                <a:solidFill>
                  <a:srgbClr val="000000"/>
                </a:solidFill>
                <a:latin typeface="Tahoma"/>
              </a:rPr>
              <a:t>be a load, and </a:t>
            </a:r>
            <a:r>
              <a:rPr i="1" lang="en-IN" sz="2000">
                <a:solidFill>
                  <a:srgbClr val="000000"/>
                </a:solidFill>
                <a:latin typeface="Tahoma"/>
              </a:rPr>
              <a:t>i+3 </a:t>
            </a:r>
            <a:r>
              <a:rPr lang="en-IN" sz="2000">
                <a:solidFill>
                  <a:srgbClr val="000000"/>
                </a:solidFill>
                <a:latin typeface="Tahoma"/>
              </a:rPr>
              <a:t>be an R-type: in cycle 5 the result from instruction </a:t>
            </a:r>
            <a:r>
              <a:rPr i="1" lang="en-IN" sz="2000">
                <a:solidFill>
                  <a:srgbClr val="000000"/>
                </a:solidFill>
                <a:latin typeface="Tahoma"/>
              </a:rPr>
              <a:t>i </a:t>
            </a:r>
            <a:r>
              <a:rPr lang="en-IN" sz="2000">
                <a:solidFill>
                  <a:srgbClr val="000000"/>
                </a:solidFill>
                <a:latin typeface="Tahoma"/>
              </a:rPr>
              <a:t>is being written in the register file and the operands for instruction </a:t>
            </a:r>
            <a:r>
              <a:rPr i="1" lang="en-IN" sz="2000">
                <a:solidFill>
                  <a:srgbClr val="000000"/>
                </a:solidFill>
                <a:latin typeface="Tahoma"/>
              </a:rPr>
              <a:t>i+3 </a:t>
            </a:r>
            <a:r>
              <a:rPr lang="en-IN" sz="2000">
                <a:solidFill>
                  <a:srgbClr val="000000"/>
                </a:solidFill>
                <a:latin typeface="Tahoma"/>
              </a:rPr>
              <a:t>are being read from the same file.</a:t>
            </a:r>
            <a:endParaRPr/>
          </a:p>
          <a:p>
            <a:pPr lvl="1">
              <a:lnSpc>
                <a:spcPct val="100000"/>
              </a:lnSpc>
              <a:buFont typeface="StarSymbol"/>
              <a:buChar char="—"/>
            </a:pPr>
            <a:r>
              <a:rPr lang="en-IN" sz="2000">
                <a:solidFill>
                  <a:srgbClr val="000000"/>
                </a:solidFill>
                <a:latin typeface="Tahoma"/>
              </a:rPr>
              <a:t>Well, it looks like we are trying to use the </a:t>
            </a:r>
            <a:r>
              <a:rPr i="1" lang="en-IN" sz="2000">
                <a:solidFill>
                  <a:srgbClr val="000000"/>
                </a:solidFill>
                <a:latin typeface="Tahoma"/>
              </a:rPr>
              <a:t>same </a:t>
            </a:r>
            <a:r>
              <a:rPr lang="en-IN" sz="2000">
                <a:solidFill>
                  <a:srgbClr val="000000"/>
                </a:solidFill>
                <a:latin typeface="Tahoma"/>
              </a:rPr>
              <a:t>resource in the </a:t>
            </a:r>
            <a:r>
              <a:rPr i="1" lang="en-IN" sz="2000">
                <a:solidFill>
                  <a:srgbClr val="000000"/>
                </a:solidFill>
                <a:latin typeface="Tahoma"/>
              </a:rPr>
              <a:t>same </a:t>
            </a:r>
            <a:r>
              <a:rPr lang="en-IN" sz="2000">
                <a:solidFill>
                  <a:srgbClr val="000000"/>
                </a:solidFill>
                <a:latin typeface="Tahoma"/>
              </a:rPr>
              <a:t>clock cycle for two </a:t>
            </a:r>
            <a:r>
              <a:rPr i="1" lang="en-IN" sz="2000">
                <a:solidFill>
                  <a:srgbClr val="000000"/>
                </a:solidFill>
                <a:latin typeface="Tahoma"/>
              </a:rPr>
              <a:t>different </a:t>
            </a:r>
            <a:r>
              <a:rPr lang="en-IN" sz="2000">
                <a:solidFill>
                  <a:srgbClr val="000000"/>
                </a:solidFill>
                <a:latin typeface="Tahoma"/>
              </a:rPr>
              <a:t>instructions …</a:t>
            </a:r>
            <a:endParaRPr/>
          </a:p>
          <a:p>
            <a:pPr>
              <a:lnSpc>
                <a:spcPct val="100000"/>
              </a:lnSpc>
              <a:buFont typeface="StarSymbol"/>
              <a:buChar char="l"/>
            </a:pPr>
            <a:r>
              <a:rPr lang="en-IN" sz="2400">
                <a:solidFill>
                  <a:srgbClr val="000000"/>
                </a:solidFill>
                <a:latin typeface="Tahoma"/>
              </a:rPr>
              <a:t>Actually, this is allowed at those functional units that can be used twice during different phases of the same clock cycle.</a:t>
            </a:r>
            <a:endParaRPr/>
          </a:p>
          <a:p>
            <a:pPr>
              <a:lnSpc>
                <a:spcPct val="100000"/>
              </a:lnSpc>
            </a:pPr>
            <a:endParaRPr/>
          </a:p>
        </p:txBody>
      </p:sp>
      <p:sp>
        <p:nvSpPr>
          <p:cNvPr id="166" name="CustomShape 3"/>
          <p:cNvSpPr/>
          <p:nvPr/>
        </p:nvSpPr>
        <p:spPr>
          <a:xfrm>
            <a:off x="4191120" y="990720"/>
            <a:ext cx="1599480" cy="608760"/>
          </a:xfrm>
          <a:prstGeom prst="ellipse">
            <a:avLst/>
          </a:prstGeom>
          <a:noFill/>
          <a:ln cap="rnd" w="19080">
            <a:solidFill>
              <a:srgbClr val="0066ff"/>
            </a:solidFill>
            <a:custDash>
              <a:ds d="8427000000" sp="2809000000"/>
            </a:custDash>
            <a:round/>
          </a:ln>
        </p:spPr>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MIPS 5-Stage pipelining (cont..)</a:t>
            </a:r>
            <a:endParaRPr/>
          </a:p>
        </p:txBody>
      </p:sp>
      <p:sp>
        <p:nvSpPr>
          <p:cNvPr id="168" name="CustomShape 2"/>
          <p:cNvSpPr/>
          <p:nvPr/>
        </p:nvSpPr>
        <p:spPr>
          <a:xfrm>
            <a:off x="0" y="1066680"/>
            <a:ext cx="891468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In the following figure depicting the execution pattern of a load instruction, each phase is associated to the unit is uses: the dotted part shows that the unit is not used in that portion of the clock cycle.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StarSymbol"/>
              <a:buChar char="l"/>
            </a:pPr>
            <a:r>
              <a:rPr lang="en-IN" sz="2400">
                <a:solidFill>
                  <a:srgbClr val="000000"/>
                </a:solidFill>
                <a:latin typeface="Tahoma"/>
              </a:rPr>
              <a:t>The register file is </a:t>
            </a:r>
            <a:r>
              <a:rPr lang="en-IN" sz="2400">
                <a:solidFill>
                  <a:srgbClr val="ff0000"/>
                </a:solidFill>
                <a:latin typeface="Tahoma"/>
              </a:rPr>
              <a:t>written</a:t>
            </a:r>
            <a:r>
              <a:rPr lang="en-IN" sz="2400">
                <a:solidFill>
                  <a:srgbClr val="000000"/>
                </a:solidFill>
                <a:latin typeface="Tahoma"/>
              </a:rPr>
              <a:t> in WB in the first half of the clock cycle, and it is </a:t>
            </a:r>
            <a:r>
              <a:rPr lang="en-IN" sz="2400">
                <a:solidFill>
                  <a:srgbClr val="0066ff"/>
                </a:solidFill>
                <a:latin typeface="Tahoma"/>
              </a:rPr>
              <a:t>read</a:t>
            </a:r>
            <a:r>
              <a:rPr lang="en-IN" sz="2400">
                <a:solidFill>
                  <a:srgbClr val="000000"/>
                </a:solidFill>
                <a:latin typeface="Tahoma"/>
              </a:rPr>
              <a:t> in ID in the second half of the clock cycle.</a:t>
            </a:r>
            <a:endParaRPr/>
          </a:p>
          <a:p>
            <a:pPr>
              <a:lnSpc>
                <a:spcPct val="100000"/>
              </a:lnSpc>
            </a:pPr>
            <a:endParaRPr/>
          </a:p>
        </p:txBody>
      </p:sp>
      <p:pic>
        <p:nvPicPr>
          <p:cNvPr id="169" name="Picture 2" descr=""/>
          <p:cNvPicPr/>
          <p:nvPr/>
        </p:nvPicPr>
        <p:blipFill>
          <a:blip r:embed="rId1"/>
          <a:stretch>
            <a:fillRect/>
          </a:stretch>
        </p:blipFill>
        <p:spPr>
          <a:xfrm>
            <a:off x="1647720" y="2700360"/>
            <a:ext cx="5847480" cy="1456560"/>
          </a:xfrm>
          <a:prstGeom prst="rect">
            <a:avLst/>
          </a:prstGeom>
          <a:ln>
            <a:noFill/>
          </a:ln>
        </p:spPr>
      </p:pic>
      <p:sp>
        <p:nvSpPr>
          <p:cNvPr id="170" name="CustomShape 3"/>
          <p:cNvSpPr/>
          <p:nvPr/>
        </p:nvSpPr>
        <p:spPr>
          <a:xfrm flipV="1">
            <a:off x="3581280" y="4037040"/>
            <a:ext cx="1447200" cy="380160"/>
          </a:xfrm>
          <a:prstGeom prst="straightConnector1">
            <a:avLst/>
          </a:prstGeom>
          <a:noFill/>
          <a:ln cap="rnd" w="28440">
            <a:solidFill>
              <a:srgbClr val="ff6600"/>
            </a:solidFill>
            <a:custDash>
              <a:ds d="18723000000" sp="6241000000"/>
            </a:custDash>
            <a:round/>
            <a:tailEnd len="med" type="arrow" w="med"/>
          </a:ln>
        </p:spPr>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Pipeline Registers</a:t>
            </a:r>
            <a:endParaRPr/>
          </a:p>
        </p:txBody>
      </p:sp>
      <p:sp>
        <p:nvSpPr>
          <p:cNvPr id="172" name="CustomShape 2"/>
          <p:cNvSpPr/>
          <p:nvPr/>
        </p:nvSpPr>
        <p:spPr>
          <a:xfrm>
            <a:off x="0" y="1066680"/>
            <a:ext cx="891468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The pipeline registers carry data and control from one stage to the next.</a:t>
            </a:r>
            <a:endParaRPr/>
          </a:p>
          <a:p>
            <a:pPr>
              <a:lnSpc>
                <a:spcPct val="100000"/>
              </a:lnSpc>
              <a:buFont typeface="StarSymbol"/>
              <a:buChar char="l"/>
            </a:pPr>
            <a:r>
              <a:rPr lang="en-IN" sz="2400">
                <a:solidFill>
                  <a:srgbClr val="000000"/>
                </a:solidFill>
                <a:latin typeface="Tahoma"/>
              </a:rPr>
              <a:t>Values are copied along the registers until no longer needed</a:t>
            </a:r>
            <a:endParaRPr/>
          </a:p>
          <a:p>
            <a:pPr>
              <a:lnSpc>
                <a:spcPct val="100000"/>
              </a:lnSpc>
              <a:buFont typeface="StarSymbol"/>
              <a:buChar char="l"/>
            </a:pPr>
            <a:r>
              <a:rPr lang="en-IN" sz="2400">
                <a:solidFill>
                  <a:srgbClr val="000000"/>
                </a:solidFill>
                <a:latin typeface="Tahoma"/>
              </a:rPr>
              <a:t>The temporary registers used in the unpipelined processor are unsuitable as the values they contain could be overwritten before being completely used</a:t>
            </a:r>
            <a:endParaRPr/>
          </a:p>
          <a:p>
            <a:pPr>
              <a:lnSpc>
                <a:spcPct val="100000"/>
              </a:lnSpc>
              <a:buFont typeface="StarSymbol"/>
              <a:buChar char="l"/>
            </a:pPr>
            <a:r>
              <a:rPr lang="en-IN" sz="2400">
                <a:solidFill>
                  <a:srgbClr val="000000"/>
                </a:solidFill>
                <a:latin typeface="Tahoma"/>
              </a:rPr>
              <a:t>All registers needed to hold values temporarily between clock cycles within one instruction are contained in pipeline registers</a:t>
            </a:r>
            <a:endParaRPr/>
          </a:p>
          <a:p>
            <a:pPr>
              <a:lnSpc>
                <a:spcPct val="100000"/>
              </a:lnSpc>
              <a:buFont typeface="StarSymbol"/>
              <a:buChar char="l"/>
            </a:pPr>
            <a:r>
              <a:rPr lang="en-IN" sz="2400">
                <a:solidFill>
                  <a:srgbClr val="000000"/>
                </a:solidFill>
                <a:latin typeface="Tahoma"/>
              </a:rPr>
              <a:t>A value needed in a later stage must be copied between pipeline registers until it is no longer needed</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Single-cycle, nonpipelined execution(in top) Vs Pipelined Execution (in bottom)</a:t>
            </a:r>
            <a:endParaRPr/>
          </a:p>
        </p:txBody>
      </p:sp>
      <p:pic>
        <p:nvPicPr>
          <p:cNvPr id="174" name="Picture 2" descr=""/>
          <p:cNvPicPr/>
          <p:nvPr/>
        </p:nvPicPr>
        <p:blipFill>
          <a:blip r:embed="rId1"/>
          <a:stretch>
            <a:fillRect/>
          </a:stretch>
        </p:blipFill>
        <p:spPr>
          <a:xfrm>
            <a:off x="76320" y="1143000"/>
            <a:ext cx="8686080" cy="55472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Nonpipelined Vs Pipelined Execution Example (cont..)</a:t>
            </a:r>
            <a:endParaRPr/>
          </a:p>
        </p:txBody>
      </p:sp>
      <p:sp>
        <p:nvSpPr>
          <p:cNvPr id="176" name="CustomShape 2"/>
          <p:cNvSpPr/>
          <p:nvPr/>
        </p:nvSpPr>
        <p:spPr>
          <a:xfrm>
            <a:off x="228600" y="990720"/>
            <a:ext cx="8635320" cy="58665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In this example –</a:t>
            </a:r>
            <a:endParaRPr/>
          </a:p>
          <a:p>
            <a:pPr lvl="1">
              <a:lnSpc>
                <a:spcPct val="100000"/>
              </a:lnSpc>
              <a:buFont typeface="StarSymbol"/>
              <a:buChar char="—"/>
            </a:pPr>
            <a:r>
              <a:rPr lang="en-IN" sz="2400">
                <a:solidFill>
                  <a:srgbClr val="000000"/>
                </a:solidFill>
                <a:latin typeface="Tahoma"/>
              </a:rPr>
              <a:t>Both use the same hardware components.</a:t>
            </a:r>
            <a:endParaRPr/>
          </a:p>
          <a:p>
            <a:pPr lvl="1">
              <a:lnSpc>
                <a:spcPct val="100000"/>
              </a:lnSpc>
              <a:buFont typeface="StarSymbol"/>
              <a:buChar char="—"/>
            </a:pPr>
            <a:r>
              <a:rPr lang="en-IN" sz="2400">
                <a:solidFill>
                  <a:srgbClr val="000000"/>
                </a:solidFill>
                <a:latin typeface="Tahoma"/>
              </a:rPr>
              <a:t>There is a fourfold speed-up on average time between instructions, from 800 ps down to 200 ps.</a:t>
            </a:r>
            <a:endParaRPr/>
          </a:p>
          <a:p>
            <a:pPr lvl="1">
              <a:lnSpc>
                <a:spcPct val="100000"/>
              </a:lnSpc>
              <a:buFont typeface="StarSymbol"/>
              <a:buChar char="—"/>
            </a:pPr>
            <a:r>
              <a:rPr lang="en-IN" sz="2400">
                <a:solidFill>
                  <a:srgbClr val="000000"/>
                </a:solidFill>
                <a:latin typeface="Tahoma"/>
              </a:rPr>
              <a:t>It is assumed that the write to the register file occurs in the first half of the clock cycle and the read from the register file occurs in the second half. </a:t>
            </a:r>
            <a:endParaRPr/>
          </a:p>
          <a:p>
            <a:pPr>
              <a:lnSpc>
                <a:spcPct val="100000"/>
              </a:lnSpc>
            </a:pPr>
            <a:endParaRPr/>
          </a:p>
          <a:p>
            <a:pPr>
              <a:lnSpc>
                <a:spcPct val="100000"/>
              </a:lnSpc>
              <a:buFont typeface="StarSymbol"/>
              <a:buChar char="l"/>
            </a:pPr>
            <a:r>
              <a:rPr lang="en-IN" sz="2800">
                <a:solidFill>
                  <a:srgbClr val="000000"/>
                </a:solidFill>
                <a:latin typeface="Tahoma"/>
              </a:rPr>
              <a:t>The pipeline stage times of a computer are also limited by the slowest resource, either the ALU operation or the memory access. </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06440" y="152280"/>
            <a:ext cx="8203320" cy="837360"/>
          </a:xfrm>
          <a:prstGeom prst="rect">
            <a:avLst/>
          </a:prstGeom>
          <a:noFill/>
          <a:ln>
            <a:noFill/>
          </a:ln>
        </p:spPr>
        <p:txBody>
          <a:bodyPr lIns="92160" rIns="92160" tIns="46080" bIns="46080" anchor="b"/>
          <a:p>
            <a:pPr>
              <a:lnSpc>
                <a:spcPct val="100000"/>
              </a:lnSpc>
            </a:pPr>
            <a:r>
              <a:rPr lang="en-IN" sz="2800">
                <a:solidFill>
                  <a:srgbClr val="000000"/>
                </a:solidFill>
                <a:latin typeface="Arial Black"/>
                <a:ea typeface="宋体"/>
              </a:rPr>
              <a:t>Speed Up Equations for Pipelining</a:t>
            </a:r>
            <a:endParaRPr/>
          </a:p>
        </p:txBody>
      </p:sp>
      <p:sp>
        <p:nvSpPr>
          <p:cNvPr id="178" name="CustomShape 2"/>
          <p:cNvSpPr/>
          <p:nvPr/>
        </p:nvSpPr>
        <p:spPr>
          <a:xfrm>
            <a:off x="146520" y="3733560"/>
            <a:ext cx="5302800" cy="456120"/>
          </a:xfrm>
          <a:prstGeom prst="rect">
            <a:avLst/>
          </a:prstGeom>
          <a:noFill/>
          <a:ln>
            <a:noFill/>
          </a:ln>
        </p:spPr>
        <p:txBody>
          <a:bodyPr wrap="none" lIns="90000" rIns="90000" tIns="45000" bIns="45000" anchor="ctr"/>
          <a:p>
            <a:pPr>
              <a:lnSpc>
                <a:spcPct val="100000"/>
              </a:lnSpc>
            </a:pPr>
            <a:r>
              <a:rPr lang="en-IN" sz="2400">
                <a:solidFill>
                  <a:srgbClr val="0066ff"/>
                </a:solidFill>
                <a:latin typeface="Tahoma"/>
                <a:ea typeface="宋体"/>
              </a:rPr>
              <a:t>For simple RISC pipeline, CPI = 1:</a:t>
            </a:r>
            <a:endParaRPr/>
          </a:p>
        </p:txBody>
      </p:sp>
      <p:pic>
        <p:nvPicPr>
          <p:cNvPr id="179" name="" descr=""/>
          <p:cNvPicPr/>
          <p:nvPr/>
        </p:nvPicPr>
        <p:blipFill>
          <a:blip r:embed="rId1"/>
          <a:stretch>
            <a:fillRect/>
          </a:stretch>
        </p:blipFill>
        <p:spPr>
          <a:xfrm>
            <a:off x="609480" y="2514600"/>
            <a:ext cx="8267400" cy="837720"/>
          </a:xfrm>
          <a:prstGeom prst="rect">
            <a:avLst/>
          </a:prstGeom>
          <a:ln>
            <a:solidFill>
              <a:srgbClr val="3465a4"/>
            </a:solidFill>
          </a:ln>
        </p:spPr>
      </p:pic>
      <p:pic>
        <p:nvPicPr>
          <p:cNvPr id="180" name="" descr=""/>
          <p:cNvPicPr/>
          <p:nvPr/>
        </p:nvPicPr>
        <p:blipFill>
          <a:blip r:embed="rId2"/>
          <a:stretch>
            <a:fillRect/>
          </a:stretch>
        </p:blipFill>
        <p:spPr>
          <a:xfrm>
            <a:off x="609480" y="4572000"/>
            <a:ext cx="7098840" cy="837720"/>
          </a:xfrm>
          <a:prstGeom prst="rect">
            <a:avLst/>
          </a:prstGeom>
          <a:ln>
            <a:solidFill>
              <a:srgbClr val="3465a4"/>
            </a:solidFill>
          </a:ln>
        </p:spPr>
      </p:pic>
      <p:pic>
        <p:nvPicPr>
          <p:cNvPr id="181" name="" descr=""/>
          <p:cNvPicPr/>
          <p:nvPr/>
        </p:nvPicPr>
        <p:blipFill>
          <a:blip r:embed="rId3"/>
          <a:stretch>
            <a:fillRect/>
          </a:stretch>
        </p:blipFill>
        <p:spPr>
          <a:xfrm>
            <a:off x="685800" y="1676520"/>
            <a:ext cx="7289280" cy="393480"/>
          </a:xfrm>
          <a:prstGeom prst="rect">
            <a:avLst/>
          </a:prstGeom>
          <a:ln>
            <a:solidFill>
              <a:srgbClr val="3465a4"/>
            </a:solidFill>
          </a:ln>
        </p:spPr>
      </p:pic>
    </p:spTree>
  </p:cSld>
  <p:transition>
    <p:wipe dir="l"/>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533520" y="533520"/>
            <a:ext cx="8101800" cy="1904400"/>
          </a:xfrm>
          <a:prstGeom prst="rect">
            <a:avLst/>
          </a:prstGeom>
          <a:noFill/>
          <a:ln>
            <a:noFill/>
          </a:ln>
        </p:spPr>
        <p:txBody>
          <a:bodyPr lIns="90000" rIns="90000" tIns="45000" bIns="45000" anchor="b"/>
          <a:p>
            <a:endParaRPr/>
          </a:p>
          <a:p>
            <a:pPr>
              <a:lnSpc>
                <a:spcPct val="100000"/>
              </a:lnSpc>
            </a:pPr>
            <a:r>
              <a:rPr lang="en-IN" sz="3600">
                <a:solidFill>
                  <a:srgbClr val="000000"/>
                </a:solidFill>
                <a:latin typeface="Octapost NBP"/>
                <a:ea typeface="Verdana"/>
              </a:rPr>
              <a:t>Designing Instruction Sets for Pipelining</a:t>
            </a:r>
            <a:endParaRPr/>
          </a:p>
        </p:txBody>
      </p:sp>
    </p:spTree>
  </p:cSld>
  <p:transition spd="slow">
    <p:circl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Designing Instruction Sets for Pipelining</a:t>
            </a:r>
            <a:endParaRPr/>
          </a:p>
        </p:txBody>
      </p:sp>
      <p:sp>
        <p:nvSpPr>
          <p:cNvPr id="184" name="CustomShape 2"/>
          <p:cNvSpPr/>
          <p:nvPr/>
        </p:nvSpPr>
        <p:spPr>
          <a:xfrm>
            <a:off x="228600" y="1143000"/>
            <a:ext cx="8686080" cy="556200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First, all MIPS instructions are having the same length. </a:t>
            </a:r>
            <a:endParaRPr/>
          </a:p>
          <a:p>
            <a:pPr lvl="1" algn="just">
              <a:lnSpc>
                <a:spcPct val="100000"/>
              </a:lnSpc>
              <a:buFont typeface="StarSymbol"/>
              <a:buChar char="—"/>
            </a:pPr>
            <a:r>
              <a:rPr lang="en-IN" sz="2000">
                <a:solidFill>
                  <a:srgbClr val="000000"/>
                </a:solidFill>
                <a:latin typeface="Tahoma"/>
              </a:rPr>
              <a:t>This restriction makes it much easier to fetch instructions in the first pipeline stage and to decode them in the second stage. </a:t>
            </a:r>
            <a:endParaRPr/>
          </a:p>
          <a:p>
            <a:pPr algn="just">
              <a:lnSpc>
                <a:spcPct val="100000"/>
              </a:lnSpc>
            </a:pPr>
            <a:endParaRPr/>
          </a:p>
          <a:p>
            <a:pPr algn="just">
              <a:lnSpc>
                <a:spcPct val="100000"/>
              </a:lnSpc>
              <a:buFont typeface="StarSymbol"/>
              <a:buChar char="l"/>
            </a:pPr>
            <a:r>
              <a:rPr lang="en-IN" sz="2400">
                <a:solidFill>
                  <a:srgbClr val="000000"/>
                </a:solidFill>
                <a:latin typeface="Tahoma"/>
              </a:rPr>
              <a:t>Second, MIPS has only a few instruction formats, with the source register fields being located in the same place in each instruction. </a:t>
            </a:r>
            <a:endParaRPr/>
          </a:p>
          <a:p>
            <a:pPr lvl="1" algn="just">
              <a:lnSpc>
                <a:spcPct val="100000"/>
              </a:lnSpc>
              <a:buFont typeface="StarSymbol"/>
              <a:buChar char="—"/>
            </a:pPr>
            <a:r>
              <a:rPr lang="en-IN" sz="2000">
                <a:solidFill>
                  <a:srgbClr val="000000"/>
                </a:solidFill>
                <a:latin typeface="Tahoma"/>
              </a:rPr>
              <a:t>This symmetry means that the second stage can begin reading the register file at the same time that the hardware is determining what type of instruction was fetched. </a:t>
            </a:r>
            <a:endParaRPr/>
          </a:p>
          <a:p>
            <a:pPr lvl="1" algn="just">
              <a:lnSpc>
                <a:spcPct val="100000"/>
              </a:lnSpc>
              <a:buFont typeface="StarSymbol"/>
              <a:buChar char="—"/>
            </a:pPr>
            <a:r>
              <a:rPr lang="en-IN" sz="2000">
                <a:solidFill>
                  <a:srgbClr val="000000"/>
                </a:solidFill>
                <a:latin typeface="Tahoma"/>
              </a:rPr>
              <a:t>If MIPS instruction formats were not symmetric, we would need to split stage 2, resulting in six pipeline stages.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33520" y="533520"/>
            <a:ext cx="8101800" cy="1904400"/>
          </a:xfrm>
          <a:prstGeom prst="rect">
            <a:avLst/>
          </a:prstGeom>
          <a:noFill/>
          <a:ln>
            <a:noFill/>
          </a:ln>
        </p:spPr>
        <p:txBody>
          <a:bodyPr lIns="90000" rIns="90000" tIns="45000" bIns="45000" anchor="b"/>
          <a:p>
            <a:endParaRPr/>
          </a:p>
          <a:p>
            <a:pPr>
              <a:lnSpc>
                <a:spcPct val="100000"/>
              </a:lnSpc>
            </a:pPr>
            <a:r>
              <a:rPr lang="en-IN" sz="3600">
                <a:solidFill>
                  <a:srgbClr val="000000"/>
                </a:solidFill>
                <a:latin typeface="Octapost NBP"/>
                <a:ea typeface="Verdana"/>
              </a:rPr>
              <a:t>MIPS Implementation Overview</a:t>
            </a:r>
            <a:endParaRPr/>
          </a:p>
        </p:txBody>
      </p:sp>
    </p:spTree>
  </p:cSld>
  <p:transition spd="slow">
    <p:circl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Designing Instruction Sets for Pipelining (cont..)</a:t>
            </a:r>
            <a:endParaRPr/>
          </a:p>
        </p:txBody>
      </p:sp>
      <p:sp>
        <p:nvSpPr>
          <p:cNvPr id="186" name="CustomShape 2"/>
          <p:cNvSpPr/>
          <p:nvPr/>
        </p:nvSpPr>
        <p:spPr>
          <a:xfrm>
            <a:off x="76320" y="1143000"/>
            <a:ext cx="8762400" cy="502848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Third, memory operands only appear in loads or stores in MIPS. </a:t>
            </a:r>
            <a:endParaRPr/>
          </a:p>
          <a:p>
            <a:pPr lvl="1" algn="just">
              <a:lnSpc>
                <a:spcPct val="100000"/>
              </a:lnSpc>
              <a:buFont typeface="StarSymbol"/>
              <a:buChar char="—"/>
            </a:pPr>
            <a:r>
              <a:rPr lang="en-IN" sz="2000">
                <a:solidFill>
                  <a:srgbClr val="000000"/>
                </a:solidFill>
                <a:latin typeface="Tahoma"/>
              </a:rPr>
              <a:t>This restriction means we can use the execute stage to calculate the memory address and then access memory in the following stage. </a:t>
            </a:r>
            <a:endParaRPr/>
          </a:p>
          <a:p>
            <a:pPr lvl="1" algn="just">
              <a:lnSpc>
                <a:spcPct val="100000"/>
              </a:lnSpc>
              <a:buFont typeface="StarSymbol"/>
              <a:buChar char="—"/>
            </a:pPr>
            <a:r>
              <a:rPr lang="en-IN" sz="2000">
                <a:solidFill>
                  <a:srgbClr val="000000"/>
                </a:solidFill>
                <a:latin typeface="Tahoma"/>
              </a:rPr>
              <a:t>If we could operate on the operands in memory, as in the x86, stages 3 and 4 would expand to an address stage, memory stage, and then execute stage.</a:t>
            </a:r>
            <a:endParaRPr/>
          </a:p>
          <a:p>
            <a:pPr algn="just">
              <a:lnSpc>
                <a:spcPct val="100000"/>
              </a:lnSpc>
            </a:pPr>
            <a:endParaRPr/>
          </a:p>
          <a:p>
            <a:pPr algn="just">
              <a:lnSpc>
                <a:spcPct val="100000"/>
              </a:lnSpc>
              <a:buFont typeface="StarSymbol"/>
              <a:buChar char="l"/>
            </a:pPr>
            <a:r>
              <a:rPr lang="en-IN" sz="2400">
                <a:solidFill>
                  <a:srgbClr val="000000"/>
                </a:solidFill>
                <a:latin typeface="Tahoma"/>
              </a:rPr>
              <a:t>Fourth, operands must be aligned in memory. </a:t>
            </a:r>
            <a:endParaRPr/>
          </a:p>
          <a:p>
            <a:pPr lvl="1" algn="just">
              <a:lnSpc>
                <a:spcPct val="100000"/>
              </a:lnSpc>
              <a:buFont typeface="StarSymbol"/>
              <a:buChar char="—"/>
            </a:pPr>
            <a:r>
              <a:rPr lang="en-IN" sz="2000">
                <a:solidFill>
                  <a:srgbClr val="000000"/>
                </a:solidFill>
                <a:latin typeface="Tahoma"/>
              </a:rPr>
              <a:t>Hence, there is no need to worry about a single data transfer instruction requiring two data memory accesses; the requested data can be transferred between processor and memory in a single pipeline stage.</a:t>
            </a:r>
            <a:endParaRPr/>
          </a:p>
          <a:p>
            <a:pPr>
              <a:lnSpc>
                <a:spcPct val="100000"/>
              </a:lnSpc>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533520" y="533520"/>
            <a:ext cx="8101800" cy="1904400"/>
          </a:xfrm>
          <a:prstGeom prst="rect">
            <a:avLst/>
          </a:prstGeom>
          <a:noFill/>
          <a:ln>
            <a:noFill/>
          </a:ln>
        </p:spPr>
        <p:txBody>
          <a:bodyPr lIns="90000" rIns="90000" tIns="45000" bIns="45000" anchor="b"/>
          <a:p>
            <a:endParaRPr/>
          </a:p>
          <a:p>
            <a:pPr>
              <a:lnSpc>
                <a:spcPct val="100000"/>
              </a:lnSpc>
            </a:pPr>
            <a:r>
              <a:rPr lang="en-IN" sz="3600">
                <a:solidFill>
                  <a:srgbClr val="000000"/>
                </a:solidFill>
                <a:latin typeface="Octapost NBP"/>
                <a:ea typeface="Verdana"/>
              </a:rPr>
              <a:t>pipeline Hazards</a:t>
            </a:r>
            <a:endParaRPr/>
          </a:p>
        </p:txBody>
      </p:sp>
    </p:spTree>
  </p:cSld>
  <p:transition spd="slow">
    <p:circl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Pipeline Hazards</a:t>
            </a:r>
            <a:endParaRPr/>
          </a:p>
        </p:txBody>
      </p:sp>
      <p:sp>
        <p:nvSpPr>
          <p:cNvPr id="189" name="CustomShape 2"/>
          <p:cNvSpPr/>
          <p:nvPr/>
        </p:nvSpPr>
        <p:spPr>
          <a:xfrm>
            <a:off x="228600" y="1066680"/>
            <a:ext cx="868608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There are situations in pipelining when the next instruction cannot execute in the following clock cycle. These events are called </a:t>
            </a:r>
            <a:r>
              <a:rPr b="1" lang="en-IN" sz="2400">
                <a:solidFill>
                  <a:srgbClr val="0066ff"/>
                </a:solidFill>
                <a:latin typeface="Tahoma"/>
              </a:rPr>
              <a:t>hazards</a:t>
            </a:r>
            <a:r>
              <a:rPr lang="en-IN" sz="2400">
                <a:solidFill>
                  <a:srgbClr val="000000"/>
                </a:solidFill>
                <a:latin typeface="Tahoma"/>
              </a:rPr>
              <a:t>.</a:t>
            </a:r>
            <a:endParaRPr/>
          </a:p>
          <a:p>
            <a:pPr>
              <a:lnSpc>
                <a:spcPct val="100000"/>
              </a:lnSpc>
              <a:buFont typeface="StarSymbol"/>
              <a:buChar char="l"/>
            </a:pPr>
            <a:r>
              <a:rPr lang="en-IN" sz="2400">
                <a:solidFill>
                  <a:srgbClr val="000000"/>
                </a:solidFill>
                <a:latin typeface="Tahoma"/>
                <a:ea typeface="宋体"/>
              </a:rPr>
              <a:t>Where one instruction cannot immediately follow another.</a:t>
            </a:r>
            <a:endParaRPr/>
          </a:p>
          <a:p>
            <a:pPr>
              <a:lnSpc>
                <a:spcPct val="100000"/>
              </a:lnSpc>
              <a:buFont typeface="StarSymbol"/>
              <a:buChar char="l"/>
            </a:pPr>
            <a:r>
              <a:rPr lang="en-IN" sz="2400">
                <a:solidFill>
                  <a:srgbClr val="000000"/>
                </a:solidFill>
                <a:latin typeface="Tahoma"/>
                <a:ea typeface="宋体"/>
              </a:rPr>
              <a:t>Types of hazards</a:t>
            </a:r>
            <a:endParaRPr/>
          </a:p>
          <a:p>
            <a:pPr lvl="1">
              <a:lnSpc>
                <a:spcPct val="100000"/>
              </a:lnSpc>
              <a:buFont typeface="Arial Black"/>
              <a:buAutoNum type="arabicPeriod"/>
            </a:pPr>
            <a:r>
              <a:rPr lang="en-IN" sz="2000">
                <a:solidFill>
                  <a:srgbClr val="0066ff"/>
                </a:solidFill>
                <a:latin typeface="Tahoma"/>
                <a:ea typeface="宋体"/>
              </a:rPr>
              <a:t>Structural hazards </a:t>
            </a:r>
            <a:r>
              <a:rPr lang="en-IN" sz="2000">
                <a:solidFill>
                  <a:srgbClr val="000000"/>
                </a:solidFill>
                <a:latin typeface="Tahoma"/>
                <a:ea typeface="宋体"/>
              </a:rPr>
              <a:t>- attempt to use the same resource by two or more instructions</a:t>
            </a:r>
            <a:endParaRPr/>
          </a:p>
          <a:p>
            <a:pPr lvl="1">
              <a:lnSpc>
                <a:spcPct val="100000"/>
              </a:lnSpc>
              <a:buFont typeface="Arial Black"/>
              <a:buAutoNum type="arabicPeriod"/>
            </a:pPr>
            <a:r>
              <a:rPr lang="en-IN" sz="2000">
                <a:solidFill>
                  <a:srgbClr val="0066ff"/>
                </a:solidFill>
                <a:latin typeface="Tahoma"/>
                <a:ea typeface="宋体"/>
              </a:rPr>
              <a:t>Data hazards - </a:t>
            </a:r>
            <a:r>
              <a:rPr lang="en-IN" sz="2000">
                <a:solidFill>
                  <a:srgbClr val="000000"/>
                </a:solidFill>
                <a:latin typeface="Tahoma"/>
                <a:ea typeface="宋体"/>
              </a:rPr>
              <a:t>attempt to use data before it is ready</a:t>
            </a:r>
            <a:endParaRPr/>
          </a:p>
          <a:p>
            <a:pPr lvl="1">
              <a:lnSpc>
                <a:spcPct val="100000"/>
              </a:lnSpc>
              <a:buFont typeface="Arial Black"/>
              <a:buAutoNum type="arabicPeriod"/>
            </a:pPr>
            <a:r>
              <a:rPr lang="en-IN" sz="2000">
                <a:solidFill>
                  <a:srgbClr val="0066ff"/>
                </a:solidFill>
                <a:latin typeface="Tahoma"/>
                <a:ea typeface="宋体"/>
              </a:rPr>
              <a:t>Control hazards -</a:t>
            </a:r>
            <a:r>
              <a:rPr lang="en-IN" sz="2000">
                <a:solidFill>
                  <a:srgbClr val="000000"/>
                </a:solidFill>
                <a:latin typeface="Tahoma"/>
                <a:ea typeface="宋体"/>
              </a:rPr>
              <a:t> attempt to make branching decisions before branch condition is evaluated</a:t>
            </a:r>
            <a:endParaRPr/>
          </a:p>
          <a:p>
            <a:pPr>
              <a:lnSpc>
                <a:spcPct val="100000"/>
              </a:lnSpc>
            </a:pPr>
            <a:endParaRPr/>
          </a:p>
          <a:p>
            <a:pPr>
              <a:lnSpc>
                <a:spcPct val="100000"/>
              </a:lnSpc>
              <a:buFont typeface="StarSymbol"/>
              <a:buChar char="l"/>
            </a:pPr>
            <a:r>
              <a:rPr lang="en-IN" sz="2400">
                <a:solidFill>
                  <a:srgbClr val="0066ff"/>
                </a:solidFill>
                <a:latin typeface="Tahoma"/>
                <a:ea typeface="宋体"/>
              </a:rPr>
              <a:t>Pipeline stall</a:t>
            </a:r>
            <a:r>
              <a:rPr lang="en-IN" sz="2400">
                <a:solidFill>
                  <a:srgbClr val="000000"/>
                </a:solidFill>
                <a:latin typeface="Tahoma"/>
                <a:ea typeface="宋体"/>
              </a:rPr>
              <a:t>: Also called </a:t>
            </a:r>
            <a:r>
              <a:rPr lang="en-IN" sz="2400">
                <a:solidFill>
                  <a:srgbClr val="c00000"/>
                </a:solidFill>
                <a:latin typeface="Tahoma"/>
                <a:ea typeface="宋体"/>
              </a:rPr>
              <a:t>bubble</a:t>
            </a:r>
            <a:r>
              <a:rPr lang="en-IN" sz="2400">
                <a:solidFill>
                  <a:srgbClr val="000000"/>
                </a:solidFill>
                <a:latin typeface="Tahoma"/>
                <a:ea typeface="宋体"/>
              </a:rPr>
              <a:t>. A stall initiated in order to resolve a hazard.</a:t>
            </a:r>
            <a:endParaRPr/>
          </a:p>
          <a:p>
            <a:pPr>
              <a:lnSpc>
                <a:spcPct val="100000"/>
              </a:lnSpc>
              <a:buFont typeface="StarSymbol"/>
              <a:buChar char="l"/>
            </a:pPr>
            <a:r>
              <a:rPr lang="en-IN" sz="2400">
                <a:solidFill>
                  <a:srgbClr val="000000"/>
                </a:solidFill>
                <a:latin typeface="Tahoma"/>
                <a:ea typeface="宋体"/>
              </a:rPr>
              <a:t>Can always resolve hazards by waiting.</a:t>
            </a:r>
            <a:endParaRPr/>
          </a:p>
          <a:p>
            <a:pPr>
              <a:lnSpc>
                <a:spcPct val="100000"/>
              </a:lnSpc>
            </a:pPr>
            <a:endParaRPr/>
          </a:p>
          <a:p>
            <a:pPr>
              <a:lnSpc>
                <a:spcPct val="100000"/>
              </a:lnSpc>
            </a:pP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Structural Hazard</a:t>
            </a:r>
            <a:endParaRPr/>
          </a:p>
        </p:txBody>
      </p:sp>
      <p:sp>
        <p:nvSpPr>
          <p:cNvPr id="191" name="CustomShape 2"/>
          <p:cNvSpPr/>
          <p:nvPr/>
        </p:nvSpPr>
        <p:spPr>
          <a:xfrm>
            <a:off x="152280" y="1066680"/>
            <a:ext cx="876240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66ff"/>
                </a:solidFill>
                <a:latin typeface="Tahoma"/>
              </a:rPr>
              <a:t>Structural hazard:  </a:t>
            </a:r>
            <a:r>
              <a:rPr lang="en-IN" sz="2400">
                <a:solidFill>
                  <a:srgbClr val="000000"/>
                </a:solidFill>
                <a:latin typeface="Tahoma"/>
              </a:rPr>
              <a:t>When a planned instruction cannot execute in the proper clock cycle because the hardware does not support the combination of instructions that are set to execute.</a:t>
            </a:r>
            <a:endParaRPr/>
          </a:p>
          <a:p>
            <a:pPr algn="just">
              <a:lnSpc>
                <a:spcPct val="100000"/>
              </a:lnSpc>
            </a:pPr>
            <a:endParaRPr/>
          </a:p>
          <a:p>
            <a:pPr algn="just">
              <a:lnSpc>
                <a:spcPct val="100000"/>
              </a:lnSpc>
              <a:buFont typeface="StarSymbol"/>
              <a:buChar char="l"/>
            </a:pPr>
            <a:r>
              <a:rPr lang="en-IN" sz="2400">
                <a:solidFill>
                  <a:srgbClr val="000000"/>
                </a:solidFill>
                <a:latin typeface="Tahoma"/>
              </a:rPr>
              <a:t>The MIPS instruction set was designed to be pipelined, making it fairly easy for designers to avoid structural hazards when designing a pipeline.</a:t>
            </a:r>
            <a:endParaRPr/>
          </a:p>
          <a:p>
            <a:pPr algn="just">
              <a:lnSpc>
                <a:spcPct val="100000"/>
              </a:lnSpc>
            </a:pPr>
            <a:endParaRPr/>
          </a:p>
          <a:p>
            <a:pPr algn="just">
              <a:lnSpc>
                <a:spcPct val="100000"/>
              </a:lnSpc>
              <a:buFont typeface="StarSymbol"/>
              <a:buChar char="l"/>
            </a:pPr>
            <a:r>
              <a:rPr lang="en-IN" sz="2400">
                <a:solidFill>
                  <a:srgbClr val="000000"/>
                </a:solidFill>
                <a:latin typeface="Tahoma"/>
              </a:rPr>
              <a:t>Without two memories (data &amp; instruction), MIPS pipeline could have a structural hazard.</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Structural Hazard (cont..)</a:t>
            </a:r>
            <a:endParaRPr/>
          </a:p>
        </p:txBody>
      </p:sp>
      <p:sp>
        <p:nvSpPr>
          <p:cNvPr id="193" name="CustomShape 2"/>
          <p:cNvSpPr/>
          <p:nvPr/>
        </p:nvSpPr>
        <p:spPr>
          <a:xfrm>
            <a:off x="152280" y="1066680"/>
            <a:ext cx="8762400" cy="54856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ea typeface="宋体"/>
              </a:rPr>
              <a:t>E.g.: Single Memory for instructions and data</a:t>
            </a:r>
            <a:endParaRPr/>
          </a:p>
          <a:p>
            <a:pPr lvl="1">
              <a:lnSpc>
                <a:spcPct val="100000"/>
              </a:lnSpc>
              <a:buFont typeface="StarSymbol"/>
              <a:buChar char="—"/>
            </a:pPr>
            <a:r>
              <a:rPr lang="en-IN" sz="2000">
                <a:solidFill>
                  <a:srgbClr val="000000"/>
                </a:solidFill>
                <a:latin typeface="Tahoma"/>
                <a:ea typeface="宋体"/>
              </a:rPr>
              <a:t>Accessed by IF stage &amp; Accessed at same time by MEM stage</a:t>
            </a:r>
            <a:endParaRPr/>
          </a:p>
          <a:p>
            <a:pPr lvl="1">
              <a:lnSpc>
                <a:spcPct val="100000"/>
              </a:lnSpc>
              <a:buFont typeface="StarSymbol"/>
              <a:buChar char="—"/>
            </a:pPr>
            <a:r>
              <a:rPr lang="en-IN" sz="2000">
                <a:solidFill>
                  <a:srgbClr val="000000"/>
                </a:solidFill>
                <a:latin typeface="Tahoma"/>
                <a:ea typeface="宋体"/>
              </a:rPr>
              <a:t>Solutions:</a:t>
            </a:r>
            <a:endParaRPr/>
          </a:p>
          <a:p>
            <a:pPr lvl="2">
              <a:lnSpc>
                <a:spcPct val="100000"/>
              </a:lnSpc>
              <a:buFont typeface="StarSymbol"/>
              <a:buChar char="l"/>
            </a:pPr>
            <a:r>
              <a:rPr lang="en-IN" sz="1600">
                <a:solidFill>
                  <a:srgbClr val="000000"/>
                </a:solidFill>
                <a:latin typeface="Tahoma"/>
                <a:ea typeface="宋体"/>
              </a:rPr>
              <a:t>Delay the second access by one clock cycle, OR</a:t>
            </a:r>
            <a:endParaRPr/>
          </a:p>
          <a:p>
            <a:pPr lvl="2">
              <a:lnSpc>
                <a:spcPct val="100000"/>
              </a:lnSpc>
              <a:buFont typeface="StarSymbol"/>
              <a:buChar char="l"/>
            </a:pPr>
            <a:r>
              <a:rPr lang="en-IN" sz="1600">
                <a:solidFill>
                  <a:srgbClr val="000000"/>
                </a:solidFill>
                <a:latin typeface="Tahoma"/>
                <a:ea typeface="宋体"/>
              </a:rPr>
              <a:t>Provide separate memories for instructions &amp; data</a:t>
            </a:r>
            <a:endParaRPr/>
          </a:p>
          <a:p>
            <a:pPr lvl="3">
              <a:lnSpc>
                <a:spcPct val="100000"/>
              </a:lnSpc>
              <a:buFont typeface="StarSymbol"/>
              <a:buChar char="l"/>
            </a:pPr>
            <a:r>
              <a:rPr lang="en-IN" sz="1600">
                <a:solidFill>
                  <a:srgbClr val="000000"/>
                </a:solidFill>
                <a:latin typeface="Tahoma"/>
                <a:ea typeface="宋体"/>
              </a:rPr>
              <a:t>This is what the book does</a:t>
            </a:r>
            <a:endParaRPr/>
          </a:p>
          <a:p>
            <a:pPr lvl="3">
              <a:lnSpc>
                <a:spcPct val="100000"/>
              </a:lnSpc>
              <a:buFont typeface="StarSymbol"/>
              <a:buChar char="l"/>
            </a:pPr>
            <a:r>
              <a:rPr lang="en-IN" sz="1600">
                <a:solidFill>
                  <a:srgbClr val="000000"/>
                </a:solidFill>
                <a:latin typeface="Tahoma"/>
                <a:ea typeface="宋体"/>
              </a:rPr>
              <a:t>This is called a “</a:t>
            </a:r>
            <a:r>
              <a:rPr lang="en-IN" sz="1600">
                <a:solidFill>
                  <a:srgbClr val="cc0000"/>
                </a:solidFill>
                <a:latin typeface="Tahoma"/>
                <a:ea typeface="宋体"/>
              </a:rPr>
              <a:t>Harvard Architecture</a:t>
            </a:r>
            <a:r>
              <a:rPr lang="en-IN" sz="1600">
                <a:solidFill>
                  <a:srgbClr val="000000"/>
                </a:solidFill>
                <a:latin typeface="Tahoma"/>
                <a:ea typeface="宋体"/>
              </a:rPr>
              <a:t>”</a:t>
            </a:r>
            <a:endParaRPr/>
          </a:p>
          <a:p>
            <a:pPr lvl="3">
              <a:lnSpc>
                <a:spcPct val="100000"/>
              </a:lnSpc>
              <a:buFont typeface="StarSymbol"/>
              <a:buChar char="l"/>
            </a:pPr>
            <a:r>
              <a:rPr lang="en-IN" sz="1600">
                <a:solidFill>
                  <a:srgbClr val="000000"/>
                </a:solidFill>
                <a:latin typeface="Tahoma"/>
                <a:ea typeface="宋体"/>
              </a:rPr>
              <a:t>Real pipelined processors have separate </a:t>
            </a:r>
            <a:r>
              <a:rPr lang="en-IN" sz="1600">
                <a:solidFill>
                  <a:srgbClr val="990000"/>
                </a:solidFill>
                <a:latin typeface="Tahoma"/>
                <a:ea typeface="宋体"/>
              </a:rPr>
              <a:t>caches</a:t>
            </a:r>
            <a:endParaRPr/>
          </a:p>
          <a:p>
            <a:pPr>
              <a:lnSpc>
                <a:spcPct val="100000"/>
              </a:lnSpc>
              <a:buFont typeface="StarSymbol"/>
              <a:buChar char="l"/>
            </a:pPr>
            <a:r>
              <a:rPr lang="en-IN" sz="2600">
                <a:solidFill>
                  <a:srgbClr val="000000"/>
                </a:solidFill>
                <a:latin typeface="Tahoma"/>
                <a:ea typeface="宋体"/>
              </a:rPr>
              <a:t>Some</a:t>
            </a:r>
            <a:r>
              <a:rPr lang="en-IN" sz="2000">
                <a:solidFill>
                  <a:srgbClr val="0237bc"/>
                </a:solidFill>
                <a:latin typeface="Arial"/>
                <a:ea typeface="宋体"/>
              </a:rPr>
              <a:t> </a:t>
            </a:r>
            <a:r>
              <a:rPr lang="en-IN" sz="2400">
                <a:solidFill>
                  <a:srgbClr val="000000"/>
                </a:solidFill>
                <a:latin typeface="Arial"/>
                <a:ea typeface="宋体"/>
              </a:rPr>
              <a:t>common Structural Hazards:</a:t>
            </a:r>
            <a:endParaRPr/>
          </a:p>
          <a:p>
            <a:pPr lvl="1" algn="just">
              <a:lnSpc>
                <a:spcPct val="90000"/>
              </a:lnSpc>
              <a:buFont typeface="Arial Black"/>
              <a:buAutoNum type="arabicPeriod"/>
            </a:pPr>
            <a:r>
              <a:rPr lang="en-IN" sz="2000">
                <a:solidFill>
                  <a:srgbClr val="000000"/>
                </a:solidFill>
                <a:latin typeface="Arial"/>
                <a:ea typeface="宋体"/>
              </a:rPr>
              <a:t>Memory: (already mentioned this)</a:t>
            </a:r>
            <a:endParaRPr/>
          </a:p>
          <a:p>
            <a:pPr lvl="1" algn="just">
              <a:lnSpc>
                <a:spcPct val="90000"/>
              </a:lnSpc>
              <a:buFont typeface="Arial Black"/>
              <a:buAutoNum type="arabicPeriod"/>
            </a:pPr>
            <a:r>
              <a:rPr lang="en-IN" sz="2000">
                <a:solidFill>
                  <a:srgbClr val="000000"/>
                </a:solidFill>
                <a:latin typeface="Arial"/>
                <a:ea typeface="宋体"/>
              </a:rPr>
              <a:t>Floating point: </a:t>
            </a:r>
            <a:endParaRPr/>
          </a:p>
          <a:p>
            <a:pPr lvl="2" algn="just">
              <a:lnSpc>
                <a:spcPct val="90000"/>
              </a:lnSpc>
              <a:buFont typeface="StarSymbol"/>
              <a:buChar char="l"/>
            </a:pPr>
            <a:r>
              <a:rPr lang="en-IN" sz="2000">
                <a:solidFill>
                  <a:srgbClr val="000000"/>
                </a:solidFill>
                <a:latin typeface="Arial"/>
                <a:ea typeface="宋体"/>
              </a:rPr>
              <a:t>Since many floating point instructions require many cycles, it’s easy for them to interfere with each other. </a:t>
            </a:r>
            <a:endParaRPr/>
          </a:p>
          <a:p>
            <a:pPr lvl="1" algn="just">
              <a:lnSpc>
                <a:spcPct val="90000"/>
              </a:lnSpc>
              <a:buFont typeface="Arial Black"/>
              <a:buAutoNum type="arabicPeriod"/>
            </a:pPr>
            <a:r>
              <a:rPr lang="en-IN" sz="2000">
                <a:solidFill>
                  <a:srgbClr val="000000"/>
                </a:solidFill>
                <a:latin typeface="Arial"/>
                <a:ea typeface="宋体"/>
              </a:rPr>
              <a:t>Starting up more of one type of instruction than there are resources.  </a:t>
            </a:r>
            <a:endParaRPr/>
          </a:p>
          <a:p>
            <a:pPr lvl="2" algn="just">
              <a:lnSpc>
                <a:spcPct val="90000"/>
              </a:lnSpc>
              <a:buFont typeface="StarSymbol"/>
              <a:buChar char="l"/>
            </a:pPr>
            <a:r>
              <a:rPr lang="en-IN" sz="2000">
                <a:solidFill>
                  <a:srgbClr val="000000"/>
                </a:solidFill>
                <a:latin typeface="Arial"/>
                <a:ea typeface="宋体"/>
              </a:rPr>
              <a:t>For instance, the PA-8600 can support two ALU + two load/store instructions per cycle - that’s how much hardware it has available.</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06440" y="152280"/>
            <a:ext cx="835596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Graphical Representation- Multicycle Diagram</a:t>
            </a:r>
            <a:endParaRPr/>
          </a:p>
        </p:txBody>
      </p:sp>
      <p:pic>
        <p:nvPicPr>
          <p:cNvPr id="195" name="Picture 3" descr=""/>
          <p:cNvPicPr/>
          <p:nvPr/>
        </p:nvPicPr>
        <p:blipFill>
          <a:blip r:embed="rId1"/>
          <a:stretch>
            <a:fillRect/>
          </a:stretch>
        </p:blipFill>
        <p:spPr>
          <a:xfrm>
            <a:off x="444600" y="1981080"/>
            <a:ext cx="8089200" cy="346320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Multicycle Diagram (cont..)</a:t>
            </a:r>
            <a:endParaRPr/>
          </a:p>
        </p:txBody>
      </p:sp>
      <p:pic>
        <p:nvPicPr>
          <p:cNvPr id="197" name="Picture 3" descr=""/>
          <p:cNvPicPr/>
          <p:nvPr/>
        </p:nvPicPr>
        <p:blipFill>
          <a:blip r:embed="rId1"/>
          <a:stretch>
            <a:fillRect/>
          </a:stretch>
        </p:blipFill>
        <p:spPr>
          <a:xfrm>
            <a:off x="444600" y="1981080"/>
            <a:ext cx="8089200" cy="3463200"/>
          </a:xfrm>
          <a:prstGeom prst="rect">
            <a:avLst/>
          </a:prstGeom>
          <a:ln>
            <a:noFill/>
          </a:ln>
        </p:spPr>
      </p:pic>
      <p:sp>
        <p:nvSpPr>
          <p:cNvPr id="198" name="CustomShape 2"/>
          <p:cNvSpPr/>
          <p:nvPr/>
        </p:nvSpPr>
        <p:spPr>
          <a:xfrm>
            <a:off x="4226040" y="2057400"/>
            <a:ext cx="990000" cy="990000"/>
          </a:xfrm>
          <a:prstGeom prst="ellipse">
            <a:avLst/>
          </a:prstGeom>
          <a:noFill/>
          <a:ln w="57240">
            <a:solidFill>
              <a:srgbClr val="0237bc"/>
            </a:solidFill>
            <a:round/>
          </a:ln>
        </p:spPr>
      </p:sp>
      <p:sp>
        <p:nvSpPr>
          <p:cNvPr id="199" name="CustomShape 3"/>
          <p:cNvSpPr/>
          <p:nvPr/>
        </p:nvSpPr>
        <p:spPr>
          <a:xfrm>
            <a:off x="4191120" y="4495680"/>
            <a:ext cx="990000" cy="990000"/>
          </a:xfrm>
          <a:prstGeom prst="ellipse">
            <a:avLst/>
          </a:prstGeom>
          <a:noFill/>
          <a:ln w="57240">
            <a:solidFill>
              <a:srgbClr val="0237bc"/>
            </a:solidFill>
            <a:round/>
          </a:ln>
        </p:spPr>
      </p:sp>
      <p:sp>
        <p:nvSpPr>
          <p:cNvPr id="200" name="CustomShape 4"/>
          <p:cNvSpPr/>
          <p:nvPr/>
        </p:nvSpPr>
        <p:spPr>
          <a:xfrm flipV="1">
            <a:off x="5210280" y="2551320"/>
            <a:ext cx="34200" cy="2437560"/>
          </a:xfrm>
          <a:prstGeom prst="curvedConnector3">
            <a:avLst>
              <a:gd name="adj1" fmla="val 8468181"/>
            </a:avLst>
          </a:prstGeom>
          <a:noFill/>
          <a:ln w="57240">
            <a:solidFill>
              <a:srgbClr val="0237bc"/>
            </a:solidFill>
            <a:round/>
          </a:ln>
        </p:spPr>
      </p:sp>
      <p:sp>
        <p:nvSpPr>
          <p:cNvPr id="201" name="CustomShape 5"/>
          <p:cNvSpPr/>
          <p:nvPr/>
        </p:nvSpPr>
        <p:spPr>
          <a:xfrm>
            <a:off x="6356160" y="2287080"/>
            <a:ext cx="2381400" cy="454680"/>
          </a:xfrm>
          <a:prstGeom prst="rect">
            <a:avLst/>
          </a:prstGeom>
          <a:noFill/>
          <a:ln>
            <a:noFill/>
          </a:ln>
        </p:spPr>
        <p:txBody>
          <a:bodyPr wrap="none" lIns="90000" rIns="90000" tIns="45000" bIns="45000" anchor="ctr"/>
          <a:p>
            <a:pPr>
              <a:lnSpc>
                <a:spcPct val="100000"/>
              </a:lnSpc>
            </a:pPr>
            <a:r>
              <a:rPr lang="en-IN" sz="2400">
                <a:solidFill>
                  <a:srgbClr val="3333cc"/>
                </a:solidFill>
                <a:latin typeface="Arial"/>
                <a:ea typeface="宋体"/>
              </a:rPr>
              <a:t>Memory Conflict</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812880" y="1262160"/>
            <a:ext cx="8152560" cy="5325480"/>
          </a:xfrm>
          <a:prstGeom prst="rect">
            <a:avLst/>
          </a:prstGeom>
          <a:noFill/>
          <a:ln w="12600">
            <a:solidFill>
              <a:srgbClr val="fffffe"/>
            </a:solidFill>
            <a:miter/>
          </a:ln>
        </p:spPr>
      </p:sp>
      <p:sp>
        <p:nvSpPr>
          <p:cNvPr id="203" name="CustomShape 2"/>
          <p:cNvSpPr/>
          <p:nvPr/>
        </p:nvSpPr>
        <p:spPr>
          <a:xfrm>
            <a:off x="152280" y="152280"/>
            <a:ext cx="8857440" cy="685080"/>
          </a:xfrm>
          <a:prstGeom prst="rect">
            <a:avLst/>
          </a:prstGeom>
          <a:noFill/>
          <a:ln>
            <a:noFill/>
          </a:ln>
        </p:spPr>
        <p:txBody>
          <a:bodyPr lIns="92160" rIns="92160" tIns="46080" bIns="46080" anchor="b"/>
          <a:p>
            <a:pPr>
              <a:lnSpc>
                <a:spcPct val="100000"/>
              </a:lnSpc>
            </a:pPr>
            <a:r>
              <a:rPr lang="en-IN" sz="2800">
                <a:solidFill>
                  <a:srgbClr val="000000"/>
                </a:solidFill>
                <a:latin typeface="Arial Black"/>
                <a:ea typeface="宋体"/>
              </a:rPr>
              <a:t>One Memory Port Structural Hazards</a:t>
            </a:r>
            <a:endParaRPr/>
          </a:p>
        </p:txBody>
      </p:sp>
      <p:sp>
        <p:nvSpPr>
          <p:cNvPr id="204" name="CustomShape 3"/>
          <p:cNvSpPr/>
          <p:nvPr/>
        </p:nvSpPr>
        <p:spPr>
          <a:xfrm>
            <a:off x="251640" y="2590920"/>
            <a:ext cx="365760" cy="3441960"/>
          </a:xfrm>
          <a:prstGeom prst="rect">
            <a:avLst/>
          </a:prstGeom>
          <a:noFill/>
          <a:ln>
            <a:noFill/>
          </a:ln>
        </p:spPr>
        <p:txBody>
          <a:bodyPr wrap="none" lIns="90360" rIns="90360" tIns="44280" bIns="44280"/>
          <a:p>
            <a:pPr>
              <a:lnSpc>
                <a:spcPct val="100000"/>
              </a:lnSpc>
            </a:pPr>
            <a:r>
              <a:rPr i="1" lang="en-IN" sz="2000">
                <a:solidFill>
                  <a:srgbClr val="000000"/>
                </a:solidFill>
                <a:latin typeface="Times New Roman"/>
                <a:ea typeface="宋体"/>
              </a:rPr>
              <a:t>I</a:t>
            </a:r>
            <a:endParaRPr/>
          </a:p>
          <a:p>
            <a:pPr>
              <a:lnSpc>
                <a:spcPct val="100000"/>
              </a:lnSpc>
            </a:pPr>
            <a:r>
              <a:rPr i="1" lang="en-IN" sz="2000">
                <a:solidFill>
                  <a:srgbClr val="000000"/>
                </a:solidFill>
                <a:latin typeface="Times New Roman"/>
                <a:ea typeface="宋体"/>
              </a:rPr>
              <a:t>n</a:t>
            </a:r>
            <a:endParaRPr/>
          </a:p>
          <a:p>
            <a:pPr>
              <a:lnSpc>
                <a:spcPct val="100000"/>
              </a:lnSpc>
            </a:pPr>
            <a:r>
              <a:rPr i="1" lang="en-IN" sz="2000">
                <a:solidFill>
                  <a:srgbClr val="000000"/>
                </a:solidFill>
                <a:latin typeface="Times New Roman"/>
                <a:ea typeface="宋体"/>
              </a:rPr>
              <a:t>s</a:t>
            </a:r>
            <a:endParaRPr/>
          </a:p>
          <a:p>
            <a:pPr>
              <a:lnSpc>
                <a:spcPct val="100000"/>
              </a:lnSpc>
            </a:pPr>
            <a:r>
              <a:rPr i="1" lang="en-IN" sz="2000">
                <a:solidFill>
                  <a:srgbClr val="000000"/>
                </a:solidFill>
                <a:latin typeface="Times New Roman"/>
                <a:ea typeface="宋体"/>
              </a:rPr>
              <a:t>t</a:t>
            </a:r>
            <a:endParaRPr/>
          </a:p>
          <a:p>
            <a:pPr>
              <a:lnSpc>
                <a:spcPct val="100000"/>
              </a:lnSpc>
            </a:pPr>
            <a:r>
              <a:rPr i="1" lang="en-IN" sz="2000">
                <a:solidFill>
                  <a:srgbClr val="000000"/>
                </a:solidFill>
                <a:latin typeface="Times New Roman"/>
                <a:ea typeface="宋体"/>
              </a:rPr>
              <a:t>r.</a:t>
            </a:r>
            <a:endParaRPr/>
          </a:p>
          <a:p>
            <a:pPr>
              <a:lnSpc>
                <a:spcPct val="100000"/>
              </a:lnSpc>
            </a:pPr>
            <a:endParaRPr/>
          </a:p>
          <a:p>
            <a:pPr>
              <a:lnSpc>
                <a:spcPct val="100000"/>
              </a:lnSpc>
            </a:pPr>
            <a:r>
              <a:rPr i="1" lang="en-IN" sz="2000">
                <a:solidFill>
                  <a:srgbClr val="000000"/>
                </a:solidFill>
                <a:latin typeface="Times New Roman"/>
                <a:ea typeface="宋体"/>
              </a:rPr>
              <a:t>O</a:t>
            </a:r>
            <a:endParaRPr/>
          </a:p>
          <a:p>
            <a:pPr>
              <a:lnSpc>
                <a:spcPct val="100000"/>
              </a:lnSpc>
            </a:pPr>
            <a:r>
              <a:rPr i="1" lang="en-IN" sz="2000">
                <a:solidFill>
                  <a:srgbClr val="000000"/>
                </a:solidFill>
                <a:latin typeface="Times New Roman"/>
                <a:ea typeface="宋体"/>
              </a:rPr>
              <a:t>r</a:t>
            </a:r>
            <a:endParaRPr/>
          </a:p>
          <a:p>
            <a:pPr>
              <a:lnSpc>
                <a:spcPct val="100000"/>
              </a:lnSpc>
            </a:pPr>
            <a:r>
              <a:rPr i="1" lang="en-IN" sz="2000">
                <a:solidFill>
                  <a:srgbClr val="000000"/>
                </a:solidFill>
                <a:latin typeface="Times New Roman"/>
                <a:ea typeface="宋体"/>
              </a:rPr>
              <a:t>d</a:t>
            </a:r>
            <a:endParaRPr/>
          </a:p>
          <a:p>
            <a:pPr>
              <a:lnSpc>
                <a:spcPct val="100000"/>
              </a:lnSpc>
            </a:pPr>
            <a:r>
              <a:rPr i="1" lang="en-IN" sz="2000">
                <a:solidFill>
                  <a:srgbClr val="000000"/>
                </a:solidFill>
                <a:latin typeface="Times New Roman"/>
                <a:ea typeface="宋体"/>
              </a:rPr>
              <a:t>e</a:t>
            </a:r>
            <a:endParaRPr/>
          </a:p>
          <a:p>
            <a:pPr>
              <a:lnSpc>
                <a:spcPct val="100000"/>
              </a:lnSpc>
            </a:pPr>
            <a:r>
              <a:rPr i="1" lang="en-IN" sz="2000">
                <a:solidFill>
                  <a:srgbClr val="000000"/>
                </a:solidFill>
                <a:latin typeface="Times New Roman"/>
                <a:ea typeface="宋体"/>
              </a:rPr>
              <a:t>r</a:t>
            </a:r>
            <a:endParaRPr/>
          </a:p>
        </p:txBody>
      </p:sp>
      <p:sp>
        <p:nvSpPr>
          <p:cNvPr id="205" name="Line 4"/>
          <p:cNvSpPr/>
          <p:nvPr/>
        </p:nvSpPr>
        <p:spPr>
          <a:xfrm>
            <a:off x="685800" y="2209680"/>
            <a:ext cx="0" cy="3962520"/>
          </a:xfrm>
          <a:prstGeom prst="line">
            <a:avLst/>
          </a:prstGeom>
          <a:ln w="25560">
            <a:solidFill>
              <a:srgbClr val="000000"/>
            </a:solidFill>
            <a:round/>
            <a:tailEnd len="med" type="triangle" w="med"/>
          </a:ln>
        </p:spPr>
      </p:sp>
      <p:sp>
        <p:nvSpPr>
          <p:cNvPr id="206" name="CustomShape 5"/>
          <p:cNvSpPr/>
          <p:nvPr/>
        </p:nvSpPr>
        <p:spPr>
          <a:xfrm>
            <a:off x="1254960" y="1523880"/>
            <a:ext cx="2130480" cy="393120"/>
          </a:xfrm>
          <a:prstGeom prst="rect">
            <a:avLst/>
          </a:prstGeom>
          <a:solidFill>
            <a:srgbClr val="ffffff"/>
          </a:solidFill>
          <a:ln>
            <a:noFill/>
          </a:ln>
        </p:spPr>
        <p:txBody>
          <a:bodyPr wrap="none" lIns="90360" rIns="90360" tIns="44280" bIns="44280"/>
          <a:p>
            <a:pPr>
              <a:lnSpc>
                <a:spcPct val="100000"/>
              </a:lnSpc>
            </a:pPr>
            <a:r>
              <a:rPr i="1" lang="en-IN" sz="2000">
                <a:solidFill>
                  <a:srgbClr val="000000"/>
                </a:solidFill>
                <a:latin typeface="Times New Roman"/>
                <a:ea typeface="宋体"/>
              </a:rPr>
              <a:t>Time (clock cycles)</a:t>
            </a:r>
            <a:endParaRPr/>
          </a:p>
        </p:txBody>
      </p:sp>
      <p:sp>
        <p:nvSpPr>
          <p:cNvPr id="207" name="CustomShape 6"/>
          <p:cNvSpPr/>
          <p:nvPr/>
        </p:nvSpPr>
        <p:spPr>
          <a:xfrm>
            <a:off x="685440" y="2590920"/>
            <a:ext cx="911520" cy="45360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Courier New"/>
                <a:ea typeface="宋体"/>
              </a:rPr>
              <a:t>Load</a:t>
            </a:r>
            <a:endParaRPr/>
          </a:p>
        </p:txBody>
      </p:sp>
      <p:sp>
        <p:nvSpPr>
          <p:cNvPr id="208" name="CustomShape 7"/>
          <p:cNvSpPr/>
          <p:nvPr/>
        </p:nvSpPr>
        <p:spPr>
          <a:xfrm>
            <a:off x="685080" y="3336840"/>
            <a:ext cx="1460160" cy="45360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Courier New"/>
                <a:ea typeface="宋体"/>
              </a:rPr>
              <a:t>Instr 1</a:t>
            </a:r>
            <a:endParaRPr/>
          </a:p>
        </p:txBody>
      </p:sp>
      <p:sp>
        <p:nvSpPr>
          <p:cNvPr id="209" name="CustomShape 8"/>
          <p:cNvSpPr/>
          <p:nvPr/>
        </p:nvSpPr>
        <p:spPr>
          <a:xfrm>
            <a:off x="735840" y="4130640"/>
            <a:ext cx="1460160" cy="45360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Courier New"/>
                <a:ea typeface="宋体"/>
              </a:rPr>
              <a:t>Instr 2</a:t>
            </a:r>
            <a:endParaRPr/>
          </a:p>
        </p:txBody>
      </p:sp>
      <p:sp>
        <p:nvSpPr>
          <p:cNvPr id="210" name="CustomShape 9"/>
          <p:cNvSpPr/>
          <p:nvPr/>
        </p:nvSpPr>
        <p:spPr>
          <a:xfrm>
            <a:off x="745560" y="4881600"/>
            <a:ext cx="1094400" cy="45360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Courier New"/>
                <a:ea typeface="宋体"/>
              </a:rPr>
              <a:t>Stall</a:t>
            </a:r>
            <a:endParaRPr/>
          </a:p>
        </p:txBody>
      </p:sp>
      <p:sp>
        <p:nvSpPr>
          <p:cNvPr id="211" name="CustomShape 10"/>
          <p:cNvSpPr/>
          <p:nvPr/>
        </p:nvSpPr>
        <p:spPr>
          <a:xfrm>
            <a:off x="783360" y="5662440"/>
            <a:ext cx="1460160" cy="45360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Courier New"/>
                <a:ea typeface="宋体"/>
              </a:rPr>
              <a:t>Instr 3</a:t>
            </a:r>
            <a:endParaRPr/>
          </a:p>
        </p:txBody>
      </p:sp>
      <p:sp>
        <p:nvSpPr>
          <p:cNvPr id="212" name="Line 11"/>
          <p:cNvSpPr/>
          <p:nvPr/>
        </p:nvSpPr>
        <p:spPr>
          <a:xfrm>
            <a:off x="1218960" y="1981080"/>
            <a:ext cx="6553440" cy="0"/>
          </a:xfrm>
          <a:prstGeom prst="line">
            <a:avLst/>
          </a:prstGeom>
          <a:ln w="25560">
            <a:solidFill>
              <a:srgbClr val="000000"/>
            </a:solidFill>
            <a:round/>
            <a:tailEnd len="med" type="triangle" w="med"/>
          </a:ln>
        </p:spPr>
      </p:sp>
      <p:sp>
        <p:nvSpPr>
          <p:cNvPr id="213" name="CustomShape 12"/>
          <p:cNvSpPr/>
          <p:nvPr/>
        </p:nvSpPr>
        <p:spPr>
          <a:xfrm>
            <a:off x="2833560" y="2603520"/>
            <a:ext cx="223200" cy="365040"/>
          </a:xfrm>
          <a:prstGeom prst="rect">
            <a:avLst/>
          </a:prstGeom>
          <a:solidFill>
            <a:srgbClr val="ff6600"/>
          </a:solidFill>
          <a:ln>
            <a:noFill/>
          </a:ln>
        </p:spPr>
      </p:sp>
      <p:sp>
        <p:nvSpPr>
          <p:cNvPr id="214" name="CustomShape 13"/>
          <p:cNvSpPr/>
          <p:nvPr/>
        </p:nvSpPr>
        <p:spPr>
          <a:xfrm>
            <a:off x="2610000" y="2603520"/>
            <a:ext cx="447120" cy="369000"/>
          </a:xfrm>
          <a:prstGeom prst="rect">
            <a:avLst/>
          </a:prstGeom>
          <a:noFill/>
          <a:ln w="28440">
            <a:solidFill>
              <a:srgbClr val="000000"/>
            </a:solidFill>
            <a:miter/>
          </a:ln>
        </p:spPr>
      </p:sp>
      <p:sp>
        <p:nvSpPr>
          <p:cNvPr id="215" name="CustomShape 14"/>
          <p:cNvSpPr/>
          <p:nvPr/>
        </p:nvSpPr>
        <p:spPr>
          <a:xfrm>
            <a:off x="2642760" y="264348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16" name="Line 15"/>
          <p:cNvSpPr/>
          <p:nvPr/>
        </p:nvSpPr>
        <p:spPr>
          <a:xfrm>
            <a:off x="3060360" y="2678040"/>
            <a:ext cx="495360" cy="0"/>
          </a:xfrm>
          <a:prstGeom prst="line">
            <a:avLst/>
          </a:prstGeom>
          <a:ln w="28440">
            <a:solidFill>
              <a:srgbClr val="000000"/>
            </a:solidFill>
            <a:round/>
          </a:ln>
        </p:spPr>
      </p:sp>
      <p:sp>
        <p:nvSpPr>
          <p:cNvPr id="217" name="Line 16"/>
          <p:cNvSpPr/>
          <p:nvPr/>
        </p:nvSpPr>
        <p:spPr>
          <a:xfrm>
            <a:off x="3060360" y="2898720"/>
            <a:ext cx="495360" cy="0"/>
          </a:xfrm>
          <a:prstGeom prst="line">
            <a:avLst/>
          </a:prstGeom>
          <a:ln w="28440">
            <a:solidFill>
              <a:srgbClr val="000000"/>
            </a:solidFill>
            <a:round/>
          </a:ln>
        </p:spPr>
      </p:sp>
      <p:sp>
        <p:nvSpPr>
          <p:cNvPr id="218" name="CustomShape 17"/>
          <p:cNvSpPr/>
          <p:nvPr/>
        </p:nvSpPr>
        <p:spPr>
          <a:xfrm rot="16200000">
            <a:off x="3386880" y="2599560"/>
            <a:ext cx="588240" cy="377640"/>
          </a:xfrm>
          <a:prstGeom prst="rect">
            <a:avLst/>
          </a:prstGeom>
          <a:solidFill>
            <a:srgbClr val="ffffff"/>
          </a:solidFill>
          <a:ln w="28440">
            <a:solidFill>
              <a:srgbClr val="000000"/>
            </a:solidFill>
            <a:miter/>
          </a:ln>
        </p:spPr>
      </p:sp>
      <p:sp>
        <p:nvSpPr>
          <p:cNvPr id="219" name="CustomShape 18"/>
          <p:cNvSpPr/>
          <p:nvPr/>
        </p:nvSpPr>
        <p:spPr>
          <a:xfrm rot="5400000">
            <a:off x="3472920" y="2686680"/>
            <a:ext cx="189360" cy="201600"/>
          </a:xfrm>
          <a:prstGeom prst="triangle">
            <a:avLst>
              <a:gd name="adj" fmla="val 50000"/>
            </a:avLst>
          </a:prstGeom>
          <a:solidFill>
            <a:srgbClr val="ffffff"/>
          </a:solidFill>
          <a:ln>
            <a:noFill/>
          </a:ln>
        </p:spPr>
      </p:sp>
      <p:sp>
        <p:nvSpPr>
          <p:cNvPr id="220" name="CustomShape 19"/>
          <p:cNvSpPr/>
          <p:nvPr/>
        </p:nvSpPr>
        <p:spPr>
          <a:xfrm rot="5400000">
            <a:off x="3486960" y="2709000"/>
            <a:ext cx="166320" cy="155520"/>
          </a:xfrm>
          <a:prstGeom prst="rect">
            <a:avLst/>
          </a:prstGeom>
          <a:noFill/>
          <a:ln w="28440">
            <a:solidFill>
              <a:srgbClr val="000000"/>
            </a:solidFill>
            <a:round/>
          </a:ln>
        </p:spPr>
      </p:sp>
      <p:sp>
        <p:nvSpPr>
          <p:cNvPr id="221" name="CustomShape 20"/>
          <p:cNvSpPr/>
          <p:nvPr/>
        </p:nvSpPr>
        <p:spPr>
          <a:xfrm rot="16200000">
            <a:off x="3513960" y="2633400"/>
            <a:ext cx="440640" cy="242280"/>
          </a:xfrm>
          <a:prstGeom prst="rect">
            <a:avLst/>
          </a:prstGeom>
          <a:noFill/>
          <a:ln>
            <a:noFill/>
          </a:ln>
        </p:spPr>
        <p:txBody>
          <a:bodyPr wrap="none" lIns="45000" rIns="45000" tIns="90000" bIns="90000" anchor="ctr"/>
          <a:p>
            <a:pPr>
              <a:lnSpc>
                <a:spcPct val="100000"/>
              </a:lnSpc>
            </a:pPr>
            <a:r>
              <a:rPr lang="en-IN" sz="1000">
                <a:solidFill>
                  <a:srgbClr val="000000"/>
                </a:solidFill>
                <a:latin typeface="Times New Roman"/>
                <a:ea typeface="宋体"/>
              </a:rPr>
              <a:t>ALU</a:t>
            </a:r>
            <a:endParaRPr/>
          </a:p>
        </p:txBody>
      </p:sp>
      <p:sp>
        <p:nvSpPr>
          <p:cNvPr id="222" name="Line 21"/>
          <p:cNvSpPr/>
          <p:nvPr/>
        </p:nvSpPr>
        <p:spPr>
          <a:xfrm>
            <a:off x="3875040" y="2788920"/>
            <a:ext cx="496800" cy="0"/>
          </a:xfrm>
          <a:prstGeom prst="line">
            <a:avLst/>
          </a:prstGeom>
          <a:ln w="28440">
            <a:solidFill>
              <a:srgbClr val="000000"/>
            </a:solidFill>
            <a:round/>
          </a:ln>
        </p:spPr>
      </p:sp>
      <p:sp>
        <p:nvSpPr>
          <p:cNvPr id="223" name="Line 22"/>
          <p:cNvSpPr/>
          <p:nvPr/>
        </p:nvSpPr>
        <p:spPr>
          <a:xfrm>
            <a:off x="4733640" y="2788920"/>
            <a:ext cx="498600" cy="0"/>
          </a:xfrm>
          <a:prstGeom prst="line">
            <a:avLst/>
          </a:prstGeom>
          <a:ln w="28440">
            <a:solidFill>
              <a:srgbClr val="000000"/>
            </a:solidFill>
            <a:round/>
          </a:ln>
        </p:spPr>
      </p:sp>
      <p:sp>
        <p:nvSpPr>
          <p:cNvPr id="224" name="CustomShape 23"/>
          <p:cNvSpPr/>
          <p:nvPr/>
        </p:nvSpPr>
        <p:spPr>
          <a:xfrm>
            <a:off x="4253040" y="2604960"/>
            <a:ext cx="450000" cy="367560"/>
          </a:xfrm>
          <a:prstGeom prst="rect">
            <a:avLst/>
          </a:prstGeom>
          <a:noFill/>
          <a:ln w="28440">
            <a:solidFill>
              <a:srgbClr val="000000"/>
            </a:solidFill>
            <a:miter/>
          </a:ln>
        </p:spPr>
      </p:sp>
      <p:sp>
        <p:nvSpPr>
          <p:cNvPr id="225" name="CustomShape 24"/>
          <p:cNvSpPr/>
          <p:nvPr/>
        </p:nvSpPr>
        <p:spPr>
          <a:xfrm>
            <a:off x="4202640" y="2645280"/>
            <a:ext cx="5403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DMem</a:t>
            </a:r>
            <a:endParaRPr/>
          </a:p>
        </p:txBody>
      </p:sp>
      <p:sp>
        <p:nvSpPr>
          <p:cNvPr id="226" name="CustomShape 25"/>
          <p:cNvSpPr/>
          <p:nvPr/>
        </p:nvSpPr>
        <p:spPr>
          <a:xfrm>
            <a:off x="4191120" y="2789280"/>
            <a:ext cx="673920" cy="293040"/>
          </a:xfrm>
          <a:prstGeom prst="rect">
            <a:avLst/>
          </a:prstGeom>
          <a:noFill/>
          <a:ln w="28440">
            <a:solidFill>
              <a:srgbClr val="000000"/>
            </a:solidFill>
            <a:round/>
          </a:ln>
        </p:spPr>
      </p:sp>
      <p:sp>
        <p:nvSpPr>
          <p:cNvPr id="227" name="Line 26"/>
          <p:cNvSpPr/>
          <p:nvPr/>
        </p:nvSpPr>
        <p:spPr>
          <a:xfrm>
            <a:off x="2141280" y="2900160"/>
            <a:ext cx="468360" cy="0"/>
          </a:xfrm>
          <a:prstGeom prst="line">
            <a:avLst/>
          </a:prstGeom>
          <a:ln w="28440">
            <a:solidFill>
              <a:srgbClr val="000000"/>
            </a:solidFill>
            <a:round/>
          </a:ln>
        </p:spPr>
      </p:sp>
      <p:sp>
        <p:nvSpPr>
          <p:cNvPr id="228" name="Line 27"/>
          <p:cNvSpPr/>
          <p:nvPr/>
        </p:nvSpPr>
        <p:spPr>
          <a:xfrm>
            <a:off x="2081160" y="2678040"/>
            <a:ext cx="525240" cy="0"/>
          </a:xfrm>
          <a:prstGeom prst="line">
            <a:avLst/>
          </a:prstGeom>
          <a:ln w="28440">
            <a:solidFill>
              <a:srgbClr val="000000"/>
            </a:solidFill>
            <a:round/>
          </a:ln>
        </p:spPr>
      </p:sp>
      <p:sp>
        <p:nvSpPr>
          <p:cNvPr id="229" name="CustomShape 28"/>
          <p:cNvSpPr/>
          <p:nvPr/>
        </p:nvSpPr>
        <p:spPr>
          <a:xfrm>
            <a:off x="1730160" y="2604960"/>
            <a:ext cx="450720" cy="367560"/>
          </a:xfrm>
          <a:prstGeom prst="rect">
            <a:avLst/>
          </a:prstGeom>
          <a:solidFill>
            <a:srgbClr val="ffffff"/>
          </a:solidFill>
          <a:ln w="28440">
            <a:solidFill>
              <a:srgbClr val="000000"/>
            </a:solidFill>
            <a:miter/>
          </a:ln>
        </p:spPr>
      </p:sp>
      <p:sp>
        <p:nvSpPr>
          <p:cNvPr id="230" name="CustomShape 29"/>
          <p:cNvSpPr/>
          <p:nvPr/>
        </p:nvSpPr>
        <p:spPr>
          <a:xfrm>
            <a:off x="1715760" y="2645280"/>
            <a:ext cx="47808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Ifetch</a:t>
            </a:r>
            <a:endParaRPr/>
          </a:p>
        </p:txBody>
      </p:sp>
      <p:sp>
        <p:nvSpPr>
          <p:cNvPr id="231" name="CustomShape 30"/>
          <p:cNvSpPr/>
          <p:nvPr/>
        </p:nvSpPr>
        <p:spPr>
          <a:xfrm>
            <a:off x="3170520" y="2438280"/>
            <a:ext cx="90000" cy="699480"/>
          </a:xfrm>
          <a:prstGeom prst="rect">
            <a:avLst/>
          </a:prstGeom>
          <a:solidFill>
            <a:srgbClr val="ffcc00"/>
          </a:solidFill>
          <a:ln w="28440">
            <a:solidFill>
              <a:srgbClr val="000000"/>
            </a:solidFill>
            <a:miter/>
          </a:ln>
        </p:spPr>
      </p:sp>
      <p:sp>
        <p:nvSpPr>
          <p:cNvPr id="232" name="CustomShape 31"/>
          <p:cNvSpPr/>
          <p:nvPr/>
        </p:nvSpPr>
        <p:spPr>
          <a:xfrm>
            <a:off x="4866840" y="2438280"/>
            <a:ext cx="90000" cy="699480"/>
          </a:xfrm>
          <a:prstGeom prst="rect">
            <a:avLst/>
          </a:prstGeom>
          <a:solidFill>
            <a:srgbClr val="ffcc00"/>
          </a:solidFill>
          <a:ln w="28440">
            <a:solidFill>
              <a:srgbClr val="000000"/>
            </a:solidFill>
            <a:miter/>
          </a:ln>
        </p:spPr>
      </p:sp>
      <p:sp>
        <p:nvSpPr>
          <p:cNvPr id="233" name="CustomShape 32"/>
          <p:cNvSpPr/>
          <p:nvPr/>
        </p:nvSpPr>
        <p:spPr>
          <a:xfrm>
            <a:off x="2322360" y="2438280"/>
            <a:ext cx="90000" cy="699480"/>
          </a:xfrm>
          <a:prstGeom prst="rect">
            <a:avLst/>
          </a:prstGeom>
          <a:solidFill>
            <a:srgbClr val="ffcc00"/>
          </a:solidFill>
          <a:ln w="28440">
            <a:solidFill>
              <a:srgbClr val="000000"/>
            </a:solidFill>
            <a:miter/>
          </a:ln>
        </p:spPr>
      </p:sp>
      <p:sp>
        <p:nvSpPr>
          <p:cNvPr id="234" name="CustomShape 33"/>
          <p:cNvSpPr/>
          <p:nvPr/>
        </p:nvSpPr>
        <p:spPr>
          <a:xfrm>
            <a:off x="4018680" y="2442600"/>
            <a:ext cx="88920" cy="690120"/>
          </a:xfrm>
          <a:prstGeom prst="rect">
            <a:avLst/>
          </a:prstGeom>
          <a:solidFill>
            <a:srgbClr val="ffcc00"/>
          </a:solidFill>
          <a:ln w="28440">
            <a:solidFill>
              <a:srgbClr val="000000"/>
            </a:solidFill>
            <a:miter/>
          </a:ln>
        </p:spPr>
      </p:sp>
      <p:sp>
        <p:nvSpPr>
          <p:cNvPr id="235" name="CustomShape 34"/>
          <p:cNvSpPr/>
          <p:nvPr/>
        </p:nvSpPr>
        <p:spPr>
          <a:xfrm>
            <a:off x="5087880" y="2590920"/>
            <a:ext cx="226080" cy="365040"/>
          </a:xfrm>
          <a:prstGeom prst="rect">
            <a:avLst/>
          </a:prstGeom>
          <a:solidFill>
            <a:srgbClr val="ff6600"/>
          </a:solidFill>
          <a:ln>
            <a:noFill/>
          </a:ln>
        </p:spPr>
      </p:sp>
      <p:sp>
        <p:nvSpPr>
          <p:cNvPr id="236" name="CustomShape 35"/>
          <p:cNvSpPr/>
          <p:nvPr/>
        </p:nvSpPr>
        <p:spPr>
          <a:xfrm>
            <a:off x="5087520" y="2590920"/>
            <a:ext cx="452520" cy="369000"/>
          </a:xfrm>
          <a:prstGeom prst="rect">
            <a:avLst/>
          </a:prstGeom>
          <a:noFill/>
          <a:ln w="28440">
            <a:solidFill>
              <a:srgbClr val="000000"/>
            </a:solidFill>
            <a:miter/>
          </a:ln>
        </p:spPr>
      </p:sp>
      <p:sp>
        <p:nvSpPr>
          <p:cNvPr id="237" name="CustomShape 36"/>
          <p:cNvSpPr/>
          <p:nvPr/>
        </p:nvSpPr>
        <p:spPr>
          <a:xfrm>
            <a:off x="5124960" y="263088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38" name="CustomShape 37"/>
          <p:cNvSpPr/>
          <p:nvPr/>
        </p:nvSpPr>
        <p:spPr>
          <a:xfrm>
            <a:off x="3687840" y="3365640"/>
            <a:ext cx="223920" cy="365040"/>
          </a:xfrm>
          <a:prstGeom prst="rect">
            <a:avLst/>
          </a:prstGeom>
          <a:solidFill>
            <a:srgbClr val="ff6600"/>
          </a:solidFill>
          <a:ln>
            <a:noFill/>
          </a:ln>
        </p:spPr>
      </p:sp>
      <p:sp>
        <p:nvSpPr>
          <p:cNvPr id="239" name="CustomShape 38"/>
          <p:cNvSpPr/>
          <p:nvPr/>
        </p:nvSpPr>
        <p:spPr>
          <a:xfrm>
            <a:off x="3463200" y="3365640"/>
            <a:ext cx="448200" cy="369000"/>
          </a:xfrm>
          <a:prstGeom prst="rect">
            <a:avLst/>
          </a:prstGeom>
          <a:noFill/>
          <a:ln w="28440">
            <a:solidFill>
              <a:srgbClr val="000000"/>
            </a:solidFill>
            <a:miter/>
          </a:ln>
        </p:spPr>
      </p:sp>
      <p:sp>
        <p:nvSpPr>
          <p:cNvPr id="240" name="CustomShape 39"/>
          <p:cNvSpPr/>
          <p:nvPr/>
        </p:nvSpPr>
        <p:spPr>
          <a:xfrm>
            <a:off x="3496680" y="340560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41" name="Line 40"/>
          <p:cNvSpPr/>
          <p:nvPr/>
        </p:nvSpPr>
        <p:spPr>
          <a:xfrm>
            <a:off x="3913920" y="3439800"/>
            <a:ext cx="495720" cy="0"/>
          </a:xfrm>
          <a:prstGeom prst="line">
            <a:avLst/>
          </a:prstGeom>
          <a:ln w="28440">
            <a:solidFill>
              <a:srgbClr val="000000"/>
            </a:solidFill>
            <a:round/>
          </a:ln>
        </p:spPr>
      </p:sp>
      <p:sp>
        <p:nvSpPr>
          <p:cNvPr id="242" name="Line 41"/>
          <p:cNvSpPr/>
          <p:nvPr/>
        </p:nvSpPr>
        <p:spPr>
          <a:xfrm>
            <a:off x="3913920" y="3660480"/>
            <a:ext cx="495720" cy="0"/>
          </a:xfrm>
          <a:prstGeom prst="line">
            <a:avLst/>
          </a:prstGeom>
          <a:ln w="28440">
            <a:solidFill>
              <a:srgbClr val="000000"/>
            </a:solidFill>
            <a:round/>
          </a:ln>
        </p:spPr>
      </p:sp>
      <p:sp>
        <p:nvSpPr>
          <p:cNvPr id="243" name="CustomShape 42"/>
          <p:cNvSpPr/>
          <p:nvPr/>
        </p:nvSpPr>
        <p:spPr>
          <a:xfrm rot="16200000">
            <a:off x="4241160" y="3360960"/>
            <a:ext cx="588240" cy="378720"/>
          </a:xfrm>
          <a:prstGeom prst="rect">
            <a:avLst/>
          </a:prstGeom>
          <a:solidFill>
            <a:srgbClr val="ffffff"/>
          </a:solidFill>
          <a:ln w="28440">
            <a:solidFill>
              <a:srgbClr val="000000"/>
            </a:solidFill>
            <a:miter/>
          </a:ln>
        </p:spPr>
      </p:sp>
      <p:sp>
        <p:nvSpPr>
          <p:cNvPr id="244" name="CustomShape 43"/>
          <p:cNvSpPr/>
          <p:nvPr/>
        </p:nvSpPr>
        <p:spPr>
          <a:xfrm rot="5400000">
            <a:off x="4327200" y="3448800"/>
            <a:ext cx="189360" cy="201960"/>
          </a:xfrm>
          <a:prstGeom prst="triangle">
            <a:avLst>
              <a:gd name="adj" fmla="val 50000"/>
            </a:avLst>
          </a:prstGeom>
          <a:solidFill>
            <a:srgbClr val="ffffff"/>
          </a:solidFill>
          <a:ln>
            <a:noFill/>
          </a:ln>
        </p:spPr>
      </p:sp>
      <p:sp>
        <p:nvSpPr>
          <p:cNvPr id="245" name="CustomShape 44"/>
          <p:cNvSpPr/>
          <p:nvPr/>
        </p:nvSpPr>
        <p:spPr>
          <a:xfrm rot="5400000">
            <a:off x="4340880" y="3471480"/>
            <a:ext cx="166320" cy="155880"/>
          </a:xfrm>
          <a:prstGeom prst="rect">
            <a:avLst/>
          </a:prstGeom>
          <a:noFill/>
          <a:ln w="28440">
            <a:solidFill>
              <a:srgbClr val="000000"/>
            </a:solidFill>
            <a:round/>
          </a:ln>
        </p:spPr>
      </p:sp>
      <p:sp>
        <p:nvSpPr>
          <p:cNvPr id="246" name="CustomShape 45"/>
          <p:cNvSpPr/>
          <p:nvPr/>
        </p:nvSpPr>
        <p:spPr>
          <a:xfrm rot="16200000">
            <a:off x="4367880" y="3395520"/>
            <a:ext cx="440640" cy="242280"/>
          </a:xfrm>
          <a:prstGeom prst="rect">
            <a:avLst/>
          </a:prstGeom>
          <a:noFill/>
          <a:ln>
            <a:noFill/>
          </a:ln>
        </p:spPr>
        <p:txBody>
          <a:bodyPr wrap="none" lIns="45000" rIns="45000" tIns="90000" bIns="90000" anchor="ctr"/>
          <a:p>
            <a:pPr>
              <a:lnSpc>
                <a:spcPct val="100000"/>
              </a:lnSpc>
            </a:pPr>
            <a:r>
              <a:rPr lang="en-IN" sz="1000">
                <a:solidFill>
                  <a:srgbClr val="000000"/>
                </a:solidFill>
                <a:latin typeface="Times New Roman"/>
                <a:ea typeface="宋体"/>
              </a:rPr>
              <a:t>ALU</a:t>
            </a:r>
            <a:endParaRPr/>
          </a:p>
        </p:txBody>
      </p:sp>
      <p:sp>
        <p:nvSpPr>
          <p:cNvPr id="247" name="Line 46"/>
          <p:cNvSpPr/>
          <p:nvPr/>
        </p:nvSpPr>
        <p:spPr>
          <a:xfrm>
            <a:off x="4728600" y="3551040"/>
            <a:ext cx="497520" cy="0"/>
          </a:xfrm>
          <a:prstGeom prst="line">
            <a:avLst/>
          </a:prstGeom>
          <a:ln w="28440">
            <a:solidFill>
              <a:srgbClr val="000000"/>
            </a:solidFill>
            <a:round/>
          </a:ln>
        </p:spPr>
      </p:sp>
      <p:sp>
        <p:nvSpPr>
          <p:cNvPr id="248" name="Line 47"/>
          <p:cNvSpPr/>
          <p:nvPr/>
        </p:nvSpPr>
        <p:spPr>
          <a:xfrm>
            <a:off x="5587920" y="3551040"/>
            <a:ext cx="497520" cy="0"/>
          </a:xfrm>
          <a:prstGeom prst="line">
            <a:avLst/>
          </a:prstGeom>
          <a:ln w="28440">
            <a:solidFill>
              <a:srgbClr val="000000"/>
            </a:solidFill>
            <a:round/>
          </a:ln>
        </p:spPr>
      </p:sp>
      <p:sp>
        <p:nvSpPr>
          <p:cNvPr id="249" name="CustomShape 48"/>
          <p:cNvSpPr/>
          <p:nvPr/>
        </p:nvSpPr>
        <p:spPr>
          <a:xfrm>
            <a:off x="5105880" y="3367080"/>
            <a:ext cx="450720" cy="367560"/>
          </a:xfrm>
          <a:prstGeom prst="rect">
            <a:avLst/>
          </a:prstGeom>
          <a:solidFill>
            <a:srgbClr val="ffffff"/>
          </a:solidFill>
          <a:ln w="28440">
            <a:solidFill>
              <a:srgbClr val="000000"/>
            </a:solidFill>
            <a:miter/>
          </a:ln>
        </p:spPr>
      </p:sp>
      <p:sp>
        <p:nvSpPr>
          <p:cNvPr id="250" name="CustomShape 49"/>
          <p:cNvSpPr/>
          <p:nvPr/>
        </p:nvSpPr>
        <p:spPr>
          <a:xfrm>
            <a:off x="5056200" y="3407400"/>
            <a:ext cx="5403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DMem</a:t>
            </a:r>
            <a:endParaRPr/>
          </a:p>
        </p:txBody>
      </p:sp>
      <p:sp>
        <p:nvSpPr>
          <p:cNvPr id="251" name="CustomShape 50"/>
          <p:cNvSpPr/>
          <p:nvPr/>
        </p:nvSpPr>
        <p:spPr>
          <a:xfrm>
            <a:off x="5045760" y="3551400"/>
            <a:ext cx="673560" cy="293040"/>
          </a:xfrm>
          <a:prstGeom prst="rect">
            <a:avLst/>
          </a:prstGeom>
          <a:noFill/>
          <a:ln w="28440">
            <a:solidFill>
              <a:srgbClr val="000000"/>
            </a:solidFill>
            <a:round/>
          </a:ln>
        </p:spPr>
      </p:sp>
      <p:sp>
        <p:nvSpPr>
          <p:cNvPr id="252" name="Line 51"/>
          <p:cNvSpPr/>
          <p:nvPr/>
        </p:nvSpPr>
        <p:spPr>
          <a:xfrm>
            <a:off x="2995920" y="3662280"/>
            <a:ext cx="467280" cy="0"/>
          </a:xfrm>
          <a:prstGeom prst="line">
            <a:avLst/>
          </a:prstGeom>
          <a:ln w="28440">
            <a:solidFill>
              <a:srgbClr val="000000"/>
            </a:solidFill>
            <a:round/>
          </a:ln>
        </p:spPr>
      </p:sp>
      <p:sp>
        <p:nvSpPr>
          <p:cNvPr id="253" name="Line 52"/>
          <p:cNvSpPr/>
          <p:nvPr/>
        </p:nvSpPr>
        <p:spPr>
          <a:xfrm>
            <a:off x="2935080" y="3439800"/>
            <a:ext cx="525960" cy="0"/>
          </a:xfrm>
          <a:prstGeom prst="line">
            <a:avLst/>
          </a:prstGeom>
          <a:ln w="28440">
            <a:solidFill>
              <a:srgbClr val="000000"/>
            </a:solidFill>
            <a:round/>
          </a:ln>
        </p:spPr>
      </p:sp>
      <p:sp>
        <p:nvSpPr>
          <p:cNvPr id="254" name="CustomShape 53"/>
          <p:cNvSpPr/>
          <p:nvPr/>
        </p:nvSpPr>
        <p:spPr>
          <a:xfrm>
            <a:off x="2584080" y="3367080"/>
            <a:ext cx="451080" cy="367560"/>
          </a:xfrm>
          <a:prstGeom prst="rect">
            <a:avLst/>
          </a:prstGeom>
          <a:solidFill>
            <a:srgbClr val="ffffff"/>
          </a:solidFill>
          <a:ln w="28440">
            <a:solidFill>
              <a:srgbClr val="000000"/>
            </a:solidFill>
            <a:miter/>
          </a:ln>
        </p:spPr>
      </p:sp>
      <p:sp>
        <p:nvSpPr>
          <p:cNvPr id="255" name="CustomShape 54"/>
          <p:cNvSpPr/>
          <p:nvPr/>
        </p:nvSpPr>
        <p:spPr>
          <a:xfrm>
            <a:off x="2569680" y="3407400"/>
            <a:ext cx="47808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Ifetch</a:t>
            </a:r>
            <a:endParaRPr/>
          </a:p>
        </p:txBody>
      </p:sp>
      <p:sp>
        <p:nvSpPr>
          <p:cNvPr id="256" name="CustomShape 55"/>
          <p:cNvSpPr/>
          <p:nvPr/>
        </p:nvSpPr>
        <p:spPr>
          <a:xfrm>
            <a:off x="4024800" y="3200400"/>
            <a:ext cx="90000" cy="699480"/>
          </a:xfrm>
          <a:prstGeom prst="rect">
            <a:avLst/>
          </a:prstGeom>
          <a:solidFill>
            <a:srgbClr val="ffcc00"/>
          </a:solidFill>
          <a:ln w="28440">
            <a:solidFill>
              <a:srgbClr val="000000"/>
            </a:solidFill>
            <a:miter/>
          </a:ln>
        </p:spPr>
      </p:sp>
      <p:sp>
        <p:nvSpPr>
          <p:cNvPr id="257" name="CustomShape 56"/>
          <p:cNvSpPr/>
          <p:nvPr/>
        </p:nvSpPr>
        <p:spPr>
          <a:xfrm>
            <a:off x="5720760" y="3200400"/>
            <a:ext cx="90000" cy="699480"/>
          </a:xfrm>
          <a:prstGeom prst="rect">
            <a:avLst/>
          </a:prstGeom>
          <a:solidFill>
            <a:srgbClr val="ffcc00"/>
          </a:solidFill>
          <a:ln w="28440">
            <a:solidFill>
              <a:srgbClr val="000000"/>
            </a:solidFill>
            <a:miter/>
          </a:ln>
        </p:spPr>
      </p:sp>
      <p:sp>
        <p:nvSpPr>
          <p:cNvPr id="258" name="CustomShape 57"/>
          <p:cNvSpPr/>
          <p:nvPr/>
        </p:nvSpPr>
        <p:spPr>
          <a:xfrm>
            <a:off x="3176640" y="3200400"/>
            <a:ext cx="90000" cy="699480"/>
          </a:xfrm>
          <a:prstGeom prst="rect">
            <a:avLst/>
          </a:prstGeom>
          <a:solidFill>
            <a:srgbClr val="ffcc00"/>
          </a:solidFill>
          <a:ln w="28440">
            <a:solidFill>
              <a:srgbClr val="000000"/>
            </a:solidFill>
            <a:miter/>
          </a:ln>
        </p:spPr>
      </p:sp>
      <p:sp>
        <p:nvSpPr>
          <p:cNvPr id="259" name="CustomShape 58"/>
          <p:cNvSpPr/>
          <p:nvPr/>
        </p:nvSpPr>
        <p:spPr>
          <a:xfrm>
            <a:off x="4872600" y="3204360"/>
            <a:ext cx="88920" cy="690120"/>
          </a:xfrm>
          <a:prstGeom prst="rect">
            <a:avLst/>
          </a:prstGeom>
          <a:solidFill>
            <a:srgbClr val="ffcc00"/>
          </a:solidFill>
          <a:ln w="28440">
            <a:solidFill>
              <a:srgbClr val="000000"/>
            </a:solidFill>
            <a:miter/>
          </a:ln>
        </p:spPr>
      </p:sp>
      <p:sp>
        <p:nvSpPr>
          <p:cNvPr id="260" name="CustomShape 59"/>
          <p:cNvSpPr/>
          <p:nvPr/>
        </p:nvSpPr>
        <p:spPr>
          <a:xfrm>
            <a:off x="5941080" y="3352680"/>
            <a:ext cx="226440" cy="365040"/>
          </a:xfrm>
          <a:prstGeom prst="rect">
            <a:avLst/>
          </a:prstGeom>
          <a:solidFill>
            <a:srgbClr val="ff6600"/>
          </a:solidFill>
          <a:ln>
            <a:noFill/>
          </a:ln>
        </p:spPr>
      </p:sp>
      <p:sp>
        <p:nvSpPr>
          <p:cNvPr id="261" name="CustomShape 60"/>
          <p:cNvSpPr/>
          <p:nvPr/>
        </p:nvSpPr>
        <p:spPr>
          <a:xfrm>
            <a:off x="5941080" y="3352680"/>
            <a:ext cx="452880" cy="369000"/>
          </a:xfrm>
          <a:prstGeom prst="rect">
            <a:avLst/>
          </a:prstGeom>
          <a:noFill/>
          <a:ln w="28440">
            <a:solidFill>
              <a:srgbClr val="000000"/>
            </a:solidFill>
            <a:miter/>
          </a:ln>
        </p:spPr>
      </p:sp>
      <p:sp>
        <p:nvSpPr>
          <p:cNvPr id="262" name="CustomShape 61"/>
          <p:cNvSpPr/>
          <p:nvPr/>
        </p:nvSpPr>
        <p:spPr>
          <a:xfrm>
            <a:off x="5978880" y="339300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63" name="CustomShape 62"/>
          <p:cNvSpPr/>
          <p:nvPr/>
        </p:nvSpPr>
        <p:spPr>
          <a:xfrm>
            <a:off x="4525920" y="4127400"/>
            <a:ext cx="223200" cy="365040"/>
          </a:xfrm>
          <a:prstGeom prst="rect">
            <a:avLst/>
          </a:prstGeom>
          <a:solidFill>
            <a:srgbClr val="ff6600"/>
          </a:solidFill>
          <a:ln>
            <a:noFill/>
          </a:ln>
        </p:spPr>
      </p:sp>
      <p:sp>
        <p:nvSpPr>
          <p:cNvPr id="264" name="CustomShape 63"/>
          <p:cNvSpPr/>
          <p:nvPr/>
        </p:nvSpPr>
        <p:spPr>
          <a:xfrm>
            <a:off x="4302000" y="4127400"/>
            <a:ext cx="447120" cy="369000"/>
          </a:xfrm>
          <a:prstGeom prst="rect">
            <a:avLst/>
          </a:prstGeom>
          <a:noFill/>
          <a:ln w="28440">
            <a:solidFill>
              <a:srgbClr val="000000"/>
            </a:solidFill>
            <a:miter/>
          </a:ln>
        </p:spPr>
      </p:sp>
      <p:sp>
        <p:nvSpPr>
          <p:cNvPr id="265" name="CustomShape 64"/>
          <p:cNvSpPr/>
          <p:nvPr/>
        </p:nvSpPr>
        <p:spPr>
          <a:xfrm>
            <a:off x="4335120" y="416772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66" name="Line 65"/>
          <p:cNvSpPr/>
          <p:nvPr/>
        </p:nvSpPr>
        <p:spPr>
          <a:xfrm>
            <a:off x="4752720" y="4201920"/>
            <a:ext cx="495360" cy="0"/>
          </a:xfrm>
          <a:prstGeom prst="line">
            <a:avLst/>
          </a:prstGeom>
          <a:ln w="28440">
            <a:solidFill>
              <a:srgbClr val="000000"/>
            </a:solidFill>
            <a:round/>
          </a:ln>
        </p:spPr>
      </p:sp>
      <p:sp>
        <p:nvSpPr>
          <p:cNvPr id="267" name="Line 66"/>
          <p:cNvSpPr/>
          <p:nvPr/>
        </p:nvSpPr>
        <p:spPr>
          <a:xfrm>
            <a:off x="4752720" y="4422600"/>
            <a:ext cx="495360" cy="0"/>
          </a:xfrm>
          <a:prstGeom prst="line">
            <a:avLst/>
          </a:prstGeom>
          <a:ln w="28440">
            <a:solidFill>
              <a:srgbClr val="000000"/>
            </a:solidFill>
            <a:round/>
          </a:ln>
        </p:spPr>
      </p:sp>
      <p:sp>
        <p:nvSpPr>
          <p:cNvPr id="268" name="CustomShape 67"/>
          <p:cNvSpPr/>
          <p:nvPr/>
        </p:nvSpPr>
        <p:spPr>
          <a:xfrm rot="16200000">
            <a:off x="5079240" y="4123440"/>
            <a:ext cx="588240" cy="377640"/>
          </a:xfrm>
          <a:prstGeom prst="rect">
            <a:avLst/>
          </a:prstGeom>
          <a:solidFill>
            <a:srgbClr val="ffffff"/>
          </a:solidFill>
          <a:ln w="28440">
            <a:solidFill>
              <a:srgbClr val="000000"/>
            </a:solidFill>
            <a:miter/>
          </a:ln>
        </p:spPr>
      </p:sp>
      <p:sp>
        <p:nvSpPr>
          <p:cNvPr id="269" name="CustomShape 68"/>
          <p:cNvSpPr/>
          <p:nvPr/>
        </p:nvSpPr>
        <p:spPr>
          <a:xfrm rot="5400000">
            <a:off x="5165280" y="4210560"/>
            <a:ext cx="189360" cy="201600"/>
          </a:xfrm>
          <a:prstGeom prst="triangle">
            <a:avLst>
              <a:gd name="adj" fmla="val 50000"/>
            </a:avLst>
          </a:prstGeom>
          <a:solidFill>
            <a:srgbClr val="ffffff"/>
          </a:solidFill>
          <a:ln>
            <a:noFill/>
          </a:ln>
        </p:spPr>
      </p:sp>
      <p:sp>
        <p:nvSpPr>
          <p:cNvPr id="270" name="CustomShape 69"/>
          <p:cNvSpPr/>
          <p:nvPr/>
        </p:nvSpPr>
        <p:spPr>
          <a:xfrm rot="5400000">
            <a:off x="5178960" y="4233240"/>
            <a:ext cx="166320" cy="155520"/>
          </a:xfrm>
          <a:prstGeom prst="rect">
            <a:avLst/>
          </a:prstGeom>
          <a:noFill/>
          <a:ln w="28440">
            <a:solidFill>
              <a:srgbClr val="000000"/>
            </a:solidFill>
            <a:round/>
          </a:ln>
        </p:spPr>
      </p:sp>
      <p:sp>
        <p:nvSpPr>
          <p:cNvPr id="271" name="CustomShape 70"/>
          <p:cNvSpPr/>
          <p:nvPr/>
        </p:nvSpPr>
        <p:spPr>
          <a:xfrm rot="16200000">
            <a:off x="5206320" y="4157640"/>
            <a:ext cx="440640" cy="242280"/>
          </a:xfrm>
          <a:prstGeom prst="rect">
            <a:avLst/>
          </a:prstGeom>
          <a:noFill/>
          <a:ln>
            <a:noFill/>
          </a:ln>
        </p:spPr>
        <p:txBody>
          <a:bodyPr wrap="none" lIns="45000" rIns="45000" tIns="90000" bIns="90000" anchor="ctr"/>
          <a:p>
            <a:pPr>
              <a:lnSpc>
                <a:spcPct val="100000"/>
              </a:lnSpc>
            </a:pPr>
            <a:r>
              <a:rPr lang="en-IN" sz="1000">
                <a:solidFill>
                  <a:srgbClr val="000000"/>
                </a:solidFill>
                <a:latin typeface="Times New Roman"/>
                <a:ea typeface="宋体"/>
              </a:rPr>
              <a:t>ALU</a:t>
            </a:r>
            <a:endParaRPr/>
          </a:p>
        </p:txBody>
      </p:sp>
      <p:sp>
        <p:nvSpPr>
          <p:cNvPr id="272" name="Line 71"/>
          <p:cNvSpPr/>
          <p:nvPr/>
        </p:nvSpPr>
        <p:spPr>
          <a:xfrm>
            <a:off x="5567040" y="4313160"/>
            <a:ext cx="497160" cy="0"/>
          </a:xfrm>
          <a:prstGeom prst="line">
            <a:avLst/>
          </a:prstGeom>
          <a:ln w="28440">
            <a:solidFill>
              <a:srgbClr val="000000"/>
            </a:solidFill>
            <a:round/>
          </a:ln>
        </p:spPr>
      </p:sp>
      <p:sp>
        <p:nvSpPr>
          <p:cNvPr id="273" name="Line 72"/>
          <p:cNvSpPr/>
          <p:nvPr/>
        </p:nvSpPr>
        <p:spPr>
          <a:xfrm>
            <a:off x="6426000" y="4313160"/>
            <a:ext cx="498600" cy="0"/>
          </a:xfrm>
          <a:prstGeom prst="line">
            <a:avLst/>
          </a:prstGeom>
          <a:ln w="28440">
            <a:solidFill>
              <a:srgbClr val="000000"/>
            </a:solidFill>
            <a:round/>
          </a:ln>
        </p:spPr>
      </p:sp>
      <p:sp>
        <p:nvSpPr>
          <p:cNvPr id="274" name="CustomShape 73"/>
          <p:cNvSpPr/>
          <p:nvPr/>
        </p:nvSpPr>
        <p:spPr>
          <a:xfrm>
            <a:off x="5944680" y="4129200"/>
            <a:ext cx="450720" cy="367560"/>
          </a:xfrm>
          <a:prstGeom prst="rect">
            <a:avLst/>
          </a:prstGeom>
          <a:solidFill>
            <a:srgbClr val="ffffff"/>
          </a:solidFill>
          <a:ln w="28440">
            <a:solidFill>
              <a:srgbClr val="000000"/>
            </a:solidFill>
            <a:miter/>
          </a:ln>
        </p:spPr>
      </p:sp>
      <p:sp>
        <p:nvSpPr>
          <p:cNvPr id="275" name="CustomShape 74"/>
          <p:cNvSpPr/>
          <p:nvPr/>
        </p:nvSpPr>
        <p:spPr>
          <a:xfrm>
            <a:off x="5895000" y="4169520"/>
            <a:ext cx="5403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DMem</a:t>
            </a:r>
            <a:endParaRPr/>
          </a:p>
        </p:txBody>
      </p:sp>
      <p:sp>
        <p:nvSpPr>
          <p:cNvPr id="276" name="CustomShape 75"/>
          <p:cNvSpPr/>
          <p:nvPr/>
        </p:nvSpPr>
        <p:spPr>
          <a:xfrm>
            <a:off x="5883120" y="4313160"/>
            <a:ext cx="673920" cy="293040"/>
          </a:xfrm>
          <a:prstGeom prst="rect">
            <a:avLst/>
          </a:prstGeom>
          <a:noFill/>
          <a:ln w="28440">
            <a:solidFill>
              <a:srgbClr val="000000"/>
            </a:solidFill>
            <a:round/>
          </a:ln>
        </p:spPr>
      </p:sp>
      <p:sp>
        <p:nvSpPr>
          <p:cNvPr id="277" name="Line 76"/>
          <p:cNvSpPr/>
          <p:nvPr/>
        </p:nvSpPr>
        <p:spPr>
          <a:xfrm>
            <a:off x="3833640" y="4424040"/>
            <a:ext cx="468360" cy="0"/>
          </a:xfrm>
          <a:prstGeom prst="line">
            <a:avLst/>
          </a:prstGeom>
          <a:ln w="28440">
            <a:solidFill>
              <a:srgbClr val="000000"/>
            </a:solidFill>
            <a:round/>
          </a:ln>
        </p:spPr>
      </p:sp>
      <p:sp>
        <p:nvSpPr>
          <p:cNvPr id="278" name="Line 77"/>
          <p:cNvSpPr/>
          <p:nvPr/>
        </p:nvSpPr>
        <p:spPr>
          <a:xfrm>
            <a:off x="3773160" y="4201920"/>
            <a:ext cx="525600" cy="0"/>
          </a:xfrm>
          <a:prstGeom prst="line">
            <a:avLst/>
          </a:prstGeom>
          <a:ln w="28440">
            <a:solidFill>
              <a:srgbClr val="000000"/>
            </a:solidFill>
            <a:round/>
          </a:ln>
        </p:spPr>
      </p:sp>
      <p:sp>
        <p:nvSpPr>
          <p:cNvPr id="279" name="CustomShape 78"/>
          <p:cNvSpPr/>
          <p:nvPr/>
        </p:nvSpPr>
        <p:spPr>
          <a:xfrm>
            <a:off x="3422520" y="4129200"/>
            <a:ext cx="450720" cy="367560"/>
          </a:xfrm>
          <a:prstGeom prst="rect">
            <a:avLst/>
          </a:prstGeom>
          <a:solidFill>
            <a:srgbClr val="ffffff"/>
          </a:solidFill>
          <a:ln w="28440">
            <a:solidFill>
              <a:srgbClr val="000000"/>
            </a:solidFill>
            <a:miter/>
          </a:ln>
        </p:spPr>
      </p:sp>
      <p:sp>
        <p:nvSpPr>
          <p:cNvPr id="280" name="CustomShape 79"/>
          <p:cNvSpPr/>
          <p:nvPr/>
        </p:nvSpPr>
        <p:spPr>
          <a:xfrm>
            <a:off x="3407760" y="4169520"/>
            <a:ext cx="47808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Ifetch</a:t>
            </a:r>
            <a:endParaRPr/>
          </a:p>
        </p:txBody>
      </p:sp>
      <p:sp>
        <p:nvSpPr>
          <p:cNvPr id="281" name="CustomShape 80"/>
          <p:cNvSpPr/>
          <p:nvPr/>
        </p:nvSpPr>
        <p:spPr>
          <a:xfrm>
            <a:off x="4862880" y="3962520"/>
            <a:ext cx="90000" cy="699480"/>
          </a:xfrm>
          <a:prstGeom prst="rect">
            <a:avLst/>
          </a:prstGeom>
          <a:solidFill>
            <a:srgbClr val="ffcc00"/>
          </a:solidFill>
          <a:ln w="28440">
            <a:solidFill>
              <a:srgbClr val="000000"/>
            </a:solidFill>
            <a:miter/>
          </a:ln>
        </p:spPr>
      </p:sp>
      <p:sp>
        <p:nvSpPr>
          <p:cNvPr id="282" name="CustomShape 81"/>
          <p:cNvSpPr/>
          <p:nvPr/>
        </p:nvSpPr>
        <p:spPr>
          <a:xfrm>
            <a:off x="6559200" y="3962520"/>
            <a:ext cx="90000" cy="699480"/>
          </a:xfrm>
          <a:prstGeom prst="rect">
            <a:avLst/>
          </a:prstGeom>
          <a:solidFill>
            <a:srgbClr val="ffcc00"/>
          </a:solidFill>
          <a:ln w="28440">
            <a:solidFill>
              <a:srgbClr val="000000"/>
            </a:solidFill>
            <a:miter/>
          </a:ln>
        </p:spPr>
      </p:sp>
      <p:sp>
        <p:nvSpPr>
          <p:cNvPr id="283" name="CustomShape 82"/>
          <p:cNvSpPr/>
          <p:nvPr/>
        </p:nvSpPr>
        <p:spPr>
          <a:xfrm>
            <a:off x="4014720" y="3962520"/>
            <a:ext cx="90000" cy="699480"/>
          </a:xfrm>
          <a:prstGeom prst="rect">
            <a:avLst/>
          </a:prstGeom>
          <a:solidFill>
            <a:srgbClr val="ffcc00"/>
          </a:solidFill>
          <a:ln w="28440">
            <a:solidFill>
              <a:srgbClr val="000000"/>
            </a:solidFill>
            <a:miter/>
          </a:ln>
        </p:spPr>
      </p:sp>
      <p:sp>
        <p:nvSpPr>
          <p:cNvPr id="284" name="CustomShape 83"/>
          <p:cNvSpPr/>
          <p:nvPr/>
        </p:nvSpPr>
        <p:spPr>
          <a:xfrm>
            <a:off x="5711040" y="3966480"/>
            <a:ext cx="88920" cy="690120"/>
          </a:xfrm>
          <a:prstGeom prst="rect">
            <a:avLst/>
          </a:prstGeom>
          <a:solidFill>
            <a:srgbClr val="ffcc00"/>
          </a:solidFill>
          <a:ln w="28440">
            <a:solidFill>
              <a:srgbClr val="000000"/>
            </a:solidFill>
            <a:miter/>
          </a:ln>
        </p:spPr>
      </p:sp>
      <p:sp>
        <p:nvSpPr>
          <p:cNvPr id="285" name="CustomShape 84"/>
          <p:cNvSpPr/>
          <p:nvPr/>
        </p:nvSpPr>
        <p:spPr>
          <a:xfrm>
            <a:off x="6779880" y="4114800"/>
            <a:ext cx="226080" cy="365040"/>
          </a:xfrm>
          <a:prstGeom prst="rect">
            <a:avLst/>
          </a:prstGeom>
          <a:solidFill>
            <a:srgbClr val="ff6600"/>
          </a:solidFill>
          <a:ln>
            <a:noFill/>
          </a:ln>
        </p:spPr>
      </p:sp>
      <p:sp>
        <p:nvSpPr>
          <p:cNvPr id="286" name="CustomShape 85"/>
          <p:cNvSpPr/>
          <p:nvPr/>
        </p:nvSpPr>
        <p:spPr>
          <a:xfrm>
            <a:off x="6779880" y="4114800"/>
            <a:ext cx="452520" cy="369000"/>
          </a:xfrm>
          <a:prstGeom prst="rect">
            <a:avLst/>
          </a:prstGeom>
          <a:noFill/>
          <a:ln w="28440">
            <a:solidFill>
              <a:srgbClr val="000000"/>
            </a:solidFill>
            <a:miter/>
          </a:ln>
        </p:spPr>
      </p:sp>
      <p:sp>
        <p:nvSpPr>
          <p:cNvPr id="287" name="CustomShape 86"/>
          <p:cNvSpPr/>
          <p:nvPr/>
        </p:nvSpPr>
        <p:spPr>
          <a:xfrm>
            <a:off x="6817320" y="415476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88" name="CustomShape 87"/>
          <p:cNvSpPr/>
          <p:nvPr/>
        </p:nvSpPr>
        <p:spPr>
          <a:xfrm>
            <a:off x="154152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1</a:t>
            </a:r>
            <a:endParaRPr/>
          </a:p>
        </p:txBody>
      </p:sp>
      <p:sp>
        <p:nvSpPr>
          <p:cNvPr id="289" name="CustomShape 88"/>
          <p:cNvSpPr/>
          <p:nvPr/>
        </p:nvSpPr>
        <p:spPr>
          <a:xfrm>
            <a:off x="235728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2</a:t>
            </a:r>
            <a:endParaRPr/>
          </a:p>
        </p:txBody>
      </p:sp>
      <p:sp>
        <p:nvSpPr>
          <p:cNvPr id="290" name="CustomShape 89"/>
          <p:cNvSpPr/>
          <p:nvPr/>
        </p:nvSpPr>
        <p:spPr>
          <a:xfrm>
            <a:off x="322272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3</a:t>
            </a:r>
            <a:endParaRPr/>
          </a:p>
        </p:txBody>
      </p:sp>
      <p:sp>
        <p:nvSpPr>
          <p:cNvPr id="291" name="CustomShape 90"/>
          <p:cNvSpPr/>
          <p:nvPr/>
        </p:nvSpPr>
        <p:spPr>
          <a:xfrm>
            <a:off x="407196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4</a:t>
            </a:r>
            <a:endParaRPr/>
          </a:p>
        </p:txBody>
      </p:sp>
      <p:sp>
        <p:nvSpPr>
          <p:cNvPr id="292" name="CustomShape 91"/>
          <p:cNvSpPr/>
          <p:nvPr/>
        </p:nvSpPr>
        <p:spPr>
          <a:xfrm>
            <a:off x="580536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6</a:t>
            </a:r>
            <a:endParaRPr/>
          </a:p>
        </p:txBody>
      </p:sp>
      <p:sp>
        <p:nvSpPr>
          <p:cNvPr id="293" name="CustomShape 92"/>
          <p:cNvSpPr/>
          <p:nvPr/>
        </p:nvSpPr>
        <p:spPr>
          <a:xfrm>
            <a:off x="664380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7</a:t>
            </a:r>
            <a:endParaRPr/>
          </a:p>
        </p:txBody>
      </p:sp>
      <p:sp>
        <p:nvSpPr>
          <p:cNvPr id="294" name="CustomShape 93"/>
          <p:cNvSpPr/>
          <p:nvPr/>
        </p:nvSpPr>
        <p:spPr>
          <a:xfrm>
            <a:off x="4890960" y="2007720"/>
            <a:ext cx="807120" cy="333720"/>
          </a:xfrm>
          <a:prstGeom prst="rect">
            <a:avLst/>
          </a:prstGeom>
          <a:noFill/>
          <a:ln>
            <a:noFill/>
          </a:ln>
        </p:spPr>
        <p:txBody>
          <a:bodyPr wrap="none" lIns="90000" rIns="90000" tIns="45000" bIns="45000" anchor="ctr"/>
          <a:p>
            <a:pPr>
              <a:lnSpc>
                <a:spcPct val="100000"/>
              </a:lnSpc>
            </a:pPr>
            <a:r>
              <a:rPr lang="en-IN" sz="1600">
                <a:solidFill>
                  <a:srgbClr val="000000"/>
                </a:solidFill>
                <a:latin typeface="Times New Roman"/>
                <a:ea typeface="宋体"/>
              </a:rPr>
              <a:t>Cycle 5</a:t>
            </a:r>
            <a:endParaRPr/>
          </a:p>
        </p:txBody>
      </p:sp>
      <p:sp>
        <p:nvSpPr>
          <p:cNvPr id="295" name="CustomShape 94"/>
          <p:cNvSpPr/>
          <p:nvPr/>
        </p:nvSpPr>
        <p:spPr>
          <a:xfrm>
            <a:off x="6213240" y="5668920"/>
            <a:ext cx="223920" cy="365040"/>
          </a:xfrm>
          <a:prstGeom prst="rect">
            <a:avLst/>
          </a:prstGeom>
          <a:solidFill>
            <a:srgbClr val="ff6600"/>
          </a:solidFill>
          <a:ln>
            <a:noFill/>
          </a:ln>
        </p:spPr>
      </p:sp>
      <p:sp>
        <p:nvSpPr>
          <p:cNvPr id="296" name="CustomShape 95"/>
          <p:cNvSpPr/>
          <p:nvPr/>
        </p:nvSpPr>
        <p:spPr>
          <a:xfrm>
            <a:off x="5988960" y="5668920"/>
            <a:ext cx="448200" cy="369000"/>
          </a:xfrm>
          <a:prstGeom prst="rect">
            <a:avLst/>
          </a:prstGeom>
          <a:noFill/>
          <a:ln w="28440">
            <a:solidFill>
              <a:srgbClr val="000000"/>
            </a:solidFill>
            <a:miter/>
          </a:ln>
        </p:spPr>
      </p:sp>
      <p:sp>
        <p:nvSpPr>
          <p:cNvPr id="297" name="CustomShape 96"/>
          <p:cNvSpPr/>
          <p:nvPr/>
        </p:nvSpPr>
        <p:spPr>
          <a:xfrm>
            <a:off x="6022440" y="570924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298" name="Line 97"/>
          <p:cNvSpPr/>
          <p:nvPr/>
        </p:nvSpPr>
        <p:spPr>
          <a:xfrm>
            <a:off x="6439680" y="5743440"/>
            <a:ext cx="495720" cy="0"/>
          </a:xfrm>
          <a:prstGeom prst="line">
            <a:avLst/>
          </a:prstGeom>
          <a:ln w="28440">
            <a:solidFill>
              <a:srgbClr val="000000"/>
            </a:solidFill>
            <a:round/>
          </a:ln>
        </p:spPr>
      </p:sp>
      <p:sp>
        <p:nvSpPr>
          <p:cNvPr id="299" name="Line 98"/>
          <p:cNvSpPr/>
          <p:nvPr/>
        </p:nvSpPr>
        <p:spPr>
          <a:xfrm>
            <a:off x="6439680" y="5964120"/>
            <a:ext cx="495720" cy="0"/>
          </a:xfrm>
          <a:prstGeom prst="line">
            <a:avLst/>
          </a:prstGeom>
          <a:ln w="28440">
            <a:solidFill>
              <a:srgbClr val="000000"/>
            </a:solidFill>
            <a:round/>
          </a:ln>
        </p:spPr>
      </p:sp>
      <p:sp>
        <p:nvSpPr>
          <p:cNvPr id="300" name="CustomShape 99"/>
          <p:cNvSpPr/>
          <p:nvPr/>
        </p:nvSpPr>
        <p:spPr>
          <a:xfrm rot="16200000">
            <a:off x="6766920" y="5664600"/>
            <a:ext cx="588240" cy="378720"/>
          </a:xfrm>
          <a:prstGeom prst="rect">
            <a:avLst/>
          </a:prstGeom>
          <a:solidFill>
            <a:srgbClr val="ffffff"/>
          </a:solidFill>
          <a:ln w="28440">
            <a:solidFill>
              <a:srgbClr val="000000"/>
            </a:solidFill>
            <a:miter/>
          </a:ln>
        </p:spPr>
      </p:sp>
      <p:sp>
        <p:nvSpPr>
          <p:cNvPr id="301" name="CustomShape 100"/>
          <p:cNvSpPr/>
          <p:nvPr/>
        </p:nvSpPr>
        <p:spPr>
          <a:xfrm rot="5400000">
            <a:off x="6852960" y="5752440"/>
            <a:ext cx="189360" cy="201960"/>
          </a:xfrm>
          <a:prstGeom prst="triangle">
            <a:avLst>
              <a:gd name="adj" fmla="val 50000"/>
            </a:avLst>
          </a:prstGeom>
          <a:solidFill>
            <a:srgbClr val="ffffff"/>
          </a:solidFill>
          <a:ln>
            <a:noFill/>
          </a:ln>
        </p:spPr>
      </p:sp>
      <p:sp>
        <p:nvSpPr>
          <p:cNvPr id="302" name="CustomShape 101"/>
          <p:cNvSpPr/>
          <p:nvPr/>
        </p:nvSpPr>
        <p:spPr>
          <a:xfrm rot="5400000">
            <a:off x="6866640" y="5775120"/>
            <a:ext cx="166320" cy="155880"/>
          </a:xfrm>
          <a:prstGeom prst="rect">
            <a:avLst/>
          </a:prstGeom>
          <a:noFill/>
          <a:ln w="28440">
            <a:solidFill>
              <a:srgbClr val="000000"/>
            </a:solidFill>
            <a:round/>
          </a:ln>
        </p:spPr>
      </p:sp>
      <p:sp>
        <p:nvSpPr>
          <p:cNvPr id="303" name="CustomShape 102"/>
          <p:cNvSpPr/>
          <p:nvPr/>
        </p:nvSpPr>
        <p:spPr>
          <a:xfrm rot="16200000">
            <a:off x="6893640" y="5699160"/>
            <a:ext cx="440640" cy="242280"/>
          </a:xfrm>
          <a:prstGeom prst="rect">
            <a:avLst/>
          </a:prstGeom>
          <a:noFill/>
          <a:ln>
            <a:noFill/>
          </a:ln>
        </p:spPr>
        <p:txBody>
          <a:bodyPr wrap="none" lIns="45000" rIns="45000" tIns="90000" bIns="90000" anchor="ctr"/>
          <a:p>
            <a:pPr>
              <a:lnSpc>
                <a:spcPct val="100000"/>
              </a:lnSpc>
            </a:pPr>
            <a:r>
              <a:rPr lang="en-IN" sz="1000">
                <a:solidFill>
                  <a:srgbClr val="000000"/>
                </a:solidFill>
                <a:latin typeface="Times New Roman"/>
                <a:ea typeface="宋体"/>
              </a:rPr>
              <a:t>ALU</a:t>
            </a:r>
            <a:endParaRPr/>
          </a:p>
        </p:txBody>
      </p:sp>
      <p:sp>
        <p:nvSpPr>
          <p:cNvPr id="304" name="Line 103"/>
          <p:cNvSpPr/>
          <p:nvPr/>
        </p:nvSpPr>
        <p:spPr>
          <a:xfrm>
            <a:off x="7254360" y="5854680"/>
            <a:ext cx="497520" cy="0"/>
          </a:xfrm>
          <a:prstGeom prst="line">
            <a:avLst/>
          </a:prstGeom>
          <a:ln w="28440">
            <a:solidFill>
              <a:srgbClr val="000000"/>
            </a:solidFill>
            <a:round/>
          </a:ln>
        </p:spPr>
      </p:sp>
      <p:sp>
        <p:nvSpPr>
          <p:cNvPr id="305" name="Line 104"/>
          <p:cNvSpPr/>
          <p:nvPr/>
        </p:nvSpPr>
        <p:spPr>
          <a:xfrm>
            <a:off x="8113680" y="5854680"/>
            <a:ext cx="497520" cy="0"/>
          </a:xfrm>
          <a:prstGeom prst="line">
            <a:avLst/>
          </a:prstGeom>
          <a:ln w="28440">
            <a:solidFill>
              <a:srgbClr val="000000"/>
            </a:solidFill>
            <a:round/>
          </a:ln>
        </p:spPr>
      </p:sp>
      <p:sp>
        <p:nvSpPr>
          <p:cNvPr id="306" name="CustomShape 105"/>
          <p:cNvSpPr/>
          <p:nvPr/>
        </p:nvSpPr>
        <p:spPr>
          <a:xfrm>
            <a:off x="7631640" y="5670720"/>
            <a:ext cx="450720" cy="367560"/>
          </a:xfrm>
          <a:prstGeom prst="rect">
            <a:avLst/>
          </a:prstGeom>
          <a:solidFill>
            <a:srgbClr val="ffffff"/>
          </a:solidFill>
          <a:ln w="28440">
            <a:solidFill>
              <a:srgbClr val="000000"/>
            </a:solidFill>
            <a:miter/>
          </a:ln>
        </p:spPr>
      </p:sp>
      <p:sp>
        <p:nvSpPr>
          <p:cNvPr id="307" name="CustomShape 106"/>
          <p:cNvSpPr/>
          <p:nvPr/>
        </p:nvSpPr>
        <p:spPr>
          <a:xfrm>
            <a:off x="7581960" y="5710680"/>
            <a:ext cx="5403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DMem</a:t>
            </a:r>
            <a:endParaRPr/>
          </a:p>
        </p:txBody>
      </p:sp>
      <p:sp>
        <p:nvSpPr>
          <p:cNvPr id="308" name="CustomShape 107"/>
          <p:cNvSpPr/>
          <p:nvPr/>
        </p:nvSpPr>
        <p:spPr>
          <a:xfrm>
            <a:off x="7571520" y="5854680"/>
            <a:ext cx="673560" cy="293040"/>
          </a:xfrm>
          <a:prstGeom prst="rect">
            <a:avLst/>
          </a:prstGeom>
          <a:noFill/>
          <a:ln w="28440">
            <a:solidFill>
              <a:srgbClr val="000000"/>
            </a:solidFill>
            <a:round/>
          </a:ln>
        </p:spPr>
      </p:sp>
      <p:sp>
        <p:nvSpPr>
          <p:cNvPr id="309" name="Line 108"/>
          <p:cNvSpPr/>
          <p:nvPr/>
        </p:nvSpPr>
        <p:spPr>
          <a:xfrm>
            <a:off x="5521680" y="5965560"/>
            <a:ext cx="466920" cy="0"/>
          </a:xfrm>
          <a:prstGeom prst="line">
            <a:avLst/>
          </a:prstGeom>
          <a:ln w="28440">
            <a:solidFill>
              <a:srgbClr val="000000"/>
            </a:solidFill>
            <a:round/>
          </a:ln>
        </p:spPr>
      </p:sp>
      <p:sp>
        <p:nvSpPr>
          <p:cNvPr id="310" name="Line 109"/>
          <p:cNvSpPr/>
          <p:nvPr/>
        </p:nvSpPr>
        <p:spPr>
          <a:xfrm>
            <a:off x="5460480" y="5743440"/>
            <a:ext cx="526320" cy="0"/>
          </a:xfrm>
          <a:prstGeom prst="line">
            <a:avLst/>
          </a:prstGeom>
          <a:ln w="28440">
            <a:solidFill>
              <a:srgbClr val="000000"/>
            </a:solidFill>
            <a:round/>
          </a:ln>
        </p:spPr>
      </p:sp>
      <p:sp>
        <p:nvSpPr>
          <p:cNvPr id="311" name="CustomShape 110"/>
          <p:cNvSpPr/>
          <p:nvPr/>
        </p:nvSpPr>
        <p:spPr>
          <a:xfrm>
            <a:off x="5109840" y="5670720"/>
            <a:ext cx="451080" cy="367560"/>
          </a:xfrm>
          <a:prstGeom prst="rect">
            <a:avLst/>
          </a:prstGeom>
          <a:solidFill>
            <a:srgbClr val="ffffff"/>
          </a:solidFill>
          <a:ln w="28440">
            <a:solidFill>
              <a:srgbClr val="000000"/>
            </a:solidFill>
            <a:miter/>
          </a:ln>
        </p:spPr>
      </p:sp>
      <p:sp>
        <p:nvSpPr>
          <p:cNvPr id="312" name="CustomShape 111"/>
          <p:cNvSpPr/>
          <p:nvPr/>
        </p:nvSpPr>
        <p:spPr>
          <a:xfrm>
            <a:off x="5095440" y="5710680"/>
            <a:ext cx="47808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Ifetch</a:t>
            </a:r>
            <a:endParaRPr/>
          </a:p>
        </p:txBody>
      </p:sp>
      <p:sp>
        <p:nvSpPr>
          <p:cNvPr id="313" name="CustomShape 112"/>
          <p:cNvSpPr/>
          <p:nvPr/>
        </p:nvSpPr>
        <p:spPr>
          <a:xfrm>
            <a:off x="6550560" y="5504040"/>
            <a:ext cx="90000" cy="699480"/>
          </a:xfrm>
          <a:prstGeom prst="rect">
            <a:avLst/>
          </a:prstGeom>
          <a:solidFill>
            <a:srgbClr val="ffcc00"/>
          </a:solidFill>
          <a:ln w="28440">
            <a:solidFill>
              <a:srgbClr val="000000"/>
            </a:solidFill>
            <a:miter/>
          </a:ln>
        </p:spPr>
      </p:sp>
      <p:sp>
        <p:nvSpPr>
          <p:cNvPr id="314" name="CustomShape 113"/>
          <p:cNvSpPr/>
          <p:nvPr/>
        </p:nvSpPr>
        <p:spPr>
          <a:xfrm>
            <a:off x="8246160" y="5504040"/>
            <a:ext cx="90000" cy="699480"/>
          </a:xfrm>
          <a:prstGeom prst="rect">
            <a:avLst/>
          </a:prstGeom>
          <a:solidFill>
            <a:srgbClr val="ffcc00"/>
          </a:solidFill>
          <a:ln w="28440">
            <a:solidFill>
              <a:srgbClr val="000000"/>
            </a:solidFill>
            <a:miter/>
          </a:ln>
        </p:spPr>
      </p:sp>
      <p:sp>
        <p:nvSpPr>
          <p:cNvPr id="315" name="CustomShape 114"/>
          <p:cNvSpPr/>
          <p:nvPr/>
        </p:nvSpPr>
        <p:spPr>
          <a:xfrm>
            <a:off x="5702400" y="5504040"/>
            <a:ext cx="90000" cy="699480"/>
          </a:xfrm>
          <a:prstGeom prst="rect">
            <a:avLst/>
          </a:prstGeom>
          <a:solidFill>
            <a:srgbClr val="ffcc00"/>
          </a:solidFill>
          <a:ln w="28440">
            <a:solidFill>
              <a:srgbClr val="000000"/>
            </a:solidFill>
            <a:miter/>
          </a:ln>
        </p:spPr>
      </p:sp>
      <p:sp>
        <p:nvSpPr>
          <p:cNvPr id="316" name="CustomShape 115"/>
          <p:cNvSpPr/>
          <p:nvPr/>
        </p:nvSpPr>
        <p:spPr>
          <a:xfrm>
            <a:off x="7398360" y="5508000"/>
            <a:ext cx="88920" cy="690120"/>
          </a:xfrm>
          <a:prstGeom prst="rect">
            <a:avLst/>
          </a:prstGeom>
          <a:solidFill>
            <a:srgbClr val="ffcc00"/>
          </a:solidFill>
          <a:ln w="28440">
            <a:solidFill>
              <a:srgbClr val="000000"/>
            </a:solidFill>
            <a:miter/>
          </a:ln>
        </p:spPr>
      </p:sp>
      <p:sp>
        <p:nvSpPr>
          <p:cNvPr id="317" name="CustomShape 116"/>
          <p:cNvSpPr/>
          <p:nvPr/>
        </p:nvSpPr>
        <p:spPr>
          <a:xfrm>
            <a:off x="8466840" y="5656320"/>
            <a:ext cx="226440" cy="365040"/>
          </a:xfrm>
          <a:prstGeom prst="rect">
            <a:avLst/>
          </a:prstGeom>
          <a:solidFill>
            <a:srgbClr val="ff6600"/>
          </a:solidFill>
          <a:ln>
            <a:noFill/>
          </a:ln>
        </p:spPr>
      </p:sp>
      <p:sp>
        <p:nvSpPr>
          <p:cNvPr id="318" name="CustomShape 117"/>
          <p:cNvSpPr/>
          <p:nvPr/>
        </p:nvSpPr>
        <p:spPr>
          <a:xfrm>
            <a:off x="8466840" y="5656320"/>
            <a:ext cx="452880" cy="369000"/>
          </a:xfrm>
          <a:prstGeom prst="rect">
            <a:avLst/>
          </a:prstGeom>
          <a:noFill/>
          <a:ln w="28440">
            <a:solidFill>
              <a:srgbClr val="000000"/>
            </a:solidFill>
            <a:miter/>
          </a:ln>
        </p:spPr>
      </p:sp>
      <p:sp>
        <p:nvSpPr>
          <p:cNvPr id="319" name="CustomShape 118"/>
          <p:cNvSpPr/>
          <p:nvPr/>
        </p:nvSpPr>
        <p:spPr>
          <a:xfrm>
            <a:off x="8504640" y="5696280"/>
            <a:ext cx="38484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Times New Roman"/>
                <a:ea typeface="宋体"/>
              </a:rPr>
              <a:t>Reg</a:t>
            </a:r>
            <a:endParaRPr/>
          </a:p>
        </p:txBody>
      </p:sp>
      <p:sp>
        <p:nvSpPr>
          <p:cNvPr id="320" name="Line 119"/>
          <p:cNvSpPr/>
          <p:nvPr/>
        </p:nvSpPr>
        <p:spPr>
          <a:xfrm>
            <a:off x="2361960" y="1981080"/>
            <a:ext cx="0" cy="4648320"/>
          </a:xfrm>
          <a:prstGeom prst="line">
            <a:avLst/>
          </a:prstGeom>
          <a:ln cap="rnd" w="28440">
            <a:solidFill>
              <a:srgbClr val="000000"/>
            </a:solidFill>
            <a:custDash>
              <a:ds d="6241000000" sp="6241000000"/>
            </a:custDash>
            <a:round/>
          </a:ln>
        </p:spPr>
      </p:sp>
      <p:sp>
        <p:nvSpPr>
          <p:cNvPr id="321" name="Line 120"/>
          <p:cNvSpPr/>
          <p:nvPr/>
        </p:nvSpPr>
        <p:spPr>
          <a:xfrm>
            <a:off x="4876560" y="1981080"/>
            <a:ext cx="0" cy="4648320"/>
          </a:xfrm>
          <a:prstGeom prst="line">
            <a:avLst/>
          </a:prstGeom>
          <a:ln cap="rnd" w="28440">
            <a:solidFill>
              <a:srgbClr val="000000"/>
            </a:solidFill>
            <a:custDash>
              <a:ds d="6241000000" sp="6241000000"/>
            </a:custDash>
            <a:round/>
          </a:ln>
        </p:spPr>
      </p:sp>
      <p:sp>
        <p:nvSpPr>
          <p:cNvPr id="322" name="Line 121"/>
          <p:cNvSpPr/>
          <p:nvPr/>
        </p:nvSpPr>
        <p:spPr>
          <a:xfrm>
            <a:off x="4038480" y="1981080"/>
            <a:ext cx="0" cy="4648320"/>
          </a:xfrm>
          <a:prstGeom prst="line">
            <a:avLst/>
          </a:prstGeom>
          <a:ln cap="rnd" w="28440">
            <a:solidFill>
              <a:srgbClr val="000000"/>
            </a:solidFill>
            <a:custDash>
              <a:ds d="6241000000" sp="6241000000"/>
            </a:custDash>
            <a:round/>
          </a:ln>
        </p:spPr>
      </p:sp>
      <p:sp>
        <p:nvSpPr>
          <p:cNvPr id="323" name="Line 122"/>
          <p:cNvSpPr/>
          <p:nvPr/>
        </p:nvSpPr>
        <p:spPr>
          <a:xfrm>
            <a:off x="3200400" y="1981080"/>
            <a:ext cx="0" cy="4648320"/>
          </a:xfrm>
          <a:prstGeom prst="line">
            <a:avLst/>
          </a:prstGeom>
          <a:ln cap="rnd" w="28440">
            <a:solidFill>
              <a:srgbClr val="000000"/>
            </a:solidFill>
            <a:custDash>
              <a:ds d="6241000000" sp="6241000000"/>
            </a:custDash>
            <a:round/>
          </a:ln>
        </p:spPr>
      </p:sp>
      <p:sp>
        <p:nvSpPr>
          <p:cNvPr id="324" name="Line 123"/>
          <p:cNvSpPr/>
          <p:nvPr/>
        </p:nvSpPr>
        <p:spPr>
          <a:xfrm>
            <a:off x="6629400" y="1981080"/>
            <a:ext cx="0" cy="4648320"/>
          </a:xfrm>
          <a:prstGeom prst="line">
            <a:avLst/>
          </a:prstGeom>
          <a:ln cap="rnd" w="28440">
            <a:solidFill>
              <a:srgbClr val="000000"/>
            </a:solidFill>
            <a:custDash>
              <a:ds d="6241000000" sp="6241000000"/>
            </a:custDash>
            <a:round/>
          </a:ln>
        </p:spPr>
      </p:sp>
      <p:sp>
        <p:nvSpPr>
          <p:cNvPr id="325" name="Line 124"/>
          <p:cNvSpPr/>
          <p:nvPr/>
        </p:nvSpPr>
        <p:spPr>
          <a:xfrm>
            <a:off x="5730840" y="1981080"/>
            <a:ext cx="0" cy="4648320"/>
          </a:xfrm>
          <a:prstGeom prst="line">
            <a:avLst/>
          </a:prstGeom>
          <a:ln cap="rnd" w="28440">
            <a:solidFill>
              <a:srgbClr val="000000"/>
            </a:solidFill>
            <a:custDash>
              <a:ds d="6241000000" sp="6241000000"/>
            </a:custDash>
            <a:round/>
          </a:ln>
        </p:spPr>
      </p:sp>
      <p:sp>
        <p:nvSpPr>
          <p:cNvPr id="326" name="Line 125"/>
          <p:cNvSpPr/>
          <p:nvPr/>
        </p:nvSpPr>
        <p:spPr>
          <a:xfrm>
            <a:off x="7467480" y="1981080"/>
            <a:ext cx="0" cy="4648320"/>
          </a:xfrm>
          <a:prstGeom prst="line">
            <a:avLst/>
          </a:prstGeom>
          <a:ln cap="rnd" w="28440">
            <a:solidFill>
              <a:srgbClr val="000000"/>
            </a:solidFill>
            <a:custDash>
              <a:ds d="6241000000" sp="6241000000"/>
            </a:custDash>
            <a:round/>
          </a:ln>
        </p:spPr>
      </p:sp>
      <p:sp>
        <p:nvSpPr>
          <p:cNvPr id="327" name="CustomShape 126"/>
          <p:cNvSpPr/>
          <p:nvPr/>
        </p:nvSpPr>
        <p:spPr>
          <a:xfrm>
            <a:off x="4038480" y="4800600"/>
            <a:ext cx="761400" cy="608760"/>
          </a:xfrm>
          <a:prstGeom prst="cloudCallout">
            <a:avLst>
              <a:gd name="adj1" fmla="val 21875"/>
              <a:gd name="adj2" fmla="val 36981"/>
            </a:avLst>
          </a:prstGeom>
          <a:solidFill>
            <a:srgbClr val="0fefea"/>
          </a:solidFill>
          <a:ln w="28440">
            <a:solidFill>
              <a:srgbClr val="000000"/>
            </a:solidFill>
            <a:round/>
          </a:ln>
        </p:spPr>
        <p:txBody>
          <a:bodyPr wrap="none" lIns="90000" rIns="90000" tIns="45000" bIns="45000" anchor="ctr"/>
          <a:p>
            <a:pPr>
              <a:lnSpc>
                <a:spcPct val="100000"/>
              </a:lnSpc>
            </a:pPr>
            <a:r>
              <a:rPr lang="en-IN" sz="1600">
                <a:solidFill>
                  <a:srgbClr val="000000"/>
                </a:solidFill>
                <a:latin typeface="Times New Roman"/>
                <a:ea typeface="宋体"/>
              </a:rPr>
              <a:t>Bubble</a:t>
            </a:r>
            <a:endParaRPr/>
          </a:p>
        </p:txBody>
      </p:sp>
      <p:sp>
        <p:nvSpPr>
          <p:cNvPr id="328" name="CustomShape 127"/>
          <p:cNvSpPr/>
          <p:nvPr/>
        </p:nvSpPr>
        <p:spPr>
          <a:xfrm>
            <a:off x="5715000" y="4800600"/>
            <a:ext cx="837360" cy="608760"/>
          </a:xfrm>
          <a:prstGeom prst="cloudCallout">
            <a:avLst>
              <a:gd name="adj1" fmla="val 15343"/>
              <a:gd name="adj2" fmla="val 36981"/>
            </a:avLst>
          </a:prstGeom>
          <a:solidFill>
            <a:srgbClr val="0fefea"/>
          </a:solidFill>
          <a:ln w="28440">
            <a:solidFill>
              <a:srgbClr val="000000"/>
            </a:solidFill>
            <a:round/>
          </a:ln>
        </p:spPr>
        <p:txBody>
          <a:bodyPr wrap="none" lIns="90000" rIns="90000" tIns="45000" bIns="45000" anchor="ctr"/>
          <a:p>
            <a:pPr>
              <a:lnSpc>
                <a:spcPct val="100000"/>
              </a:lnSpc>
            </a:pPr>
            <a:r>
              <a:rPr lang="en-IN" sz="1600">
                <a:solidFill>
                  <a:srgbClr val="000000"/>
                </a:solidFill>
                <a:latin typeface="Times New Roman"/>
                <a:ea typeface="宋体"/>
              </a:rPr>
              <a:t>Bubble</a:t>
            </a:r>
            <a:endParaRPr/>
          </a:p>
        </p:txBody>
      </p:sp>
      <p:sp>
        <p:nvSpPr>
          <p:cNvPr id="329" name="CustomShape 128"/>
          <p:cNvSpPr/>
          <p:nvPr/>
        </p:nvSpPr>
        <p:spPr>
          <a:xfrm>
            <a:off x="6629400" y="4800600"/>
            <a:ext cx="837360" cy="608760"/>
          </a:xfrm>
          <a:prstGeom prst="cloudCallout">
            <a:avLst>
              <a:gd name="adj1" fmla="val 15343"/>
              <a:gd name="adj2" fmla="val 36981"/>
            </a:avLst>
          </a:prstGeom>
          <a:solidFill>
            <a:srgbClr val="0fefea"/>
          </a:solidFill>
          <a:ln w="28440">
            <a:solidFill>
              <a:srgbClr val="000000"/>
            </a:solidFill>
            <a:round/>
          </a:ln>
        </p:spPr>
        <p:txBody>
          <a:bodyPr wrap="none" lIns="90000" rIns="90000" tIns="45000" bIns="45000" anchor="ctr"/>
          <a:p>
            <a:pPr>
              <a:lnSpc>
                <a:spcPct val="100000"/>
              </a:lnSpc>
            </a:pPr>
            <a:r>
              <a:rPr lang="en-IN" sz="1600">
                <a:solidFill>
                  <a:srgbClr val="000000"/>
                </a:solidFill>
                <a:latin typeface="Times New Roman"/>
                <a:ea typeface="宋体"/>
              </a:rPr>
              <a:t>Bubble</a:t>
            </a:r>
            <a:endParaRPr/>
          </a:p>
        </p:txBody>
      </p:sp>
      <p:sp>
        <p:nvSpPr>
          <p:cNvPr id="330" name="CustomShape 129"/>
          <p:cNvSpPr/>
          <p:nvPr/>
        </p:nvSpPr>
        <p:spPr>
          <a:xfrm>
            <a:off x="7543800" y="4800600"/>
            <a:ext cx="837360" cy="608760"/>
          </a:xfrm>
          <a:prstGeom prst="cloudCallout">
            <a:avLst>
              <a:gd name="adj1" fmla="val 15343"/>
              <a:gd name="adj2" fmla="val 36981"/>
            </a:avLst>
          </a:prstGeom>
          <a:solidFill>
            <a:srgbClr val="0fefea"/>
          </a:solidFill>
          <a:ln w="28440">
            <a:solidFill>
              <a:srgbClr val="000000"/>
            </a:solidFill>
            <a:round/>
          </a:ln>
        </p:spPr>
        <p:txBody>
          <a:bodyPr wrap="none" lIns="90000" rIns="90000" tIns="45000" bIns="45000" anchor="ctr"/>
          <a:p>
            <a:pPr>
              <a:lnSpc>
                <a:spcPct val="100000"/>
              </a:lnSpc>
            </a:pPr>
            <a:r>
              <a:rPr lang="en-IN" sz="1600">
                <a:solidFill>
                  <a:srgbClr val="000000"/>
                </a:solidFill>
                <a:latin typeface="Times New Roman"/>
                <a:ea typeface="宋体"/>
              </a:rPr>
              <a:t>Bubble</a:t>
            </a:r>
            <a:endParaRPr/>
          </a:p>
        </p:txBody>
      </p:sp>
      <p:sp>
        <p:nvSpPr>
          <p:cNvPr id="331" name="CustomShape 130"/>
          <p:cNvSpPr/>
          <p:nvPr/>
        </p:nvSpPr>
        <p:spPr>
          <a:xfrm>
            <a:off x="4876920" y="4800600"/>
            <a:ext cx="837360" cy="608760"/>
          </a:xfrm>
          <a:prstGeom prst="cloudCallout">
            <a:avLst>
              <a:gd name="adj1" fmla="val 15343"/>
              <a:gd name="adj2" fmla="val 36981"/>
            </a:avLst>
          </a:prstGeom>
          <a:solidFill>
            <a:srgbClr val="0fefea"/>
          </a:solidFill>
          <a:ln w="28440">
            <a:solidFill>
              <a:srgbClr val="000000"/>
            </a:solidFill>
            <a:round/>
          </a:ln>
        </p:spPr>
        <p:txBody>
          <a:bodyPr wrap="none" lIns="90000" rIns="90000" tIns="45000" bIns="45000" anchor="ctr"/>
          <a:p>
            <a:pPr>
              <a:lnSpc>
                <a:spcPct val="100000"/>
              </a:lnSpc>
            </a:pPr>
            <a:r>
              <a:rPr lang="en-IN" sz="1600">
                <a:solidFill>
                  <a:srgbClr val="000000"/>
                </a:solidFill>
                <a:latin typeface="Times New Roman"/>
                <a:ea typeface="宋体"/>
              </a:rPr>
              <a:t>Bubble</a:t>
            </a:r>
            <a:endParaRPr/>
          </a:p>
        </p:txBody>
      </p:sp>
      <p:sp>
        <p:nvSpPr>
          <p:cNvPr id="332" name="CustomShape 131"/>
          <p:cNvSpPr/>
          <p:nvPr/>
        </p:nvSpPr>
        <p:spPr>
          <a:xfrm>
            <a:off x="5691600" y="4724280"/>
            <a:ext cx="90000" cy="699480"/>
          </a:xfrm>
          <a:prstGeom prst="rect">
            <a:avLst/>
          </a:prstGeom>
          <a:solidFill>
            <a:srgbClr val="ffcc00"/>
          </a:solidFill>
          <a:ln w="28440">
            <a:solidFill>
              <a:srgbClr val="000000"/>
            </a:solidFill>
            <a:miter/>
          </a:ln>
        </p:spPr>
      </p:sp>
      <p:sp>
        <p:nvSpPr>
          <p:cNvPr id="333" name="CustomShape 132"/>
          <p:cNvSpPr/>
          <p:nvPr/>
        </p:nvSpPr>
        <p:spPr>
          <a:xfrm>
            <a:off x="7387920" y="4724280"/>
            <a:ext cx="90000" cy="699480"/>
          </a:xfrm>
          <a:prstGeom prst="rect">
            <a:avLst/>
          </a:prstGeom>
          <a:solidFill>
            <a:srgbClr val="ffcc00"/>
          </a:solidFill>
          <a:ln w="28440">
            <a:solidFill>
              <a:srgbClr val="000000"/>
            </a:solidFill>
            <a:miter/>
          </a:ln>
        </p:spPr>
      </p:sp>
      <p:sp>
        <p:nvSpPr>
          <p:cNvPr id="334" name="CustomShape 133"/>
          <p:cNvSpPr/>
          <p:nvPr/>
        </p:nvSpPr>
        <p:spPr>
          <a:xfrm>
            <a:off x="4843440" y="4724280"/>
            <a:ext cx="90000" cy="699480"/>
          </a:xfrm>
          <a:prstGeom prst="rect">
            <a:avLst/>
          </a:prstGeom>
          <a:solidFill>
            <a:srgbClr val="ffcc00"/>
          </a:solidFill>
          <a:ln w="28440">
            <a:solidFill>
              <a:srgbClr val="000000"/>
            </a:solidFill>
            <a:miter/>
          </a:ln>
        </p:spPr>
      </p:sp>
      <p:sp>
        <p:nvSpPr>
          <p:cNvPr id="335" name="CustomShape 134"/>
          <p:cNvSpPr/>
          <p:nvPr/>
        </p:nvSpPr>
        <p:spPr>
          <a:xfrm>
            <a:off x="6539760" y="4728600"/>
            <a:ext cx="88920" cy="690120"/>
          </a:xfrm>
          <a:prstGeom prst="rect">
            <a:avLst/>
          </a:prstGeom>
          <a:solidFill>
            <a:srgbClr val="ffcc00"/>
          </a:solidFill>
          <a:ln w="28440">
            <a:solidFill>
              <a:srgbClr val="000000"/>
            </a:solidFill>
            <a:miter/>
          </a:ln>
        </p:spPr>
      </p:sp>
    </p:spTree>
  </p:cSld>
  <p:transition>
    <p:wipe dir="l"/>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CustomShape 1"/>
          <p:cNvSpPr/>
          <p:nvPr/>
        </p:nvSpPr>
        <p:spPr>
          <a:xfrm>
            <a:off x="457200" y="228600"/>
            <a:ext cx="7390800" cy="6087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Dealing with Structural Hazards</a:t>
            </a:r>
            <a:r>
              <a:rPr lang="en-IN" sz="2000">
                <a:solidFill>
                  <a:srgbClr val="000000"/>
                </a:solidFill>
                <a:latin typeface="Arial Black"/>
                <a:ea typeface="宋体"/>
              </a:rPr>
              <a:t> </a:t>
            </a:r>
            <a:endParaRPr/>
          </a:p>
        </p:txBody>
      </p:sp>
      <p:sp>
        <p:nvSpPr>
          <p:cNvPr id="337" name="CustomShape 2"/>
          <p:cNvSpPr/>
          <p:nvPr/>
        </p:nvSpPr>
        <p:spPr>
          <a:xfrm>
            <a:off x="228600" y="1143000"/>
            <a:ext cx="8686080" cy="533340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ea typeface="宋体"/>
              </a:rPr>
              <a:t>Stall </a:t>
            </a:r>
            <a:endParaRPr/>
          </a:p>
          <a:p>
            <a:pPr lvl="1">
              <a:lnSpc>
                <a:spcPct val="100000"/>
              </a:lnSpc>
              <a:buFont typeface="StarSymbol"/>
              <a:buChar char="—"/>
            </a:pPr>
            <a:r>
              <a:rPr lang="en-IN" sz="2000">
                <a:solidFill>
                  <a:srgbClr val="000000"/>
                </a:solidFill>
                <a:latin typeface="Tahoma"/>
                <a:ea typeface="宋体"/>
              </a:rPr>
              <a:t>low cost, simple </a:t>
            </a:r>
            <a:endParaRPr/>
          </a:p>
          <a:p>
            <a:pPr lvl="1">
              <a:lnSpc>
                <a:spcPct val="100000"/>
              </a:lnSpc>
              <a:buFont typeface="StarSymbol"/>
              <a:buChar char="—"/>
            </a:pPr>
            <a:r>
              <a:rPr lang="en-IN" sz="2000">
                <a:solidFill>
                  <a:srgbClr val="000000"/>
                </a:solidFill>
                <a:latin typeface="Tahoma"/>
                <a:ea typeface="宋体"/>
              </a:rPr>
              <a:t>Increases CPI  </a:t>
            </a:r>
            <a:endParaRPr/>
          </a:p>
          <a:p>
            <a:pPr lvl="1">
              <a:lnSpc>
                <a:spcPct val="100000"/>
              </a:lnSpc>
              <a:buFont typeface="StarSymbol"/>
              <a:buChar char="—"/>
            </a:pPr>
            <a:r>
              <a:rPr lang="en-IN" sz="2000">
                <a:solidFill>
                  <a:srgbClr val="000000"/>
                </a:solidFill>
                <a:latin typeface="Tahoma"/>
                <a:ea typeface="宋体"/>
              </a:rPr>
              <a:t>use for rare case since stalling has performance effect</a:t>
            </a:r>
            <a:endParaRPr/>
          </a:p>
          <a:p>
            <a:pPr>
              <a:lnSpc>
                <a:spcPct val="100000"/>
              </a:lnSpc>
              <a:buFont typeface="StarSymbol"/>
              <a:buChar char="l"/>
            </a:pPr>
            <a:r>
              <a:rPr lang="en-IN" sz="2400">
                <a:solidFill>
                  <a:srgbClr val="000000"/>
                </a:solidFill>
                <a:latin typeface="Tahoma"/>
                <a:ea typeface="宋体"/>
              </a:rPr>
              <a:t>Pipeline hardware resource </a:t>
            </a:r>
            <a:endParaRPr/>
          </a:p>
          <a:p>
            <a:pPr lvl="1">
              <a:lnSpc>
                <a:spcPct val="100000"/>
              </a:lnSpc>
              <a:buFont typeface="StarSymbol"/>
              <a:buChar char="—"/>
            </a:pPr>
            <a:r>
              <a:rPr lang="en-IN" sz="2000">
                <a:solidFill>
                  <a:srgbClr val="000000"/>
                </a:solidFill>
                <a:latin typeface="Tahoma"/>
                <a:ea typeface="宋体"/>
              </a:rPr>
              <a:t>useful for multi-cycle resources </a:t>
            </a:r>
            <a:endParaRPr/>
          </a:p>
          <a:p>
            <a:pPr lvl="1">
              <a:lnSpc>
                <a:spcPct val="100000"/>
              </a:lnSpc>
              <a:buFont typeface="StarSymbol"/>
              <a:buChar char="—"/>
            </a:pPr>
            <a:r>
              <a:rPr lang="en-IN" sz="2000">
                <a:solidFill>
                  <a:srgbClr val="000000"/>
                </a:solidFill>
                <a:latin typeface="Tahoma"/>
                <a:ea typeface="宋体"/>
              </a:rPr>
              <a:t>good performance </a:t>
            </a:r>
            <a:endParaRPr/>
          </a:p>
          <a:p>
            <a:pPr lvl="1">
              <a:lnSpc>
                <a:spcPct val="100000"/>
              </a:lnSpc>
              <a:buFont typeface="StarSymbol"/>
              <a:buChar char="—"/>
            </a:pPr>
            <a:r>
              <a:rPr lang="en-IN" sz="2000">
                <a:solidFill>
                  <a:srgbClr val="000000"/>
                </a:solidFill>
                <a:latin typeface="Tahoma"/>
                <a:ea typeface="宋体"/>
              </a:rPr>
              <a:t>sometimes complex e.g., RAM </a:t>
            </a:r>
            <a:endParaRPr/>
          </a:p>
          <a:p>
            <a:pPr>
              <a:lnSpc>
                <a:spcPct val="100000"/>
              </a:lnSpc>
              <a:buFont typeface="StarSymbol"/>
              <a:buChar char="l"/>
            </a:pPr>
            <a:r>
              <a:rPr lang="en-IN" sz="2400">
                <a:solidFill>
                  <a:srgbClr val="000000"/>
                </a:solidFill>
                <a:latin typeface="Tahoma"/>
                <a:ea typeface="宋体"/>
              </a:rPr>
              <a:t>Replicate resource </a:t>
            </a:r>
            <a:endParaRPr/>
          </a:p>
          <a:p>
            <a:pPr lvl="1">
              <a:lnSpc>
                <a:spcPct val="100000"/>
              </a:lnSpc>
              <a:buFont typeface="StarSymbol"/>
              <a:buChar char="—"/>
            </a:pPr>
            <a:r>
              <a:rPr lang="en-IN" sz="2000">
                <a:solidFill>
                  <a:srgbClr val="000000"/>
                </a:solidFill>
                <a:latin typeface="Tahoma"/>
                <a:ea typeface="宋体"/>
              </a:rPr>
              <a:t>good performance </a:t>
            </a:r>
            <a:endParaRPr/>
          </a:p>
          <a:p>
            <a:pPr lvl="1">
              <a:lnSpc>
                <a:spcPct val="100000"/>
              </a:lnSpc>
              <a:buFont typeface="StarSymbol"/>
              <a:buChar char="—"/>
            </a:pPr>
            <a:r>
              <a:rPr lang="en-IN" sz="2000">
                <a:solidFill>
                  <a:srgbClr val="000000"/>
                </a:solidFill>
                <a:latin typeface="Tahoma"/>
                <a:ea typeface="宋体"/>
              </a:rPr>
              <a:t>increases cost (+ maybe interconnect delay) </a:t>
            </a:r>
            <a:endParaRPr/>
          </a:p>
          <a:p>
            <a:pPr lvl="1">
              <a:lnSpc>
                <a:spcPct val="100000"/>
              </a:lnSpc>
              <a:buFont typeface="StarSymbol"/>
              <a:buChar char="—"/>
            </a:pPr>
            <a:r>
              <a:rPr lang="en-IN" sz="2000">
                <a:solidFill>
                  <a:srgbClr val="000000"/>
                </a:solidFill>
                <a:latin typeface="Tahoma"/>
                <a:ea typeface="宋体"/>
              </a:rPr>
              <a:t>useful for cheap or divisible resources </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Dealing with Structural Hazards (cont..)</a:t>
            </a:r>
            <a:endParaRPr/>
          </a:p>
        </p:txBody>
      </p:sp>
      <p:sp>
        <p:nvSpPr>
          <p:cNvPr id="339" name="CustomShape 2"/>
          <p:cNvSpPr/>
          <p:nvPr/>
        </p:nvSpPr>
        <p:spPr>
          <a:xfrm>
            <a:off x="152280" y="1066680"/>
            <a:ext cx="876240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Structural hazards are reduced with these rules:</a:t>
            </a:r>
            <a:endParaRPr/>
          </a:p>
          <a:p>
            <a:pPr lvl="1">
              <a:lnSpc>
                <a:spcPct val="100000"/>
              </a:lnSpc>
              <a:buFont typeface="StarSymbol"/>
              <a:buChar char="—"/>
            </a:pPr>
            <a:r>
              <a:rPr lang="en-IN" sz="2400">
                <a:solidFill>
                  <a:srgbClr val="000000"/>
                </a:solidFill>
                <a:latin typeface="Tahoma"/>
              </a:rPr>
              <a:t>Each instruction uses a resource at most once </a:t>
            </a:r>
            <a:endParaRPr/>
          </a:p>
          <a:p>
            <a:pPr lvl="1">
              <a:lnSpc>
                <a:spcPct val="100000"/>
              </a:lnSpc>
              <a:buFont typeface="StarSymbol"/>
              <a:buChar char="—"/>
            </a:pPr>
            <a:r>
              <a:rPr lang="en-IN" sz="2400">
                <a:solidFill>
                  <a:srgbClr val="000000"/>
                </a:solidFill>
                <a:latin typeface="Tahoma"/>
              </a:rPr>
              <a:t>Always use the resource in the same pipeline stage </a:t>
            </a:r>
            <a:endParaRPr/>
          </a:p>
          <a:p>
            <a:pPr lvl="1">
              <a:lnSpc>
                <a:spcPct val="100000"/>
              </a:lnSpc>
              <a:buFont typeface="StarSymbol"/>
              <a:buChar char="—"/>
            </a:pPr>
            <a:r>
              <a:rPr lang="en-IN" sz="2400">
                <a:solidFill>
                  <a:srgbClr val="000000"/>
                </a:solidFill>
                <a:latin typeface="Tahoma"/>
              </a:rPr>
              <a:t>Use the resource for one cycle only</a:t>
            </a:r>
            <a:endParaRPr/>
          </a:p>
          <a:p>
            <a:pPr>
              <a:lnSpc>
                <a:spcPct val="100000"/>
              </a:lnSpc>
              <a:buFont typeface="StarSymbol"/>
              <a:buChar char="l"/>
            </a:pPr>
            <a:r>
              <a:rPr lang="en-IN" sz="2800">
                <a:solidFill>
                  <a:srgbClr val="000000"/>
                </a:solidFill>
                <a:latin typeface="Tahoma"/>
              </a:rPr>
              <a:t>Many RISC ISAs are designed with this in mind .</a:t>
            </a:r>
            <a:endParaRPr/>
          </a:p>
          <a:p>
            <a:pPr>
              <a:lnSpc>
                <a:spcPct val="100000"/>
              </a:lnSpc>
              <a:buFont typeface="StarSymbol"/>
              <a:buChar char="l"/>
            </a:pPr>
            <a:r>
              <a:rPr lang="en-IN" sz="2800">
                <a:solidFill>
                  <a:srgbClr val="000000"/>
                </a:solidFill>
                <a:latin typeface="Tahoma"/>
              </a:rPr>
              <a:t>Sometimes very difficult to do this. </a:t>
            </a:r>
            <a:endParaRPr/>
          </a:p>
          <a:p>
            <a:pPr lvl="1">
              <a:lnSpc>
                <a:spcPct val="100000"/>
              </a:lnSpc>
              <a:buFont typeface="StarSymbol"/>
              <a:buChar char="—"/>
            </a:pPr>
            <a:r>
              <a:rPr lang="en-IN" sz="2400">
                <a:solidFill>
                  <a:srgbClr val="000000"/>
                </a:solidFill>
                <a:latin typeface="Tahoma"/>
              </a:rPr>
              <a:t>E.g. memory of necessity is used in the IF and MEM stages. </a:t>
            </a:r>
            <a:endParaRPr/>
          </a:p>
          <a:p>
            <a:pPr>
              <a:lnSpc>
                <a:spcPct val="100000"/>
              </a:lnSpc>
            </a:pP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MIPS Instruction Set Architecture</a:t>
            </a:r>
            <a:endParaRPr/>
          </a:p>
        </p:txBody>
      </p:sp>
      <p:sp>
        <p:nvSpPr>
          <p:cNvPr id="123" name="CustomShape 2"/>
          <p:cNvSpPr/>
          <p:nvPr/>
        </p:nvSpPr>
        <p:spPr>
          <a:xfrm>
            <a:off x="0" y="1219320"/>
            <a:ext cx="8914680" cy="533340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Inspired most architectures developed since the 80's</a:t>
            </a:r>
            <a:endParaRPr/>
          </a:p>
          <a:p>
            <a:pPr>
              <a:lnSpc>
                <a:spcPct val="100000"/>
              </a:lnSpc>
              <a:buFont typeface="StarSymbol"/>
              <a:buChar char="l"/>
            </a:pPr>
            <a:r>
              <a:rPr lang="en-IN" sz="2400">
                <a:solidFill>
                  <a:srgbClr val="000000"/>
                </a:solidFill>
                <a:latin typeface="Tahoma"/>
              </a:rPr>
              <a:t>Used by NEC, Nintendo, Silicon Graphics, Sony</a:t>
            </a:r>
            <a:endParaRPr/>
          </a:p>
          <a:p>
            <a:pPr>
              <a:lnSpc>
                <a:spcPct val="100000"/>
              </a:lnSpc>
            </a:pPr>
            <a:endParaRPr/>
          </a:p>
          <a:p>
            <a:pPr>
              <a:lnSpc>
                <a:spcPct val="100000"/>
              </a:lnSpc>
              <a:buFont typeface="StarSymbol"/>
              <a:buChar char="l"/>
            </a:pPr>
            <a:r>
              <a:rPr lang="en-IN" sz="2400">
                <a:solidFill>
                  <a:srgbClr val="000000"/>
                </a:solidFill>
                <a:latin typeface="Tahoma"/>
              </a:rPr>
              <a:t>The name is not related to </a:t>
            </a:r>
            <a:r>
              <a:rPr i="1" lang="en-IN" sz="2400">
                <a:solidFill>
                  <a:srgbClr val="000000"/>
                </a:solidFill>
                <a:latin typeface="Tahoma"/>
              </a:rPr>
              <a:t>millions of instructions per second </a:t>
            </a:r>
            <a:endParaRPr/>
          </a:p>
          <a:p>
            <a:pPr>
              <a:lnSpc>
                <a:spcPct val="100000"/>
              </a:lnSpc>
              <a:buFont typeface="StarSymbol"/>
              <a:buChar char="l"/>
            </a:pPr>
            <a:r>
              <a:rPr b="1" lang="en-IN" sz="2400">
                <a:solidFill>
                  <a:srgbClr val="0066ff"/>
                </a:solidFill>
                <a:latin typeface="Tahoma"/>
              </a:rPr>
              <a:t>MIPS</a:t>
            </a:r>
            <a:r>
              <a:rPr lang="en-IN" sz="2400">
                <a:solidFill>
                  <a:srgbClr val="000000"/>
                </a:solidFill>
                <a:latin typeface="Tahoma"/>
              </a:rPr>
              <a:t> stands for </a:t>
            </a:r>
            <a:r>
              <a:rPr b="1" lang="en-IN" sz="2400">
                <a:solidFill>
                  <a:srgbClr val="0066ff"/>
                </a:solidFill>
                <a:latin typeface="Tahoma"/>
              </a:rPr>
              <a:t>m</a:t>
            </a:r>
            <a:r>
              <a:rPr lang="en-IN" sz="2400">
                <a:solidFill>
                  <a:srgbClr val="000000"/>
                </a:solidFill>
                <a:latin typeface="Tahoma"/>
              </a:rPr>
              <a:t>icrocomputer without </a:t>
            </a:r>
            <a:r>
              <a:rPr b="1" lang="en-IN" sz="2400">
                <a:solidFill>
                  <a:srgbClr val="0066ff"/>
                </a:solidFill>
                <a:latin typeface="Tahoma"/>
              </a:rPr>
              <a:t>i</a:t>
            </a:r>
            <a:r>
              <a:rPr lang="en-IN" sz="2400">
                <a:solidFill>
                  <a:srgbClr val="000000"/>
                </a:solidFill>
                <a:latin typeface="Tahoma"/>
              </a:rPr>
              <a:t>nterlocked </a:t>
            </a:r>
            <a:r>
              <a:rPr b="1" lang="en-IN" sz="2400">
                <a:solidFill>
                  <a:srgbClr val="0066ff"/>
                </a:solidFill>
                <a:latin typeface="Tahoma"/>
              </a:rPr>
              <a:t>p</a:t>
            </a:r>
            <a:r>
              <a:rPr lang="en-IN" sz="2400">
                <a:solidFill>
                  <a:srgbClr val="000000"/>
                </a:solidFill>
                <a:latin typeface="Tahoma"/>
              </a:rPr>
              <a:t>ipeline </a:t>
            </a:r>
            <a:r>
              <a:rPr b="1" lang="en-IN" sz="2400">
                <a:solidFill>
                  <a:srgbClr val="0066ff"/>
                </a:solidFill>
                <a:latin typeface="Tahoma"/>
              </a:rPr>
              <a:t>s</a:t>
            </a:r>
            <a:r>
              <a:rPr lang="en-IN" sz="2400">
                <a:solidFill>
                  <a:srgbClr val="000000"/>
                </a:solidFill>
                <a:latin typeface="Tahoma"/>
              </a:rPr>
              <a:t>tages</a:t>
            </a:r>
            <a:endParaRPr/>
          </a:p>
          <a:p>
            <a:pPr>
              <a:lnSpc>
                <a:spcPct val="100000"/>
              </a:lnSpc>
            </a:pPr>
            <a:endParaRPr/>
          </a:p>
          <a:p>
            <a:pPr>
              <a:lnSpc>
                <a:spcPct val="100000"/>
              </a:lnSpc>
              <a:buFont typeface="StarSymbol"/>
              <a:buChar char="l"/>
            </a:pPr>
            <a:r>
              <a:rPr lang="en-IN" sz="2400">
                <a:solidFill>
                  <a:srgbClr val="000000"/>
                </a:solidFill>
                <a:latin typeface="Tahoma"/>
              </a:rPr>
              <a:t>Design goals: maximize performance and minimize cost and reduce design time</a:t>
            </a:r>
            <a:endParaRPr/>
          </a:p>
          <a:p>
            <a:pPr>
              <a:lnSpc>
                <a:spcPct val="100000"/>
              </a:lnSpc>
              <a:buFont typeface="StarSymbol"/>
              <a:buChar char="l"/>
            </a:pPr>
            <a:r>
              <a:rPr lang="en-IN" sz="2400">
                <a:solidFill>
                  <a:srgbClr val="000000"/>
                </a:solidFill>
                <a:latin typeface="Tahoma"/>
              </a:rPr>
              <a:t>Designed for use with high-level programming languages</a:t>
            </a:r>
            <a:endParaRPr/>
          </a:p>
          <a:p>
            <a:pPr lvl="1">
              <a:lnSpc>
                <a:spcPct val="100000"/>
              </a:lnSpc>
              <a:buFont typeface="StarSymbol"/>
              <a:buChar char="—"/>
            </a:pPr>
            <a:r>
              <a:rPr lang="en-IN" sz="2000">
                <a:solidFill>
                  <a:srgbClr val="000000"/>
                </a:solidFill>
                <a:latin typeface="Tahoma"/>
              </a:rPr>
              <a:t>small set of instructions and addressing modes, easy for compilers</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Data Hazard</a:t>
            </a:r>
            <a:endParaRPr/>
          </a:p>
        </p:txBody>
      </p:sp>
      <p:sp>
        <p:nvSpPr>
          <p:cNvPr id="341" name="CustomShape 2"/>
          <p:cNvSpPr/>
          <p:nvPr/>
        </p:nvSpPr>
        <p:spPr>
          <a:xfrm>
            <a:off x="152280" y="990720"/>
            <a:ext cx="8762400" cy="5714280"/>
          </a:xfrm>
          <a:prstGeom prst="rect">
            <a:avLst/>
          </a:prstGeom>
          <a:noFill/>
          <a:ln>
            <a:noFill/>
          </a:ln>
        </p:spPr>
        <p:txBody>
          <a:bodyPr lIns="90000" rIns="90000" tIns="45000" bIns="45000"/>
          <a:p>
            <a:pPr>
              <a:lnSpc>
                <a:spcPct val="100000"/>
              </a:lnSpc>
              <a:buFont typeface="StarSymbol"/>
              <a:buChar char="l"/>
            </a:pPr>
            <a:r>
              <a:rPr lang="en-IN" sz="2400">
                <a:solidFill>
                  <a:srgbClr val="0066ff"/>
                </a:solidFill>
                <a:latin typeface="Tahoma"/>
              </a:rPr>
              <a:t>Data hazard:  </a:t>
            </a:r>
            <a:r>
              <a:rPr lang="en-IN" sz="2400">
                <a:solidFill>
                  <a:srgbClr val="000000"/>
                </a:solidFill>
                <a:latin typeface="Tahoma"/>
              </a:rPr>
              <a:t>Also called a </a:t>
            </a:r>
            <a:r>
              <a:rPr lang="en-IN" sz="2400">
                <a:solidFill>
                  <a:srgbClr val="c00000"/>
                </a:solidFill>
                <a:latin typeface="Tahoma"/>
              </a:rPr>
              <a:t>pipeline data hazard</a:t>
            </a:r>
            <a:r>
              <a:rPr lang="en-IN" sz="2400">
                <a:solidFill>
                  <a:srgbClr val="000000"/>
                </a:solidFill>
                <a:latin typeface="Tahoma"/>
              </a:rPr>
              <a:t>. When a planned instruction cannot execute in the proper clock cycle because data that is needed to execute the instruction is not yet available.</a:t>
            </a:r>
            <a:endParaRPr/>
          </a:p>
          <a:p>
            <a:pPr>
              <a:lnSpc>
                <a:spcPct val="100000"/>
              </a:lnSpc>
              <a:buFont typeface="StarSymbol"/>
              <a:buChar char="l"/>
            </a:pPr>
            <a:r>
              <a:rPr lang="en-IN" sz="2400">
                <a:solidFill>
                  <a:srgbClr val="000000"/>
                </a:solidFill>
                <a:latin typeface="Tahoma"/>
              </a:rPr>
              <a:t>In a computer pipeline, data hazards arise from the dependence of one instruction on an earlier one that is still in the pipeline </a:t>
            </a:r>
            <a:endParaRPr/>
          </a:p>
          <a:p>
            <a:pPr>
              <a:lnSpc>
                <a:spcPct val="100000"/>
              </a:lnSpc>
              <a:buFont typeface="StarSymbol"/>
              <a:buChar char="l"/>
            </a:pPr>
            <a:r>
              <a:rPr lang="en-IN" sz="2400">
                <a:solidFill>
                  <a:srgbClr val="000000"/>
                </a:solidFill>
                <a:latin typeface="Tahoma"/>
              </a:rPr>
              <a:t>E.g. suppose we have an add instruction followed immediately by a subtract instruction that uses the sum ($s0):</a:t>
            </a:r>
            <a:endParaRPr/>
          </a:p>
          <a:p>
            <a:pPr>
              <a:lnSpc>
                <a:spcPct val="100000"/>
              </a:lnSpc>
            </a:pPr>
            <a:r>
              <a:rPr lang="en-IN" sz="2000">
                <a:solidFill>
                  <a:srgbClr val="000000"/>
                </a:solidFill>
                <a:latin typeface="Tahoma"/>
              </a:rPr>
              <a:t>add $s0, $t0, $t1</a:t>
            </a:r>
            <a:endParaRPr/>
          </a:p>
          <a:p>
            <a:pPr>
              <a:lnSpc>
                <a:spcPct val="100000"/>
              </a:lnSpc>
            </a:pPr>
            <a:r>
              <a:rPr lang="en-IN" sz="2000">
                <a:solidFill>
                  <a:srgbClr val="000000"/>
                </a:solidFill>
                <a:latin typeface="Tahoma"/>
              </a:rPr>
              <a:t>sub $t2 , $s0 , St3</a:t>
            </a:r>
            <a:endParaRPr/>
          </a:p>
          <a:p>
            <a:pPr>
              <a:lnSpc>
                <a:spcPct val="100000"/>
              </a:lnSpc>
            </a:pPr>
            <a:r>
              <a:rPr lang="en-IN" sz="2400">
                <a:solidFill>
                  <a:srgbClr val="000000"/>
                </a:solidFill>
                <a:latin typeface="Tahoma"/>
              </a:rPr>
              <a:t>    </a:t>
            </a:r>
            <a:r>
              <a:rPr lang="en-IN" sz="2000">
                <a:solidFill>
                  <a:srgbClr val="000000"/>
                </a:solidFill>
                <a:latin typeface="Tahoma"/>
              </a:rPr>
              <a:t>Without intervention, a data hazard could severely stall the pipeline. The </a:t>
            </a:r>
            <a:endParaRPr/>
          </a:p>
          <a:p>
            <a:pPr>
              <a:lnSpc>
                <a:spcPct val="100000"/>
              </a:lnSpc>
            </a:pPr>
            <a:r>
              <a:rPr lang="en-IN" sz="2000">
                <a:solidFill>
                  <a:srgbClr val="000000"/>
                </a:solidFill>
                <a:latin typeface="Tahoma"/>
              </a:rPr>
              <a:t>     </a:t>
            </a:r>
            <a:r>
              <a:rPr lang="en-IN" sz="2000">
                <a:solidFill>
                  <a:srgbClr val="000000"/>
                </a:solidFill>
                <a:latin typeface="Tahoma"/>
              </a:rPr>
              <a:t>add instruction doesn't write its result until the fifth stage, meaning that </a:t>
            </a:r>
            <a:endParaRPr/>
          </a:p>
          <a:p>
            <a:pPr>
              <a:lnSpc>
                <a:spcPct val="100000"/>
              </a:lnSpc>
            </a:pPr>
            <a:r>
              <a:rPr lang="en-IN" sz="2000">
                <a:solidFill>
                  <a:srgbClr val="000000"/>
                </a:solidFill>
                <a:latin typeface="Tahoma"/>
              </a:rPr>
              <a:t>     </a:t>
            </a:r>
            <a:r>
              <a:rPr lang="en-IN" sz="2000">
                <a:solidFill>
                  <a:srgbClr val="000000"/>
                </a:solidFill>
                <a:latin typeface="Tahoma"/>
              </a:rPr>
              <a:t>we would have to waste three clock cycles in the pipeline.</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Data Hazards: Graphical Representation</a:t>
            </a:r>
            <a:endParaRPr/>
          </a:p>
        </p:txBody>
      </p:sp>
      <p:sp>
        <p:nvSpPr>
          <p:cNvPr id="343" name="CustomShape 2"/>
          <p:cNvSpPr/>
          <p:nvPr/>
        </p:nvSpPr>
        <p:spPr>
          <a:xfrm>
            <a:off x="152280" y="990720"/>
            <a:ext cx="8838360" cy="5637960"/>
          </a:xfrm>
          <a:prstGeom prst="rect">
            <a:avLst/>
          </a:prstGeom>
          <a:noFill/>
          <a:ln>
            <a:noFill/>
          </a:ln>
        </p:spPr>
        <p:txBody>
          <a:bodyPr lIns="90000" rIns="90000" tIns="45000" bIns="45000"/>
          <a:p>
            <a:pPr>
              <a:lnSpc>
                <a:spcPct val="100000"/>
              </a:lnSpc>
              <a:buFont typeface="StarSymbol"/>
              <a:buChar char="l"/>
            </a:pPr>
            <a:r>
              <a:rPr lang="en-IN" sz="2000">
                <a:solidFill>
                  <a:srgbClr val="000000"/>
                </a:solidFill>
                <a:latin typeface="Tahoma"/>
              </a:rPr>
              <a:t>Data hazards occur when data is used before it is ready</a:t>
            </a:r>
            <a:endParaRPr/>
          </a:p>
          <a:p>
            <a:pPr>
              <a:lnSpc>
                <a:spcPct val="100000"/>
              </a:lnSpc>
            </a:pPr>
            <a:endParaRPr/>
          </a:p>
        </p:txBody>
      </p:sp>
      <p:sp>
        <p:nvSpPr>
          <p:cNvPr id="344" name="CustomShape 3"/>
          <p:cNvSpPr/>
          <p:nvPr/>
        </p:nvSpPr>
        <p:spPr>
          <a:xfrm>
            <a:off x="8550000" y="5249880"/>
            <a:ext cx="212040" cy="447120"/>
          </a:xfrm>
          <a:prstGeom prst="rect">
            <a:avLst/>
          </a:prstGeom>
          <a:noFill/>
          <a:ln>
            <a:noFill/>
          </a:ln>
        </p:spPr>
      </p:sp>
      <p:pic>
        <p:nvPicPr>
          <p:cNvPr id="345" name="Picture 6" descr=""/>
          <p:cNvPicPr/>
          <p:nvPr/>
        </p:nvPicPr>
        <p:blipFill>
          <a:blip r:embed="rId1"/>
          <a:stretch>
            <a:fillRect/>
          </a:stretch>
        </p:blipFill>
        <p:spPr>
          <a:xfrm>
            <a:off x="1371600" y="1508040"/>
            <a:ext cx="6421680" cy="4206240"/>
          </a:xfrm>
          <a:prstGeom prst="rect">
            <a:avLst/>
          </a:prstGeom>
          <a:ln>
            <a:noFill/>
          </a:ln>
        </p:spPr>
      </p:pic>
      <p:sp>
        <p:nvSpPr>
          <p:cNvPr id="346" name="CustomShape 4"/>
          <p:cNvSpPr/>
          <p:nvPr/>
        </p:nvSpPr>
        <p:spPr>
          <a:xfrm>
            <a:off x="304920" y="5766120"/>
            <a:ext cx="8609760" cy="1004760"/>
          </a:xfrm>
          <a:prstGeom prst="rect">
            <a:avLst/>
          </a:prstGeom>
          <a:solidFill>
            <a:srgbClr val="ccffcc"/>
          </a:solidFill>
          <a:ln>
            <a:noFill/>
          </a:ln>
        </p:spPr>
        <p:txBody>
          <a:bodyPr lIns="90000" rIns="90000" tIns="45000" bIns="45000"/>
          <a:p>
            <a:pPr>
              <a:lnSpc>
                <a:spcPct val="100000"/>
              </a:lnSpc>
            </a:pPr>
            <a:r>
              <a:rPr lang="en-IN" sz="2000">
                <a:solidFill>
                  <a:srgbClr val="000000"/>
                </a:solidFill>
                <a:latin typeface="Tahoma"/>
                <a:ea typeface="宋体"/>
              </a:rPr>
              <a:t>The use of the result of the SUB instruction in the next two instructions causes a data hazard, since the register $2 is not written until after those instructions read it.</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380880" y="152280"/>
            <a:ext cx="8000280" cy="68508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(cont..)</a:t>
            </a:r>
            <a:endParaRPr/>
          </a:p>
        </p:txBody>
      </p:sp>
      <p:sp>
        <p:nvSpPr>
          <p:cNvPr id="348" name="CustomShape 2"/>
          <p:cNvSpPr/>
          <p:nvPr/>
        </p:nvSpPr>
        <p:spPr>
          <a:xfrm>
            <a:off x="2298600" y="1098720"/>
            <a:ext cx="6692040" cy="3929760"/>
          </a:xfrm>
          <a:prstGeom prst="rect">
            <a:avLst/>
          </a:prstGeom>
          <a:noFill/>
          <a:ln>
            <a:noFill/>
          </a:ln>
        </p:spPr>
        <p:txBody>
          <a:bodyPr lIns="90000" rIns="90000" tIns="45000" bIns="45000"/>
          <a:p>
            <a:pPr>
              <a:lnSpc>
                <a:spcPct val="80000"/>
              </a:lnSpc>
            </a:pPr>
            <a:r>
              <a:rPr lang="en-IN" sz="2400">
                <a:solidFill>
                  <a:srgbClr val="0066ff"/>
                </a:solidFill>
                <a:latin typeface="Tahoma"/>
                <a:ea typeface="宋体"/>
              </a:rPr>
              <a:t>Read After Write (RAW) </a:t>
            </a:r>
            <a:endParaRPr/>
          </a:p>
          <a:p>
            <a:pPr>
              <a:lnSpc>
                <a:spcPct val="80000"/>
              </a:lnSpc>
            </a:pPr>
            <a:r>
              <a:rPr lang="en-IN" sz="2000">
                <a:solidFill>
                  <a:srgbClr val="000000"/>
                </a:solidFill>
                <a:latin typeface="Tahoma"/>
                <a:ea typeface="宋体"/>
              </a:rPr>
              <a:t>Instr</a:t>
            </a:r>
            <a:r>
              <a:rPr lang="en-IN" sz="2000" baseline="-25000">
                <a:solidFill>
                  <a:srgbClr val="000000"/>
                </a:solidFill>
                <a:latin typeface="Tahoma"/>
                <a:ea typeface="宋体"/>
              </a:rPr>
              <a:t>J tries to read operand before InstrI writes it</a:t>
            </a:r>
            <a:endParaRPr/>
          </a:p>
          <a:p>
            <a:pPr>
              <a:lnSpc>
                <a:spcPct val="80000"/>
              </a:lnSpc>
            </a:pPr>
            <a:endParaRPr/>
          </a:p>
          <a:p>
            <a:pPr>
              <a:lnSpc>
                <a:spcPct val="80000"/>
              </a:lnSpc>
            </a:pPr>
            <a:endParaRPr/>
          </a:p>
          <a:p>
            <a:pPr>
              <a:lnSpc>
                <a:spcPct val="100000"/>
              </a:lnSpc>
            </a:pPr>
            <a:endParaRPr/>
          </a:p>
          <a:p>
            <a:pPr>
              <a:lnSpc>
                <a:spcPct val="100000"/>
              </a:lnSpc>
              <a:buFont typeface="StarSymbol"/>
              <a:buChar char="l"/>
            </a:pPr>
            <a:r>
              <a:rPr lang="en-IN" sz="2400" baseline="-25000">
                <a:solidFill>
                  <a:srgbClr val="000000"/>
                </a:solidFill>
                <a:latin typeface="Tahoma"/>
                <a:ea typeface="宋体"/>
              </a:rPr>
              <a:t>Caused by a “</a:t>
            </a:r>
            <a:r>
              <a:rPr lang="en-IN" sz="2400" baseline="-25000">
                <a:solidFill>
                  <a:srgbClr val="996633"/>
                </a:solidFill>
                <a:latin typeface="Tahoma"/>
                <a:ea typeface="宋体"/>
              </a:rPr>
              <a:t>Dependence</a:t>
            </a:r>
            <a:r>
              <a:rPr lang="en-IN" sz="2400" baseline="-25000">
                <a:solidFill>
                  <a:srgbClr val="000000"/>
                </a:solidFill>
                <a:latin typeface="Tahoma"/>
                <a:ea typeface="宋体"/>
              </a:rPr>
              <a:t>” (in compiler nomenclature).  This hazard results from an actual need for communication.</a:t>
            </a:r>
            <a:endParaRPr/>
          </a:p>
        </p:txBody>
      </p:sp>
      <p:sp>
        <p:nvSpPr>
          <p:cNvPr id="349" name="CustomShape 3"/>
          <p:cNvSpPr/>
          <p:nvPr/>
        </p:nvSpPr>
        <p:spPr>
          <a:xfrm>
            <a:off x="147600" y="990720"/>
            <a:ext cx="2137680" cy="1263960"/>
          </a:xfrm>
          <a:prstGeom prst="rect">
            <a:avLst/>
          </a:prstGeom>
          <a:noFill/>
          <a:ln w="9360">
            <a:solidFill>
              <a:srgbClr val="000000"/>
            </a:solidFill>
            <a:miter/>
          </a:ln>
        </p:spPr>
        <p:txBody>
          <a:bodyPr lIns="90000" rIns="90000" tIns="45000" bIns="45000"/>
          <a:p>
            <a:pPr>
              <a:lnSpc>
                <a:spcPct val="100000"/>
              </a:lnSpc>
            </a:pPr>
            <a:r>
              <a:rPr lang="en-IN">
                <a:solidFill>
                  <a:srgbClr val="000000"/>
                </a:solidFill>
                <a:latin typeface="Arial"/>
                <a:ea typeface="宋体"/>
              </a:rPr>
              <a:t>Execution Order is:</a:t>
            </a:r>
            <a:endParaRPr/>
          </a:p>
          <a:p>
            <a:pPr>
              <a:lnSpc>
                <a:spcPct val="100000"/>
              </a:lnSpc>
            </a:pPr>
            <a:r>
              <a:rPr lang="en-IN">
                <a:solidFill>
                  <a:srgbClr val="000000"/>
                </a:solidFill>
                <a:latin typeface="Arial"/>
                <a:ea typeface="宋体"/>
              </a:rPr>
              <a:t>Instr</a:t>
            </a:r>
            <a:r>
              <a:rPr lang="en-IN" baseline="-25000">
                <a:solidFill>
                  <a:srgbClr val="000000"/>
                </a:solidFill>
                <a:latin typeface="Arial"/>
                <a:ea typeface="宋体"/>
              </a:rPr>
              <a:t>I</a:t>
            </a:r>
            <a:endParaRPr/>
          </a:p>
          <a:p>
            <a:pPr>
              <a:lnSpc>
                <a:spcPct val="100000"/>
              </a:lnSpc>
            </a:pPr>
            <a:r>
              <a:rPr lang="en-IN" baseline="-25000">
                <a:solidFill>
                  <a:srgbClr val="000000"/>
                </a:solidFill>
                <a:latin typeface="Arial"/>
                <a:ea typeface="宋体"/>
              </a:rPr>
              <a:t>InstrJ</a:t>
            </a:r>
            <a:endParaRPr/>
          </a:p>
          <a:p>
            <a:pPr>
              <a:lnSpc>
                <a:spcPct val="100000"/>
              </a:lnSpc>
            </a:pPr>
            <a:endParaRPr/>
          </a:p>
        </p:txBody>
      </p:sp>
      <p:sp>
        <p:nvSpPr>
          <p:cNvPr id="350" name="CustomShape 4"/>
          <p:cNvSpPr/>
          <p:nvPr/>
        </p:nvSpPr>
        <p:spPr>
          <a:xfrm>
            <a:off x="3505320" y="1828800"/>
            <a:ext cx="3351960" cy="819360"/>
          </a:xfrm>
          <a:prstGeom prst="rect">
            <a:avLst/>
          </a:prstGeom>
          <a:solidFill>
            <a:srgbClr val="ffffff"/>
          </a:solidFill>
          <a:ln>
            <a:noFill/>
          </a:ln>
        </p:spPr>
        <p:txBody>
          <a:bodyPr lIns="90360" rIns="90360" tIns="44280" bIns="44280"/>
          <a:p>
            <a:pPr>
              <a:lnSpc>
                <a:spcPct val="100000"/>
              </a:lnSpc>
            </a:pPr>
            <a:r>
              <a:rPr lang="en-IN" sz="2400">
                <a:solidFill>
                  <a:srgbClr val="000000"/>
                </a:solidFill>
                <a:latin typeface="Courier New"/>
                <a:ea typeface="宋体"/>
              </a:rPr>
              <a:t>I: add </a:t>
            </a:r>
            <a:r>
              <a:rPr lang="en-IN" sz="2400">
                <a:solidFill>
                  <a:srgbClr val="996633"/>
                </a:solidFill>
                <a:latin typeface="Courier New"/>
                <a:ea typeface="宋体"/>
              </a:rPr>
              <a:t>r1</a:t>
            </a:r>
            <a:r>
              <a:rPr lang="en-IN" sz="2400">
                <a:solidFill>
                  <a:srgbClr val="000000"/>
                </a:solidFill>
                <a:latin typeface="Courier New"/>
                <a:ea typeface="宋体"/>
              </a:rPr>
              <a:t>,r2,r3</a:t>
            </a:r>
            <a:endParaRPr/>
          </a:p>
          <a:p>
            <a:pPr>
              <a:lnSpc>
                <a:spcPct val="100000"/>
              </a:lnSpc>
            </a:pPr>
            <a:r>
              <a:rPr lang="en-IN" sz="2400">
                <a:solidFill>
                  <a:srgbClr val="000000"/>
                </a:solidFill>
                <a:latin typeface="Courier New"/>
                <a:ea typeface="宋体"/>
              </a:rPr>
              <a:t>J: sub r4,</a:t>
            </a:r>
            <a:r>
              <a:rPr lang="en-IN" sz="2400">
                <a:solidFill>
                  <a:srgbClr val="996633"/>
                </a:solidFill>
                <a:latin typeface="Courier New"/>
                <a:ea typeface="宋体"/>
              </a:rPr>
              <a:t>r1</a:t>
            </a:r>
            <a:r>
              <a:rPr lang="en-IN" sz="2400">
                <a:solidFill>
                  <a:srgbClr val="000000"/>
                </a:solidFill>
                <a:latin typeface="Courier New"/>
                <a:ea typeface="宋体"/>
              </a:rPr>
              <a:t>,r3</a:t>
            </a:r>
            <a:endParaRPr/>
          </a:p>
        </p:txBody>
      </p:sp>
      <p:sp>
        <p:nvSpPr>
          <p:cNvPr id="351" name="CustomShape 5"/>
          <p:cNvSpPr/>
          <p:nvPr/>
        </p:nvSpPr>
        <p:spPr>
          <a:xfrm flipH="1" flipV="1">
            <a:off x="3046680" y="1980360"/>
            <a:ext cx="467640" cy="456480"/>
          </a:xfrm>
          <a:prstGeom prst="rect">
            <a:avLst/>
          </a:prstGeom>
          <a:noFill/>
          <a:ln w="28440">
            <a:solidFill>
              <a:srgbClr val="000000"/>
            </a:solidFill>
            <a:round/>
            <a:headEnd len="med" type="triangle" w="med"/>
          </a:ln>
        </p:spPr>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457200" y="228600"/>
            <a:ext cx="7923960" cy="6087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(cont..)</a:t>
            </a:r>
            <a:endParaRPr/>
          </a:p>
        </p:txBody>
      </p:sp>
      <p:sp>
        <p:nvSpPr>
          <p:cNvPr id="353" name="CustomShape 2"/>
          <p:cNvSpPr/>
          <p:nvPr/>
        </p:nvSpPr>
        <p:spPr>
          <a:xfrm>
            <a:off x="2490480" y="1143000"/>
            <a:ext cx="6500520" cy="5333400"/>
          </a:xfrm>
          <a:prstGeom prst="rect">
            <a:avLst/>
          </a:prstGeom>
          <a:noFill/>
          <a:ln>
            <a:noFill/>
          </a:ln>
        </p:spPr>
        <p:txBody>
          <a:bodyPr lIns="90000" rIns="90000" tIns="45000" bIns="45000"/>
          <a:p>
            <a:r>
              <a:rPr lang="en-IN" sz="2400">
                <a:solidFill>
                  <a:srgbClr val="0066ff"/>
                </a:solidFill>
                <a:latin typeface="Tahoma"/>
                <a:ea typeface="宋体"/>
              </a:rPr>
              <a:t>Write After Read (WAR) </a:t>
            </a:r>
            <a:endParaRPr/>
          </a:p>
          <a:p>
            <a:pPr>
              <a:lnSpc>
                <a:spcPct val="80000"/>
              </a:lnSpc>
            </a:pPr>
            <a:r>
              <a:rPr lang="en-IN" sz="2000">
                <a:solidFill>
                  <a:srgbClr val="000000"/>
                </a:solidFill>
                <a:latin typeface="Tahoma"/>
                <a:ea typeface="宋体"/>
              </a:rPr>
              <a:t>Instr</a:t>
            </a:r>
            <a:r>
              <a:rPr lang="en-IN" sz="2000" baseline="-25000">
                <a:solidFill>
                  <a:srgbClr val="000000"/>
                </a:solidFill>
                <a:latin typeface="Tahoma"/>
                <a:ea typeface="宋体"/>
              </a:rPr>
              <a:t>J tries to write operand </a:t>
            </a:r>
            <a:r>
              <a:rPr i="1" lang="en-IN" sz="2000" u="sng" baseline="-25000">
                <a:solidFill>
                  <a:srgbClr val="000000"/>
                </a:solidFill>
                <a:latin typeface="Tahoma"/>
                <a:ea typeface="宋体"/>
              </a:rPr>
              <a:t>before</a:t>
            </a:r>
            <a:r>
              <a:rPr lang="en-IN" sz="2000" baseline="-25000">
                <a:solidFill>
                  <a:srgbClr val="000000"/>
                </a:solidFill>
                <a:latin typeface="Tahoma"/>
                <a:ea typeface="宋体"/>
              </a:rPr>
              <a:t> InstrI reads i</a:t>
            </a:r>
            <a:endParaRPr/>
          </a:p>
          <a:p>
            <a:pPr>
              <a:lnSpc>
                <a:spcPct val="80000"/>
              </a:lnSpc>
            </a:pPr>
            <a:r>
              <a:rPr lang="en-IN" sz="2000" baseline="-25000">
                <a:solidFill>
                  <a:srgbClr val="000000"/>
                </a:solidFill>
                <a:latin typeface="Tahoma"/>
                <a:ea typeface="宋体"/>
              </a:rPr>
              <a:t>Gets wrong operand</a:t>
            </a:r>
            <a:endParaRPr/>
          </a:p>
          <a:p>
            <a:pPr lvl="1">
              <a:lnSpc>
                <a:spcPct val="80000"/>
              </a:lnSpc>
              <a:buFont typeface="StarSymbol"/>
              <a:buChar char="—"/>
            </a:pPr>
            <a:endParaRPr/>
          </a:p>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r>
              <a:rPr lang="en-IN" sz="2000" baseline="-25000">
                <a:solidFill>
                  <a:srgbClr val="000000"/>
                </a:solidFill>
                <a:latin typeface="Tahoma"/>
                <a:ea typeface="宋体"/>
              </a:rPr>
              <a:t>Called an “</a:t>
            </a:r>
            <a:r>
              <a:rPr lang="en-IN" sz="2000" baseline="-25000">
                <a:solidFill>
                  <a:srgbClr val="996633"/>
                </a:solidFill>
                <a:latin typeface="Tahoma"/>
                <a:ea typeface="宋体"/>
              </a:rPr>
              <a:t>anti-dependence</a:t>
            </a:r>
            <a:r>
              <a:rPr lang="en-IN" sz="2000" baseline="-25000">
                <a:solidFill>
                  <a:srgbClr val="000000"/>
                </a:solidFill>
                <a:latin typeface="Tahoma"/>
                <a:ea typeface="宋体"/>
              </a:rPr>
              <a:t>” by compiler writers.</a:t>
            </a:r>
            <a:endParaRPr/>
          </a:p>
          <a:p>
            <a:pPr>
              <a:lnSpc>
                <a:spcPct val="80000"/>
              </a:lnSpc>
            </a:pPr>
            <a:r>
              <a:rPr lang="en-IN" sz="2000" baseline="-25000">
                <a:solidFill>
                  <a:srgbClr val="000000"/>
                </a:solidFill>
                <a:latin typeface="Tahoma"/>
                <a:ea typeface="宋体"/>
              </a:rPr>
              <a:t>This results from reuse of the name “</a:t>
            </a:r>
            <a:r>
              <a:rPr lang="en-IN" sz="2000" baseline="-25000">
                <a:solidFill>
                  <a:srgbClr val="996633"/>
                </a:solidFill>
                <a:latin typeface="Tahoma"/>
                <a:ea typeface="宋体"/>
              </a:rPr>
              <a:t>r1</a:t>
            </a:r>
            <a:r>
              <a:rPr lang="en-IN" sz="2000" baseline="-25000">
                <a:solidFill>
                  <a:srgbClr val="000000"/>
                </a:solidFill>
                <a:latin typeface="Tahoma"/>
                <a:ea typeface="宋体"/>
              </a:rPr>
              <a:t>”.</a:t>
            </a:r>
            <a:endParaRPr/>
          </a:p>
          <a:p>
            <a:pPr lvl="1">
              <a:lnSpc>
                <a:spcPct val="80000"/>
              </a:lnSpc>
              <a:buFont typeface="StarSymbol"/>
              <a:buChar char="—"/>
            </a:pPr>
            <a:endParaRPr/>
          </a:p>
          <a:p>
            <a:pPr>
              <a:lnSpc>
                <a:spcPct val="80000"/>
              </a:lnSpc>
              <a:buFont typeface="StarSymbol"/>
              <a:buChar char="l"/>
            </a:pPr>
            <a:r>
              <a:rPr lang="en-IN" sz="2000" baseline="-25000">
                <a:solidFill>
                  <a:srgbClr val="000000"/>
                </a:solidFill>
                <a:latin typeface="Tahoma"/>
                <a:ea typeface="宋体"/>
              </a:rPr>
              <a:t>Can’t happen in MIPS 5 stage pipeline because:</a:t>
            </a:r>
            <a:endParaRPr/>
          </a:p>
          <a:p>
            <a:pPr lvl="1">
              <a:lnSpc>
                <a:spcPct val="80000"/>
              </a:lnSpc>
              <a:buFont typeface="StarSymbol"/>
              <a:buChar char="—"/>
            </a:pPr>
            <a:r>
              <a:rPr lang="en-IN" sz="2000" baseline="-25000">
                <a:solidFill>
                  <a:srgbClr val="000000"/>
                </a:solidFill>
                <a:latin typeface="Tahoma"/>
                <a:ea typeface="宋体"/>
              </a:rPr>
              <a:t> </a:t>
            </a:r>
            <a:r>
              <a:rPr lang="en-IN" sz="2000" baseline="-25000">
                <a:solidFill>
                  <a:srgbClr val="000000"/>
                </a:solidFill>
                <a:latin typeface="Tahoma"/>
                <a:ea typeface="宋体"/>
              </a:rPr>
              <a:t>All instructions take 5 stages, and</a:t>
            </a:r>
            <a:endParaRPr/>
          </a:p>
          <a:p>
            <a:pPr lvl="1">
              <a:lnSpc>
                <a:spcPct val="80000"/>
              </a:lnSpc>
              <a:buFont typeface="StarSymbol"/>
              <a:buChar char="—"/>
            </a:pPr>
            <a:r>
              <a:rPr lang="en-IN" sz="2000" baseline="-25000">
                <a:solidFill>
                  <a:srgbClr val="000000"/>
                </a:solidFill>
                <a:latin typeface="Tahoma"/>
                <a:ea typeface="宋体"/>
              </a:rPr>
              <a:t> </a:t>
            </a:r>
            <a:r>
              <a:rPr lang="en-IN" sz="2000" baseline="-25000">
                <a:solidFill>
                  <a:srgbClr val="000000"/>
                </a:solidFill>
                <a:latin typeface="Tahoma"/>
                <a:ea typeface="宋体"/>
              </a:rPr>
              <a:t>Reads are always in stage 2, and </a:t>
            </a:r>
            <a:endParaRPr/>
          </a:p>
          <a:p>
            <a:pPr lvl="1">
              <a:lnSpc>
                <a:spcPct val="80000"/>
              </a:lnSpc>
              <a:buFont typeface="StarSymbol"/>
              <a:buChar char="—"/>
            </a:pPr>
            <a:r>
              <a:rPr lang="en-IN" sz="2000" baseline="-25000">
                <a:solidFill>
                  <a:srgbClr val="000000"/>
                </a:solidFill>
                <a:latin typeface="Tahoma"/>
                <a:ea typeface="宋体"/>
              </a:rPr>
              <a:t> </a:t>
            </a:r>
            <a:r>
              <a:rPr lang="en-IN" sz="2000" baseline="-25000">
                <a:solidFill>
                  <a:srgbClr val="000000"/>
                </a:solidFill>
                <a:latin typeface="Tahoma"/>
                <a:ea typeface="宋体"/>
              </a:rPr>
              <a:t>Writes are always in stage 5</a:t>
            </a:r>
            <a:endParaRPr/>
          </a:p>
          <a:p>
            <a:pPr>
              <a:lnSpc>
                <a:spcPct val="80000"/>
              </a:lnSpc>
            </a:pPr>
            <a:endParaRPr/>
          </a:p>
        </p:txBody>
      </p:sp>
      <p:sp>
        <p:nvSpPr>
          <p:cNvPr id="354" name="CustomShape 3"/>
          <p:cNvSpPr/>
          <p:nvPr/>
        </p:nvSpPr>
        <p:spPr>
          <a:xfrm>
            <a:off x="18000" y="990720"/>
            <a:ext cx="2601000" cy="1364400"/>
          </a:xfrm>
          <a:prstGeom prst="rect">
            <a:avLst/>
          </a:prstGeom>
          <a:noFill/>
          <a:ln w="9360">
            <a:solidFill>
              <a:srgbClr val="000000"/>
            </a:solidFill>
            <a:miter/>
          </a:ln>
        </p:spPr>
        <p:txBody>
          <a:bodyPr wrap="none" lIns="90000" rIns="90000" tIns="45000" bIns="45000"/>
          <a:p>
            <a:pPr>
              <a:lnSpc>
                <a:spcPct val="100000"/>
              </a:lnSpc>
            </a:pPr>
            <a:r>
              <a:rPr lang="en-IN" sz="2000">
                <a:solidFill>
                  <a:srgbClr val="000000"/>
                </a:solidFill>
                <a:latin typeface="Tahoma"/>
                <a:ea typeface="宋体"/>
              </a:rPr>
              <a:t>Execution Order is:</a:t>
            </a:r>
            <a:endParaRPr/>
          </a:p>
          <a:p>
            <a:pPr>
              <a:lnSpc>
                <a:spcPct val="100000"/>
              </a:lnSpc>
            </a:pPr>
            <a:r>
              <a:rPr lang="en-IN" sz="2000">
                <a:solidFill>
                  <a:srgbClr val="000000"/>
                </a:solidFill>
                <a:latin typeface="Tahoma"/>
                <a:ea typeface="宋体"/>
              </a:rPr>
              <a:t>Instr</a:t>
            </a:r>
            <a:r>
              <a:rPr lang="en-IN" sz="2000" baseline="-25000">
                <a:solidFill>
                  <a:srgbClr val="000000"/>
                </a:solidFill>
                <a:latin typeface="Tahoma"/>
                <a:ea typeface="宋体"/>
              </a:rPr>
              <a:t>I</a:t>
            </a:r>
            <a:endParaRPr/>
          </a:p>
          <a:p>
            <a:pPr>
              <a:lnSpc>
                <a:spcPct val="100000"/>
              </a:lnSpc>
            </a:pPr>
            <a:r>
              <a:rPr lang="en-IN" sz="2000" baseline="-25000">
                <a:solidFill>
                  <a:srgbClr val="000000"/>
                </a:solidFill>
                <a:latin typeface="Tahoma"/>
                <a:ea typeface="宋体"/>
              </a:rPr>
              <a:t>InstrJ</a:t>
            </a:r>
            <a:endParaRPr/>
          </a:p>
          <a:p>
            <a:pPr>
              <a:lnSpc>
                <a:spcPct val="100000"/>
              </a:lnSpc>
            </a:pPr>
            <a:endParaRPr/>
          </a:p>
        </p:txBody>
      </p:sp>
      <p:sp>
        <p:nvSpPr>
          <p:cNvPr id="355" name="CustomShape 4"/>
          <p:cNvSpPr/>
          <p:nvPr/>
        </p:nvSpPr>
        <p:spPr>
          <a:xfrm>
            <a:off x="3657600" y="2133720"/>
            <a:ext cx="3351960" cy="1185120"/>
          </a:xfrm>
          <a:prstGeom prst="rect">
            <a:avLst/>
          </a:prstGeom>
          <a:solidFill>
            <a:srgbClr val="ffffff"/>
          </a:solidFill>
          <a:ln>
            <a:noFill/>
          </a:ln>
        </p:spPr>
        <p:txBody>
          <a:bodyPr lIns="90360" rIns="90360" tIns="44280" bIns="44280"/>
          <a:p>
            <a:pPr>
              <a:lnSpc>
                <a:spcPct val="100000"/>
              </a:lnSpc>
            </a:pPr>
            <a:r>
              <a:rPr lang="en-IN" sz="2400">
                <a:solidFill>
                  <a:srgbClr val="000000"/>
                </a:solidFill>
                <a:latin typeface="Courier New"/>
                <a:ea typeface="宋体"/>
              </a:rPr>
              <a:t>I: sub r4,</a:t>
            </a:r>
            <a:r>
              <a:rPr lang="en-IN" sz="2400">
                <a:solidFill>
                  <a:srgbClr val="996633"/>
                </a:solidFill>
                <a:latin typeface="Courier New"/>
                <a:ea typeface="宋体"/>
              </a:rPr>
              <a:t>r1</a:t>
            </a:r>
            <a:r>
              <a:rPr lang="en-IN" sz="2400">
                <a:solidFill>
                  <a:srgbClr val="000000"/>
                </a:solidFill>
                <a:latin typeface="Courier New"/>
                <a:ea typeface="宋体"/>
              </a:rPr>
              <a:t>,r3 </a:t>
            </a:r>
            <a:endParaRPr/>
          </a:p>
          <a:p>
            <a:pPr>
              <a:lnSpc>
                <a:spcPct val="100000"/>
              </a:lnSpc>
            </a:pPr>
            <a:r>
              <a:rPr lang="en-IN" sz="2400">
                <a:solidFill>
                  <a:srgbClr val="000000"/>
                </a:solidFill>
                <a:latin typeface="Courier New"/>
                <a:ea typeface="宋体"/>
              </a:rPr>
              <a:t>J: add </a:t>
            </a:r>
            <a:r>
              <a:rPr lang="en-IN" sz="2400">
                <a:solidFill>
                  <a:srgbClr val="996633"/>
                </a:solidFill>
                <a:latin typeface="Courier New"/>
                <a:ea typeface="宋体"/>
              </a:rPr>
              <a:t>r1</a:t>
            </a:r>
            <a:r>
              <a:rPr lang="en-IN" sz="2400">
                <a:solidFill>
                  <a:srgbClr val="000000"/>
                </a:solidFill>
                <a:latin typeface="Courier New"/>
                <a:ea typeface="宋体"/>
              </a:rPr>
              <a:t>,r2,r3</a:t>
            </a:r>
            <a:endParaRPr/>
          </a:p>
          <a:p>
            <a:pPr>
              <a:lnSpc>
                <a:spcPct val="100000"/>
              </a:lnSpc>
            </a:pPr>
            <a:r>
              <a:rPr lang="en-IN" sz="2400">
                <a:solidFill>
                  <a:srgbClr val="000000"/>
                </a:solidFill>
                <a:latin typeface="Courier New"/>
                <a:ea typeface="宋体"/>
              </a:rPr>
              <a:t>K: mul r6,r1,r7</a:t>
            </a:r>
            <a:endParaRPr/>
          </a:p>
        </p:txBody>
      </p:sp>
      <p:sp>
        <p:nvSpPr>
          <p:cNvPr id="356" name="CustomShape 5"/>
          <p:cNvSpPr/>
          <p:nvPr/>
        </p:nvSpPr>
        <p:spPr>
          <a:xfrm flipH="1" flipV="1">
            <a:off x="3198960" y="2285280"/>
            <a:ext cx="467640" cy="456480"/>
          </a:xfrm>
          <a:prstGeom prst="rect">
            <a:avLst/>
          </a:prstGeom>
          <a:noFill/>
          <a:ln w="28440">
            <a:solidFill>
              <a:srgbClr val="000000"/>
            </a:solidFill>
            <a:round/>
            <a:tailEnd len="med" type="triangle" w="med"/>
          </a:ln>
        </p:spPr>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2490480" y="1143000"/>
            <a:ext cx="6500520" cy="5409360"/>
          </a:xfrm>
          <a:prstGeom prst="rect">
            <a:avLst/>
          </a:prstGeom>
          <a:noFill/>
          <a:ln>
            <a:noFill/>
          </a:ln>
        </p:spPr>
        <p:txBody>
          <a:bodyPr lIns="90000" rIns="90000" tIns="45000" bIns="45000"/>
          <a:p>
            <a:pPr>
              <a:lnSpc>
                <a:spcPct val="80000"/>
              </a:lnSpc>
            </a:pPr>
            <a:r>
              <a:rPr lang="en-IN" sz="2400">
                <a:solidFill>
                  <a:srgbClr val="0066ff"/>
                </a:solidFill>
                <a:latin typeface="Tahoma"/>
                <a:ea typeface="宋体"/>
              </a:rPr>
              <a:t>Write After Write (WAW):</a:t>
            </a:r>
            <a:endParaRPr/>
          </a:p>
          <a:p>
            <a:pPr>
              <a:lnSpc>
                <a:spcPct val="80000"/>
              </a:lnSpc>
            </a:pPr>
            <a:r>
              <a:rPr lang="en-IN" sz="2400">
                <a:solidFill>
                  <a:srgbClr val="ff3300"/>
                </a:solidFill>
                <a:latin typeface="Tahoma"/>
                <a:ea typeface="宋体"/>
              </a:rPr>
              <a:t> </a:t>
            </a:r>
            <a:r>
              <a:rPr lang="en-IN" sz="2000">
                <a:solidFill>
                  <a:srgbClr val="000000"/>
                </a:solidFill>
                <a:latin typeface="Tahoma"/>
                <a:ea typeface="宋体"/>
              </a:rPr>
              <a:t>Instr</a:t>
            </a:r>
            <a:r>
              <a:rPr lang="en-IN" sz="2000" baseline="-25000">
                <a:solidFill>
                  <a:srgbClr val="000000"/>
                </a:solidFill>
                <a:latin typeface="Tahoma"/>
                <a:ea typeface="宋体"/>
              </a:rPr>
              <a:t>J tries to write operand </a:t>
            </a:r>
            <a:r>
              <a:rPr i="1" lang="en-IN" sz="2000" u="sng" baseline="-25000">
                <a:solidFill>
                  <a:srgbClr val="000000"/>
                </a:solidFill>
                <a:latin typeface="Tahoma"/>
                <a:ea typeface="宋体"/>
              </a:rPr>
              <a:t>before</a:t>
            </a:r>
            <a:r>
              <a:rPr lang="en-IN" sz="2000" baseline="-25000">
                <a:solidFill>
                  <a:srgbClr val="000000"/>
                </a:solidFill>
                <a:latin typeface="Tahoma"/>
                <a:ea typeface="宋体"/>
              </a:rPr>
              <a:t> InstrI writes it</a:t>
            </a:r>
            <a:endParaRPr/>
          </a:p>
          <a:p>
            <a:pPr>
              <a:lnSpc>
                <a:spcPct val="80000"/>
              </a:lnSpc>
            </a:pPr>
            <a:r>
              <a:rPr lang="en-IN" sz="2000" baseline="-25000">
                <a:solidFill>
                  <a:srgbClr val="000000"/>
                </a:solidFill>
                <a:latin typeface="Tahoma"/>
                <a:ea typeface="宋体"/>
              </a:rPr>
              <a:t> </a:t>
            </a:r>
            <a:r>
              <a:rPr lang="en-IN" sz="2000" baseline="-25000">
                <a:solidFill>
                  <a:srgbClr val="000000"/>
                </a:solidFill>
                <a:latin typeface="Tahoma"/>
                <a:ea typeface="宋体"/>
              </a:rPr>
              <a:t>Leaves wrong result ( InstrI not InstrJ )</a:t>
            </a:r>
            <a:endParaRPr/>
          </a:p>
          <a:p>
            <a:pPr lvl="1">
              <a:lnSpc>
                <a:spcPct val="80000"/>
              </a:lnSpc>
              <a:buFont typeface="StarSymbol"/>
              <a:buChar char="—"/>
            </a:pPr>
            <a:endParaRPr/>
          </a:p>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r>
              <a:rPr lang="en-IN" sz="2000" baseline="-25000">
                <a:solidFill>
                  <a:srgbClr val="000000"/>
                </a:solidFill>
                <a:latin typeface="Tahoma"/>
                <a:ea typeface="宋体"/>
              </a:rPr>
              <a:t>Called an “</a:t>
            </a:r>
            <a:r>
              <a:rPr lang="en-IN" sz="2000" baseline="-25000">
                <a:solidFill>
                  <a:srgbClr val="996633"/>
                </a:solidFill>
                <a:latin typeface="Tahoma"/>
                <a:ea typeface="宋体"/>
              </a:rPr>
              <a:t>output dependence</a:t>
            </a:r>
            <a:r>
              <a:rPr lang="en-IN" sz="2000" baseline="-25000">
                <a:solidFill>
                  <a:srgbClr val="000000"/>
                </a:solidFill>
                <a:latin typeface="Tahoma"/>
                <a:ea typeface="宋体"/>
              </a:rPr>
              <a:t>” by compiler writers</a:t>
            </a:r>
            <a:endParaRPr/>
          </a:p>
          <a:p>
            <a:pPr>
              <a:lnSpc>
                <a:spcPct val="80000"/>
              </a:lnSpc>
              <a:buFont typeface="StarSymbol"/>
              <a:buChar char="l"/>
            </a:pPr>
            <a:r>
              <a:rPr lang="en-IN" sz="2000" baseline="-25000">
                <a:solidFill>
                  <a:srgbClr val="000000"/>
                </a:solidFill>
                <a:latin typeface="Tahoma"/>
                <a:ea typeface="宋体"/>
              </a:rPr>
              <a:t>This also results from the reuse of name “</a:t>
            </a:r>
            <a:r>
              <a:rPr lang="en-IN" sz="2000" baseline="-25000">
                <a:solidFill>
                  <a:srgbClr val="996633"/>
                </a:solidFill>
                <a:latin typeface="Tahoma"/>
                <a:ea typeface="宋体"/>
              </a:rPr>
              <a:t>r1</a:t>
            </a:r>
            <a:r>
              <a:rPr lang="en-IN" sz="2000" baseline="-25000">
                <a:solidFill>
                  <a:srgbClr val="000000"/>
                </a:solidFill>
                <a:latin typeface="Tahoma"/>
                <a:ea typeface="宋体"/>
              </a:rPr>
              <a:t>”.</a:t>
            </a:r>
            <a:endParaRPr/>
          </a:p>
          <a:p>
            <a:pPr>
              <a:lnSpc>
                <a:spcPct val="80000"/>
              </a:lnSpc>
            </a:pPr>
            <a:endParaRPr/>
          </a:p>
          <a:p>
            <a:pPr>
              <a:lnSpc>
                <a:spcPct val="80000"/>
              </a:lnSpc>
              <a:buFont typeface="StarSymbol"/>
              <a:buChar char="l"/>
            </a:pPr>
            <a:r>
              <a:rPr lang="en-IN" sz="2000" baseline="-25000">
                <a:solidFill>
                  <a:srgbClr val="000000"/>
                </a:solidFill>
                <a:latin typeface="Tahoma"/>
                <a:ea typeface="宋体"/>
              </a:rPr>
              <a:t>Can’t happen in MIPS 5 stage pipeline because: </a:t>
            </a:r>
            <a:endParaRPr/>
          </a:p>
          <a:p>
            <a:pPr lvl="1">
              <a:lnSpc>
                <a:spcPct val="80000"/>
              </a:lnSpc>
              <a:buFont typeface="StarSymbol"/>
              <a:buChar char="—"/>
            </a:pPr>
            <a:r>
              <a:rPr lang="en-IN" sz="2000" baseline="-25000">
                <a:solidFill>
                  <a:srgbClr val="000000"/>
                </a:solidFill>
                <a:latin typeface="Tahoma"/>
                <a:ea typeface="宋体"/>
              </a:rPr>
              <a:t> </a:t>
            </a:r>
            <a:r>
              <a:rPr lang="en-IN" sz="2000" baseline="-25000">
                <a:solidFill>
                  <a:srgbClr val="000000"/>
                </a:solidFill>
                <a:latin typeface="Tahoma"/>
                <a:ea typeface="宋体"/>
              </a:rPr>
              <a:t>All instructions take 5 stages, and </a:t>
            </a:r>
            <a:endParaRPr/>
          </a:p>
          <a:p>
            <a:pPr lvl="1">
              <a:lnSpc>
                <a:spcPct val="80000"/>
              </a:lnSpc>
              <a:buFont typeface="StarSymbol"/>
              <a:buChar char="—"/>
            </a:pPr>
            <a:r>
              <a:rPr lang="en-IN" sz="2000" baseline="-25000">
                <a:solidFill>
                  <a:srgbClr val="000000"/>
                </a:solidFill>
                <a:latin typeface="Tahoma"/>
                <a:ea typeface="宋体"/>
              </a:rPr>
              <a:t> </a:t>
            </a:r>
            <a:r>
              <a:rPr lang="en-IN" sz="2000" baseline="-25000">
                <a:solidFill>
                  <a:srgbClr val="000000"/>
                </a:solidFill>
                <a:latin typeface="Tahoma"/>
                <a:ea typeface="宋体"/>
              </a:rPr>
              <a:t>Writes are always in stage 5</a:t>
            </a:r>
            <a:endParaRPr/>
          </a:p>
          <a:p>
            <a:pPr lvl="1">
              <a:lnSpc>
                <a:spcPct val="80000"/>
              </a:lnSpc>
              <a:buFont typeface="StarSymbol"/>
              <a:buChar char="—"/>
            </a:pPr>
            <a:endParaRPr/>
          </a:p>
        </p:txBody>
      </p:sp>
      <p:sp>
        <p:nvSpPr>
          <p:cNvPr id="358" name="CustomShape 2"/>
          <p:cNvSpPr/>
          <p:nvPr/>
        </p:nvSpPr>
        <p:spPr>
          <a:xfrm>
            <a:off x="18000" y="990720"/>
            <a:ext cx="2601000" cy="1364400"/>
          </a:xfrm>
          <a:prstGeom prst="rect">
            <a:avLst/>
          </a:prstGeom>
          <a:noFill/>
          <a:ln w="9360">
            <a:solidFill>
              <a:srgbClr val="000000"/>
            </a:solidFill>
            <a:miter/>
          </a:ln>
        </p:spPr>
        <p:txBody>
          <a:bodyPr wrap="none" lIns="90000" rIns="90000" tIns="45000" bIns="45000"/>
          <a:p>
            <a:pPr>
              <a:lnSpc>
                <a:spcPct val="100000"/>
              </a:lnSpc>
            </a:pPr>
            <a:r>
              <a:rPr lang="en-IN" sz="2000">
                <a:solidFill>
                  <a:srgbClr val="000000"/>
                </a:solidFill>
                <a:latin typeface="Tahoma"/>
                <a:ea typeface="宋体"/>
              </a:rPr>
              <a:t>Execution Order is:</a:t>
            </a:r>
            <a:endParaRPr/>
          </a:p>
          <a:p>
            <a:pPr>
              <a:lnSpc>
                <a:spcPct val="100000"/>
              </a:lnSpc>
            </a:pPr>
            <a:r>
              <a:rPr lang="en-IN" sz="2000">
                <a:solidFill>
                  <a:srgbClr val="000000"/>
                </a:solidFill>
                <a:latin typeface="Tahoma"/>
                <a:ea typeface="宋体"/>
              </a:rPr>
              <a:t>Instr</a:t>
            </a:r>
            <a:r>
              <a:rPr lang="en-IN" sz="2000" baseline="-25000">
                <a:solidFill>
                  <a:srgbClr val="000000"/>
                </a:solidFill>
                <a:latin typeface="Tahoma"/>
                <a:ea typeface="宋体"/>
              </a:rPr>
              <a:t>I</a:t>
            </a:r>
            <a:endParaRPr/>
          </a:p>
          <a:p>
            <a:pPr>
              <a:lnSpc>
                <a:spcPct val="100000"/>
              </a:lnSpc>
            </a:pPr>
            <a:r>
              <a:rPr lang="en-IN" sz="2000" baseline="-25000">
                <a:solidFill>
                  <a:srgbClr val="000000"/>
                </a:solidFill>
                <a:latin typeface="Tahoma"/>
                <a:ea typeface="宋体"/>
              </a:rPr>
              <a:t>InstrJ</a:t>
            </a:r>
            <a:endParaRPr/>
          </a:p>
          <a:p>
            <a:pPr>
              <a:lnSpc>
                <a:spcPct val="100000"/>
              </a:lnSpc>
            </a:pPr>
            <a:endParaRPr/>
          </a:p>
        </p:txBody>
      </p:sp>
      <p:sp>
        <p:nvSpPr>
          <p:cNvPr id="359" name="CustomShape 3"/>
          <p:cNvSpPr/>
          <p:nvPr/>
        </p:nvSpPr>
        <p:spPr>
          <a:xfrm>
            <a:off x="3200400" y="2057400"/>
            <a:ext cx="3351960" cy="1185120"/>
          </a:xfrm>
          <a:prstGeom prst="rect">
            <a:avLst/>
          </a:prstGeom>
          <a:solidFill>
            <a:srgbClr val="ffffff"/>
          </a:solidFill>
          <a:ln>
            <a:noFill/>
          </a:ln>
        </p:spPr>
        <p:txBody>
          <a:bodyPr lIns="90360" rIns="90360" tIns="44280" bIns="44280"/>
          <a:p>
            <a:pPr>
              <a:lnSpc>
                <a:spcPct val="100000"/>
              </a:lnSpc>
            </a:pPr>
            <a:r>
              <a:rPr lang="en-IN" sz="2400">
                <a:solidFill>
                  <a:srgbClr val="000000"/>
                </a:solidFill>
                <a:latin typeface="Courier New"/>
                <a:ea typeface="宋体"/>
              </a:rPr>
              <a:t>I: sub </a:t>
            </a:r>
            <a:r>
              <a:rPr lang="en-IN" sz="2400">
                <a:solidFill>
                  <a:srgbClr val="996633"/>
                </a:solidFill>
                <a:latin typeface="Courier New"/>
                <a:ea typeface="宋体"/>
              </a:rPr>
              <a:t>r1</a:t>
            </a:r>
            <a:r>
              <a:rPr lang="en-IN" sz="2400">
                <a:solidFill>
                  <a:srgbClr val="000000"/>
                </a:solidFill>
                <a:latin typeface="Courier New"/>
                <a:ea typeface="宋体"/>
              </a:rPr>
              <a:t>,r4,r3 </a:t>
            </a:r>
            <a:endParaRPr/>
          </a:p>
          <a:p>
            <a:pPr>
              <a:lnSpc>
                <a:spcPct val="100000"/>
              </a:lnSpc>
            </a:pPr>
            <a:r>
              <a:rPr lang="en-IN" sz="2400">
                <a:solidFill>
                  <a:srgbClr val="000000"/>
                </a:solidFill>
                <a:latin typeface="Courier New"/>
                <a:ea typeface="宋体"/>
              </a:rPr>
              <a:t>J: add </a:t>
            </a:r>
            <a:r>
              <a:rPr lang="en-IN" sz="2400">
                <a:solidFill>
                  <a:srgbClr val="996633"/>
                </a:solidFill>
                <a:latin typeface="Courier New"/>
                <a:ea typeface="宋体"/>
              </a:rPr>
              <a:t>r1</a:t>
            </a:r>
            <a:r>
              <a:rPr lang="en-IN" sz="2400">
                <a:solidFill>
                  <a:srgbClr val="000000"/>
                </a:solidFill>
                <a:latin typeface="Courier New"/>
                <a:ea typeface="宋体"/>
              </a:rPr>
              <a:t>,r2,r3</a:t>
            </a:r>
            <a:endParaRPr/>
          </a:p>
          <a:p>
            <a:pPr>
              <a:lnSpc>
                <a:spcPct val="100000"/>
              </a:lnSpc>
            </a:pPr>
            <a:r>
              <a:rPr lang="en-IN" sz="2400">
                <a:solidFill>
                  <a:srgbClr val="000000"/>
                </a:solidFill>
                <a:latin typeface="Courier New"/>
                <a:ea typeface="宋体"/>
              </a:rPr>
              <a:t>K: mul r6,r1,r7</a:t>
            </a:r>
            <a:endParaRPr/>
          </a:p>
        </p:txBody>
      </p:sp>
      <p:sp>
        <p:nvSpPr>
          <p:cNvPr id="360" name="CustomShape 4"/>
          <p:cNvSpPr/>
          <p:nvPr/>
        </p:nvSpPr>
        <p:spPr>
          <a:xfrm flipH="1" flipV="1">
            <a:off x="2741760" y="2208960"/>
            <a:ext cx="467640" cy="456480"/>
          </a:xfrm>
          <a:prstGeom prst="rect">
            <a:avLst/>
          </a:prstGeom>
          <a:noFill/>
          <a:ln w="28440">
            <a:solidFill>
              <a:srgbClr val="000000"/>
            </a:solidFill>
            <a:round/>
            <a:headEnd len="med" type="triangle" w="med"/>
            <a:tailEnd len="med" type="triangle" w="med"/>
          </a:ln>
        </p:spPr>
      </p:sp>
      <p:sp>
        <p:nvSpPr>
          <p:cNvPr id="361" name="CustomShape 5"/>
          <p:cNvSpPr/>
          <p:nvPr/>
        </p:nvSpPr>
        <p:spPr>
          <a:xfrm>
            <a:off x="457200" y="228600"/>
            <a:ext cx="7923960" cy="608760"/>
          </a:xfrm>
          <a:prstGeom prst="rect">
            <a:avLst/>
          </a:prstGeom>
          <a:noFill/>
          <a:ln w="9360">
            <a:noFill/>
          </a:ln>
        </p:spPr>
        <p:txBody>
          <a:bodyPr lIns="90000" rIns="90000" tIns="45000" bIns="45000" anchor="b"/>
          <a:p>
            <a:pPr>
              <a:lnSpc>
                <a:spcPct val="100000"/>
              </a:lnSpc>
            </a:pPr>
            <a:r>
              <a:rPr lang="en-IN" sz="2800">
                <a:solidFill>
                  <a:srgbClr val="000000"/>
                </a:solidFill>
                <a:latin typeface="Arial Black"/>
                <a:ea typeface="宋体"/>
              </a:rPr>
              <a:t>Data Hazards (cont..)</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Data Hazard Detection in MIPS (1)</a:t>
            </a:r>
            <a:endParaRPr/>
          </a:p>
        </p:txBody>
      </p:sp>
      <p:sp>
        <p:nvSpPr>
          <p:cNvPr id="363" name="CustomShape 2"/>
          <p:cNvSpPr/>
          <p:nvPr/>
        </p:nvSpPr>
        <p:spPr>
          <a:xfrm>
            <a:off x="8604360" y="4921920"/>
            <a:ext cx="234000" cy="442440"/>
          </a:xfrm>
          <a:prstGeom prst="rect">
            <a:avLst/>
          </a:prstGeom>
          <a:noFill/>
          <a:ln>
            <a:noFill/>
          </a:ln>
        </p:spPr>
      </p:sp>
      <p:pic>
        <p:nvPicPr>
          <p:cNvPr id="364" name="Picture 6" descr=""/>
          <p:cNvPicPr/>
          <p:nvPr/>
        </p:nvPicPr>
        <p:blipFill>
          <a:blip r:embed="rId1"/>
          <a:stretch>
            <a:fillRect/>
          </a:stretch>
        </p:blipFill>
        <p:spPr>
          <a:xfrm>
            <a:off x="685800" y="1219320"/>
            <a:ext cx="7083720" cy="4162320"/>
          </a:xfrm>
          <a:prstGeom prst="rect">
            <a:avLst/>
          </a:prstGeom>
          <a:ln>
            <a:noFill/>
          </a:ln>
        </p:spPr>
      </p:pic>
      <p:sp>
        <p:nvSpPr>
          <p:cNvPr id="365" name="CustomShape 3"/>
          <p:cNvSpPr/>
          <p:nvPr/>
        </p:nvSpPr>
        <p:spPr>
          <a:xfrm>
            <a:off x="2121120" y="1954080"/>
            <a:ext cx="435240" cy="227160"/>
          </a:xfrm>
          <a:prstGeom prst="rect">
            <a:avLst/>
          </a:prstGeom>
          <a:noFill/>
          <a:ln>
            <a:noFill/>
          </a:ln>
        </p:spPr>
        <p:txBody>
          <a:bodyPr wrap="none" lIns="90000" rIns="90000" tIns="45000" bIns="45000"/>
          <a:p>
            <a:pPr>
              <a:lnSpc>
                <a:spcPct val="100000"/>
              </a:lnSpc>
            </a:pPr>
            <a:r>
              <a:rPr lang="en-IN" sz="900">
                <a:solidFill>
                  <a:srgbClr val="996633"/>
                </a:solidFill>
                <a:latin typeface="Times New Roman"/>
                <a:ea typeface="宋体"/>
              </a:rPr>
              <a:t>IF/ID</a:t>
            </a:r>
            <a:endParaRPr/>
          </a:p>
        </p:txBody>
      </p:sp>
      <p:sp>
        <p:nvSpPr>
          <p:cNvPr id="366" name="CustomShape 4"/>
          <p:cNvSpPr/>
          <p:nvPr/>
        </p:nvSpPr>
        <p:spPr>
          <a:xfrm>
            <a:off x="2818440" y="1955880"/>
            <a:ext cx="485640" cy="227160"/>
          </a:xfrm>
          <a:prstGeom prst="rect">
            <a:avLst/>
          </a:prstGeom>
          <a:noFill/>
          <a:ln>
            <a:noFill/>
          </a:ln>
        </p:spPr>
        <p:txBody>
          <a:bodyPr wrap="none" lIns="90000" rIns="90000" tIns="45000" bIns="45000"/>
          <a:p>
            <a:pPr>
              <a:lnSpc>
                <a:spcPct val="100000"/>
              </a:lnSpc>
            </a:pPr>
            <a:r>
              <a:rPr lang="en-IN" sz="900">
                <a:solidFill>
                  <a:srgbClr val="996633"/>
                </a:solidFill>
                <a:latin typeface="Times New Roman"/>
                <a:ea typeface="宋体"/>
              </a:rPr>
              <a:t>ID/EX</a:t>
            </a:r>
            <a:endParaRPr/>
          </a:p>
        </p:txBody>
      </p:sp>
      <p:sp>
        <p:nvSpPr>
          <p:cNvPr id="367" name="CustomShape 5"/>
          <p:cNvSpPr/>
          <p:nvPr/>
        </p:nvSpPr>
        <p:spPr>
          <a:xfrm>
            <a:off x="3435840" y="1955880"/>
            <a:ext cx="639360" cy="227160"/>
          </a:xfrm>
          <a:prstGeom prst="rect">
            <a:avLst/>
          </a:prstGeom>
          <a:noFill/>
          <a:ln>
            <a:noFill/>
          </a:ln>
        </p:spPr>
        <p:txBody>
          <a:bodyPr wrap="none" lIns="90000" rIns="90000" tIns="45000" bIns="45000"/>
          <a:p>
            <a:pPr>
              <a:lnSpc>
                <a:spcPct val="100000"/>
              </a:lnSpc>
            </a:pPr>
            <a:r>
              <a:rPr lang="en-IN" sz="900">
                <a:solidFill>
                  <a:srgbClr val="996633"/>
                </a:solidFill>
                <a:latin typeface="Times New Roman"/>
                <a:ea typeface="宋体"/>
              </a:rPr>
              <a:t>EX/MEM</a:t>
            </a:r>
            <a:endParaRPr/>
          </a:p>
        </p:txBody>
      </p:sp>
      <p:sp>
        <p:nvSpPr>
          <p:cNvPr id="368" name="CustomShape 6"/>
          <p:cNvSpPr/>
          <p:nvPr/>
        </p:nvSpPr>
        <p:spPr>
          <a:xfrm>
            <a:off x="4182120" y="1955880"/>
            <a:ext cx="671400" cy="227160"/>
          </a:xfrm>
          <a:prstGeom prst="rect">
            <a:avLst/>
          </a:prstGeom>
          <a:noFill/>
          <a:ln>
            <a:noFill/>
          </a:ln>
        </p:spPr>
        <p:txBody>
          <a:bodyPr wrap="none" lIns="90000" rIns="90000" tIns="45000" bIns="45000"/>
          <a:p>
            <a:pPr>
              <a:lnSpc>
                <a:spcPct val="100000"/>
              </a:lnSpc>
            </a:pPr>
            <a:r>
              <a:rPr lang="en-IN" sz="900">
                <a:solidFill>
                  <a:srgbClr val="996633"/>
                </a:solidFill>
                <a:latin typeface="Times New Roman"/>
                <a:ea typeface="宋体"/>
              </a:rPr>
              <a:t>MEM/WB</a:t>
            </a:r>
            <a:endParaRPr/>
          </a:p>
        </p:txBody>
      </p:sp>
      <p:sp>
        <p:nvSpPr>
          <p:cNvPr id="369" name="CustomShape 7"/>
          <p:cNvSpPr/>
          <p:nvPr/>
        </p:nvSpPr>
        <p:spPr>
          <a:xfrm>
            <a:off x="304920" y="5382000"/>
            <a:ext cx="5485680" cy="2528640"/>
          </a:xfrm>
          <a:prstGeom prst="rect">
            <a:avLst/>
          </a:prstGeom>
          <a:noFill/>
          <a:ln>
            <a:noFill/>
          </a:ln>
        </p:spPr>
        <p:txBody>
          <a:bodyPr lIns="90000" rIns="90000" tIns="45000" bIns="45000"/>
          <a:p>
            <a:pPr>
              <a:lnSpc>
                <a:spcPct val="100000"/>
              </a:lnSpc>
            </a:pPr>
            <a:r>
              <a:rPr lang="en-IN" sz="2000">
                <a:solidFill>
                  <a:srgbClr val="000000"/>
                </a:solidFill>
                <a:latin typeface="Tahoma"/>
                <a:ea typeface="宋体"/>
              </a:rPr>
              <a:t>1a:</a:t>
            </a:r>
            <a:r>
              <a:rPr lang="en-IN" sz="2000">
                <a:solidFill>
                  <a:srgbClr val="996633"/>
                </a:solidFill>
                <a:latin typeface="Tahoma"/>
                <a:ea typeface="宋体"/>
              </a:rPr>
              <a:t> EX/MEM.RegisterRd = ID/EX.RegisterRs</a:t>
            </a:r>
            <a:endParaRPr/>
          </a:p>
          <a:p>
            <a:pPr>
              <a:lnSpc>
                <a:spcPct val="100000"/>
              </a:lnSpc>
            </a:pPr>
            <a:r>
              <a:rPr lang="en-IN" sz="2000">
                <a:solidFill>
                  <a:srgbClr val="000000"/>
                </a:solidFill>
                <a:latin typeface="Tahoma"/>
                <a:ea typeface="宋体"/>
              </a:rPr>
              <a:t>1b:</a:t>
            </a:r>
            <a:r>
              <a:rPr lang="en-IN" sz="2000">
                <a:solidFill>
                  <a:srgbClr val="996633"/>
                </a:solidFill>
                <a:latin typeface="Tahoma"/>
                <a:ea typeface="宋体"/>
              </a:rPr>
              <a:t> EX/MEM.RegisterRd = ID/EX.RegisterRt</a:t>
            </a:r>
            <a:endParaRPr/>
          </a:p>
          <a:p>
            <a:pPr>
              <a:lnSpc>
                <a:spcPct val="100000"/>
              </a:lnSpc>
            </a:pPr>
            <a:r>
              <a:rPr lang="en-IN" sz="2000">
                <a:solidFill>
                  <a:srgbClr val="000000"/>
                </a:solidFill>
                <a:latin typeface="Tahoma"/>
                <a:ea typeface="宋体"/>
              </a:rPr>
              <a:t>2a:</a:t>
            </a:r>
            <a:r>
              <a:rPr lang="en-IN" sz="2000">
                <a:solidFill>
                  <a:srgbClr val="996633"/>
                </a:solidFill>
                <a:latin typeface="Tahoma"/>
                <a:ea typeface="宋体"/>
              </a:rPr>
              <a:t> MEM/WB.RegisterRd = ID/EX.RegisterRs</a:t>
            </a:r>
            <a:endParaRPr/>
          </a:p>
          <a:p>
            <a:pPr>
              <a:lnSpc>
                <a:spcPct val="100000"/>
              </a:lnSpc>
            </a:pPr>
            <a:r>
              <a:rPr lang="en-IN" sz="2000">
                <a:solidFill>
                  <a:srgbClr val="000000"/>
                </a:solidFill>
                <a:latin typeface="Tahoma"/>
                <a:ea typeface="宋体"/>
              </a:rPr>
              <a:t>2b:</a:t>
            </a:r>
            <a:r>
              <a:rPr lang="en-IN" sz="2000">
                <a:solidFill>
                  <a:srgbClr val="996633"/>
                </a:solidFill>
                <a:latin typeface="Tahoma"/>
                <a:ea typeface="宋体"/>
              </a:rPr>
              <a:t> MEM/WB.RegisterRd = ID/EX.RegisterRt</a:t>
            </a:r>
            <a:endParaRPr/>
          </a:p>
        </p:txBody>
      </p:sp>
      <p:sp>
        <p:nvSpPr>
          <p:cNvPr id="370" name="CustomShape 8"/>
          <p:cNvSpPr/>
          <p:nvPr/>
        </p:nvSpPr>
        <p:spPr>
          <a:xfrm>
            <a:off x="-106200" y="914400"/>
            <a:ext cx="2251800" cy="394920"/>
          </a:xfrm>
          <a:prstGeom prst="rect">
            <a:avLst/>
          </a:prstGeom>
          <a:noFill/>
          <a:ln>
            <a:noFill/>
          </a:ln>
        </p:spPr>
        <p:txBody>
          <a:bodyPr wrap="none" lIns="90000" rIns="90000" tIns="45000" bIns="45000"/>
          <a:p>
            <a:pPr>
              <a:lnSpc>
                <a:spcPct val="100000"/>
              </a:lnSpc>
            </a:pPr>
            <a:r>
              <a:rPr lang="en-IN" sz="2000">
                <a:solidFill>
                  <a:srgbClr val="0066ff"/>
                </a:solidFill>
                <a:latin typeface="Tahoma"/>
                <a:ea typeface="宋体"/>
              </a:rPr>
              <a:t>Read after Write</a:t>
            </a:r>
            <a:endParaRPr/>
          </a:p>
        </p:txBody>
      </p:sp>
      <p:sp>
        <p:nvSpPr>
          <p:cNvPr id="371" name="CustomShape 9"/>
          <p:cNvSpPr/>
          <p:nvPr/>
        </p:nvSpPr>
        <p:spPr>
          <a:xfrm>
            <a:off x="5600160" y="5491080"/>
            <a:ext cx="96840" cy="456480"/>
          </a:xfrm>
          <a:prstGeom prst="rightBrace">
            <a:avLst>
              <a:gd name="adj1" fmla="val 50000"/>
              <a:gd name="adj2" fmla="val 50000"/>
            </a:avLst>
          </a:prstGeom>
          <a:noFill/>
          <a:ln w="28440">
            <a:solidFill>
              <a:srgbClr val="000000"/>
            </a:solidFill>
            <a:round/>
          </a:ln>
        </p:spPr>
      </p:sp>
      <p:sp>
        <p:nvSpPr>
          <p:cNvPr id="372" name="CustomShape 10"/>
          <p:cNvSpPr/>
          <p:nvPr/>
        </p:nvSpPr>
        <p:spPr>
          <a:xfrm>
            <a:off x="5924160" y="5567400"/>
            <a:ext cx="1720080" cy="455760"/>
          </a:xfrm>
          <a:prstGeom prst="rect">
            <a:avLst/>
          </a:prstGeom>
          <a:noFill/>
          <a:ln>
            <a:noFill/>
          </a:ln>
        </p:spPr>
        <p:txBody>
          <a:bodyPr wrap="none" lIns="90000" rIns="90000" tIns="45000" bIns="45000"/>
          <a:p>
            <a:pPr>
              <a:lnSpc>
                <a:spcPct val="100000"/>
              </a:lnSpc>
            </a:pPr>
            <a:r>
              <a:rPr lang="en-IN" sz="2400">
                <a:solidFill>
                  <a:srgbClr val="3333cc"/>
                </a:solidFill>
                <a:latin typeface="Tahoma"/>
                <a:ea typeface="宋体"/>
              </a:rPr>
              <a:t>EX hazard</a:t>
            </a:r>
            <a:endParaRPr/>
          </a:p>
        </p:txBody>
      </p:sp>
      <p:sp>
        <p:nvSpPr>
          <p:cNvPr id="373" name="CustomShape 11"/>
          <p:cNvSpPr/>
          <p:nvPr/>
        </p:nvSpPr>
        <p:spPr>
          <a:xfrm>
            <a:off x="5612400" y="6207840"/>
            <a:ext cx="96840" cy="451800"/>
          </a:xfrm>
          <a:prstGeom prst="rightBrace">
            <a:avLst>
              <a:gd name="adj1" fmla="val 50000"/>
              <a:gd name="adj2" fmla="val 50000"/>
            </a:avLst>
          </a:prstGeom>
          <a:noFill/>
          <a:ln w="28440">
            <a:solidFill>
              <a:srgbClr val="000000"/>
            </a:solidFill>
            <a:round/>
          </a:ln>
        </p:spPr>
      </p:sp>
      <p:sp>
        <p:nvSpPr>
          <p:cNvPr id="374" name="CustomShape 12"/>
          <p:cNvSpPr/>
          <p:nvPr/>
        </p:nvSpPr>
        <p:spPr>
          <a:xfrm>
            <a:off x="5966280" y="6207840"/>
            <a:ext cx="2038320" cy="455760"/>
          </a:xfrm>
          <a:prstGeom prst="rect">
            <a:avLst/>
          </a:prstGeom>
          <a:noFill/>
          <a:ln>
            <a:noFill/>
          </a:ln>
        </p:spPr>
        <p:txBody>
          <a:bodyPr wrap="none" lIns="90000" rIns="90000" tIns="45000" bIns="45000"/>
          <a:p>
            <a:pPr>
              <a:lnSpc>
                <a:spcPct val="100000"/>
              </a:lnSpc>
            </a:pPr>
            <a:r>
              <a:rPr lang="en-IN" sz="2400">
                <a:solidFill>
                  <a:srgbClr val="3333cc"/>
                </a:solidFill>
                <a:latin typeface="Tahoma"/>
                <a:ea typeface="宋体"/>
              </a:rPr>
              <a:t>MEM hazard</a:t>
            </a:r>
            <a:endParaRPr/>
          </a:p>
        </p:txBody>
      </p:sp>
    </p:spTree>
  </p:cSld>
  <p:timing>
    <p:tnLst>
      <p:par>
        <p:cTn id="87" dur="indefinite" restart="never" nodeType="tmRoot">
          <p:childTnLst>
            <p:seq>
              <p:cTn id="88" dur="indefinite" nodeType="mainSeq">
                <p:childTnLst>
                  <p:par>
                    <p:cTn id="89" nodeType="clickEffect" fill="hold">
                      <p:stCondLst>
                        <p:cond delay="indefinite"/>
                      </p:stCondLst>
                      <p:childTnLst>
                        <p:par>
                          <p:cTn id="90" nodeType="withEffect" fill="hold">
                            <p:stCondLst>
                              <p:cond delay="0"/>
                            </p:stCondLst>
                            <p:childTnLst>
                              <p:par>
                                <p:cTn id="91" nodeType="clickEffect" fill="hold" presetClass="entr" presetID="1">
                                  <p:stCondLst>
                                    <p:cond delay="0"/>
                                  </p:stCondLst>
                                  <p:childTnLst>
                                    <p:set>
                                      <p:cBhvr>
                                        <p:cTn id="92" dur="1" fill="hold">
                                          <p:stCondLst>
                                            <p:cond delay="0"/>
                                          </p:stCondLst>
                                        </p:cTn>
                                        <p:tgtEl>
                                          <p:spTgt spid="369">
                                            <p:txEl>
                                              <p:pRg st="0" end="41"/>
                                            </p:txEl>
                                          </p:spTgt>
                                        </p:tgtEl>
                                        <p:attrNameLst>
                                          <p:attrName>style.visibility</p:attrName>
                                        </p:attrNameLst>
                                      </p:cBhvr>
                                      <p:to>
                                        <p:strVal val="visible"/>
                                      </p:to>
                                    </p:se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1">
                                  <p:stCondLst>
                                    <p:cond delay="0"/>
                                  </p:stCondLst>
                                  <p:childTnLst>
                                    <p:set>
                                      <p:cBhvr>
                                        <p:cTn id="96" dur="1" fill="hold">
                                          <p:stCondLst>
                                            <p:cond delay="0"/>
                                          </p:stCondLst>
                                        </p:cTn>
                                        <p:tgtEl>
                                          <p:spTgt spid="369">
                                            <p:txEl>
                                              <p:pRg st="164" end="164"/>
                                            </p:txEl>
                                          </p:spTgt>
                                        </p:tgtEl>
                                        <p:attrNameLst>
                                          <p:attrName>style.visibility</p:attrName>
                                        </p:attrNameLst>
                                      </p:cBhvr>
                                      <p:to>
                                        <p:strVal val="visible"/>
                                      </p:to>
                                    </p:set>
                                  </p:childTnLst>
                                </p:cTn>
                              </p:par>
                            </p:childTnLst>
                          </p:cTn>
                        </p:par>
                      </p:childTnLst>
                    </p:cTn>
                  </p:par>
                  <p:par>
                    <p:cTn id="97" nodeType="clickEffect" fill="hold">
                      <p:stCondLst>
                        <p:cond delay="indefinite"/>
                      </p:stCondLst>
                      <p:childTnLst>
                        <p:par>
                          <p:cTn id="98" nodeType="withEffect" fill="hold">
                            <p:stCondLst>
                              <p:cond delay="0"/>
                            </p:stCondLst>
                            <p:childTnLst>
                              <p:par>
                                <p:cTn id="99" nodeType="clickEffect" fill="hold" presetClass="entr" presetID="1">
                                  <p:stCondLst>
                                    <p:cond delay="0"/>
                                  </p:stCondLst>
                                  <p:childTnLst>
                                    <p:set>
                                      <p:cBhvr>
                                        <p:cTn id="100" dur="1" fill="hold">
                                          <p:stCondLst>
                                            <p:cond delay="0"/>
                                          </p:stCondLst>
                                        </p:cTn>
                                        <p:tgtEl>
                                          <p:spTgt spid="369">
                                            <p:txEl>
                                              <p:pRg st="164" end="164"/>
                                            </p:txEl>
                                          </p:spTgt>
                                        </p:tgtEl>
                                        <p:attrNameLst>
                                          <p:attrName>style.visibility</p:attrName>
                                        </p:attrNameLst>
                                      </p:cBhvr>
                                      <p:to>
                                        <p:strVal val="visible"/>
                                      </p:to>
                                    </p:set>
                                  </p:childTnLst>
                                </p:cTn>
                              </p:par>
                            </p:childTnLst>
                          </p:cTn>
                        </p:par>
                      </p:childTnLst>
                    </p:cTn>
                  </p:par>
                  <p:par>
                    <p:cTn id="101" nodeType="clickEffect" fill="hold">
                      <p:stCondLst>
                        <p:cond delay="indefinite"/>
                      </p:stCondLst>
                      <p:childTnLst>
                        <p:par>
                          <p:cTn id="102" nodeType="withEffect" fill="hold">
                            <p:stCondLst>
                              <p:cond delay="0"/>
                            </p:stCondLst>
                            <p:childTnLst>
                              <p:par>
                                <p:cTn id="103" nodeType="clickEffect" fill="hold" presetClass="entr" presetID="1">
                                  <p:stCondLst>
                                    <p:cond delay="0"/>
                                  </p:stCondLst>
                                  <p:childTnLst>
                                    <p:set>
                                      <p:cBhvr>
                                        <p:cTn id="104" dur="1" fill="hold">
                                          <p:stCondLst>
                                            <p:cond delay="0"/>
                                          </p:stCondLst>
                                        </p:cTn>
                                        <p:tgtEl>
                                          <p:spTgt spid="369">
                                            <p:txEl>
                                              <p:pRg st="164" end="16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(cont..)</a:t>
            </a:r>
            <a:endParaRPr/>
          </a:p>
        </p:txBody>
      </p:sp>
      <p:sp>
        <p:nvSpPr>
          <p:cNvPr id="376" name="CustomShape 2"/>
          <p:cNvSpPr/>
          <p:nvPr/>
        </p:nvSpPr>
        <p:spPr>
          <a:xfrm>
            <a:off x="152280" y="1066680"/>
            <a:ext cx="876240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There are three types of data hazards:</a:t>
            </a:r>
            <a:endParaRPr/>
          </a:p>
          <a:p>
            <a:pPr lvl="1">
              <a:lnSpc>
                <a:spcPct val="100000"/>
              </a:lnSpc>
              <a:buFont typeface="Arial Black"/>
              <a:buAutoNum type="arabicPeriod"/>
            </a:pPr>
            <a:r>
              <a:rPr b="1" lang="en-IN" sz="2000">
                <a:solidFill>
                  <a:srgbClr val="0066ff"/>
                </a:solidFill>
                <a:latin typeface="Tahoma"/>
              </a:rPr>
              <a:t>Read after write (RAW), or true dependency:</a:t>
            </a:r>
            <a:r>
              <a:rPr b="1" lang="en-IN" sz="2000">
                <a:solidFill>
                  <a:srgbClr val="000000"/>
                </a:solidFill>
                <a:latin typeface="Tahoma"/>
              </a:rPr>
              <a:t> </a:t>
            </a:r>
            <a:endParaRPr/>
          </a:p>
          <a:p>
            <a:pPr lvl="2">
              <a:lnSpc>
                <a:spcPct val="100000"/>
              </a:lnSpc>
              <a:buFont typeface="StarSymbol"/>
              <a:buChar char="l"/>
            </a:pPr>
            <a:r>
              <a:rPr lang="en-IN" sz="2000">
                <a:solidFill>
                  <a:srgbClr val="000000"/>
                </a:solidFill>
                <a:latin typeface="Tahoma"/>
              </a:rPr>
              <a:t>An instruction modifies a register or memory location and a succeeding instruction reads the data in that memory or register location.</a:t>
            </a:r>
            <a:endParaRPr/>
          </a:p>
          <a:p>
            <a:pPr lvl="2">
              <a:lnSpc>
                <a:spcPct val="100000"/>
              </a:lnSpc>
              <a:buFont typeface="StarSymbol"/>
              <a:buChar char="l"/>
            </a:pPr>
            <a:r>
              <a:rPr lang="en-IN" sz="2000">
                <a:solidFill>
                  <a:srgbClr val="000000"/>
                </a:solidFill>
                <a:latin typeface="Tahoma"/>
              </a:rPr>
              <a:t>A hazard occurs if the read takes place before the write operation is complete.</a:t>
            </a:r>
            <a:endParaRPr/>
          </a:p>
          <a:p>
            <a:pPr lvl="1">
              <a:lnSpc>
                <a:spcPct val="100000"/>
              </a:lnSpc>
              <a:buFont typeface="Arial Black"/>
              <a:buAutoNum type="arabicPeriod"/>
            </a:pPr>
            <a:r>
              <a:rPr b="1" lang="en-IN" sz="2000">
                <a:solidFill>
                  <a:srgbClr val="0066ff"/>
                </a:solidFill>
                <a:latin typeface="Tahoma"/>
              </a:rPr>
              <a:t>Write after read (WAR), or antidependency: </a:t>
            </a:r>
            <a:endParaRPr/>
          </a:p>
          <a:p>
            <a:pPr lvl="2">
              <a:lnSpc>
                <a:spcPct val="100000"/>
              </a:lnSpc>
              <a:buFont typeface="StarSymbol"/>
              <a:buChar char="l"/>
            </a:pPr>
            <a:r>
              <a:rPr lang="en-IN" sz="2000">
                <a:solidFill>
                  <a:srgbClr val="000000"/>
                </a:solidFill>
                <a:latin typeface="Tahoma"/>
              </a:rPr>
              <a:t>An instruction reads a register or memory location and a succeeding instruction writes to the location. </a:t>
            </a:r>
            <a:endParaRPr/>
          </a:p>
          <a:p>
            <a:pPr lvl="2">
              <a:lnSpc>
                <a:spcPct val="100000"/>
              </a:lnSpc>
              <a:buFont typeface="StarSymbol"/>
              <a:buChar char="l"/>
            </a:pPr>
            <a:r>
              <a:rPr lang="en-IN" sz="2000">
                <a:solidFill>
                  <a:srgbClr val="000000"/>
                </a:solidFill>
                <a:latin typeface="Tahoma"/>
              </a:rPr>
              <a:t>A hazard occurs if the write operation completes before the read operation takes place.</a:t>
            </a:r>
            <a:endParaRPr/>
          </a:p>
          <a:p>
            <a:pPr lvl="1">
              <a:lnSpc>
                <a:spcPct val="100000"/>
              </a:lnSpc>
              <a:buFont typeface="Arial Black"/>
              <a:buAutoNum type="arabicPeriod"/>
            </a:pPr>
            <a:r>
              <a:rPr b="1" lang="en-IN" sz="2000">
                <a:solidFill>
                  <a:srgbClr val="0066ff"/>
                </a:solidFill>
                <a:latin typeface="Tahoma"/>
              </a:rPr>
              <a:t>Write after write (WAW), or output dependency: </a:t>
            </a:r>
            <a:endParaRPr/>
          </a:p>
          <a:p>
            <a:pPr lvl="2">
              <a:lnSpc>
                <a:spcPct val="100000"/>
              </a:lnSpc>
              <a:buFont typeface="StarSymbol"/>
              <a:buChar char="l"/>
            </a:pPr>
            <a:r>
              <a:rPr lang="en-IN" sz="2000">
                <a:solidFill>
                  <a:srgbClr val="000000"/>
                </a:solidFill>
                <a:latin typeface="Tahoma"/>
              </a:rPr>
              <a:t>Two instructions both write to the same location. </a:t>
            </a:r>
            <a:endParaRPr/>
          </a:p>
          <a:p>
            <a:pPr lvl="2">
              <a:lnSpc>
                <a:spcPct val="100000"/>
              </a:lnSpc>
              <a:buFont typeface="StarSymbol"/>
              <a:buChar char="l"/>
            </a:pPr>
            <a:r>
              <a:rPr lang="en-IN" sz="2000">
                <a:solidFill>
                  <a:srgbClr val="000000"/>
                </a:solidFill>
                <a:latin typeface="Tahoma"/>
              </a:rPr>
              <a:t>A hazard occurs if the write operations take place in the reverse order of the intended sequence.</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(cont..)</a:t>
            </a:r>
            <a:endParaRPr/>
          </a:p>
        </p:txBody>
      </p:sp>
      <p:sp>
        <p:nvSpPr>
          <p:cNvPr id="378" name="CustomShape 2"/>
          <p:cNvSpPr/>
          <p:nvPr/>
        </p:nvSpPr>
        <p:spPr>
          <a:xfrm>
            <a:off x="152280" y="1066680"/>
            <a:ext cx="876240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ea typeface="宋体"/>
              </a:rPr>
              <a:t>Three types of data hazards</a:t>
            </a:r>
            <a:endParaRPr/>
          </a:p>
          <a:p>
            <a:pPr lvl="1">
              <a:lnSpc>
                <a:spcPct val="100000"/>
              </a:lnSpc>
              <a:buFont typeface="StarSymbol"/>
              <a:buChar char="—"/>
            </a:pPr>
            <a:r>
              <a:rPr lang="en-IN" sz="2400">
                <a:solidFill>
                  <a:srgbClr val="cc0000"/>
                </a:solidFill>
                <a:latin typeface="Tahoma"/>
                <a:ea typeface="宋体"/>
              </a:rPr>
              <a:t>RAW  (MIPS)</a:t>
            </a:r>
            <a:endParaRPr/>
          </a:p>
          <a:p>
            <a:pPr lvl="1">
              <a:lnSpc>
                <a:spcPct val="100000"/>
              </a:lnSpc>
              <a:buFont typeface="StarSymbol"/>
              <a:buChar char="—"/>
            </a:pPr>
            <a:r>
              <a:rPr lang="en-IN" sz="2400">
                <a:solidFill>
                  <a:srgbClr val="000000"/>
                </a:solidFill>
                <a:latin typeface="Tahoma"/>
                <a:ea typeface="宋体"/>
              </a:rPr>
              <a:t>WAW (not in MIPS)</a:t>
            </a:r>
            <a:endParaRPr/>
          </a:p>
          <a:p>
            <a:pPr lvl="1">
              <a:lnSpc>
                <a:spcPct val="100000"/>
              </a:lnSpc>
              <a:buFont typeface="StarSymbol"/>
              <a:buChar char="—"/>
            </a:pPr>
            <a:r>
              <a:rPr lang="en-IN" sz="2400">
                <a:solidFill>
                  <a:srgbClr val="000000"/>
                </a:solidFill>
                <a:latin typeface="Tahoma"/>
                <a:ea typeface="宋体"/>
              </a:rPr>
              <a:t>WAR (not in MIPS)</a:t>
            </a:r>
            <a:endParaRPr/>
          </a:p>
          <a:p>
            <a:pPr>
              <a:lnSpc>
                <a:spcPct val="100000"/>
              </a:lnSpc>
              <a:buFont typeface="StarSymbol"/>
              <a:buChar char="l"/>
            </a:pPr>
            <a:r>
              <a:rPr lang="en-IN" sz="2800">
                <a:solidFill>
                  <a:srgbClr val="000000"/>
                </a:solidFill>
                <a:latin typeface="Tahoma"/>
                <a:ea typeface="宋体"/>
              </a:rPr>
              <a:t>Solutions for Data Hazards</a:t>
            </a:r>
            <a:endParaRPr/>
          </a:p>
          <a:p>
            <a:pPr lvl="1">
              <a:lnSpc>
                <a:spcPct val="100000"/>
              </a:lnSpc>
              <a:buFont typeface="StarSymbol"/>
              <a:buChar char="—"/>
            </a:pPr>
            <a:r>
              <a:rPr lang="en-IN" sz="2400">
                <a:solidFill>
                  <a:srgbClr val="0066ff"/>
                </a:solidFill>
                <a:latin typeface="Tahoma"/>
                <a:ea typeface="宋体"/>
              </a:rPr>
              <a:t>Stalling</a:t>
            </a:r>
            <a:endParaRPr/>
          </a:p>
          <a:p>
            <a:pPr lvl="1">
              <a:lnSpc>
                <a:spcPct val="100000"/>
              </a:lnSpc>
              <a:buFont typeface="StarSymbol"/>
              <a:buChar char="—"/>
            </a:pPr>
            <a:r>
              <a:rPr lang="en-IN" sz="2400">
                <a:solidFill>
                  <a:srgbClr val="0066ff"/>
                </a:solidFill>
                <a:latin typeface="Tahoma"/>
                <a:ea typeface="宋体"/>
              </a:rPr>
              <a:t>Forwarding:</a:t>
            </a:r>
            <a:endParaRPr/>
          </a:p>
          <a:p>
            <a:pPr lvl="2">
              <a:lnSpc>
                <a:spcPct val="100000"/>
              </a:lnSpc>
              <a:buFont typeface="StarSymbol"/>
              <a:buChar char="l"/>
            </a:pPr>
            <a:r>
              <a:rPr lang="en-IN" sz="2000">
                <a:solidFill>
                  <a:srgbClr val="000000"/>
                </a:solidFill>
                <a:latin typeface="Tahoma"/>
                <a:ea typeface="宋体"/>
              </a:rPr>
              <a:t>Also called </a:t>
            </a:r>
            <a:r>
              <a:rPr lang="en-IN" sz="2000">
                <a:solidFill>
                  <a:srgbClr val="c00000"/>
                </a:solidFill>
                <a:latin typeface="Tahoma"/>
                <a:ea typeface="宋体"/>
              </a:rPr>
              <a:t>bypassing</a:t>
            </a:r>
            <a:r>
              <a:rPr lang="en-IN" sz="2000">
                <a:solidFill>
                  <a:srgbClr val="000000"/>
                </a:solidFill>
                <a:latin typeface="Tahoma"/>
                <a:ea typeface="宋体"/>
              </a:rPr>
              <a:t>. </a:t>
            </a:r>
            <a:endParaRPr/>
          </a:p>
          <a:p>
            <a:pPr lvl="2">
              <a:lnSpc>
                <a:spcPct val="100000"/>
              </a:lnSpc>
              <a:buFont typeface="StarSymbol"/>
              <a:buChar char="l"/>
            </a:pPr>
            <a:r>
              <a:rPr lang="en-IN" sz="2000">
                <a:solidFill>
                  <a:srgbClr val="000000"/>
                </a:solidFill>
                <a:latin typeface="Tahoma"/>
                <a:ea typeface="宋体"/>
              </a:rPr>
              <a:t>A method of resolving a data hazard by retrieving the missing data element from internal buffers rather than waiting for it to arrive from programmer visible registers or memory.</a:t>
            </a:r>
            <a:endParaRPr/>
          </a:p>
          <a:p>
            <a:pPr lvl="2">
              <a:lnSpc>
                <a:spcPct val="100000"/>
              </a:lnSpc>
              <a:buFont typeface="StarSymbol"/>
              <a:buChar char="l"/>
            </a:pPr>
            <a:r>
              <a:rPr lang="en-IN" sz="2000">
                <a:solidFill>
                  <a:srgbClr val="000000"/>
                </a:solidFill>
                <a:latin typeface="Tahoma"/>
                <a:ea typeface="宋体"/>
              </a:rPr>
              <a:t>connect new value directly to next stage</a:t>
            </a:r>
            <a:endParaRPr/>
          </a:p>
          <a:p>
            <a:pPr lvl="1">
              <a:lnSpc>
                <a:spcPct val="100000"/>
              </a:lnSpc>
              <a:buFont typeface="StarSymbol"/>
              <a:buChar char="—"/>
            </a:pPr>
            <a:r>
              <a:rPr lang="en-IN" sz="2400">
                <a:solidFill>
                  <a:srgbClr val="0066ff"/>
                </a:solidFill>
                <a:latin typeface="Tahoma"/>
                <a:ea typeface="宋体"/>
              </a:rPr>
              <a:t>Reordering</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 - Stalling</a:t>
            </a:r>
            <a:endParaRPr/>
          </a:p>
        </p:txBody>
      </p:sp>
      <p:pic>
        <p:nvPicPr>
          <p:cNvPr id="380" name="Picture 3" descr=""/>
          <p:cNvPicPr/>
          <p:nvPr/>
        </p:nvPicPr>
        <p:blipFill>
          <a:blip r:embed="rId1"/>
          <a:stretch>
            <a:fillRect/>
          </a:stretch>
        </p:blipFill>
        <p:spPr>
          <a:xfrm>
            <a:off x="12600" y="1828800"/>
            <a:ext cx="9130680" cy="4152240"/>
          </a:xfrm>
          <a:prstGeom prst="rect">
            <a:avLst/>
          </a:prstGeom>
          <a:ln>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 Stalling (cont..)</a:t>
            </a:r>
            <a:endParaRPr/>
          </a:p>
        </p:txBody>
      </p:sp>
      <p:sp>
        <p:nvSpPr>
          <p:cNvPr id="382" name="CustomShape 2"/>
          <p:cNvSpPr/>
          <p:nvPr/>
        </p:nvSpPr>
        <p:spPr>
          <a:xfrm>
            <a:off x="152280" y="1066680"/>
            <a:ext cx="8762400" cy="5637960"/>
          </a:xfrm>
          <a:prstGeom prst="rect">
            <a:avLst/>
          </a:prstGeom>
          <a:noFill/>
          <a:ln>
            <a:noFill/>
          </a:ln>
        </p:spPr>
      </p:sp>
      <p:sp>
        <p:nvSpPr>
          <p:cNvPr id="383" name="CustomShape 3"/>
          <p:cNvSpPr/>
          <p:nvPr/>
        </p:nvSpPr>
        <p:spPr>
          <a:xfrm>
            <a:off x="304920" y="1066680"/>
            <a:ext cx="8457480" cy="54856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ea typeface="宋体"/>
              </a:rPr>
              <a:t>Simple Solution to RAW</a:t>
            </a:r>
            <a:endParaRPr/>
          </a:p>
          <a:p>
            <a:pPr lvl="1">
              <a:lnSpc>
                <a:spcPct val="100000"/>
              </a:lnSpc>
              <a:buFont typeface="StarSymbol"/>
              <a:buChar char="—"/>
            </a:pPr>
            <a:r>
              <a:rPr lang="en-IN" sz="2000">
                <a:solidFill>
                  <a:srgbClr val="000000"/>
                </a:solidFill>
                <a:latin typeface="Tahoma"/>
                <a:ea typeface="宋体"/>
              </a:rPr>
              <a:t>Hardware detects RAW and stalls </a:t>
            </a:r>
            <a:endParaRPr/>
          </a:p>
          <a:p>
            <a:pPr lvl="1">
              <a:lnSpc>
                <a:spcPct val="100000"/>
              </a:lnSpc>
              <a:buFont typeface="StarSymbol"/>
              <a:buChar char="—"/>
            </a:pPr>
            <a:r>
              <a:rPr lang="en-IN" sz="2000">
                <a:solidFill>
                  <a:srgbClr val="000000"/>
                </a:solidFill>
                <a:latin typeface="Tahoma"/>
                <a:ea typeface="宋体"/>
              </a:rPr>
              <a:t>Assumes register written then read each cycle </a:t>
            </a:r>
            <a:endParaRPr/>
          </a:p>
          <a:p>
            <a:pPr lvl="1">
              <a:lnSpc>
                <a:spcPct val="100000"/>
              </a:lnSpc>
              <a:buFont typeface="StarSymbol"/>
              <a:buChar char="—"/>
            </a:pPr>
            <a:r>
              <a:rPr lang="en-IN" sz="2000">
                <a:solidFill>
                  <a:srgbClr val="000000"/>
                </a:solidFill>
                <a:latin typeface="Tahoma"/>
                <a:ea typeface="宋体"/>
              </a:rPr>
              <a:t>low cost to implement, simple </a:t>
            </a:r>
            <a:endParaRPr/>
          </a:p>
          <a:p>
            <a:pPr lvl="1">
              <a:lnSpc>
                <a:spcPct val="100000"/>
              </a:lnSpc>
              <a:buFont typeface="StarSymbol"/>
              <a:buChar char="—"/>
            </a:pPr>
            <a:r>
              <a:rPr lang="en-IN" sz="2000">
                <a:solidFill>
                  <a:srgbClr val="000000"/>
                </a:solidFill>
                <a:latin typeface="Tahoma"/>
                <a:ea typeface="宋体"/>
              </a:rPr>
              <a:t>Try to minimize stalls </a:t>
            </a:r>
            <a:endParaRPr/>
          </a:p>
          <a:p>
            <a:pPr>
              <a:lnSpc>
                <a:spcPct val="100000"/>
              </a:lnSpc>
            </a:pPr>
            <a:endParaRPr/>
          </a:p>
          <a:p>
            <a:pPr>
              <a:lnSpc>
                <a:spcPct val="100000"/>
              </a:lnSpc>
              <a:buFont typeface="StarSymbol"/>
              <a:buChar char="l"/>
            </a:pPr>
            <a:r>
              <a:rPr lang="en-IN" sz="2400">
                <a:solidFill>
                  <a:srgbClr val="000000"/>
                </a:solidFill>
                <a:latin typeface="Tahoma"/>
                <a:ea typeface="宋体"/>
              </a:rPr>
              <a:t>Minimizing RAW stalls </a:t>
            </a:r>
            <a:endParaRPr/>
          </a:p>
          <a:p>
            <a:pPr lvl="1">
              <a:lnSpc>
                <a:spcPct val="100000"/>
              </a:lnSpc>
              <a:buFont typeface="StarSymbol"/>
              <a:buChar char="—"/>
            </a:pPr>
            <a:r>
              <a:rPr lang="en-IN" sz="2000">
                <a:solidFill>
                  <a:srgbClr val="000000"/>
                </a:solidFill>
                <a:latin typeface="Tahoma"/>
                <a:ea typeface="宋体"/>
              </a:rPr>
              <a:t>Bypass/forward/short­circuit  </a:t>
            </a:r>
            <a:endParaRPr/>
          </a:p>
          <a:p>
            <a:pPr lvl="1">
              <a:lnSpc>
                <a:spcPct val="100000"/>
              </a:lnSpc>
              <a:buFont typeface="StarSymbol"/>
              <a:buChar char="—"/>
            </a:pPr>
            <a:r>
              <a:rPr lang="en-IN" sz="2000">
                <a:solidFill>
                  <a:srgbClr val="000000"/>
                </a:solidFill>
                <a:latin typeface="Tahoma"/>
                <a:ea typeface="宋体"/>
              </a:rPr>
              <a:t>Use data before it is in the register </a:t>
            </a:r>
            <a:endParaRPr/>
          </a:p>
          <a:p>
            <a:pPr lvl="1">
              <a:lnSpc>
                <a:spcPct val="100000"/>
              </a:lnSpc>
              <a:buFont typeface="StarSymbol"/>
              <a:buChar char="—"/>
            </a:pPr>
            <a:r>
              <a:rPr lang="en-IN" sz="2000">
                <a:solidFill>
                  <a:srgbClr val="000000"/>
                </a:solidFill>
                <a:latin typeface="Tahoma"/>
                <a:ea typeface="宋体"/>
              </a:rPr>
              <a:t>reduces/avoids stalls </a:t>
            </a:r>
            <a:endParaRPr/>
          </a:p>
          <a:p>
            <a:pPr lvl="1">
              <a:lnSpc>
                <a:spcPct val="100000"/>
              </a:lnSpc>
              <a:buFont typeface="StarSymbol"/>
              <a:buChar char="—"/>
            </a:pPr>
            <a:r>
              <a:rPr lang="en-IN" sz="2000">
                <a:solidFill>
                  <a:srgbClr val="000000"/>
                </a:solidFill>
                <a:latin typeface="Tahoma"/>
                <a:ea typeface="宋体"/>
              </a:rPr>
              <a:t>complex </a:t>
            </a:r>
            <a:endParaRPr/>
          </a:p>
          <a:p>
            <a:pPr lvl="1">
              <a:lnSpc>
                <a:spcPct val="100000"/>
              </a:lnSpc>
              <a:buFont typeface="StarSymbol"/>
              <a:buChar char="—"/>
            </a:pPr>
            <a:r>
              <a:rPr lang="en-IN" sz="2000">
                <a:solidFill>
                  <a:srgbClr val="000000"/>
                </a:solidFill>
                <a:latin typeface="Tahoma"/>
                <a:ea typeface="宋体"/>
              </a:rPr>
              <a:t>Crucial for common RAW hazards </a:t>
            </a:r>
            <a:endParaRPr/>
          </a:p>
          <a:p>
            <a:pPr>
              <a:lnSpc>
                <a:spcPct val="100000"/>
              </a:lnSpc>
            </a:pP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MIPS ISA(cont..)</a:t>
            </a:r>
            <a:endParaRPr/>
          </a:p>
        </p:txBody>
      </p:sp>
      <p:sp>
        <p:nvSpPr>
          <p:cNvPr id="125" name="CustomShape 2"/>
          <p:cNvSpPr/>
          <p:nvPr/>
        </p:nvSpPr>
        <p:spPr>
          <a:xfrm>
            <a:off x="304920" y="1295280"/>
            <a:ext cx="8533800" cy="533340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Minimize/balance amount of work (computation and data flow) per instruction</a:t>
            </a:r>
            <a:endParaRPr/>
          </a:p>
          <a:p>
            <a:pPr lvl="1">
              <a:lnSpc>
                <a:spcPct val="100000"/>
              </a:lnSpc>
              <a:buFont typeface="StarSymbol"/>
              <a:buChar char="—"/>
            </a:pPr>
            <a:r>
              <a:rPr lang="en-IN" sz="2000">
                <a:solidFill>
                  <a:srgbClr val="000000"/>
                </a:solidFill>
                <a:latin typeface="Tahoma"/>
              </a:rPr>
              <a:t>allows for parallel execution</a:t>
            </a:r>
            <a:endParaRPr/>
          </a:p>
          <a:p>
            <a:pPr>
              <a:lnSpc>
                <a:spcPct val="100000"/>
              </a:lnSpc>
              <a:buFont typeface="StarSymbol"/>
              <a:buChar char="l"/>
            </a:pPr>
            <a:r>
              <a:rPr lang="en-IN" sz="2400">
                <a:solidFill>
                  <a:srgbClr val="000000"/>
                </a:solidFill>
                <a:latin typeface="Tahoma"/>
              </a:rPr>
              <a:t>Load-store machine</a:t>
            </a:r>
            <a:endParaRPr/>
          </a:p>
          <a:p>
            <a:pPr lvl="1">
              <a:lnSpc>
                <a:spcPct val="100000"/>
              </a:lnSpc>
              <a:buFont typeface="StarSymbol"/>
              <a:buChar char="—"/>
            </a:pPr>
            <a:r>
              <a:rPr lang="en-IN" sz="2000">
                <a:solidFill>
                  <a:srgbClr val="000000"/>
                </a:solidFill>
                <a:latin typeface="Tahoma"/>
              </a:rPr>
              <a:t>large register set, minimize main memory access</a:t>
            </a:r>
            <a:endParaRPr/>
          </a:p>
          <a:p>
            <a:pPr>
              <a:lnSpc>
                <a:spcPct val="100000"/>
              </a:lnSpc>
              <a:buFont typeface="StarSymbol"/>
              <a:buChar char="l"/>
            </a:pPr>
            <a:r>
              <a:rPr lang="en-IN" sz="2400">
                <a:solidFill>
                  <a:srgbClr val="000000"/>
                </a:solidFill>
                <a:latin typeface="Tahoma"/>
              </a:rPr>
              <a:t>Fixed instruction width (32-bits), small set of uniform instruction encodings</a:t>
            </a:r>
            <a:endParaRPr/>
          </a:p>
          <a:p>
            <a:pPr lvl="1">
              <a:lnSpc>
                <a:spcPct val="100000"/>
              </a:lnSpc>
              <a:buFont typeface="StarSymbol"/>
              <a:buChar char="—"/>
            </a:pPr>
            <a:r>
              <a:rPr lang="en-IN" sz="2000">
                <a:solidFill>
                  <a:srgbClr val="000000"/>
                </a:solidFill>
                <a:latin typeface="Tahoma"/>
              </a:rPr>
              <a:t>minimize control complexity, allow for more registers</a:t>
            </a:r>
            <a:endParaRPr/>
          </a:p>
          <a:p>
            <a:pPr>
              <a:lnSpc>
                <a:spcPct val="100000"/>
              </a:lnSpc>
              <a:buFont typeface="StarSymbol"/>
              <a:buChar char="l"/>
            </a:pPr>
            <a:r>
              <a:rPr lang="en-IN" sz="2400">
                <a:solidFill>
                  <a:srgbClr val="000000"/>
                </a:solidFill>
                <a:latin typeface="Tahoma"/>
              </a:rPr>
              <a:t>All data operations are register to register; </a:t>
            </a:r>
            <a:endParaRPr/>
          </a:p>
          <a:p>
            <a:pPr lvl="1">
              <a:lnSpc>
                <a:spcPct val="100000"/>
              </a:lnSpc>
              <a:buFont typeface="StarSymbol"/>
              <a:buChar char="—"/>
            </a:pPr>
            <a:r>
              <a:rPr lang="en-IN" sz="2000">
                <a:solidFill>
                  <a:srgbClr val="000000"/>
                </a:solidFill>
                <a:latin typeface="Tahoma"/>
              </a:rPr>
              <a:t>the only memory references are pure load/store operations.</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 Forwarding</a:t>
            </a:r>
            <a:endParaRPr/>
          </a:p>
        </p:txBody>
      </p:sp>
      <p:sp>
        <p:nvSpPr>
          <p:cNvPr id="385" name="CustomShape 2"/>
          <p:cNvSpPr/>
          <p:nvPr/>
        </p:nvSpPr>
        <p:spPr>
          <a:xfrm>
            <a:off x="228600" y="990720"/>
            <a:ext cx="8305200" cy="4114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ea typeface="宋体"/>
              </a:rPr>
              <a:t>Key idea: connect new value directly to next stage</a:t>
            </a:r>
            <a:endParaRPr/>
          </a:p>
          <a:p>
            <a:pPr>
              <a:lnSpc>
                <a:spcPct val="100000"/>
              </a:lnSpc>
              <a:buFont typeface="StarSymbol"/>
              <a:buChar char="l"/>
            </a:pPr>
            <a:r>
              <a:rPr lang="en-IN" sz="2400">
                <a:solidFill>
                  <a:srgbClr val="000000"/>
                </a:solidFill>
                <a:latin typeface="Tahoma"/>
                <a:ea typeface="宋体"/>
              </a:rPr>
              <a:t>Still read s0, but ignore in favor of new result</a:t>
            </a:r>
            <a:endParaRPr/>
          </a:p>
          <a:p>
            <a:pPr>
              <a:lnSpc>
                <a:spcPct val="100000"/>
              </a:lnSpc>
              <a:buFont typeface="StarSymbol"/>
              <a:buChar char="l"/>
            </a:pPr>
            <a:endParaRPr/>
          </a:p>
        </p:txBody>
      </p:sp>
      <p:pic>
        <p:nvPicPr>
          <p:cNvPr id="386" name="Picture 4" descr=""/>
          <p:cNvPicPr/>
          <p:nvPr/>
        </p:nvPicPr>
        <p:blipFill>
          <a:blip r:embed="rId1"/>
          <a:stretch>
            <a:fillRect/>
          </a:stretch>
        </p:blipFill>
        <p:spPr>
          <a:xfrm>
            <a:off x="50760" y="2514600"/>
            <a:ext cx="9168840" cy="2729880"/>
          </a:xfrm>
          <a:prstGeom prst="rect">
            <a:avLst/>
          </a:prstGeom>
          <a:ln>
            <a:noFill/>
          </a:ln>
        </p:spPr>
      </p:pic>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 Forwarding</a:t>
            </a:r>
            <a:endParaRPr/>
          </a:p>
        </p:txBody>
      </p:sp>
      <p:sp>
        <p:nvSpPr>
          <p:cNvPr id="388" name="CustomShape 2"/>
          <p:cNvSpPr/>
          <p:nvPr/>
        </p:nvSpPr>
        <p:spPr>
          <a:xfrm>
            <a:off x="152280" y="1066680"/>
            <a:ext cx="8686080" cy="396180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ea typeface="宋体"/>
              </a:rPr>
              <a:t>STALL </a:t>
            </a:r>
            <a:r>
              <a:rPr lang="en-IN" sz="2400" u="sng">
                <a:solidFill>
                  <a:srgbClr val="000000"/>
                </a:solidFill>
                <a:latin typeface="Tahoma"/>
                <a:ea typeface="宋体"/>
              </a:rPr>
              <a:t>still</a:t>
            </a:r>
            <a:r>
              <a:rPr lang="en-IN" sz="2400">
                <a:solidFill>
                  <a:srgbClr val="000000"/>
                </a:solidFill>
                <a:latin typeface="Tahoma"/>
                <a:ea typeface="宋体"/>
              </a:rPr>
              <a:t> required for load - data avail. after MEM</a:t>
            </a:r>
            <a:endParaRPr/>
          </a:p>
          <a:p>
            <a:pPr>
              <a:lnSpc>
                <a:spcPct val="100000"/>
              </a:lnSpc>
              <a:buFont typeface="StarSymbol"/>
              <a:buChar char="l"/>
            </a:pPr>
            <a:r>
              <a:rPr lang="en-IN" sz="2400">
                <a:solidFill>
                  <a:srgbClr val="000000"/>
                </a:solidFill>
                <a:latin typeface="Tahoma"/>
                <a:ea typeface="宋体"/>
              </a:rPr>
              <a:t>MIPS architecture calls this </a:t>
            </a:r>
            <a:r>
              <a:rPr lang="en-IN" sz="2400" u="sng">
                <a:solidFill>
                  <a:srgbClr val="000000"/>
                </a:solidFill>
                <a:latin typeface="Tahoma"/>
                <a:ea typeface="宋体"/>
              </a:rPr>
              <a:t>delayed load</a:t>
            </a:r>
            <a:r>
              <a:rPr lang="en-IN" sz="2400">
                <a:solidFill>
                  <a:srgbClr val="000000"/>
                </a:solidFill>
                <a:latin typeface="Tahoma"/>
                <a:ea typeface="宋体"/>
              </a:rPr>
              <a:t>, initial implementations required compiler to deal with this</a:t>
            </a:r>
            <a:endParaRPr/>
          </a:p>
        </p:txBody>
      </p:sp>
      <p:pic>
        <p:nvPicPr>
          <p:cNvPr id="389" name="Picture 4" descr=""/>
          <p:cNvPicPr/>
          <p:nvPr/>
        </p:nvPicPr>
        <p:blipFill>
          <a:blip r:embed="rId1"/>
          <a:stretch>
            <a:fillRect/>
          </a:stretch>
        </p:blipFill>
        <p:spPr>
          <a:xfrm>
            <a:off x="228600" y="2819520"/>
            <a:ext cx="8609760" cy="344088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152280" y="228600"/>
            <a:ext cx="4037760" cy="6087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a:t>
            </a:r>
            <a:endParaRPr/>
          </a:p>
        </p:txBody>
      </p:sp>
      <p:sp>
        <p:nvSpPr>
          <p:cNvPr id="391" name="CustomShape 2"/>
          <p:cNvSpPr/>
          <p:nvPr/>
        </p:nvSpPr>
        <p:spPr>
          <a:xfrm>
            <a:off x="3505320" y="228600"/>
            <a:ext cx="5104800" cy="821520"/>
          </a:xfrm>
          <a:prstGeom prst="rect">
            <a:avLst/>
          </a:prstGeom>
          <a:noFill/>
          <a:ln w="9360">
            <a:solidFill>
              <a:srgbClr val="000000"/>
            </a:solidFill>
            <a:miter/>
          </a:ln>
        </p:spPr>
        <p:txBody>
          <a:bodyPr lIns="90000" rIns="90000" tIns="45000" bIns="45000"/>
          <a:p>
            <a:pPr>
              <a:lnSpc>
                <a:spcPct val="100000"/>
              </a:lnSpc>
            </a:pPr>
            <a:r>
              <a:rPr lang="en-IN" sz="2400">
                <a:solidFill>
                  <a:srgbClr val="ff3300"/>
                </a:solidFill>
                <a:latin typeface="Arial"/>
                <a:ea typeface="宋体"/>
              </a:rPr>
              <a:t>This is another representation of the stall.</a:t>
            </a:r>
            <a:endParaRPr/>
          </a:p>
        </p:txBody>
      </p:sp>
      <p:graphicFrame>
        <p:nvGraphicFramePr>
          <p:cNvPr id="392" name="Table 3"/>
          <p:cNvGraphicFramePr/>
          <p:nvPr/>
        </p:nvGraphicFramePr>
        <p:xfrm>
          <a:off x="609480" y="1447920"/>
          <a:ext cx="8152560" cy="1675800"/>
        </p:xfrm>
        <a:graphic>
          <a:graphicData uri="http://schemas.openxmlformats.org/drawingml/2006/table">
            <a:tbl>
              <a:tblPr/>
              <a:tblGrid>
                <a:gridCol w="1904760"/>
                <a:gridCol w="914400"/>
                <a:gridCol w="838080"/>
                <a:gridCol w="761760"/>
                <a:gridCol w="761760"/>
                <a:gridCol w="761760"/>
                <a:gridCol w="685800"/>
                <a:gridCol w="761760"/>
                <a:gridCol w="762840"/>
              </a:tblGrid>
              <a:tr h="431640">
                <a:tc>
                  <a:txBody>
                    <a:bodyPr wrap="none"/>
                    <a:p>
                      <a:pPr>
                        <a:lnSpc>
                          <a:spcPct val="90000"/>
                        </a:lnSpc>
                      </a:pPr>
                      <a:r>
                        <a:rPr b="1" lang="en-IN" sz="1200">
                          <a:solidFill>
                            <a:srgbClr val="000000"/>
                          </a:solidFill>
                          <a:latin typeface="Arial"/>
                          <a:ea typeface="宋体"/>
                        </a:rPr>
                        <a:t>LW     R1, 0(R2)</a:t>
                      </a:r>
                      <a:endParaRPr/>
                    </a:p>
                  </a:txBody>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c>
                  <a:tcPr/>
                </a:tc>
                <a:tc>
                  <a:tcPr/>
                </a:tc>
                <a:tc>
                  <a:tcPr/>
                </a:tc>
              </a:tr>
              <a:tr h="431640">
                <a:tc>
                  <a:txBody>
                    <a:bodyPr wrap="none"/>
                    <a:p>
                      <a:pPr>
                        <a:lnSpc>
                          <a:spcPct val="90000"/>
                        </a:lnSpc>
                      </a:pPr>
                      <a:r>
                        <a:rPr b="1" lang="en-IN" sz="1200">
                          <a:solidFill>
                            <a:srgbClr val="000000"/>
                          </a:solidFill>
                          <a:latin typeface="Arial"/>
                          <a:ea typeface="宋体"/>
                        </a:rPr>
                        <a:t>SUB   R4, R1, R5</a:t>
                      </a:r>
                      <a:endParaRPr/>
                    </a:p>
                  </a:txBody>
                  <a:tcPr/>
                </a:tc>
                <a:tc>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c>
                  <a:tcPr/>
                </a:tc>
                <a:tc>
                  <a:tcPr/>
                </a:tc>
              </a:tr>
              <a:tr h="431640">
                <a:tc>
                  <a:txBody>
                    <a:bodyPr wrap="none"/>
                    <a:p>
                      <a:pPr>
                        <a:lnSpc>
                          <a:spcPct val="90000"/>
                        </a:lnSpc>
                      </a:pPr>
                      <a:r>
                        <a:rPr b="1" lang="en-IN" sz="1200">
                          <a:solidFill>
                            <a:srgbClr val="000000"/>
                          </a:solidFill>
                          <a:latin typeface="Arial"/>
                          <a:ea typeface="宋体"/>
                        </a:rPr>
                        <a:t>AND   R6, R1, R7</a:t>
                      </a:r>
                      <a:endParaRPr/>
                    </a:p>
                  </a:txBody>
                  <a:tcPr/>
                </a:tc>
                <a:tc>
                  <a:tcPr/>
                </a:tc>
                <a:tc>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c>
                  <a:tcPr/>
                </a:tc>
              </a:tr>
              <a:tr h="431640">
                <a:tc>
                  <a:txBody>
                    <a:bodyPr wrap="none"/>
                    <a:p>
                      <a:pPr>
                        <a:lnSpc>
                          <a:spcPct val="90000"/>
                        </a:lnSpc>
                      </a:pPr>
                      <a:r>
                        <a:rPr b="1" lang="en-IN" sz="1200">
                          <a:solidFill>
                            <a:srgbClr val="000000"/>
                          </a:solidFill>
                          <a:latin typeface="Arial"/>
                          <a:ea typeface="宋体"/>
                        </a:rPr>
                        <a:t>OR     R8, R1, R9</a:t>
                      </a:r>
                      <a:endParaRPr/>
                    </a:p>
                  </a:txBody>
                  <a:tcPr/>
                </a:tc>
                <a:tc>
                  <a:tcPr/>
                </a:tc>
                <a:tc>
                  <a:tcPr/>
                </a:tc>
                <a:tc>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r>
            </a:tbl>
          </a:graphicData>
        </a:graphic>
      </p:graphicFrame>
      <p:graphicFrame>
        <p:nvGraphicFramePr>
          <p:cNvPr id="393" name="Table 4"/>
          <p:cNvGraphicFramePr/>
          <p:nvPr/>
        </p:nvGraphicFramePr>
        <p:xfrm>
          <a:off x="609480" y="3886200"/>
          <a:ext cx="8228880" cy="1675800"/>
        </p:xfrm>
        <a:graphic>
          <a:graphicData uri="http://schemas.openxmlformats.org/drawingml/2006/table">
            <a:tbl>
              <a:tblPr/>
              <a:tblGrid>
                <a:gridCol w="1904760"/>
                <a:gridCol w="533160"/>
                <a:gridCol w="585720"/>
                <a:gridCol w="844200"/>
                <a:gridCol w="914400"/>
                <a:gridCol w="703080"/>
                <a:gridCol w="761760"/>
                <a:gridCol w="685800"/>
                <a:gridCol w="685800"/>
                <a:gridCol w="610560"/>
              </a:tblGrid>
              <a:tr h="431640">
                <a:tc>
                  <a:txBody>
                    <a:bodyPr wrap="none"/>
                    <a:p>
                      <a:pPr>
                        <a:lnSpc>
                          <a:spcPct val="90000"/>
                        </a:lnSpc>
                      </a:pPr>
                      <a:r>
                        <a:rPr b="1" lang="en-IN" sz="1200">
                          <a:solidFill>
                            <a:srgbClr val="000000"/>
                          </a:solidFill>
                          <a:latin typeface="Arial"/>
                          <a:ea typeface="宋体"/>
                        </a:rPr>
                        <a:t>LW     R1, 0(R2)</a:t>
                      </a:r>
                      <a:endParaRPr/>
                    </a:p>
                  </a:txBody>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c>
                  <a:txBody>
                    <a:bodyPr wrap="none"/>
                    <a:p>
                      <a:pPr algn="ctr">
                        <a:lnSpc>
                          <a:spcPct val="90000"/>
                        </a:lnSpc>
                      </a:pPr>
                      <a:r>
                        <a:rPr b="1" lang="en-IN" sz="1200">
                          <a:solidFill>
                            <a:srgbClr val="000000"/>
                          </a:solidFill>
                          <a:latin typeface="Arial"/>
                          <a:ea typeface="宋体"/>
                        </a:rPr>
                        <a:t> </a:t>
                      </a:r>
                      <a:endParaRPr/>
                    </a:p>
                  </a:txBody>
                  <a:tcPr/>
                </a:tc>
                <a:tc>
                  <a:tcPr/>
                </a:tc>
                <a:tc>
                  <a:tcPr/>
                </a:tc>
                <a:tc>
                  <a:tcPr/>
                </a:tc>
              </a:tr>
              <a:tr h="431640">
                <a:tc>
                  <a:txBody>
                    <a:bodyPr wrap="none"/>
                    <a:p>
                      <a:pPr>
                        <a:lnSpc>
                          <a:spcPct val="90000"/>
                        </a:lnSpc>
                      </a:pPr>
                      <a:r>
                        <a:rPr b="1" lang="en-IN" sz="1200">
                          <a:solidFill>
                            <a:srgbClr val="000000"/>
                          </a:solidFill>
                          <a:latin typeface="Arial"/>
                          <a:ea typeface="宋体"/>
                        </a:rPr>
                        <a:t>SUB   R4, R1, R5</a:t>
                      </a:r>
                      <a:endParaRPr/>
                    </a:p>
                  </a:txBody>
                  <a:tcPr/>
                </a:tc>
                <a:tc>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stall</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c>
                  <a:tcPr/>
                </a:tc>
                <a:tc>
                  <a:tcPr/>
                </a:tc>
              </a:tr>
              <a:tr h="431640">
                <a:tc>
                  <a:txBody>
                    <a:bodyPr wrap="none"/>
                    <a:p>
                      <a:pPr>
                        <a:lnSpc>
                          <a:spcPct val="90000"/>
                        </a:lnSpc>
                      </a:pPr>
                      <a:r>
                        <a:rPr b="1" lang="en-IN" sz="1200">
                          <a:solidFill>
                            <a:srgbClr val="000000"/>
                          </a:solidFill>
                          <a:latin typeface="Arial"/>
                          <a:ea typeface="宋体"/>
                        </a:rPr>
                        <a:t>AND   R6, R1, R7</a:t>
                      </a:r>
                      <a:endParaRPr/>
                    </a:p>
                  </a:txBody>
                  <a:tcPr/>
                </a:tc>
                <a:tc>
                  <a:tcPr/>
                </a:tc>
                <a:tc>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stall</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c>
                  <a:tcPr/>
                </a:tc>
              </a:tr>
              <a:tr h="431640">
                <a:tc>
                  <a:txBody>
                    <a:bodyPr wrap="none"/>
                    <a:p>
                      <a:pPr>
                        <a:lnSpc>
                          <a:spcPct val="90000"/>
                        </a:lnSpc>
                      </a:pPr>
                      <a:r>
                        <a:rPr b="1" lang="en-IN" sz="1200">
                          <a:solidFill>
                            <a:srgbClr val="000000"/>
                          </a:solidFill>
                          <a:latin typeface="Arial"/>
                          <a:ea typeface="宋体"/>
                        </a:rPr>
                        <a:t>OR     R8, R1, R9</a:t>
                      </a:r>
                      <a:endParaRPr/>
                    </a:p>
                  </a:txBody>
                  <a:tcPr/>
                </a:tc>
                <a:tc>
                  <a:tcPr/>
                </a:tc>
                <a:tc>
                  <a:tcPr/>
                </a:tc>
                <a:tc>
                  <a:tcPr/>
                </a:tc>
                <a:tc>
                  <a:txBody>
                    <a:bodyPr wrap="none"/>
                    <a:p>
                      <a:pPr algn="ctr">
                        <a:lnSpc>
                          <a:spcPct val="90000"/>
                        </a:lnSpc>
                      </a:pPr>
                      <a:r>
                        <a:rPr b="1" lang="en-IN" sz="1200">
                          <a:solidFill>
                            <a:srgbClr val="000000"/>
                          </a:solidFill>
                          <a:latin typeface="Arial"/>
                          <a:ea typeface="宋体"/>
                        </a:rPr>
                        <a:t>stall</a:t>
                      </a:r>
                      <a:endParaRPr/>
                    </a:p>
                  </a:txBody>
                  <a:tcPr/>
                </a:tc>
                <a:tc>
                  <a:txBody>
                    <a:bodyPr wrap="none"/>
                    <a:p>
                      <a:pPr algn="ctr">
                        <a:lnSpc>
                          <a:spcPct val="90000"/>
                        </a:lnSpc>
                      </a:pPr>
                      <a:r>
                        <a:rPr b="1" lang="en-IN" sz="1200">
                          <a:solidFill>
                            <a:srgbClr val="000000"/>
                          </a:solidFill>
                          <a:latin typeface="Arial"/>
                          <a:ea typeface="宋体"/>
                        </a:rPr>
                        <a:t>IF</a:t>
                      </a:r>
                      <a:endParaRPr/>
                    </a:p>
                  </a:txBody>
                  <a:tcPr/>
                </a:tc>
                <a:tc>
                  <a:txBody>
                    <a:bodyPr wrap="none"/>
                    <a:p>
                      <a:pPr algn="ctr">
                        <a:lnSpc>
                          <a:spcPct val="90000"/>
                        </a:lnSpc>
                      </a:pPr>
                      <a:r>
                        <a:rPr b="1" lang="en-IN" sz="1200">
                          <a:solidFill>
                            <a:srgbClr val="000000"/>
                          </a:solidFill>
                          <a:latin typeface="Arial"/>
                          <a:ea typeface="宋体"/>
                        </a:rPr>
                        <a:t>ID</a:t>
                      </a:r>
                      <a:endParaRPr/>
                    </a:p>
                  </a:txBody>
                  <a:tcPr/>
                </a:tc>
                <a:tc>
                  <a:txBody>
                    <a:bodyPr wrap="none"/>
                    <a:p>
                      <a:pPr algn="ctr">
                        <a:lnSpc>
                          <a:spcPct val="90000"/>
                        </a:lnSpc>
                      </a:pPr>
                      <a:r>
                        <a:rPr b="1" lang="en-IN" sz="1200">
                          <a:solidFill>
                            <a:srgbClr val="000000"/>
                          </a:solidFill>
                          <a:latin typeface="Arial"/>
                          <a:ea typeface="宋体"/>
                        </a:rPr>
                        <a:t>EX</a:t>
                      </a:r>
                      <a:endParaRPr/>
                    </a:p>
                  </a:txBody>
                  <a:tcPr/>
                </a:tc>
                <a:tc>
                  <a:txBody>
                    <a:bodyPr wrap="none"/>
                    <a:p>
                      <a:pPr algn="ctr">
                        <a:lnSpc>
                          <a:spcPct val="90000"/>
                        </a:lnSpc>
                      </a:pPr>
                      <a:r>
                        <a:rPr b="1" lang="en-IN" sz="1200">
                          <a:solidFill>
                            <a:srgbClr val="000000"/>
                          </a:solidFill>
                          <a:latin typeface="Arial"/>
                          <a:ea typeface="宋体"/>
                        </a:rPr>
                        <a:t>MEM</a:t>
                      </a:r>
                      <a:endParaRPr/>
                    </a:p>
                  </a:txBody>
                  <a:tcPr/>
                </a:tc>
                <a:tc>
                  <a:txBody>
                    <a:bodyPr wrap="none"/>
                    <a:p>
                      <a:pPr algn="ctr">
                        <a:lnSpc>
                          <a:spcPct val="90000"/>
                        </a:lnSpc>
                      </a:pPr>
                      <a:r>
                        <a:rPr b="1" lang="en-IN" sz="1200">
                          <a:solidFill>
                            <a:srgbClr val="000000"/>
                          </a:solidFill>
                          <a:latin typeface="Arial"/>
                          <a:ea typeface="宋体"/>
                        </a:rPr>
                        <a:t>WB</a:t>
                      </a:r>
                      <a:endParaRPr/>
                    </a:p>
                  </a:txBody>
                  <a:tcPr/>
                </a:tc>
              </a:tr>
            </a:tbl>
          </a:graphicData>
        </a:graphic>
      </p:graphicFrame>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Data Hazards: Forwarding</a:t>
            </a:r>
            <a:endParaRPr/>
          </a:p>
        </p:txBody>
      </p:sp>
      <p:sp>
        <p:nvSpPr>
          <p:cNvPr id="395" name="CustomShape 2"/>
          <p:cNvSpPr/>
          <p:nvPr/>
        </p:nvSpPr>
        <p:spPr>
          <a:xfrm>
            <a:off x="68400" y="1066680"/>
            <a:ext cx="8236800" cy="455760"/>
          </a:xfrm>
          <a:prstGeom prst="rect">
            <a:avLst/>
          </a:prstGeom>
          <a:noFill/>
          <a:ln>
            <a:noFill/>
          </a:ln>
        </p:spPr>
        <p:txBody>
          <a:bodyPr wrap="none" lIns="90000" rIns="90000" tIns="45000" bIns="45000"/>
          <a:p>
            <a:pPr>
              <a:lnSpc>
                <a:spcPct val="100000"/>
              </a:lnSpc>
              <a:buFont typeface="StarSymbol"/>
              <a:buChar char="l"/>
            </a:pPr>
            <a:r>
              <a:rPr lang="en-IN" sz="2400">
                <a:solidFill>
                  <a:srgbClr val="000000"/>
                </a:solidFill>
                <a:latin typeface="Tahoma"/>
              </a:rPr>
              <a:t>Key idea: connect data internally before it's stored</a:t>
            </a:r>
            <a:endParaRPr/>
          </a:p>
        </p:txBody>
      </p:sp>
      <p:pic>
        <p:nvPicPr>
          <p:cNvPr id="396" name="Picture 2" descr=""/>
          <p:cNvPicPr/>
          <p:nvPr/>
        </p:nvPicPr>
        <p:blipFill>
          <a:blip r:embed="rId1"/>
          <a:stretch>
            <a:fillRect/>
          </a:stretch>
        </p:blipFill>
        <p:spPr>
          <a:xfrm>
            <a:off x="228600" y="1528560"/>
            <a:ext cx="8762400" cy="5176440"/>
          </a:xfrm>
          <a:prstGeom prst="rect">
            <a:avLst/>
          </a:prstGeom>
          <a:ln>
            <a:noFill/>
          </a:ln>
        </p:spPr>
      </p:pic>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Data Hazard Solution: Forwarding</a:t>
            </a:r>
            <a:endParaRPr/>
          </a:p>
        </p:txBody>
      </p:sp>
      <p:sp>
        <p:nvSpPr>
          <p:cNvPr id="398" name="CustomShape 2"/>
          <p:cNvSpPr/>
          <p:nvPr/>
        </p:nvSpPr>
        <p:spPr>
          <a:xfrm>
            <a:off x="152280" y="990720"/>
            <a:ext cx="8762400" cy="411408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Key idea: connect data internally before it's stored</a:t>
            </a:r>
            <a:endParaRPr/>
          </a:p>
          <a:p>
            <a:pPr lvl="1">
              <a:lnSpc>
                <a:spcPct val="100000"/>
              </a:lnSpc>
              <a:buFont typeface="StarSymbol"/>
              <a:buChar char="—"/>
            </a:pPr>
            <a:r>
              <a:rPr lang="en-IN" sz="2000">
                <a:solidFill>
                  <a:srgbClr val="000000"/>
                </a:solidFill>
                <a:latin typeface="Tahoma"/>
              </a:rPr>
              <a:t>Assumption:  The register file forwards values that are read and written during the same cycle.</a:t>
            </a:r>
            <a:endParaRPr/>
          </a:p>
          <a:p>
            <a:pPr>
              <a:lnSpc>
                <a:spcPct val="100000"/>
              </a:lnSpc>
            </a:pPr>
            <a:endParaRPr/>
          </a:p>
        </p:txBody>
      </p:sp>
      <p:pic>
        <p:nvPicPr>
          <p:cNvPr id="399" name="Picture 3" descr=""/>
          <p:cNvPicPr/>
          <p:nvPr/>
        </p:nvPicPr>
        <p:blipFill>
          <a:blip r:embed="rId1"/>
          <a:stretch>
            <a:fillRect/>
          </a:stretch>
        </p:blipFill>
        <p:spPr>
          <a:xfrm>
            <a:off x="117360" y="2101320"/>
            <a:ext cx="8873640" cy="4603680"/>
          </a:xfrm>
          <a:prstGeom prst="rect">
            <a:avLst/>
          </a:prstGeom>
          <a:ln>
            <a:noFill/>
          </a:ln>
        </p:spPr>
      </p:pic>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Data Hazards - Reordering Instructions</a:t>
            </a:r>
            <a:endParaRPr/>
          </a:p>
        </p:txBody>
      </p:sp>
      <p:sp>
        <p:nvSpPr>
          <p:cNvPr id="401" name="CustomShape 2"/>
          <p:cNvSpPr/>
          <p:nvPr/>
        </p:nvSpPr>
        <p:spPr>
          <a:xfrm>
            <a:off x="457200" y="1066680"/>
            <a:ext cx="8178120" cy="5637960"/>
          </a:xfrm>
          <a:prstGeom prst="rect">
            <a:avLst/>
          </a:prstGeom>
          <a:noFill/>
          <a:ln>
            <a:noFill/>
          </a:ln>
        </p:spPr>
        <p:txBody>
          <a:bodyPr lIns="90000" rIns="90000" tIns="45000" bIns="45000"/>
          <a:p>
            <a:r>
              <a:rPr lang="en-IN" sz="2400">
                <a:solidFill>
                  <a:srgbClr val="000000"/>
                </a:solidFill>
                <a:latin typeface="Tahoma"/>
                <a:ea typeface="宋体"/>
              </a:rPr>
              <a:t>Assuming we have data forwarding, what are the hazards in this code?</a:t>
            </a:r>
            <a:endParaRPr/>
          </a:p>
          <a:p>
            <a:r>
              <a:rPr lang="en-IN" sz="2400">
                <a:solidFill>
                  <a:srgbClr val="000000"/>
                </a:solidFill>
                <a:latin typeface="Courier New"/>
                <a:ea typeface="宋体"/>
              </a:rPr>
              <a:t>	</a:t>
            </a:r>
            <a:r>
              <a:rPr lang="en-IN" sz="2400">
                <a:solidFill>
                  <a:srgbClr val="000000"/>
                </a:solidFill>
                <a:latin typeface="Courier New"/>
                <a:ea typeface="宋体"/>
              </a:rPr>
              <a:t>lw $t0, 0($t1)</a:t>
            </a:r>
            <a:endParaRPr/>
          </a:p>
          <a:p>
            <a:r>
              <a:rPr lang="en-IN" sz="2400">
                <a:solidFill>
                  <a:srgbClr val="000000"/>
                </a:solidFill>
                <a:latin typeface="Courier New"/>
                <a:ea typeface="宋体"/>
              </a:rPr>
              <a:t>	</a:t>
            </a:r>
            <a:r>
              <a:rPr lang="en-IN" sz="2400">
                <a:solidFill>
                  <a:srgbClr val="000000"/>
                </a:solidFill>
                <a:latin typeface="Courier New"/>
                <a:ea typeface="宋体"/>
              </a:rPr>
              <a:t>lw $t2, 4($t1)</a:t>
            </a:r>
            <a:endParaRPr/>
          </a:p>
          <a:p>
            <a:r>
              <a:rPr lang="en-IN" sz="2400">
                <a:solidFill>
                  <a:srgbClr val="000000"/>
                </a:solidFill>
                <a:latin typeface="Courier New"/>
                <a:ea typeface="宋体"/>
              </a:rPr>
              <a:t>	</a:t>
            </a:r>
            <a:r>
              <a:rPr lang="en-IN" sz="2400">
                <a:solidFill>
                  <a:srgbClr val="000000"/>
                </a:solidFill>
                <a:latin typeface="Courier New"/>
                <a:ea typeface="宋体"/>
              </a:rPr>
              <a:t>sw $t2, 0($t1)</a:t>
            </a:r>
            <a:endParaRPr/>
          </a:p>
          <a:p>
            <a:pPr>
              <a:lnSpc>
                <a:spcPct val="100000"/>
              </a:lnSpc>
              <a:buFont typeface="StarSymbol"/>
              <a:buChar char="l"/>
            </a:pPr>
            <a:r>
              <a:rPr lang="en-IN" sz="2400">
                <a:solidFill>
                  <a:srgbClr val="000000"/>
                </a:solidFill>
                <a:latin typeface="Courier New"/>
                <a:ea typeface="宋体"/>
              </a:rPr>
              <a:t>	</a:t>
            </a:r>
            <a:r>
              <a:rPr lang="en-IN" sz="2400">
                <a:solidFill>
                  <a:srgbClr val="000000"/>
                </a:solidFill>
                <a:latin typeface="Courier New"/>
                <a:ea typeface="宋体"/>
              </a:rPr>
              <a:t>sw $t0, 4($t1)</a:t>
            </a:r>
            <a:endParaRPr/>
          </a:p>
          <a:p>
            <a:pPr>
              <a:lnSpc>
                <a:spcPct val="100000"/>
              </a:lnSpc>
            </a:pPr>
            <a:endParaRPr/>
          </a:p>
          <a:p>
            <a:pPr>
              <a:lnSpc>
                <a:spcPct val="100000"/>
              </a:lnSpc>
            </a:pPr>
            <a:r>
              <a:rPr lang="en-IN" sz="2400">
                <a:solidFill>
                  <a:srgbClr val="000000"/>
                </a:solidFill>
                <a:latin typeface="Tahoma"/>
                <a:ea typeface="宋体"/>
              </a:rPr>
              <a:t>Reorder instructions to remove hazard:</a:t>
            </a:r>
            <a:endParaRPr/>
          </a:p>
          <a:p>
            <a:pPr>
              <a:lnSpc>
                <a:spcPct val="100000"/>
              </a:lnSpc>
            </a:pPr>
            <a:r>
              <a:rPr lang="en-IN" sz="2400">
                <a:solidFill>
                  <a:srgbClr val="000000"/>
                </a:solidFill>
                <a:latin typeface="Courier New"/>
                <a:ea typeface="宋体"/>
              </a:rPr>
              <a:t>	</a:t>
            </a:r>
            <a:r>
              <a:rPr lang="en-IN" sz="2400">
                <a:solidFill>
                  <a:srgbClr val="000000"/>
                </a:solidFill>
                <a:latin typeface="Courier New"/>
                <a:ea typeface="宋体"/>
              </a:rPr>
              <a:t>lw $t0, 0($t1)</a:t>
            </a:r>
            <a:endParaRPr/>
          </a:p>
          <a:p>
            <a:pPr>
              <a:lnSpc>
                <a:spcPct val="100000"/>
              </a:lnSpc>
            </a:pPr>
            <a:r>
              <a:rPr lang="en-IN" sz="2400">
                <a:solidFill>
                  <a:srgbClr val="000000"/>
                </a:solidFill>
                <a:latin typeface="Courier New"/>
                <a:ea typeface="宋体"/>
              </a:rPr>
              <a:t>	</a:t>
            </a:r>
            <a:r>
              <a:rPr lang="en-IN" sz="2400">
                <a:solidFill>
                  <a:srgbClr val="000000"/>
                </a:solidFill>
                <a:latin typeface="Courier New"/>
                <a:ea typeface="宋体"/>
              </a:rPr>
              <a:t>lw $t2, 4($t1)</a:t>
            </a:r>
            <a:endParaRPr/>
          </a:p>
          <a:p>
            <a:pPr>
              <a:lnSpc>
                <a:spcPct val="100000"/>
              </a:lnSpc>
            </a:pPr>
            <a:r>
              <a:rPr lang="en-IN" sz="2400">
                <a:solidFill>
                  <a:srgbClr val="990000"/>
                </a:solidFill>
                <a:latin typeface="Courier New"/>
                <a:ea typeface="宋体"/>
              </a:rPr>
              <a:t>	</a:t>
            </a:r>
            <a:r>
              <a:rPr lang="en-IN" sz="2400">
                <a:solidFill>
                  <a:srgbClr val="990000"/>
                </a:solidFill>
                <a:latin typeface="Courier New"/>
                <a:ea typeface="宋体"/>
              </a:rPr>
              <a:t>sw $t0, 4($t1)</a:t>
            </a:r>
            <a:endParaRPr/>
          </a:p>
          <a:p>
            <a:pPr>
              <a:lnSpc>
                <a:spcPct val="100000"/>
              </a:lnSpc>
            </a:pPr>
            <a:r>
              <a:rPr lang="en-IN" sz="2400">
                <a:solidFill>
                  <a:srgbClr val="990000"/>
                </a:solidFill>
                <a:latin typeface="Courier New"/>
                <a:ea typeface="宋体"/>
              </a:rPr>
              <a:t>	</a:t>
            </a:r>
            <a:r>
              <a:rPr lang="en-IN" sz="2400">
                <a:solidFill>
                  <a:srgbClr val="990000"/>
                </a:solidFill>
                <a:latin typeface="Courier New"/>
                <a:ea typeface="宋体"/>
              </a:rPr>
              <a:t>sw $t2, 0($t1)</a:t>
            </a:r>
            <a:endParaRPr/>
          </a:p>
          <a:p>
            <a:pPr>
              <a:lnSpc>
                <a:spcPct val="100000"/>
              </a:lnSpc>
              <a:buFont typeface="StarSymbol"/>
              <a:buChar char="l"/>
            </a:pPr>
            <a:endParaRPr/>
          </a:p>
        </p:txBody>
      </p:sp>
      <p:sp>
        <p:nvSpPr>
          <p:cNvPr id="402" name="CustomShape 3"/>
          <p:cNvSpPr/>
          <p:nvPr/>
        </p:nvSpPr>
        <p:spPr>
          <a:xfrm>
            <a:off x="1828800" y="2384280"/>
            <a:ext cx="456480" cy="304200"/>
          </a:xfrm>
          <a:prstGeom prst="ellipse">
            <a:avLst/>
          </a:prstGeom>
          <a:noFill/>
          <a:ln w="38160">
            <a:solidFill>
              <a:srgbClr val="990000"/>
            </a:solidFill>
            <a:round/>
          </a:ln>
        </p:spPr>
      </p:sp>
      <p:sp>
        <p:nvSpPr>
          <p:cNvPr id="403" name="CustomShape 4"/>
          <p:cNvSpPr/>
          <p:nvPr/>
        </p:nvSpPr>
        <p:spPr>
          <a:xfrm>
            <a:off x="1830240" y="2666880"/>
            <a:ext cx="456480" cy="304200"/>
          </a:xfrm>
          <a:prstGeom prst="ellipse">
            <a:avLst/>
          </a:prstGeom>
          <a:noFill/>
          <a:ln w="38160">
            <a:solidFill>
              <a:srgbClr val="990000"/>
            </a:solidFill>
            <a:round/>
          </a:ln>
        </p:spPr>
      </p:sp>
      <p:sp>
        <p:nvSpPr>
          <p:cNvPr id="404" name="Line 5"/>
          <p:cNvSpPr/>
          <p:nvPr/>
        </p:nvSpPr>
        <p:spPr>
          <a:xfrm>
            <a:off x="3341520" y="2544480"/>
            <a:ext cx="304920" cy="0"/>
          </a:xfrm>
          <a:prstGeom prst="line">
            <a:avLst/>
          </a:prstGeom>
          <a:ln w="38160">
            <a:solidFill>
              <a:srgbClr val="990000"/>
            </a:solidFill>
            <a:round/>
            <a:headEnd len="med" type="triangle" w="med"/>
          </a:ln>
        </p:spPr>
      </p:sp>
      <p:sp>
        <p:nvSpPr>
          <p:cNvPr id="405" name="Line 6"/>
          <p:cNvSpPr/>
          <p:nvPr/>
        </p:nvSpPr>
        <p:spPr>
          <a:xfrm>
            <a:off x="3341520" y="2849400"/>
            <a:ext cx="304920" cy="0"/>
          </a:xfrm>
          <a:prstGeom prst="line">
            <a:avLst/>
          </a:prstGeom>
          <a:ln w="38160">
            <a:solidFill>
              <a:srgbClr val="990000"/>
            </a:solidFill>
            <a:round/>
            <a:headEnd len="med" type="triangle" w="med"/>
          </a:ln>
        </p:spPr>
      </p:sp>
      <p:sp>
        <p:nvSpPr>
          <p:cNvPr id="406" name="Line 7"/>
          <p:cNvSpPr/>
          <p:nvPr/>
        </p:nvSpPr>
        <p:spPr>
          <a:xfrm flipV="1">
            <a:off x="3646440" y="2544480"/>
            <a:ext cx="0" cy="304920"/>
          </a:xfrm>
          <a:prstGeom prst="line">
            <a:avLst/>
          </a:prstGeom>
          <a:ln w="38160">
            <a:solidFill>
              <a:srgbClr val="990000"/>
            </a:solidFill>
            <a:round/>
          </a:ln>
        </p:spPr>
      </p:sp>
    </p:spTree>
  </p:cSld>
  <p:timing>
    <p:tnLst>
      <p:par>
        <p:cTn id="105" dur="indefinite" restart="never" nodeType="tmRoot">
          <p:childTnLst>
            <p:seq>
              <p:cTn id="106" dur="indefinite" nodeType="mainSeq">
                <p:childTnLst>
                  <p:par>
                    <p:cTn id="107" nodeType="clickEffect" fill="hold">
                      <p:stCondLst>
                        <p:cond delay="indefinite"/>
                      </p:stCondLst>
                      <p:childTnLst>
                        <p:par>
                          <p:cTn id="108" nodeType="withEffect" fill="hold">
                            <p:stCondLst>
                              <p:cond delay="0"/>
                            </p:stCondLst>
                            <p:childTnLst>
                              <p:par>
                                <p:cTn id="109" nodeType="clickEffect" fill="hold" presetClass="entr" presetID="22" presetSubtype="1">
                                  <p:stCondLst>
                                    <p:cond delay="0"/>
                                  </p:stCondLst>
                                  <p:childTnLst>
                                    <p:set>
                                      <p:cBhvr>
                                        <p:cTn id="110" dur="1" fill="hold">
                                          <p:stCondLst>
                                            <p:cond delay="0"/>
                                          </p:stCondLst>
                                        </p:cTn>
                                        <p:attrNameLst>
                                          <p:attrName>style.visibility</p:attrName>
                                        </p:attrNameLst>
                                      </p:cBhvr>
                                      <p:to>
                                        <p:strVal val="visible"/>
                                      </p:to>
                                    </p:set>
                                    <p:animEffect filter="wipe(up)" transition="in">
                                      <p:cBhvr additive="repl">
                                        <p:cTn id="111"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7"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Control Hazards</a:t>
            </a:r>
            <a:endParaRPr/>
          </a:p>
        </p:txBody>
      </p:sp>
      <p:sp>
        <p:nvSpPr>
          <p:cNvPr id="408" name="CustomShape 2"/>
          <p:cNvSpPr/>
          <p:nvPr/>
        </p:nvSpPr>
        <p:spPr>
          <a:xfrm>
            <a:off x="152280" y="1066680"/>
            <a:ext cx="876240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66ff"/>
                </a:solidFill>
                <a:latin typeface="Tahoma"/>
              </a:rPr>
              <a:t>Control hazard: </a:t>
            </a:r>
            <a:r>
              <a:rPr lang="en-IN" sz="2400">
                <a:solidFill>
                  <a:srgbClr val="000000"/>
                </a:solidFill>
                <a:latin typeface="Tahoma"/>
              </a:rPr>
              <a:t>Also called </a:t>
            </a:r>
            <a:r>
              <a:rPr lang="en-IN" sz="2400">
                <a:solidFill>
                  <a:srgbClr val="c00000"/>
                </a:solidFill>
                <a:latin typeface="Tahoma"/>
              </a:rPr>
              <a:t>branch hazard</a:t>
            </a:r>
            <a:r>
              <a:rPr lang="en-IN" sz="2400">
                <a:solidFill>
                  <a:srgbClr val="000000"/>
                </a:solidFill>
                <a:latin typeface="Tahoma"/>
              </a:rPr>
              <a:t>. When the proper instruction cannot execute in the proper pipeline clock cycle because the instruction that was fetched is not the one that is needed; that is, the flow of instruction addresses is not what the pipeline expected.</a:t>
            </a:r>
            <a:endParaRPr/>
          </a:p>
          <a:p>
            <a:pPr algn="just">
              <a:lnSpc>
                <a:spcPct val="100000"/>
              </a:lnSpc>
            </a:pPr>
            <a:endParaRPr/>
          </a:p>
          <a:p>
            <a:pPr algn="just">
              <a:lnSpc>
                <a:spcPct val="100000"/>
              </a:lnSpc>
              <a:buFont typeface="StarSymbol"/>
              <a:buChar char="l"/>
            </a:pPr>
            <a:r>
              <a:rPr lang="en-IN" sz="2400">
                <a:solidFill>
                  <a:srgbClr val="000000"/>
                </a:solidFill>
                <a:latin typeface="Tahoma"/>
              </a:rPr>
              <a:t>A control hazard is when we need to find the destination of a branch, and can’t fetch any new instructions until we know that destination.</a:t>
            </a:r>
            <a:endParaRPr/>
          </a:p>
          <a:p>
            <a:pPr algn="just">
              <a:lnSpc>
                <a:spcPct val="100000"/>
              </a:lnSpc>
            </a:pPr>
            <a:endParaRPr/>
          </a:p>
          <a:p>
            <a:pPr algn="just">
              <a:lnSpc>
                <a:spcPct val="100000"/>
              </a:lnSpc>
              <a:buFont typeface="StarSymbol"/>
              <a:buChar char="l"/>
            </a:pPr>
            <a:r>
              <a:rPr lang="en-IN" sz="2400">
                <a:solidFill>
                  <a:srgbClr val="000000"/>
                </a:solidFill>
                <a:latin typeface="Tahoma"/>
              </a:rPr>
              <a:t>A branch is either</a:t>
            </a:r>
            <a:endParaRPr/>
          </a:p>
          <a:p>
            <a:pPr lvl="1" algn="just">
              <a:lnSpc>
                <a:spcPct val="100000"/>
              </a:lnSpc>
              <a:buFont typeface="StarSymbol"/>
              <a:buChar char="—"/>
            </a:pPr>
            <a:r>
              <a:rPr lang="en-IN" sz="2000">
                <a:solidFill>
                  <a:srgbClr val="000000"/>
                </a:solidFill>
                <a:latin typeface="Tahoma"/>
              </a:rPr>
              <a:t>Taken: PC &lt;= PC + 4 + Immediate</a:t>
            </a:r>
            <a:endParaRPr/>
          </a:p>
          <a:p>
            <a:pPr lvl="1" algn="just">
              <a:lnSpc>
                <a:spcPct val="100000"/>
              </a:lnSpc>
              <a:buFont typeface="StarSymbol"/>
              <a:buChar char="—"/>
            </a:pPr>
            <a:r>
              <a:rPr lang="en-IN" sz="2000">
                <a:solidFill>
                  <a:srgbClr val="000000"/>
                </a:solidFill>
                <a:latin typeface="Tahoma"/>
              </a:rPr>
              <a:t>Not Taken: PC &lt;= PC + 4</a:t>
            </a:r>
            <a:endParaRPr/>
          </a:p>
          <a:p>
            <a:pPr algn="just">
              <a:lnSpc>
                <a:spcPct val="100000"/>
              </a:lnSpc>
            </a:pPr>
            <a:endParaRPr/>
          </a:p>
          <a:p>
            <a:pPr>
              <a:lnSpc>
                <a:spcPct val="100000"/>
              </a:lnSpc>
            </a:pPr>
            <a:endParaRPr/>
          </a:p>
        </p:txBody>
      </p:sp>
    </p:spTree>
  </p:cSld>
  <p:timing>
    <p:tnLst>
      <p:par>
        <p:cTn id="112" dur="indefinite" restart="never" nodeType="tmRoot">
          <p:childTnLst>
            <p:seq>
              <p:cTn id="113"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 name="CustomShape 1"/>
          <p:cNvSpPr/>
          <p:nvPr/>
        </p:nvSpPr>
        <p:spPr>
          <a:xfrm>
            <a:off x="3128040" y="1066680"/>
            <a:ext cx="5658840" cy="304200"/>
          </a:xfrm>
          <a:prstGeom prst="rect">
            <a:avLst/>
          </a:prstGeom>
          <a:noFill/>
          <a:ln>
            <a:noFill/>
          </a:ln>
        </p:spPr>
        <p:txBody>
          <a:bodyPr lIns="90000" rIns="90000" tIns="45000" bIns="45000" anchor="b"/>
          <a:p>
            <a:pPr>
              <a:lnSpc>
                <a:spcPct val="100000"/>
              </a:lnSpc>
            </a:pPr>
            <a:r>
              <a:rPr lang="en-IN" sz="1500">
                <a:solidFill>
                  <a:srgbClr val="000000"/>
                </a:solidFill>
                <a:latin typeface="Arial Black"/>
                <a:ea typeface="宋体"/>
              </a:rPr>
              <a:t>Control Hazard on Branches : Three Stage Stall</a:t>
            </a:r>
            <a:endParaRPr/>
          </a:p>
        </p:txBody>
      </p:sp>
      <p:sp>
        <p:nvSpPr>
          <p:cNvPr id="410" name="CustomShape 2"/>
          <p:cNvSpPr/>
          <p:nvPr/>
        </p:nvSpPr>
        <p:spPr>
          <a:xfrm>
            <a:off x="152280" y="152280"/>
            <a:ext cx="4647600" cy="761400"/>
          </a:xfrm>
          <a:prstGeom prst="rect">
            <a:avLst/>
          </a:prstGeom>
          <a:noFill/>
          <a:ln>
            <a:noFill/>
          </a:ln>
        </p:spPr>
        <p:txBody>
          <a:bodyPr lIns="90000" rIns="90000" tIns="45000" bIns="45000" anchor="ctr"/>
          <a:p>
            <a:pPr>
              <a:lnSpc>
                <a:spcPct val="100000"/>
              </a:lnSpc>
            </a:pPr>
            <a:r>
              <a:rPr lang="en-IN" sz="4000">
                <a:solidFill>
                  <a:srgbClr val="0237bc"/>
                </a:solidFill>
                <a:latin typeface="Arial"/>
                <a:ea typeface="宋体"/>
              </a:rPr>
              <a:t>Control Hazards</a:t>
            </a:r>
            <a:endParaRPr/>
          </a:p>
        </p:txBody>
      </p:sp>
      <p:sp>
        <p:nvSpPr>
          <p:cNvPr id="411" name="CustomShape 3"/>
          <p:cNvSpPr/>
          <p:nvPr/>
        </p:nvSpPr>
        <p:spPr>
          <a:xfrm>
            <a:off x="2517840" y="1523880"/>
            <a:ext cx="1017720" cy="3961800"/>
          </a:xfrm>
          <a:prstGeom prst="rect">
            <a:avLst/>
          </a:prstGeom>
          <a:solidFill>
            <a:srgbClr val="ffffff"/>
          </a:solidFill>
          <a:ln>
            <a:noFill/>
          </a:ln>
        </p:spPr>
      </p:sp>
      <p:sp>
        <p:nvSpPr>
          <p:cNvPr id="412" name="CustomShape 4"/>
          <p:cNvSpPr/>
          <p:nvPr/>
        </p:nvSpPr>
        <p:spPr>
          <a:xfrm>
            <a:off x="802800" y="1676520"/>
            <a:ext cx="2334960" cy="819360"/>
          </a:xfrm>
          <a:prstGeom prst="rect">
            <a:avLst/>
          </a:prstGeom>
          <a:noFill/>
          <a:ln>
            <a:noFill/>
          </a:ln>
        </p:spPr>
        <p:txBody>
          <a:bodyPr wrap="none" lIns="90360" rIns="90360" tIns="44280" bIns="44280"/>
          <a:p>
            <a:pPr>
              <a:lnSpc>
                <a:spcPct val="100000"/>
              </a:lnSpc>
            </a:pPr>
            <a:r>
              <a:rPr lang="en-IN" sz="2400">
                <a:solidFill>
                  <a:srgbClr val="000000"/>
                </a:solidFill>
                <a:latin typeface="Arial"/>
                <a:ea typeface="宋体"/>
              </a:rPr>
              <a:t>10: </a:t>
            </a:r>
            <a:r>
              <a:rPr lang="en-IN" sz="2400">
                <a:solidFill>
                  <a:srgbClr val="cc0000"/>
                </a:solidFill>
                <a:latin typeface="Arial"/>
                <a:ea typeface="宋体"/>
              </a:rPr>
              <a:t>beq r1,r3,36</a:t>
            </a:r>
            <a:endParaRPr/>
          </a:p>
          <a:p>
            <a:pPr>
              <a:lnSpc>
                <a:spcPct val="100000"/>
              </a:lnSpc>
            </a:pPr>
            <a:endParaRPr/>
          </a:p>
        </p:txBody>
      </p:sp>
      <p:sp>
        <p:nvSpPr>
          <p:cNvPr id="413" name="CustomShape 5"/>
          <p:cNvSpPr/>
          <p:nvPr/>
        </p:nvSpPr>
        <p:spPr>
          <a:xfrm>
            <a:off x="810360" y="2552760"/>
            <a:ext cx="2353320" cy="81936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Arial"/>
                <a:ea typeface="宋体"/>
              </a:rPr>
              <a:t>14: and r2,r3,r5 </a:t>
            </a:r>
            <a:endParaRPr/>
          </a:p>
          <a:p>
            <a:pPr>
              <a:lnSpc>
                <a:spcPct val="100000"/>
              </a:lnSpc>
            </a:pPr>
            <a:endParaRPr/>
          </a:p>
        </p:txBody>
      </p:sp>
      <p:sp>
        <p:nvSpPr>
          <p:cNvPr id="414" name="CustomShape 6"/>
          <p:cNvSpPr/>
          <p:nvPr/>
        </p:nvSpPr>
        <p:spPr>
          <a:xfrm>
            <a:off x="810000" y="3390840"/>
            <a:ext cx="2116800" cy="81936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Arial"/>
                <a:ea typeface="宋体"/>
              </a:rPr>
              <a:t>18: or  r6,r1,r7</a:t>
            </a:r>
            <a:endParaRPr/>
          </a:p>
          <a:p>
            <a:pPr>
              <a:lnSpc>
                <a:spcPct val="100000"/>
              </a:lnSpc>
            </a:pPr>
            <a:endParaRPr/>
          </a:p>
        </p:txBody>
      </p:sp>
      <p:sp>
        <p:nvSpPr>
          <p:cNvPr id="415" name="CustomShape 7"/>
          <p:cNvSpPr/>
          <p:nvPr/>
        </p:nvSpPr>
        <p:spPr>
          <a:xfrm>
            <a:off x="811080" y="4248000"/>
            <a:ext cx="2267640" cy="81936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Arial"/>
                <a:ea typeface="宋体"/>
              </a:rPr>
              <a:t>22: add r8,r1,r9</a:t>
            </a:r>
            <a:endParaRPr/>
          </a:p>
          <a:p>
            <a:pPr>
              <a:lnSpc>
                <a:spcPct val="100000"/>
              </a:lnSpc>
            </a:pPr>
            <a:endParaRPr/>
          </a:p>
        </p:txBody>
      </p:sp>
      <p:sp>
        <p:nvSpPr>
          <p:cNvPr id="416" name="CustomShape 8"/>
          <p:cNvSpPr/>
          <p:nvPr/>
        </p:nvSpPr>
        <p:spPr>
          <a:xfrm>
            <a:off x="825120" y="5019840"/>
            <a:ext cx="2522160" cy="453600"/>
          </a:xfrm>
          <a:prstGeom prst="rect">
            <a:avLst/>
          </a:prstGeom>
          <a:solidFill>
            <a:srgbClr val="ffffff"/>
          </a:solidFill>
          <a:ln>
            <a:noFill/>
          </a:ln>
        </p:spPr>
        <p:txBody>
          <a:bodyPr wrap="none" lIns="90360" rIns="90360" tIns="44280" bIns="44280"/>
          <a:p>
            <a:pPr>
              <a:lnSpc>
                <a:spcPct val="100000"/>
              </a:lnSpc>
            </a:pPr>
            <a:r>
              <a:rPr lang="en-IN" sz="2400">
                <a:solidFill>
                  <a:srgbClr val="000000"/>
                </a:solidFill>
                <a:latin typeface="Arial"/>
                <a:ea typeface="宋体"/>
              </a:rPr>
              <a:t>36: xor r10,r1,r11</a:t>
            </a:r>
            <a:endParaRPr/>
          </a:p>
        </p:txBody>
      </p:sp>
      <p:sp>
        <p:nvSpPr>
          <p:cNvPr id="417" name="CustomShape 9"/>
          <p:cNvSpPr/>
          <p:nvPr/>
        </p:nvSpPr>
        <p:spPr>
          <a:xfrm>
            <a:off x="2391840" y="2048040"/>
            <a:ext cx="1289520" cy="3056760"/>
          </a:xfrm>
          <a:prstGeom prst="rect">
            <a:avLst/>
          </a:prstGeom>
          <a:noFill/>
          <a:ln w="28440">
            <a:solidFill>
              <a:srgbClr val="000000"/>
            </a:solidFill>
            <a:round/>
            <a:tailEnd len="med" type="triangle" w="med"/>
          </a:ln>
        </p:spPr>
      </p:sp>
      <p:sp>
        <p:nvSpPr>
          <p:cNvPr id="418" name="CustomShape 10"/>
          <p:cNvSpPr/>
          <p:nvPr/>
        </p:nvSpPr>
        <p:spPr>
          <a:xfrm>
            <a:off x="5807520" y="3395520"/>
            <a:ext cx="155880" cy="365040"/>
          </a:xfrm>
          <a:prstGeom prst="rect">
            <a:avLst/>
          </a:prstGeom>
          <a:solidFill>
            <a:srgbClr val="ff6600"/>
          </a:solidFill>
          <a:ln>
            <a:noFill/>
          </a:ln>
        </p:spPr>
      </p:sp>
      <p:sp>
        <p:nvSpPr>
          <p:cNvPr id="419" name="CustomShape 11"/>
          <p:cNvSpPr/>
          <p:nvPr/>
        </p:nvSpPr>
        <p:spPr>
          <a:xfrm>
            <a:off x="5650560" y="3395520"/>
            <a:ext cx="312840" cy="369000"/>
          </a:xfrm>
          <a:prstGeom prst="rect">
            <a:avLst/>
          </a:prstGeom>
          <a:noFill/>
          <a:ln w="28440">
            <a:solidFill>
              <a:srgbClr val="000000"/>
            </a:solidFill>
            <a:miter/>
          </a:ln>
        </p:spPr>
      </p:sp>
      <p:sp>
        <p:nvSpPr>
          <p:cNvPr id="420" name="CustomShape 12"/>
          <p:cNvSpPr/>
          <p:nvPr/>
        </p:nvSpPr>
        <p:spPr>
          <a:xfrm>
            <a:off x="5605560" y="343584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21" name="Line 13"/>
          <p:cNvSpPr/>
          <p:nvPr/>
        </p:nvSpPr>
        <p:spPr>
          <a:xfrm>
            <a:off x="5964480" y="3470040"/>
            <a:ext cx="344520" cy="0"/>
          </a:xfrm>
          <a:prstGeom prst="line">
            <a:avLst/>
          </a:prstGeom>
          <a:ln w="28440">
            <a:solidFill>
              <a:srgbClr val="000000"/>
            </a:solidFill>
            <a:round/>
          </a:ln>
        </p:spPr>
      </p:sp>
      <p:sp>
        <p:nvSpPr>
          <p:cNvPr id="422" name="Line 14"/>
          <p:cNvSpPr/>
          <p:nvPr/>
        </p:nvSpPr>
        <p:spPr>
          <a:xfrm>
            <a:off x="5964480" y="3690720"/>
            <a:ext cx="344520" cy="0"/>
          </a:xfrm>
          <a:prstGeom prst="line">
            <a:avLst/>
          </a:prstGeom>
          <a:ln w="28440">
            <a:solidFill>
              <a:srgbClr val="000000"/>
            </a:solidFill>
            <a:round/>
          </a:ln>
        </p:spPr>
      </p:sp>
      <p:sp>
        <p:nvSpPr>
          <p:cNvPr id="423" name="CustomShape 15"/>
          <p:cNvSpPr/>
          <p:nvPr/>
        </p:nvSpPr>
        <p:spPr>
          <a:xfrm rot="16200000">
            <a:off x="6102000" y="3448800"/>
            <a:ext cx="588240" cy="263160"/>
          </a:xfrm>
          <a:prstGeom prst="rect">
            <a:avLst/>
          </a:prstGeom>
          <a:solidFill>
            <a:srgbClr val="ffffff"/>
          </a:solidFill>
          <a:ln w="28440">
            <a:solidFill>
              <a:srgbClr val="000000"/>
            </a:solidFill>
            <a:miter/>
          </a:ln>
        </p:spPr>
      </p:sp>
      <p:sp>
        <p:nvSpPr>
          <p:cNvPr id="424" name="CustomShape 16"/>
          <p:cNvSpPr/>
          <p:nvPr/>
        </p:nvSpPr>
        <p:spPr>
          <a:xfrm rot="5400000">
            <a:off x="6222600" y="3509280"/>
            <a:ext cx="189360" cy="140400"/>
          </a:xfrm>
          <a:prstGeom prst="triangle">
            <a:avLst>
              <a:gd name="adj" fmla="val 50000"/>
            </a:avLst>
          </a:prstGeom>
          <a:solidFill>
            <a:srgbClr val="ffffff"/>
          </a:solidFill>
          <a:ln>
            <a:noFill/>
          </a:ln>
        </p:spPr>
      </p:sp>
      <p:sp>
        <p:nvSpPr>
          <p:cNvPr id="425" name="CustomShape 17"/>
          <p:cNvSpPr/>
          <p:nvPr/>
        </p:nvSpPr>
        <p:spPr>
          <a:xfrm rot="5400000">
            <a:off x="6236280" y="3525480"/>
            <a:ext cx="166320" cy="108360"/>
          </a:xfrm>
          <a:prstGeom prst="rect">
            <a:avLst/>
          </a:prstGeom>
          <a:noFill/>
          <a:ln w="28440">
            <a:solidFill>
              <a:srgbClr val="000000"/>
            </a:solidFill>
            <a:round/>
          </a:ln>
        </p:spPr>
      </p:sp>
      <p:sp>
        <p:nvSpPr>
          <p:cNvPr id="426" name="CustomShape 18"/>
          <p:cNvSpPr/>
          <p:nvPr/>
        </p:nvSpPr>
        <p:spPr>
          <a:xfrm rot="16200000">
            <a:off x="6218280" y="3415320"/>
            <a:ext cx="425880" cy="241920"/>
          </a:xfrm>
          <a:prstGeom prst="rect">
            <a:avLst/>
          </a:prstGeom>
          <a:noFill/>
          <a:ln>
            <a:noFill/>
          </a:ln>
        </p:spPr>
        <p:txBody>
          <a:bodyPr wrap="none" lIns="45000" rIns="45000" tIns="90000" bIns="90000" anchor="ctr"/>
          <a:p>
            <a:pPr>
              <a:lnSpc>
                <a:spcPct val="100000"/>
              </a:lnSpc>
            </a:pPr>
            <a:r>
              <a:rPr lang="en-IN" sz="1000">
                <a:solidFill>
                  <a:srgbClr val="000000"/>
                </a:solidFill>
                <a:latin typeface="Arial"/>
                <a:ea typeface="宋体"/>
              </a:rPr>
              <a:t>ALU</a:t>
            </a:r>
            <a:endParaRPr/>
          </a:p>
        </p:txBody>
      </p:sp>
      <p:sp>
        <p:nvSpPr>
          <p:cNvPr id="427" name="Line 19"/>
          <p:cNvSpPr/>
          <p:nvPr/>
        </p:nvSpPr>
        <p:spPr>
          <a:xfrm>
            <a:off x="6530760" y="3581280"/>
            <a:ext cx="345960" cy="0"/>
          </a:xfrm>
          <a:prstGeom prst="line">
            <a:avLst/>
          </a:prstGeom>
          <a:ln w="28440">
            <a:solidFill>
              <a:srgbClr val="000000"/>
            </a:solidFill>
            <a:round/>
          </a:ln>
        </p:spPr>
      </p:sp>
      <p:sp>
        <p:nvSpPr>
          <p:cNvPr id="428" name="Line 20"/>
          <p:cNvSpPr/>
          <p:nvPr/>
        </p:nvSpPr>
        <p:spPr>
          <a:xfrm>
            <a:off x="7128000" y="3581280"/>
            <a:ext cx="345600" cy="0"/>
          </a:xfrm>
          <a:prstGeom prst="line">
            <a:avLst/>
          </a:prstGeom>
          <a:ln w="28440">
            <a:solidFill>
              <a:srgbClr val="000000"/>
            </a:solidFill>
            <a:round/>
          </a:ln>
        </p:spPr>
      </p:sp>
      <p:sp>
        <p:nvSpPr>
          <p:cNvPr id="429" name="CustomShape 21"/>
          <p:cNvSpPr/>
          <p:nvPr/>
        </p:nvSpPr>
        <p:spPr>
          <a:xfrm>
            <a:off x="6792840" y="3397320"/>
            <a:ext cx="312840" cy="367560"/>
          </a:xfrm>
          <a:prstGeom prst="rect">
            <a:avLst/>
          </a:prstGeom>
          <a:solidFill>
            <a:srgbClr val="ffffff"/>
          </a:solidFill>
          <a:ln w="28440">
            <a:solidFill>
              <a:srgbClr val="000000"/>
            </a:solidFill>
            <a:miter/>
          </a:ln>
        </p:spPr>
      </p:sp>
      <p:sp>
        <p:nvSpPr>
          <p:cNvPr id="430" name="CustomShape 22"/>
          <p:cNvSpPr/>
          <p:nvPr/>
        </p:nvSpPr>
        <p:spPr>
          <a:xfrm>
            <a:off x="6677280" y="3437640"/>
            <a:ext cx="5526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DMem</a:t>
            </a:r>
            <a:endParaRPr/>
          </a:p>
        </p:txBody>
      </p:sp>
      <p:sp>
        <p:nvSpPr>
          <p:cNvPr id="431" name="CustomShape 23"/>
          <p:cNvSpPr/>
          <p:nvPr/>
        </p:nvSpPr>
        <p:spPr>
          <a:xfrm>
            <a:off x="6751080" y="3581280"/>
            <a:ext cx="468000" cy="293040"/>
          </a:xfrm>
          <a:prstGeom prst="rect">
            <a:avLst/>
          </a:prstGeom>
          <a:noFill/>
          <a:ln w="28440">
            <a:solidFill>
              <a:srgbClr val="000000"/>
            </a:solidFill>
            <a:round/>
          </a:ln>
        </p:spPr>
      </p:sp>
      <p:sp>
        <p:nvSpPr>
          <p:cNvPr id="432" name="Line 24"/>
          <p:cNvSpPr/>
          <p:nvPr/>
        </p:nvSpPr>
        <p:spPr>
          <a:xfrm>
            <a:off x="5326560" y="3692520"/>
            <a:ext cx="324720" cy="0"/>
          </a:xfrm>
          <a:prstGeom prst="line">
            <a:avLst/>
          </a:prstGeom>
          <a:ln w="28440">
            <a:solidFill>
              <a:srgbClr val="000000"/>
            </a:solidFill>
            <a:round/>
          </a:ln>
        </p:spPr>
      </p:sp>
      <p:sp>
        <p:nvSpPr>
          <p:cNvPr id="433" name="Line 25"/>
          <p:cNvSpPr/>
          <p:nvPr/>
        </p:nvSpPr>
        <p:spPr>
          <a:xfrm>
            <a:off x="5284080" y="3470040"/>
            <a:ext cx="365760" cy="0"/>
          </a:xfrm>
          <a:prstGeom prst="line">
            <a:avLst/>
          </a:prstGeom>
          <a:ln w="28440">
            <a:solidFill>
              <a:srgbClr val="000000"/>
            </a:solidFill>
            <a:round/>
          </a:ln>
        </p:spPr>
      </p:sp>
      <p:sp>
        <p:nvSpPr>
          <p:cNvPr id="434" name="CustomShape 26"/>
          <p:cNvSpPr/>
          <p:nvPr/>
        </p:nvSpPr>
        <p:spPr>
          <a:xfrm>
            <a:off x="5039640" y="3397320"/>
            <a:ext cx="313560" cy="367560"/>
          </a:xfrm>
          <a:prstGeom prst="rect">
            <a:avLst/>
          </a:prstGeom>
          <a:solidFill>
            <a:srgbClr val="ffffff"/>
          </a:solidFill>
          <a:ln w="28440">
            <a:solidFill>
              <a:srgbClr val="000000"/>
            </a:solidFill>
            <a:miter/>
          </a:ln>
        </p:spPr>
      </p:sp>
      <p:sp>
        <p:nvSpPr>
          <p:cNvPr id="435" name="CustomShape 27"/>
          <p:cNvSpPr/>
          <p:nvPr/>
        </p:nvSpPr>
        <p:spPr>
          <a:xfrm>
            <a:off x="4957920" y="3437640"/>
            <a:ext cx="4899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Ifetch</a:t>
            </a:r>
            <a:endParaRPr/>
          </a:p>
        </p:txBody>
      </p:sp>
      <p:sp>
        <p:nvSpPr>
          <p:cNvPr id="436" name="CustomShape 28"/>
          <p:cNvSpPr/>
          <p:nvPr/>
        </p:nvSpPr>
        <p:spPr>
          <a:xfrm>
            <a:off x="6041520" y="3230640"/>
            <a:ext cx="62280" cy="699480"/>
          </a:xfrm>
          <a:prstGeom prst="rect">
            <a:avLst/>
          </a:prstGeom>
          <a:solidFill>
            <a:srgbClr val="ffcc00"/>
          </a:solidFill>
          <a:ln w="28440">
            <a:solidFill>
              <a:srgbClr val="000000"/>
            </a:solidFill>
            <a:miter/>
          </a:ln>
        </p:spPr>
      </p:sp>
      <p:sp>
        <p:nvSpPr>
          <p:cNvPr id="437" name="CustomShape 29"/>
          <p:cNvSpPr/>
          <p:nvPr/>
        </p:nvSpPr>
        <p:spPr>
          <a:xfrm>
            <a:off x="7220160" y="3230640"/>
            <a:ext cx="62280" cy="699480"/>
          </a:xfrm>
          <a:prstGeom prst="rect">
            <a:avLst/>
          </a:prstGeom>
          <a:solidFill>
            <a:srgbClr val="ffcc00"/>
          </a:solidFill>
          <a:ln w="28440">
            <a:solidFill>
              <a:srgbClr val="000000"/>
            </a:solidFill>
            <a:miter/>
          </a:ln>
        </p:spPr>
      </p:sp>
      <p:sp>
        <p:nvSpPr>
          <p:cNvPr id="438" name="CustomShape 30"/>
          <p:cNvSpPr/>
          <p:nvPr/>
        </p:nvSpPr>
        <p:spPr>
          <a:xfrm>
            <a:off x="5452200" y="3230640"/>
            <a:ext cx="62280" cy="699480"/>
          </a:xfrm>
          <a:prstGeom prst="rect">
            <a:avLst/>
          </a:prstGeom>
          <a:solidFill>
            <a:srgbClr val="ffcc00"/>
          </a:solidFill>
          <a:ln w="28440">
            <a:solidFill>
              <a:srgbClr val="000000"/>
            </a:solidFill>
            <a:miter/>
          </a:ln>
        </p:spPr>
      </p:sp>
      <p:sp>
        <p:nvSpPr>
          <p:cNvPr id="439" name="CustomShape 31"/>
          <p:cNvSpPr/>
          <p:nvPr/>
        </p:nvSpPr>
        <p:spPr>
          <a:xfrm>
            <a:off x="6630840" y="3234600"/>
            <a:ext cx="61560" cy="690120"/>
          </a:xfrm>
          <a:prstGeom prst="rect">
            <a:avLst/>
          </a:prstGeom>
          <a:solidFill>
            <a:srgbClr val="ffcc00"/>
          </a:solidFill>
          <a:ln w="28440">
            <a:solidFill>
              <a:srgbClr val="000000"/>
            </a:solidFill>
            <a:miter/>
          </a:ln>
        </p:spPr>
      </p:sp>
      <p:sp>
        <p:nvSpPr>
          <p:cNvPr id="440" name="CustomShape 32"/>
          <p:cNvSpPr/>
          <p:nvPr/>
        </p:nvSpPr>
        <p:spPr>
          <a:xfrm>
            <a:off x="7397640" y="3382920"/>
            <a:ext cx="157680" cy="365040"/>
          </a:xfrm>
          <a:prstGeom prst="rect">
            <a:avLst/>
          </a:prstGeom>
          <a:solidFill>
            <a:srgbClr val="ff6600"/>
          </a:solidFill>
          <a:ln>
            <a:noFill/>
          </a:ln>
        </p:spPr>
      </p:sp>
      <p:sp>
        <p:nvSpPr>
          <p:cNvPr id="441" name="CustomShape 33"/>
          <p:cNvSpPr/>
          <p:nvPr/>
        </p:nvSpPr>
        <p:spPr>
          <a:xfrm>
            <a:off x="7397280" y="3382920"/>
            <a:ext cx="315720" cy="369000"/>
          </a:xfrm>
          <a:prstGeom prst="rect">
            <a:avLst/>
          </a:prstGeom>
          <a:noFill/>
          <a:ln w="28440">
            <a:solidFill>
              <a:srgbClr val="000000"/>
            </a:solidFill>
            <a:miter/>
          </a:ln>
        </p:spPr>
      </p:sp>
      <p:sp>
        <p:nvSpPr>
          <p:cNvPr id="442" name="CustomShape 34"/>
          <p:cNvSpPr/>
          <p:nvPr/>
        </p:nvSpPr>
        <p:spPr>
          <a:xfrm>
            <a:off x="7336440" y="342324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43" name="CustomShape 35"/>
          <p:cNvSpPr/>
          <p:nvPr/>
        </p:nvSpPr>
        <p:spPr>
          <a:xfrm>
            <a:off x="5214600" y="2544840"/>
            <a:ext cx="155520" cy="365040"/>
          </a:xfrm>
          <a:prstGeom prst="rect">
            <a:avLst/>
          </a:prstGeom>
          <a:solidFill>
            <a:srgbClr val="ff6600"/>
          </a:solidFill>
          <a:ln>
            <a:noFill/>
          </a:ln>
        </p:spPr>
      </p:sp>
      <p:sp>
        <p:nvSpPr>
          <p:cNvPr id="444" name="CustomShape 36"/>
          <p:cNvSpPr/>
          <p:nvPr/>
        </p:nvSpPr>
        <p:spPr>
          <a:xfrm>
            <a:off x="5058360" y="2544840"/>
            <a:ext cx="311760" cy="369000"/>
          </a:xfrm>
          <a:prstGeom prst="rect">
            <a:avLst/>
          </a:prstGeom>
          <a:noFill/>
          <a:ln w="28440">
            <a:solidFill>
              <a:srgbClr val="000000"/>
            </a:solidFill>
            <a:miter/>
          </a:ln>
        </p:spPr>
      </p:sp>
      <p:sp>
        <p:nvSpPr>
          <p:cNvPr id="445" name="CustomShape 37"/>
          <p:cNvSpPr/>
          <p:nvPr/>
        </p:nvSpPr>
        <p:spPr>
          <a:xfrm>
            <a:off x="5011200" y="258480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46" name="Line 38"/>
          <p:cNvSpPr/>
          <p:nvPr/>
        </p:nvSpPr>
        <p:spPr>
          <a:xfrm>
            <a:off x="5371200" y="2619360"/>
            <a:ext cx="344160" cy="0"/>
          </a:xfrm>
          <a:prstGeom prst="line">
            <a:avLst/>
          </a:prstGeom>
          <a:ln w="28440">
            <a:solidFill>
              <a:srgbClr val="000000"/>
            </a:solidFill>
            <a:round/>
          </a:ln>
        </p:spPr>
      </p:sp>
      <p:sp>
        <p:nvSpPr>
          <p:cNvPr id="447" name="Line 39"/>
          <p:cNvSpPr/>
          <p:nvPr/>
        </p:nvSpPr>
        <p:spPr>
          <a:xfrm>
            <a:off x="5371200" y="2839680"/>
            <a:ext cx="344160" cy="0"/>
          </a:xfrm>
          <a:prstGeom prst="line">
            <a:avLst/>
          </a:prstGeom>
          <a:ln w="28440">
            <a:solidFill>
              <a:srgbClr val="000000"/>
            </a:solidFill>
            <a:round/>
          </a:ln>
        </p:spPr>
      </p:sp>
      <p:sp>
        <p:nvSpPr>
          <p:cNvPr id="448" name="CustomShape 40"/>
          <p:cNvSpPr/>
          <p:nvPr/>
        </p:nvSpPr>
        <p:spPr>
          <a:xfrm rot="16200000">
            <a:off x="5508720" y="2597760"/>
            <a:ext cx="588240" cy="263520"/>
          </a:xfrm>
          <a:prstGeom prst="rect">
            <a:avLst/>
          </a:prstGeom>
          <a:solidFill>
            <a:srgbClr val="ffffff"/>
          </a:solidFill>
          <a:ln w="28440">
            <a:solidFill>
              <a:srgbClr val="000000"/>
            </a:solidFill>
            <a:miter/>
          </a:ln>
        </p:spPr>
      </p:sp>
      <p:sp>
        <p:nvSpPr>
          <p:cNvPr id="449" name="CustomShape 41"/>
          <p:cNvSpPr/>
          <p:nvPr/>
        </p:nvSpPr>
        <p:spPr>
          <a:xfrm rot="5400000">
            <a:off x="5628960" y="2658240"/>
            <a:ext cx="189360" cy="140400"/>
          </a:xfrm>
          <a:prstGeom prst="triangle">
            <a:avLst>
              <a:gd name="adj" fmla="val 50000"/>
            </a:avLst>
          </a:prstGeom>
          <a:solidFill>
            <a:srgbClr val="ffffff"/>
          </a:solidFill>
          <a:ln>
            <a:noFill/>
          </a:ln>
        </p:spPr>
      </p:sp>
      <p:sp>
        <p:nvSpPr>
          <p:cNvPr id="450" name="CustomShape 42"/>
          <p:cNvSpPr/>
          <p:nvPr/>
        </p:nvSpPr>
        <p:spPr>
          <a:xfrm rot="5400000">
            <a:off x="5642640" y="2674440"/>
            <a:ext cx="166320" cy="108360"/>
          </a:xfrm>
          <a:prstGeom prst="rect">
            <a:avLst/>
          </a:prstGeom>
          <a:noFill/>
          <a:ln w="28440">
            <a:solidFill>
              <a:srgbClr val="000000"/>
            </a:solidFill>
            <a:round/>
          </a:ln>
        </p:spPr>
      </p:sp>
      <p:sp>
        <p:nvSpPr>
          <p:cNvPr id="451" name="CustomShape 43"/>
          <p:cNvSpPr/>
          <p:nvPr/>
        </p:nvSpPr>
        <p:spPr>
          <a:xfrm rot="16200000">
            <a:off x="5622120" y="2567520"/>
            <a:ext cx="426240" cy="241920"/>
          </a:xfrm>
          <a:prstGeom prst="rect">
            <a:avLst/>
          </a:prstGeom>
          <a:noFill/>
          <a:ln>
            <a:noFill/>
          </a:ln>
        </p:spPr>
        <p:txBody>
          <a:bodyPr wrap="none" lIns="45000" rIns="45000" tIns="90000" bIns="90000" anchor="ctr"/>
          <a:p>
            <a:pPr>
              <a:lnSpc>
                <a:spcPct val="100000"/>
              </a:lnSpc>
            </a:pPr>
            <a:r>
              <a:rPr lang="en-IN" sz="1000">
                <a:solidFill>
                  <a:srgbClr val="000000"/>
                </a:solidFill>
                <a:latin typeface="Arial"/>
                <a:ea typeface="宋体"/>
              </a:rPr>
              <a:t>ALU</a:t>
            </a:r>
            <a:endParaRPr/>
          </a:p>
        </p:txBody>
      </p:sp>
      <p:sp>
        <p:nvSpPr>
          <p:cNvPr id="452" name="Line 44"/>
          <p:cNvSpPr/>
          <p:nvPr/>
        </p:nvSpPr>
        <p:spPr>
          <a:xfrm>
            <a:off x="5937120" y="2730240"/>
            <a:ext cx="345960" cy="0"/>
          </a:xfrm>
          <a:prstGeom prst="line">
            <a:avLst/>
          </a:prstGeom>
          <a:ln w="28440">
            <a:solidFill>
              <a:srgbClr val="000000"/>
            </a:solidFill>
            <a:round/>
          </a:ln>
        </p:spPr>
      </p:sp>
      <p:sp>
        <p:nvSpPr>
          <p:cNvPr id="453" name="Line 45"/>
          <p:cNvSpPr/>
          <p:nvPr/>
        </p:nvSpPr>
        <p:spPr>
          <a:xfrm>
            <a:off x="6534360" y="2730240"/>
            <a:ext cx="345960" cy="0"/>
          </a:xfrm>
          <a:prstGeom prst="line">
            <a:avLst/>
          </a:prstGeom>
          <a:ln w="28440">
            <a:solidFill>
              <a:srgbClr val="000000"/>
            </a:solidFill>
            <a:round/>
          </a:ln>
        </p:spPr>
      </p:sp>
      <p:sp>
        <p:nvSpPr>
          <p:cNvPr id="454" name="CustomShape 46"/>
          <p:cNvSpPr/>
          <p:nvPr/>
        </p:nvSpPr>
        <p:spPr>
          <a:xfrm>
            <a:off x="6199200" y="2546280"/>
            <a:ext cx="312840" cy="367560"/>
          </a:xfrm>
          <a:prstGeom prst="rect">
            <a:avLst/>
          </a:prstGeom>
          <a:solidFill>
            <a:srgbClr val="ffffff"/>
          </a:solidFill>
          <a:ln w="28440">
            <a:solidFill>
              <a:srgbClr val="000000"/>
            </a:solidFill>
            <a:miter/>
          </a:ln>
        </p:spPr>
      </p:sp>
      <p:sp>
        <p:nvSpPr>
          <p:cNvPr id="455" name="CustomShape 47"/>
          <p:cNvSpPr/>
          <p:nvPr/>
        </p:nvSpPr>
        <p:spPr>
          <a:xfrm>
            <a:off x="6081480" y="2586600"/>
            <a:ext cx="5526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DMem</a:t>
            </a:r>
            <a:endParaRPr/>
          </a:p>
        </p:txBody>
      </p:sp>
      <p:sp>
        <p:nvSpPr>
          <p:cNvPr id="456" name="CustomShape 48"/>
          <p:cNvSpPr/>
          <p:nvPr/>
        </p:nvSpPr>
        <p:spPr>
          <a:xfrm>
            <a:off x="6157440" y="2730600"/>
            <a:ext cx="468000" cy="293040"/>
          </a:xfrm>
          <a:prstGeom prst="rect">
            <a:avLst/>
          </a:prstGeom>
          <a:noFill/>
          <a:ln w="28440">
            <a:solidFill>
              <a:srgbClr val="000000"/>
            </a:solidFill>
            <a:round/>
          </a:ln>
        </p:spPr>
      </p:sp>
      <p:sp>
        <p:nvSpPr>
          <p:cNvPr id="457" name="Line 49"/>
          <p:cNvSpPr/>
          <p:nvPr/>
        </p:nvSpPr>
        <p:spPr>
          <a:xfrm>
            <a:off x="4732920" y="2841480"/>
            <a:ext cx="324720" cy="0"/>
          </a:xfrm>
          <a:prstGeom prst="line">
            <a:avLst/>
          </a:prstGeom>
          <a:ln w="28440">
            <a:solidFill>
              <a:srgbClr val="000000"/>
            </a:solidFill>
            <a:round/>
          </a:ln>
        </p:spPr>
      </p:sp>
      <p:sp>
        <p:nvSpPr>
          <p:cNvPr id="458" name="Line 50"/>
          <p:cNvSpPr/>
          <p:nvPr/>
        </p:nvSpPr>
        <p:spPr>
          <a:xfrm>
            <a:off x="4690440" y="2619360"/>
            <a:ext cx="365760" cy="0"/>
          </a:xfrm>
          <a:prstGeom prst="line">
            <a:avLst/>
          </a:prstGeom>
          <a:ln w="28440">
            <a:solidFill>
              <a:srgbClr val="000000"/>
            </a:solidFill>
            <a:round/>
          </a:ln>
        </p:spPr>
      </p:sp>
      <p:sp>
        <p:nvSpPr>
          <p:cNvPr id="459" name="CustomShape 51"/>
          <p:cNvSpPr/>
          <p:nvPr/>
        </p:nvSpPr>
        <p:spPr>
          <a:xfrm>
            <a:off x="4447080" y="2546280"/>
            <a:ext cx="313560" cy="367560"/>
          </a:xfrm>
          <a:prstGeom prst="rect">
            <a:avLst/>
          </a:prstGeom>
          <a:solidFill>
            <a:srgbClr val="ffffff"/>
          </a:solidFill>
          <a:ln w="28440">
            <a:solidFill>
              <a:srgbClr val="000000"/>
            </a:solidFill>
            <a:miter/>
          </a:ln>
        </p:spPr>
      </p:sp>
      <p:sp>
        <p:nvSpPr>
          <p:cNvPr id="460" name="CustomShape 52"/>
          <p:cNvSpPr/>
          <p:nvPr/>
        </p:nvSpPr>
        <p:spPr>
          <a:xfrm>
            <a:off x="4361400" y="2586600"/>
            <a:ext cx="4899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Ifetch</a:t>
            </a:r>
            <a:endParaRPr/>
          </a:p>
        </p:txBody>
      </p:sp>
      <p:sp>
        <p:nvSpPr>
          <p:cNvPr id="461" name="CustomShape 53"/>
          <p:cNvSpPr/>
          <p:nvPr/>
        </p:nvSpPr>
        <p:spPr>
          <a:xfrm>
            <a:off x="5447880" y="2379600"/>
            <a:ext cx="62280" cy="699480"/>
          </a:xfrm>
          <a:prstGeom prst="rect">
            <a:avLst/>
          </a:prstGeom>
          <a:solidFill>
            <a:srgbClr val="ffcc00"/>
          </a:solidFill>
          <a:ln w="28440">
            <a:solidFill>
              <a:srgbClr val="000000"/>
            </a:solidFill>
            <a:miter/>
          </a:ln>
        </p:spPr>
      </p:sp>
      <p:sp>
        <p:nvSpPr>
          <p:cNvPr id="462" name="CustomShape 54"/>
          <p:cNvSpPr/>
          <p:nvPr/>
        </p:nvSpPr>
        <p:spPr>
          <a:xfrm>
            <a:off x="6626520" y="2379600"/>
            <a:ext cx="62280" cy="699480"/>
          </a:xfrm>
          <a:prstGeom prst="rect">
            <a:avLst/>
          </a:prstGeom>
          <a:solidFill>
            <a:srgbClr val="ffcc00"/>
          </a:solidFill>
          <a:ln w="28440">
            <a:solidFill>
              <a:srgbClr val="000000"/>
            </a:solidFill>
            <a:miter/>
          </a:ln>
        </p:spPr>
      </p:sp>
      <p:sp>
        <p:nvSpPr>
          <p:cNvPr id="463" name="CustomShape 55"/>
          <p:cNvSpPr/>
          <p:nvPr/>
        </p:nvSpPr>
        <p:spPr>
          <a:xfrm>
            <a:off x="4858920" y="2379600"/>
            <a:ext cx="62280" cy="699480"/>
          </a:xfrm>
          <a:prstGeom prst="rect">
            <a:avLst/>
          </a:prstGeom>
          <a:solidFill>
            <a:srgbClr val="ffcc00"/>
          </a:solidFill>
          <a:ln w="28440">
            <a:solidFill>
              <a:srgbClr val="000000"/>
            </a:solidFill>
            <a:miter/>
          </a:ln>
        </p:spPr>
      </p:sp>
      <p:sp>
        <p:nvSpPr>
          <p:cNvPr id="464" name="CustomShape 56"/>
          <p:cNvSpPr/>
          <p:nvPr/>
        </p:nvSpPr>
        <p:spPr>
          <a:xfrm>
            <a:off x="6037200" y="2383920"/>
            <a:ext cx="61560" cy="690120"/>
          </a:xfrm>
          <a:prstGeom prst="rect">
            <a:avLst/>
          </a:prstGeom>
          <a:solidFill>
            <a:srgbClr val="ffcc00"/>
          </a:solidFill>
          <a:ln w="28440">
            <a:solidFill>
              <a:srgbClr val="000000"/>
            </a:solidFill>
            <a:miter/>
          </a:ln>
        </p:spPr>
      </p:sp>
      <p:sp>
        <p:nvSpPr>
          <p:cNvPr id="465" name="CustomShape 57"/>
          <p:cNvSpPr/>
          <p:nvPr/>
        </p:nvSpPr>
        <p:spPr>
          <a:xfrm>
            <a:off x="6805440" y="2532240"/>
            <a:ext cx="157680" cy="365040"/>
          </a:xfrm>
          <a:prstGeom prst="rect">
            <a:avLst/>
          </a:prstGeom>
          <a:solidFill>
            <a:srgbClr val="ff6600"/>
          </a:solidFill>
          <a:ln>
            <a:noFill/>
          </a:ln>
        </p:spPr>
      </p:sp>
      <p:sp>
        <p:nvSpPr>
          <p:cNvPr id="466" name="CustomShape 58"/>
          <p:cNvSpPr/>
          <p:nvPr/>
        </p:nvSpPr>
        <p:spPr>
          <a:xfrm>
            <a:off x="6805080" y="2532240"/>
            <a:ext cx="315720" cy="369000"/>
          </a:xfrm>
          <a:prstGeom prst="rect">
            <a:avLst/>
          </a:prstGeom>
          <a:noFill/>
          <a:ln w="28440">
            <a:solidFill>
              <a:srgbClr val="000000"/>
            </a:solidFill>
            <a:miter/>
          </a:ln>
        </p:spPr>
      </p:sp>
      <p:sp>
        <p:nvSpPr>
          <p:cNvPr id="467" name="CustomShape 59"/>
          <p:cNvSpPr/>
          <p:nvPr/>
        </p:nvSpPr>
        <p:spPr>
          <a:xfrm>
            <a:off x="6743520" y="257220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68" name="CustomShape 60"/>
          <p:cNvSpPr/>
          <p:nvPr/>
        </p:nvSpPr>
        <p:spPr>
          <a:xfrm>
            <a:off x="4631760" y="1719360"/>
            <a:ext cx="156240" cy="365040"/>
          </a:xfrm>
          <a:prstGeom prst="rect">
            <a:avLst/>
          </a:prstGeom>
          <a:solidFill>
            <a:srgbClr val="ff6600"/>
          </a:solidFill>
          <a:ln>
            <a:noFill/>
          </a:ln>
        </p:spPr>
      </p:sp>
      <p:sp>
        <p:nvSpPr>
          <p:cNvPr id="469" name="CustomShape 61"/>
          <p:cNvSpPr/>
          <p:nvPr/>
        </p:nvSpPr>
        <p:spPr>
          <a:xfrm>
            <a:off x="4474800" y="1719360"/>
            <a:ext cx="312840" cy="369000"/>
          </a:xfrm>
          <a:prstGeom prst="rect">
            <a:avLst/>
          </a:prstGeom>
          <a:noFill/>
          <a:ln w="28440">
            <a:solidFill>
              <a:srgbClr val="000000"/>
            </a:solidFill>
            <a:miter/>
          </a:ln>
        </p:spPr>
      </p:sp>
      <p:sp>
        <p:nvSpPr>
          <p:cNvPr id="470" name="CustomShape 62"/>
          <p:cNvSpPr/>
          <p:nvPr/>
        </p:nvSpPr>
        <p:spPr>
          <a:xfrm>
            <a:off x="4428000" y="175932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71" name="Line 63"/>
          <p:cNvSpPr/>
          <p:nvPr/>
        </p:nvSpPr>
        <p:spPr>
          <a:xfrm>
            <a:off x="4788720" y="1793520"/>
            <a:ext cx="344160" cy="0"/>
          </a:xfrm>
          <a:prstGeom prst="line">
            <a:avLst/>
          </a:prstGeom>
          <a:ln w="28440">
            <a:solidFill>
              <a:srgbClr val="000000"/>
            </a:solidFill>
            <a:round/>
          </a:ln>
        </p:spPr>
      </p:sp>
      <p:sp>
        <p:nvSpPr>
          <p:cNvPr id="472" name="Line 64"/>
          <p:cNvSpPr/>
          <p:nvPr/>
        </p:nvSpPr>
        <p:spPr>
          <a:xfrm>
            <a:off x="4788720" y="2014200"/>
            <a:ext cx="344160" cy="0"/>
          </a:xfrm>
          <a:prstGeom prst="line">
            <a:avLst/>
          </a:prstGeom>
          <a:ln w="28440">
            <a:solidFill>
              <a:srgbClr val="000000"/>
            </a:solidFill>
            <a:round/>
          </a:ln>
        </p:spPr>
      </p:sp>
      <p:sp>
        <p:nvSpPr>
          <p:cNvPr id="473" name="CustomShape 65"/>
          <p:cNvSpPr/>
          <p:nvPr/>
        </p:nvSpPr>
        <p:spPr>
          <a:xfrm rot="16200000">
            <a:off x="4925880" y="1772640"/>
            <a:ext cx="588240" cy="262800"/>
          </a:xfrm>
          <a:prstGeom prst="rect">
            <a:avLst/>
          </a:prstGeom>
          <a:solidFill>
            <a:srgbClr val="ffffff"/>
          </a:solidFill>
          <a:ln w="28440">
            <a:solidFill>
              <a:srgbClr val="000000"/>
            </a:solidFill>
            <a:miter/>
          </a:ln>
        </p:spPr>
      </p:sp>
      <p:sp>
        <p:nvSpPr>
          <p:cNvPr id="474" name="CustomShape 66"/>
          <p:cNvSpPr/>
          <p:nvPr/>
        </p:nvSpPr>
        <p:spPr>
          <a:xfrm rot="5400000">
            <a:off x="5047200" y="1833480"/>
            <a:ext cx="189360" cy="140040"/>
          </a:xfrm>
          <a:prstGeom prst="triangle">
            <a:avLst>
              <a:gd name="adj" fmla="val 50000"/>
            </a:avLst>
          </a:prstGeom>
          <a:solidFill>
            <a:srgbClr val="ffffff"/>
          </a:solidFill>
          <a:ln>
            <a:noFill/>
          </a:ln>
        </p:spPr>
      </p:sp>
      <p:sp>
        <p:nvSpPr>
          <p:cNvPr id="475" name="CustomShape 67"/>
          <p:cNvSpPr/>
          <p:nvPr/>
        </p:nvSpPr>
        <p:spPr>
          <a:xfrm rot="5400000">
            <a:off x="5059440" y="1848600"/>
            <a:ext cx="166320" cy="108000"/>
          </a:xfrm>
          <a:prstGeom prst="rect">
            <a:avLst/>
          </a:prstGeom>
          <a:noFill/>
          <a:ln w="28440">
            <a:solidFill>
              <a:srgbClr val="000000"/>
            </a:solidFill>
            <a:round/>
          </a:ln>
        </p:spPr>
      </p:sp>
      <p:sp>
        <p:nvSpPr>
          <p:cNvPr id="476" name="CustomShape 68"/>
          <p:cNvSpPr/>
          <p:nvPr/>
        </p:nvSpPr>
        <p:spPr>
          <a:xfrm rot="16200000">
            <a:off x="5045760" y="1740600"/>
            <a:ext cx="426240" cy="241920"/>
          </a:xfrm>
          <a:prstGeom prst="rect">
            <a:avLst/>
          </a:prstGeom>
          <a:noFill/>
          <a:ln>
            <a:noFill/>
          </a:ln>
        </p:spPr>
        <p:txBody>
          <a:bodyPr wrap="none" lIns="45000" rIns="45000" tIns="90000" bIns="90000" anchor="ctr"/>
          <a:p>
            <a:pPr>
              <a:lnSpc>
                <a:spcPct val="100000"/>
              </a:lnSpc>
            </a:pPr>
            <a:r>
              <a:rPr lang="en-IN" sz="1000">
                <a:solidFill>
                  <a:srgbClr val="000000"/>
                </a:solidFill>
                <a:latin typeface="Arial"/>
                <a:ea typeface="宋体"/>
              </a:rPr>
              <a:t>ALU</a:t>
            </a:r>
            <a:endParaRPr/>
          </a:p>
        </p:txBody>
      </p:sp>
      <p:sp>
        <p:nvSpPr>
          <p:cNvPr id="477" name="Line 69"/>
          <p:cNvSpPr/>
          <p:nvPr/>
        </p:nvSpPr>
        <p:spPr>
          <a:xfrm>
            <a:off x="5354640" y="1904760"/>
            <a:ext cx="345960" cy="0"/>
          </a:xfrm>
          <a:prstGeom prst="line">
            <a:avLst/>
          </a:prstGeom>
          <a:ln w="28440">
            <a:solidFill>
              <a:srgbClr val="000000"/>
            </a:solidFill>
            <a:round/>
          </a:ln>
        </p:spPr>
      </p:sp>
      <p:sp>
        <p:nvSpPr>
          <p:cNvPr id="478" name="Line 70"/>
          <p:cNvSpPr/>
          <p:nvPr/>
        </p:nvSpPr>
        <p:spPr>
          <a:xfrm>
            <a:off x="5951880" y="1904760"/>
            <a:ext cx="345960" cy="0"/>
          </a:xfrm>
          <a:prstGeom prst="line">
            <a:avLst/>
          </a:prstGeom>
          <a:ln w="28440">
            <a:solidFill>
              <a:srgbClr val="000000"/>
            </a:solidFill>
            <a:round/>
          </a:ln>
        </p:spPr>
      </p:sp>
      <p:sp>
        <p:nvSpPr>
          <p:cNvPr id="479" name="CustomShape 71"/>
          <p:cNvSpPr/>
          <p:nvPr/>
        </p:nvSpPr>
        <p:spPr>
          <a:xfrm>
            <a:off x="5616720" y="1720800"/>
            <a:ext cx="313200" cy="367560"/>
          </a:xfrm>
          <a:prstGeom prst="rect">
            <a:avLst/>
          </a:prstGeom>
          <a:solidFill>
            <a:srgbClr val="ffffff"/>
          </a:solidFill>
          <a:ln w="28440">
            <a:solidFill>
              <a:srgbClr val="000000"/>
            </a:solidFill>
            <a:miter/>
          </a:ln>
        </p:spPr>
      </p:sp>
      <p:sp>
        <p:nvSpPr>
          <p:cNvPr id="480" name="CustomShape 72"/>
          <p:cNvSpPr/>
          <p:nvPr/>
        </p:nvSpPr>
        <p:spPr>
          <a:xfrm>
            <a:off x="5497560" y="1761120"/>
            <a:ext cx="5526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DMem</a:t>
            </a:r>
            <a:endParaRPr/>
          </a:p>
        </p:txBody>
      </p:sp>
      <p:sp>
        <p:nvSpPr>
          <p:cNvPr id="481" name="CustomShape 73"/>
          <p:cNvSpPr/>
          <p:nvPr/>
        </p:nvSpPr>
        <p:spPr>
          <a:xfrm>
            <a:off x="5574960" y="1905120"/>
            <a:ext cx="468000" cy="293040"/>
          </a:xfrm>
          <a:prstGeom prst="rect">
            <a:avLst/>
          </a:prstGeom>
          <a:noFill/>
          <a:ln w="28440">
            <a:solidFill>
              <a:srgbClr val="000000"/>
            </a:solidFill>
            <a:round/>
          </a:ln>
        </p:spPr>
      </p:sp>
      <p:sp>
        <p:nvSpPr>
          <p:cNvPr id="482" name="Line 74"/>
          <p:cNvSpPr/>
          <p:nvPr/>
        </p:nvSpPr>
        <p:spPr>
          <a:xfrm>
            <a:off x="4150440" y="2016000"/>
            <a:ext cx="324720" cy="0"/>
          </a:xfrm>
          <a:prstGeom prst="line">
            <a:avLst/>
          </a:prstGeom>
          <a:ln w="28440">
            <a:solidFill>
              <a:srgbClr val="000000"/>
            </a:solidFill>
            <a:round/>
          </a:ln>
        </p:spPr>
      </p:sp>
      <p:sp>
        <p:nvSpPr>
          <p:cNvPr id="483" name="Line 75"/>
          <p:cNvSpPr/>
          <p:nvPr/>
        </p:nvSpPr>
        <p:spPr>
          <a:xfrm>
            <a:off x="4108320" y="1793520"/>
            <a:ext cx="365400" cy="0"/>
          </a:xfrm>
          <a:prstGeom prst="line">
            <a:avLst/>
          </a:prstGeom>
          <a:ln w="28440">
            <a:solidFill>
              <a:srgbClr val="000000"/>
            </a:solidFill>
            <a:round/>
          </a:ln>
        </p:spPr>
      </p:sp>
      <p:sp>
        <p:nvSpPr>
          <p:cNvPr id="484" name="CustomShape 76"/>
          <p:cNvSpPr/>
          <p:nvPr/>
        </p:nvSpPr>
        <p:spPr>
          <a:xfrm>
            <a:off x="3864600" y="1720800"/>
            <a:ext cx="313560" cy="367560"/>
          </a:xfrm>
          <a:prstGeom prst="rect">
            <a:avLst/>
          </a:prstGeom>
          <a:solidFill>
            <a:srgbClr val="ffffff"/>
          </a:solidFill>
          <a:ln w="28440">
            <a:solidFill>
              <a:srgbClr val="000000"/>
            </a:solidFill>
            <a:miter/>
          </a:ln>
        </p:spPr>
      </p:sp>
      <p:sp>
        <p:nvSpPr>
          <p:cNvPr id="485" name="CustomShape 77"/>
          <p:cNvSpPr/>
          <p:nvPr/>
        </p:nvSpPr>
        <p:spPr>
          <a:xfrm>
            <a:off x="3778200" y="1761120"/>
            <a:ext cx="4899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Ifetch</a:t>
            </a:r>
            <a:endParaRPr/>
          </a:p>
        </p:txBody>
      </p:sp>
      <p:sp>
        <p:nvSpPr>
          <p:cNvPr id="486" name="CustomShape 78"/>
          <p:cNvSpPr/>
          <p:nvPr/>
        </p:nvSpPr>
        <p:spPr>
          <a:xfrm>
            <a:off x="4865760" y="1554120"/>
            <a:ext cx="62280" cy="699480"/>
          </a:xfrm>
          <a:prstGeom prst="rect">
            <a:avLst/>
          </a:prstGeom>
          <a:solidFill>
            <a:srgbClr val="ffcc00"/>
          </a:solidFill>
          <a:ln w="28440">
            <a:solidFill>
              <a:srgbClr val="000000"/>
            </a:solidFill>
            <a:miter/>
          </a:ln>
        </p:spPr>
      </p:sp>
      <p:sp>
        <p:nvSpPr>
          <p:cNvPr id="487" name="CustomShape 79"/>
          <p:cNvSpPr/>
          <p:nvPr/>
        </p:nvSpPr>
        <p:spPr>
          <a:xfrm>
            <a:off x="6044040" y="1554120"/>
            <a:ext cx="62280" cy="699480"/>
          </a:xfrm>
          <a:prstGeom prst="rect">
            <a:avLst/>
          </a:prstGeom>
          <a:solidFill>
            <a:srgbClr val="ffcc00"/>
          </a:solidFill>
          <a:ln w="28440">
            <a:solidFill>
              <a:srgbClr val="000000"/>
            </a:solidFill>
            <a:miter/>
          </a:ln>
        </p:spPr>
      </p:sp>
      <p:sp>
        <p:nvSpPr>
          <p:cNvPr id="488" name="CustomShape 80"/>
          <p:cNvSpPr/>
          <p:nvPr/>
        </p:nvSpPr>
        <p:spPr>
          <a:xfrm>
            <a:off x="4276440" y="1554120"/>
            <a:ext cx="62280" cy="699480"/>
          </a:xfrm>
          <a:prstGeom prst="rect">
            <a:avLst/>
          </a:prstGeom>
          <a:solidFill>
            <a:srgbClr val="ffcc00"/>
          </a:solidFill>
          <a:ln w="28440">
            <a:solidFill>
              <a:srgbClr val="000000"/>
            </a:solidFill>
            <a:miter/>
          </a:ln>
        </p:spPr>
      </p:sp>
      <p:sp>
        <p:nvSpPr>
          <p:cNvPr id="489" name="CustomShape 81"/>
          <p:cNvSpPr/>
          <p:nvPr/>
        </p:nvSpPr>
        <p:spPr>
          <a:xfrm>
            <a:off x="5455080" y="1558440"/>
            <a:ext cx="61560" cy="690120"/>
          </a:xfrm>
          <a:prstGeom prst="rect">
            <a:avLst/>
          </a:prstGeom>
          <a:solidFill>
            <a:srgbClr val="ffcc00"/>
          </a:solidFill>
          <a:ln w="28440">
            <a:solidFill>
              <a:srgbClr val="000000"/>
            </a:solidFill>
            <a:miter/>
          </a:ln>
        </p:spPr>
      </p:sp>
      <p:sp>
        <p:nvSpPr>
          <p:cNvPr id="490" name="CustomShape 82"/>
          <p:cNvSpPr/>
          <p:nvPr/>
        </p:nvSpPr>
        <p:spPr>
          <a:xfrm>
            <a:off x="6217560" y="1706400"/>
            <a:ext cx="157680" cy="365040"/>
          </a:xfrm>
          <a:prstGeom prst="rect">
            <a:avLst/>
          </a:prstGeom>
          <a:solidFill>
            <a:srgbClr val="ff6600"/>
          </a:solidFill>
          <a:ln>
            <a:noFill/>
          </a:ln>
        </p:spPr>
      </p:sp>
      <p:sp>
        <p:nvSpPr>
          <p:cNvPr id="491" name="CustomShape 83"/>
          <p:cNvSpPr/>
          <p:nvPr/>
        </p:nvSpPr>
        <p:spPr>
          <a:xfrm>
            <a:off x="6217200" y="1706400"/>
            <a:ext cx="315720" cy="369000"/>
          </a:xfrm>
          <a:prstGeom prst="rect">
            <a:avLst/>
          </a:prstGeom>
          <a:noFill/>
          <a:ln w="28440">
            <a:solidFill>
              <a:srgbClr val="000000"/>
            </a:solidFill>
            <a:miter/>
          </a:ln>
        </p:spPr>
      </p:sp>
      <p:sp>
        <p:nvSpPr>
          <p:cNvPr id="492" name="CustomShape 84"/>
          <p:cNvSpPr/>
          <p:nvPr/>
        </p:nvSpPr>
        <p:spPr>
          <a:xfrm>
            <a:off x="6158520" y="174672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93" name="CustomShape 85"/>
          <p:cNvSpPr/>
          <p:nvPr/>
        </p:nvSpPr>
        <p:spPr>
          <a:xfrm>
            <a:off x="6400440" y="4233960"/>
            <a:ext cx="155880" cy="365040"/>
          </a:xfrm>
          <a:prstGeom prst="rect">
            <a:avLst/>
          </a:prstGeom>
          <a:solidFill>
            <a:srgbClr val="ff6600"/>
          </a:solidFill>
          <a:ln>
            <a:noFill/>
          </a:ln>
        </p:spPr>
      </p:sp>
      <p:sp>
        <p:nvSpPr>
          <p:cNvPr id="494" name="CustomShape 86"/>
          <p:cNvSpPr/>
          <p:nvPr/>
        </p:nvSpPr>
        <p:spPr>
          <a:xfrm>
            <a:off x="6243840" y="4233960"/>
            <a:ext cx="312480" cy="369000"/>
          </a:xfrm>
          <a:prstGeom prst="rect">
            <a:avLst/>
          </a:prstGeom>
          <a:noFill/>
          <a:ln w="28440">
            <a:solidFill>
              <a:srgbClr val="000000"/>
            </a:solidFill>
            <a:miter/>
          </a:ln>
        </p:spPr>
      </p:sp>
      <p:sp>
        <p:nvSpPr>
          <p:cNvPr id="495" name="CustomShape 87"/>
          <p:cNvSpPr/>
          <p:nvPr/>
        </p:nvSpPr>
        <p:spPr>
          <a:xfrm>
            <a:off x="6194880" y="427392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496" name="Line 88"/>
          <p:cNvSpPr/>
          <p:nvPr/>
        </p:nvSpPr>
        <p:spPr>
          <a:xfrm>
            <a:off x="6557760" y="4308120"/>
            <a:ext cx="344880" cy="0"/>
          </a:xfrm>
          <a:prstGeom prst="line">
            <a:avLst/>
          </a:prstGeom>
          <a:ln w="28440">
            <a:solidFill>
              <a:srgbClr val="000000"/>
            </a:solidFill>
            <a:round/>
          </a:ln>
        </p:spPr>
      </p:sp>
      <p:sp>
        <p:nvSpPr>
          <p:cNvPr id="497" name="Line 89"/>
          <p:cNvSpPr/>
          <p:nvPr/>
        </p:nvSpPr>
        <p:spPr>
          <a:xfrm>
            <a:off x="6557760" y="4528800"/>
            <a:ext cx="344880" cy="0"/>
          </a:xfrm>
          <a:prstGeom prst="line">
            <a:avLst/>
          </a:prstGeom>
          <a:ln w="28440">
            <a:solidFill>
              <a:srgbClr val="000000"/>
            </a:solidFill>
            <a:round/>
          </a:ln>
        </p:spPr>
      </p:sp>
      <p:sp>
        <p:nvSpPr>
          <p:cNvPr id="498" name="CustomShape 90"/>
          <p:cNvSpPr/>
          <p:nvPr/>
        </p:nvSpPr>
        <p:spPr>
          <a:xfrm rot="16200000">
            <a:off x="6694920" y="4287240"/>
            <a:ext cx="588240" cy="262800"/>
          </a:xfrm>
          <a:prstGeom prst="rect">
            <a:avLst/>
          </a:prstGeom>
          <a:solidFill>
            <a:srgbClr val="ffffff"/>
          </a:solidFill>
          <a:ln w="28440">
            <a:solidFill>
              <a:srgbClr val="000000"/>
            </a:solidFill>
            <a:miter/>
          </a:ln>
        </p:spPr>
      </p:sp>
      <p:sp>
        <p:nvSpPr>
          <p:cNvPr id="499" name="CustomShape 91"/>
          <p:cNvSpPr/>
          <p:nvPr/>
        </p:nvSpPr>
        <p:spPr>
          <a:xfrm rot="5400000">
            <a:off x="6815880" y="4348080"/>
            <a:ext cx="189360" cy="140040"/>
          </a:xfrm>
          <a:prstGeom prst="triangle">
            <a:avLst>
              <a:gd name="adj" fmla="val 50000"/>
            </a:avLst>
          </a:prstGeom>
          <a:solidFill>
            <a:srgbClr val="ffffff"/>
          </a:solidFill>
          <a:ln>
            <a:noFill/>
          </a:ln>
        </p:spPr>
      </p:sp>
      <p:sp>
        <p:nvSpPr>
          <p:cNvPr id="500" name="CustomShape 92"/>
          <p:cNvSpPr/>
          <p:nvPr/>
        </p:nvSpPr>
        <p:spPr>
          <a:xfrm rot="5400000">
            <a:off x="6828480" y="4363200"/>
            <a:ext cx="166320" cy="108000"/>
          </a:xfrm>
          <a:prstGeom prst="rect">
            <a:avLst/>
          </a:prstGeom>
          <a:noFill/>
          <a:ln w="28440">
            <a:solidFill>
              <a:srgbClr val="000000"/>
            </a:solidFill>
            <a:round/>
          </a:ln>
        </p:spPr>
      </p:sp>
      <p:sp>
        <p:nvSpPr>
          <p:cNvPr id="501" name="CustomShape 93"/>
          <p:cNvSpPr/>
          <p:nvPr/>
        </p:nvSpPr>
        <p:spPr>
          <a:xfrm rot="16200000">
            <a:off x="6810120" y="4256280"/>
            <a:ext cx="426240" cy="241920"/>
          </a:xfrm>
          <a:prstGeom prst="rect">
            <a:avLst/>
          </a:prstGeom>
          <a:noFill/>
          <a:ln>
            <a:noFill/>
          </a:ln>
        </p:spPr>
        <p:txBody>
          <a:bodyPr wrap="none" lIns="45000" rIns="45000" tIns="90000" bIns="90000" anchor="ctr"/>
          <a:p>
            <a:pPr>
              <a:lnSpc>
                <a:spcPct val="100000"/>
              </a:lnSpc>
            </a:pPr>
            <a:r>
              <a:rPr lang="en-IN" sz="1000">
                <a:solidFill>
                  <a:srgbClr val="000000"/>
                </a:solidFill>
                <a:latin typeface="Arial"/>
                <a:ea typeface="宋体"/>
              </a:rPr>
              <a:t>ALU</a:t>
            </a:r>
            <a:endParaRPr/>
          </a:p>
        </p:txBody>
      </p:sp>
      <p:sp>
        <p:nvSpPr>
          <p:cNvPr id="502" name="Line 94"/>
          <p:cNvSpPr/>
          <p:nvPr/>
        </p:nvSpPr>
        <p:spPr>
          <a:xfrm>
            <a:off x="7123680" y="4419360"/>
            <a:ext cx="345960" cy="0"/>
          </a:xfrm>
          <a:prstGeom prst="line">
            <a:avLst/>
          </a:prstGeom>
          <a:ln w="28440">
            <a:solidFill>
              <a:srgbClr val="000000"/>
            </a:solidFill>
            <a:round/>
          </a:ln>
        </p:spPr>
      </p:sp>
      <p:sp>
        <p:nvSpPr>
          <p:cNvPr id="503" name="Line 95"/>
          <p:cNvSpPr/>
          <p:nvPr/>
        </p:nvSpPr>
        <p:spPr>
          <a:xfrm>
            <a:off x="7721280" y="4419360"/>
            <a:ext cx="344880" cy="0"/>
          </a:xfrm>
          <a:prstGeom prst="line">
            <a:avLst/>
          </a:prstGeom>
          <a:ln w="28440">
            <a:solidFill>
              <a:srgbClr val="000000"/>
            </a:solidFill>
            <a:round/>
          </a:ln>
        </p:spPr>
      </p:sp>
      <p:sp>
        <p:nvSpPr>
          <p:cNvPr id="504" name="CustomShape 96"/>
          <p:cNvSpPr/>
          <p:nvPr/>
        </p:nvSpPr>
        <p:spPr>
          <a:xfrm>
            <a:off x="7385400" y="4235400"/>
            <a:ext cx="313200" cy="367560"/>
          </a:xfrm>
          <a:prstGeom prst="rect">
            <a:avLst/>
          </a:prstGeom>
          <a:solidFill>
            <a:srgbClr val="ffffff"/>
          </a:solidFill>
          <a:ln w="28440">
            <a:solidFill>
              <a:srgbClr val="000000"/>
            </a:solidFill>
            <a:miter/>
          </a:ln>
        </p:spPr>
      </p:sp>
      <p:sp>
        <p:nvSpPr>
          <p:cNvPr id="505" name="CustomShape 97"/>
          <p:cNvSpPr/>
          <p:nvPr/>
        </p:nvSpPr>
        <p:spPr>
          <a:xfrm>
            <a:off x="7265520" y="4275720"/>
            <a:ext cx="5526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DMem</a:t>
            </a:r>
            <a:endParaRPr/>
          </a:p>
        </p:txBody>
      </p:sp>
      <p:sp>
        <p:nvSpPr>
          <p:cNvPr id="506" name="CustomShape 98"/>
          <p:cNvSpPr/>
          <p:nvPr/>
        </p:nvSpPr>
        <p:spPr>
          <a:xfrm>
            <a:off x="7344720" y="4419720"/>
            <a:ext cx="467640" cy="293040"/>
          </a:xfrm>
          <a:prstGeom prst="rect">
            <a:avLst/>
          </a:prstGeom>
          <a:noFill/>
          <a:ln w="28440">
            <a:solidFill>
              <a:srgbClr val="000000"/>
            </a:solidFill>
            <a:round/>
          </a:ln>
        </p:spPr>
      </p:sp>
      <p:sp>
        <p:nvSpPr>
          <p:cNvPr id="507" name="Line 99"/>
          <p:cNvSpPr/>
          <p:nvPr/>
        </p:nvSpPr>
        <p:spPr>
          <a:xfrm>
            <a:off x="5919840" y="4530600"/>
            <a:ext cx="325080" cy="0"/>
          </a:xfrm>
          <a:prstGeom prst="line">
            <a:avLst/>
          </a:prstGeom>
          <a:ln w="28440">
            <a:solidFill>
              <a:srgbClr val="000000"/>
            </a:solidFill>
            <a:round/>
          </a:ln>
        </p:spPr>
      </p:sp>
      <p:sp>
        <p:nvSpPr>
          <p:cNvPr id="508" name="Line 100"/>
          <p:cNvSpPr/>
          <p:nvPr/>
        </p:nvSpPr>
        <p:spPr>
          <a:xfrm>
            <a:off x="5878080" y="4308120"/>
            <a:ext cx="365400" cy="0"/>
          </a:xfrm>
          <a:prstGeom prst="line">
            <a:avLst/>
          </a:prstGeom>
          <a:ln w="28440">
            <a:solidFill>
              <a:srgbClr val="000000"/>
            </a:solidFill>
            <a:round/>
          </a:ln>
        </p:spPr>
      </p:sp>
      <p:sp>
        <p:nvSpPr>
          <p:cNvPr id="509" name="CustomShape 101"/>
          <p:cNvSpPr/>
          <p:nvPr/>
        </p:nvSpPr>
        <p:spPr>
          <a:xfrm>
            <a:off x="5633640" y="4235400"/>
            <a:ext cx="313920" cy="367560"/>
          </a:xfrm>
          <a:prstGeom prst="rect">
            <a:avLst/>
          </a:prstGeom>
          <a:solidFill>
            <a:srgbClr val="ffffff"/>
          </a:solidFill>
          <a:ln w="28440">
            <a:solidFill>
              <a:srgbClr val="000000"/>
            </a:solidFill>
            <a:miter/>
          </a:ln>
        </p:spPr>
      </p:sp>
      <p:sp>
        <p:nvSpPr>
          <p:cNvPr id="510" name="CustomShape 102"/>
          <p:cNvSpPr/>
          <p:nvPr/>
        </p:nvSpPr>
        <p:spPr>
          <a:xfrm>
            <a:off x="5546520" y="4275720"/>
            <a:ext cx="4899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Ifetch</a:t>
            </a:r>
            <a:endParaRPr/>
          </a:p>
        </p:txBody>
      </p:sp>
      <p:sp>
        <p:nvSpPr>
          <p:cNvPr id="511" name="CustomShape 103"/>
          <p:cNvSpPr/>
          <p:nvPr/>
        </p:nvSpPr>
        <p:spPr>
          <a:xfrm>
            <a:off x="6635880" y="4068720"/>
            <a:ext cx="61920" cy="699480"/>
          </a:xfrm>
          <a:prstGeom prst="rect">
            <a:avLst/>
          </a:prstGeom>
          <a:solidFill>
            <a:srgbClr val="ffcc00"/>
          </a:solidFill>
          <a:ln w="28440">
            <a:solidFill>
              <a:srgbClr val="000000"/>
            </a:solidFill>
            <a:miter/>
          </a:ln>
        </p:spPr>
      </p:sp>
      <p:sp>
        <p:nvSpPr>
          <p:cNvPr id="512" name="CustomShape 104"/>
          <p:cNvSpPr/>
          <p:nvPr/>
        </p:nvSpPr>
        <p:spPr>
          <a:xfrm>
            <a:off x="7813080" y="4068720"/>
            <a:ext cx="61920" cy="699480"/>
          </a:xfrm>
          <a:prstGeom prst="rect">
            <a:avLst/>
          </a:prstGeom>
          <a:solidFill>
            <a:srgbClr val="ffcc00"/>
          </a:solidFill>
          <a:ln w="28440">
            <a:solidFill>
              <a:srgbClr val="000000"/>
            </a:solidFill>
            <a:miter/>
          </a:ln>
        </p:spPr>
      </p:sp>
      <p:sp>
        <p:nvSpPr>
          <p:cNvPr id="513" name="CustomShape 105"/>
          <p:cNvSpPr/>
          <p:nvPr/>
        </p:nvSpPr>
        <p:spPr>
          <a:xfrm>
            <a:off x="6046560" y="4068720"/>
            <a:ext cx="61920" cy="699480"/>
          </a:xfrm>
          <a:prstGeom prst="rect">
            <a:avLst/>
          </a:prstGeom>
          <a:solidFill>
            <a:srgbClr val="ffcc00"/>
          </a:solidFill>
          <a:ln w="28440">
            <a:solidFill>
              <a:srgbClr val="000000"/>
            </a:solidFill>
            <a:miter/>
          </a:ln>
        </p:spPr>
      </p:sp>
      <p:sp>
        <p:nvSpPr>
          <p:cNvPr id="514" name="CustomShape 106"/>
          <p:cNvSpPr/>
          <p:nvPr/>
        </p:nvSpPr>
        <p:spPr>
          <a:xfrm>
            <a:off x="7223760" y="4073400"/>
            <a:ext cx="61920" cy="689760"/>
          </a:xfrm>
          <a:prstGeom prst="rect">
            <a:avLst/>
          </a:prstGeom>
          <a:solidFill>
            <a:srgbClr val="ffcc00"/>
          </a:solidFill>
          <a:ln w="28440">
            <a:solidFill>
              <a:srgbClr val="000000"/>
            </a:solidFill>
            <a:miter/>
          </a:ln>
        </p:spPr>
      </p:sp>
      <p:sp>
        <p:nvSpPr>
          <p:cNvPr id="515" name="CustomShape 107"/>
          <p:cNvSpPr/>
          <p:nvPr/>
        </p:nvSpPr>
        <p:spPr>
          <a:xfrm>
            <a:off x="7981560" y="4221000"/>
            <a:ext cx="157680" cy="365040"/>
          </a:xfrm>
          <a:prstGeom prst="rect">
            <a:avLst/>
          </a:prstGeom>
          <a:solidFill>
            <a:srgbClr val="ff6600"/>
          </a:solidFill>
          <a:ln>
            <a:noFill/>
          </a:ln>
        </p:spPr>
      </p:sp>
      <p:sp>
        <p:nvSpPr>
          <p:cNvPr id="516" name="CustomShape 108"/>
          <p:cNvSpPr/>
          <p:nvPr/>
        </p:nvSpPr>
        <p:spPr>
          <a:xfrm>
            <a:off x="7981560" y="4221000"/>
            <a:ext cx="315720" cy="369000"/>
          </a:xfrm>
          <a:prstGeom prst="rect">
            <a:avLst/>
          </a:prstGeom>
          <a:noFill/>
          <a:ln w="28440">
            <a:solidFill>
              <a:srgbClr val="000000"/>
            </a:solidFill>
            <a:miter/>
          </a:ln>
        </p:spPr>
      </p:sp>
      <p:sp>
        <p:nvSpPr>
          <p:cNvPr id="517" name="CustomShape 109"/>
          <p:cNvSpPr/>
          <p:nvPr/>
        </p:nvSpPr>
        <p:spPr>
          <a:xfrm>
            <a:off x="7924680" y="426132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518" name="CustomShape 110"/>
          <p:cNvSpPr/>
          <p:nvPr/>
        </p:nvSpPr>
        <p:spPr>
          <a:xfrm>
            <a:off x="6993360" y="5046840"/>
            <a:ext cx="156240" cy="365040"/>
          </a:xfrm>
          <a:prstGeom prst="rect">
            <a:avLst/>
          </a:prstGeom>
          <a:solidFill>
            <a:srgbClr val="ff6600"/>
          </a:solidFill>
          <a:ln>
            <a:noFill/>
          </a:ln>
        </p:spPr>
      </p:sp>
      <p:sp>
        <p:nvSpPr>
          <p:cNvPr id="519" name="CustomShape 111"/>
          <p:cNvSpPr/>
          <p:nvPr/>
        </p:nvSpPr>
        <p:spPr>
          <a:xfrm>
            <a:off x="6836400" y="5046840"/>
            <a:ext cx="313200" cy="369000"/>
          </a:xfrm>
          <a:prstGeom prst="rect">
            <a:avLst/>
          </a:prstGeom>
          <a:noFill/>
          <a:ln w="28440">
            <a:solidFill>
              <a:srgbClr val="000000"/>
            </a:solidFill>
            <a:miter/>
          </a:ln>
        </p:spPr>
      </p:sp>
      <p:sp>
        <p:nvSpPr>
          <p:cNvPr id="520" name="CustomShape 112"/>
          <p:cNvSpPr/>
          <p:nvPr/>
        </p:nvSpPr>
        <p:spPr>
          <a:xfrm>
            <a:off x="6787800" y="508680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521" name="Line 113"/>
          <p:cNvSpPr/>
          <p:nvPr/>
        </p:nvSpPr>
        <p:spPr>
          <a:xfrm>
            <a:off x="7150320" y="5121000"/>
            <a:ext cx="344520" cy="0"/>
          </a:xfrm>
          <a:prstGeom prst="line">
            <a:avLst/>
          </a:prstGeom>
          <a:ln w="28440">
            <a:solidFill>
              <a:srgbClr val="000000"/>
            </a:solidFill>
            <a:round/>
          </a:ln>
        </p:spPr>
      </p:sp>
      <p:sp>
        <p:nvSpPr>
          <p:cNvPr id="522" name="Line 114"/>
          <p:cNvSpPr/>
          <p:nvPr/>
        </p:nvSpPr>
        <p:spPr>
          <a:xfrm>
            <a:off x="7150320" y="5341680"/>
            <a:ext cx="344520" cy="0"/>
          </a:xfrm>
          <a:prstGeom prst="line">
            <a:avLst/>
          </a:prstGeom>
          <a:ln w="28440">
            <a:solidFill>
              <a:srgbClr val="000000"/>
            </a:solidFill>
            <a:round/>
          </a:ln>
        </p:spPr>
      </p:sp>
      <p:sp>
        <p:nvSpPr>
          <p:cNvPr id="523" name="CustomShape 115"/>
          <p:cNvSpPr/>
          <p:nvPr/>
        </p:nvSpPr>
        <p:spPr>
          <a:xfrm rot="16200000">
            <a:off x="7287840" y="5099760"/>
            <a:ext cx="588240" cy="263160"/>
          </a:xfrm>
          <a:prstGeom prst="rect">
            <a:avLst/>
          </a:prstGeom>
          <a:solidFill>
            <a:srgbClr val="ffffff"/>
          </a:solidFill>
          <a:ln w="28440">
            <a:solidFill>
              <a:srgbClr val="000000"/>
            </a:solidFill>
            <a:miter/>
          </a:ln>
        </p:spPr>
      </p:sp>
      <p:sp>
        <p:nvSpPr>
          <p:cNvPr id="524" name="CustomShape 116"/>
          <p:cNvSpPr/>
          <p:nvPr/>
        </p:nvSpPr>
        <p:spPr>
          <a:xfrm rot="5400000">
            <a:off x="7408080" y="5160240"/>
            <a:ext cx="189360" cy="140400"/>
          </a:xfrm>
          <a:prstGeom prst="triangle">
            <a:avLst>
              <a:gd name="adj" fmla="val 50000"/>
            </a:avLst>
          </a:prstGeom>
          <a:solidFill>
            <a:srgbClr val="ffffff"/>
          </a:solidFill>
          <a:ln>
            <a:noFill/>
          </a:ln>
        </p:spPr>
      </p:sp>
      <p:sp>
        <p:nvSpPr>
          <p:cNvPr id="525" name="CustomShape 117"/>
          <p:cNvSpPr/>
          <p:nvPr/>
        </p:nvSpPr>
        <p:spPr>
          <a:xfrm rot="5400000">
            <a:off x="7421400" y="5176080"/>
            <a:ext cx="166320" cy="108000"/>
          </a:xfrm>
          <a:prstGeom prst="rect">
            <a:avLst/>
          </a:prstGeom>
          <a:noFill/>
          <a:ln w="28440">
            <a:solidFill>
              <a:srgbClr val="000000"/>
            </a:solidFill>
            <a:round/>
          </a:ln>
        </p:spPr>
      </p:sp>
      <p:sp>
        <p:nvSpPr>
          <p:cNvPr id="526" name="CustomShape 118"/>
          <p:cNvSpPr/>
          <p:nvPr/>
        </p:nvSpPr>
        <p:spPr>
          <a:xfrm rot="16200000">
            <a:off x="7404480" y="5069520"/>
            <a:ext cx="426240" cy="241920"/>
          </a:xfrm>
          <a:prstGeom prst="rect">
            <a:avLst/>
          </a:prstGeom>
          <a:noFill/>
          <a:ln>
            <a:noFill/>
          </a:ln>
        </p:spPr>
        <p:txBody>
          <a:bodyPr wrap="none" lIns="45000" rIns="45000" tIns="90000" bIns="90000" anchor="ctr"/>
          <a:p>
            <a:pPr>
              <a:lnSpc>
                <a:spcPct val="100000"/>
              </a:lnSpc>
            </a:pPr>
            <a:r>
              <a:rPr lang="en-IN" sz="1000">
                <a:solidFill>
                  <a:srgbClr val="000000"/>
                </a:solidFill>
                <a:latin typeface="Arial"/>
                <a:ea typeface="宋体"/>
              </a:rPr>
              <a:t>ALU</a:t>
            </a:r>
            <a:endParaRPr/>
          </a:p>
        </p:txBody>
      </p:sp>
      <p:sp>
        <p:nvSpPr>
          <p:cNvPr id="527" name="Line 119"/>
          <p:cNvSpPr/>
          <p:nvPr/>
        </p:nvSpPr>
        <p:spPr>
          <a:xfrm>
            <a:off x="7716600" y="5232240"/>
            <a:ext cx="345600" cy="0"/>
          </a:xfrm>
          <a:prstGeom prst="line">
            <a:avLst/>
          </a:prstGeom>
          <a:ln w="28440">
            <a:solidFill>
              <a:srgbClr val="000000"/>
            </a:solidFill>
            <a:round/>
          </a:ln>
        </p:spPr>
      </p:sp>
      <p:sp>
        <p:nvSpPr>
          <p:cNvPr id="528" name="Line 120"/>
          <p:cNvSpPr/>
          <p:nvPr/>
        </p:nvSpPr>
        <p:spPr>
          <a:xfrm>
            <a:off x="8313480" y="5232240"/>
            <a:ext cx="345960" cy="0"/>
          </a:xfrm>
          <a:prstGeom prst="line">
            <a:avLst/>
          </a:prstGeom>
          <a:ln w="28440">
            <a:solidFill>
              <a:srgbClr val="000000"/>
            </a:solidFill>
            <a:round/>
          </a:ln>
        </p:spPr>
      </p:sp>
      <p:sp>
        <p:nvSpPr>
          <p:cNvPr id="529" name="CustomShape 121"/>
          <p:cNvSpPr/>
          <p:nvPr/>
        </p:nvSpPr>
        <p:spPr>
          <a:xfrm>
            <a:off x="7978680" y="5048280"/>
            <a:ext cx="313560" cy="367560"/>
          </a:xfrm>
          <a:prstGeom prst="rect">
            <a:avLst/>
          </a:prstGeom>
          <a:solidFill>
            <a:srgbClr val="ffffff"/>
          </a:solidFill>
          <a:ln w="28440">
            <a:solidFill>
              <a:srgbClr val="000000"/>
            </a:solidFill>
            <a:miter/>
          </a:ln>
        </p:spPr>
      </p:sp>
      <p:sp>
        <p:nvSpPr>
          <p:cNvPr id="530" name="CustomShape 122"/>
          <p:cNvSpPr/>
          <p:nvPr/>
        </p:nvSpPr>
        <p:spPr>
          <a:xfrm>
            <a:off x="7861320" y="5088600"/>
            <a:ext cx="5526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DMem</a:t>
            </a:r>
            <a:endParaRPr/>
          </a:p>
        </p:txBody>
      </p:sp>
      <p:sp>
        <p:nvSpPr>
          <p:cNvPr id="531" name="CustomShape 123"/>
          <p:cNvSpPr/>
          <p:nvPr/>
        </p:nvSpPr>
        <p:spPr>
          <a:xfrm>
            <a:off x="7936920" y="5232240"/>
            <a:ext cx="468000" cy="293040"/>
          </a:xfrm>
          <a:prstGeom prst="rect">
            <a:avLst/>
          </a:prstGeom>
          <a:noFill/>
          <a:ln w="28440">
            <a:solidFill>
              <a:srgbClr val="000000"/>
            </a:solidFill>
            <a:round/>
          </a:ln>
        </p:spPr>
      </p:sp>
      <p:sp>
        <p:nvSpPr>
          <p:cNvPr id="532" name="Line 124"/>
          <p:cNvSpPr/>
          <p:nvPr/>
        </p:nvSpPr>
        <p:spPr>
          <a:xfrm>
            <a:off x="6512400" y="5343480"/>
            <a:ext cx="324720" cy="0"/>
          </a:xfrm>
          <a:prstGeom prst="line">
            <a:avLst/>
          </a:prstGeom>
          <a:ln w="28440">
            <a:solidFill>
              <a:srgbClr val="000000"/>
            </a:solidFill>
            <a:round/>
          </a:ln>
        </p:spPr>
      </p:sp>
      <p:sp>
        <p:nvSpPr>
          <p:cNvPr id="533" name="Line 125"/>
          <p:cNvSpPr/>
          <p:nvPr/>
        </p:nvSpPr>
        <p:spPr>
          <a:xfrm>
            <a:off x="6469920" y="5121000"/>
            <a:ext cx="365760" cy="0"/>
          </a:xfrm>
          <a:prstGeom prst="line">
            <a:avLst/>
          </a:prstGeom>
          <a:ln w="28440">
            <a:solidFill>
              <a:srgbClr val="000000"/>
            </a:solidFill>
            <a:round/>
          </a:ln>
        </p:spPr>
      </p:sp>
      <p:sp>
        <p:nvSpPr>
          <p:cNvPr id="534" name="CustomShape 126"/>
          <p:cNvSpPr/>
          <p:nvPr/>
        </p:nvSpPr>
        <p:spPr>
          <a:xfrm>
            <a:off x="6225840" y="5048280"/>
            <a:ext cx="313560" cy="367560"/>
          </a:xfrm>
          <a:prstGeom prst="rect">
            <a:avLst/>
          </a:prstGeom>
          <a:solidFill>
            <a:srgbClr val="ffffff"/>
          </a:solidFill>
          <a:ln w="28440">
            <a:solidFill>
              <a:srgbClr val="000000"/>
            </a:solidFill>
            <a:miter/>
          </a:ln>
        </p:spPr>
      </p:sp>
      <p:sp>
        <p:nvSpPr>
          <p:cNvPr id="535" name="CustomShape 127"/>
          <p:cNvSpPr/>
          <p:nvPr/>
        </p:nvSpPr>
        <p:spPr>
          <a:xfrm>
            <a:off x="6142320" y="5088600"/>
            <a:ext cx="48996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Ifetch</a:t>
            </a:r>
            <a:endParaRPr/>
          </a:p>
        </p:txBody>
      </p:sp>
      <p:sp>
        <p:nvSpPr>
          <p:cNvPr id="536" name="CustomShape 128"/>
          <p:cNvSpPr/>
          <p:nvPr/>
        </p:nvSpPr>
        <p:spPr>
          <a:xfrm>
            <a:off x="7227360" y="4881600"/>
            <a:ext cx="62280" cy="699480"/>
          </a:xfrm>
          <a:prstGeom prst="rect">
            <a:avLst/>
          </a:prstGeom>
          <a:solidFill>
            <a:srgbClr val="ffcc00"/>
          </a:solidFill>
          <a:ln w="28440">
            <a:solidFill>
              <a:srgbClr val="000000"/>
            </a:solidFill>
            <a:miter/>
          </a:ln>
        </p:spPr>
      </p:sp>
      <p:sp>
        <p:nvSpPr>
          <p:cNvPr id="537" name="CustomShape 129"/>
          <p:cNvSpPr/>
          <p:nvPr/>
        </p:nvSpPr>
        <p:spPr>
          <a:xfrm>
            <a:off x="8406000" y="4881600"/>
            <a:ext cx="62280" cy="699480"/>
          </a:xfrm>
          <a:prstGeom prst="rect">
            <a:avLst/>
          </a:prstGeom>
          <a:solidFill>
            <a:srgbClr val="ffcc00"/>
          </a:solidFill>
          <a:ln w="28440">
            <a:solidFill>
              <a:srgbClr val="000000"/>
            </a:solidFill>
            <a:miter/>
          </a:ln>
        </p:spPr>
      </p:sp>
      <p:sp>
        <p:nvSpPr>
          <p:cNvPr id="538" name="CustomShape 130"/>
          <p:cNvSpPr/>
          <p:nvPr/>
        </p:nvSpPr>
        <p:spPr>
          <a:xfrm>
            <a:off x="6638040" y="4881600"/>
            <a:ext cx="62280" cy="699480"/>
          </a:xfrm>
          <a:prstGeom prst="rect">
            <a:avLst/>
          </a:prstGeom>
          <a:solidFill>
            <a:srgbClr val="ffcc00"/>
          </a:solidFill>
          <a:ln w="28440">
            <a:solidFill>
              <a:srgbClr val="000000"/>
            </a:solidFill>
            <a:miter/>
          </a:ln>
        </p:spPr>
      </p:sp>
      <p:sp>
        <p:nvSpPr>
          <p:cNvPr id="539" name="CustomShape 131"/>
          <p:cNvSpPr/>
          <p:nvPr/>
        </p:nvSpPr>
        <p:spPr>
          <a:xfrm>
            <a:off x="7816680" y="4885560"/>
            <a:ext cx="61560" cy="690120"/>
          </a:xfrm>
          <a:prstGeom prst="rect">
            <a:avLst/>
          </a:prstGeom>
          <a:solidFill>
            <a:srgbClr val="ffcc00"/>
          </a:solidFill>
          <a:ln w="28440">
            <a:solidFill>
              <a:srgbClr val="000000"/>
            </a:solidFill>
            <a:miter/>
          </a:ln>
        </p:spPr>
      </p:sp>
      <p:sp>
        <p:nvSpPr>
          <p:cNvPr id="540" name="CustomShape 132"/>
          <p:cNvSpPr/>
          <p:nvPr/>
        </p:nvSpPr>
        <p:spPr>
          <a:xfrm>
            <a:off x="8580600" y="5033880"/>
            <a:ext cx="157680" cy="365040"/>
          </a:xfrm>
          <a:prstGeom prst="rect">
            <a:avLst/>
          </a:prstGeom>
          <a:solidFill>
            <a:srgbClr val="ff6600"/>
          </a:solidFill>
          <a:ln>
            <a:noFill/>
          </a:ln>
        </p:spPr>
      </p:sp>
      <p:sp>
        <p:nvSpPr>
          <p:cNvPr id="541" name="CustomShape 133"/>
          <p:cNvSpPr/>
          <p:nvPr/>
        </p:nvSpPr>
        <p:spPr>
          <a:xfrm>
            <a:off x="8580240" y="5033880"/>
            <a:ext cx="315720" cy="369000"/>
          </a:xfrm>
          <a:prstGeom prst="rect">
            <a:avLst/>
          </a:prstGeom>
          <a:noFill/>
          <a:ln w="28440">
            <a:solidFill>
              <a:srgbClr val="000000"/>
            </a:solidFill>
            <a:miter/>
          </a:ln>
        </p:spPr>
      </p:sp>
      <p:sp>
        <p:nvSpPr>
          <p:cNvPr id="542" name="CustomShape 134"/>
          <p:cNvSpPr/>
          <p:nvPr/>
        </p:nvSpPr>
        <p:spPr>
          <a:xfrm>
            <a:off x="8520840" y="5074200"/>
            <a:ext cx="412200" cy="242640"/>
          </a:xfrm>
          <a:prstGeom prst="rect">
            <a:avLst/>
          </a:prstGeom>
          <a:noFill/>
          <a:ln>
            <a:noFill/>
          </a:ln>
        </p:spPr>
        <p:txBody>
          <a:bodyPr wrap="none" lIns="90000" rIns="90000" tIns="45000" bIns="45000" anchor="ctr"/>
          <a:p>
            <a:pPr>
              <a:lnSpc>
                <a:spcPct val="100000"/>
              </a:lnSpc>
            </a:pPr>
            <a:r>
              <a:rPr lang="en-IN" sz="1000">
                <a:solidFill>
                  <a:srgbClr val="000000"/>
                </a:solidFill>
                <a:latin typeface="Arial"/>
                <a:ea typeface="宋体"/>
              </a:rPr>
              <a:t>Reg</a:t>
            </a:r>
            <a:endParaRPr/>
          </a:p>
        </p:txBody>
      </p:sp>
      <p:sp>
        <p:nvSpPr>
          <p:cNvPr id="543" name="CustomShape 135"/>
          <p:cNvSpPr/>
          <p:nvPr/>
        </p:nvSpPr>
        <p:spPr>
          <a:xfrm>
            <a:off x="6069960" y="4867200"/>
            <a:ext cx="61920" cy="699480"/>
          </a:xfrm>
          <a:prstGeom prst="rect">
            <a:avLst/>
          </a:prstGeom>
          <a:solidFill>
            <a:srgbClr val="ffcc00"/>
          </a:solidFill>
          <a:ln w="28440">
            <a:solidFill>
              <a:srgbClr val="000000"/>
            </a:solidFill>
            <a:miter/>
          </a:ln>
        </p:spPr>
      </p:sp>
      <p:sp>
        <p:nvSpPr>
          <p:cNvPr id="544" name="Line 136"/>
          <p:cNvSpPr/>
          <p:nvPr/>
        </p:nvSpPr>
        <p:spPr>
          <a:xfrm>
            <a:off x="5508360" y="1904760"/>
            <a:ext cx="533520" cy="3276720"/>
          </a:xfrm>
          <a:prstGeom prst="line">
            <a:avLst/>
          </a:prstGeom>
          <a:ln w="76320">
            <a:solidFill>
              <a:srgbClr val="996633"/>
            </a:solidFill>
            <a:round/>
            <a:tailEnd len="med" type="triangle" w="med"/>
          </a:ln>
        </p:spPr>
      </p:sp>
      <p:sp>
        <p:nvSpPr>
          <p:cNvPr id="545" name="CustomShape 137"/>
          <p:cNvSpPr/>
          <p:nvPr/>
        </p:nvSpPr>
        <p:spPr>
          <a:xfrm>
            <a:off x="5441760" y="4038480"/>
            <a:ext cx="61920" cy="699480"/>
          </a:xfrm>
          <a:prstGeom prst="rect">
            <a:avLst/>
          </a:prstGeom>
          <a:solidFill>
            <a:srgbClr val="ffcc00"/>
          </a:solidFill>
          <a:ln w="28440">
            <a:solidFill>
              <a:srgbClr val="000000"/>
            </a:solidFill>
            <a:miter/>
          </a:ln>
        </p:spPr>
      </p:sp>
      <p:sp>
        <p:nvSpPr>
          <p:cNvPr id="546" name="CustomShape 138"/>
          <p:cNvSpPr/>
          <p:nvPr/>
        </p:nvSpPr>
        <p:spPr>
          <a:xfrm>
            <a:off x="5441760" y="4038480"/>
            <a:ext cx="61920" cy="699480"/>
          </a:xfrm>
          <a:prstGeom prst="rect">
            <a:avLst/>
          </a:prstGeom>
          <a:solidFill>
            <a:srgbClr val="ffcc00"/>
          </a:solidFill>
          <a:ln w="28440">
            <a:solidFill>
              <a:srgbClr val="000000"/>
            </a:solidFill>
            <a:miter/>
          </a:ln>
        </p:spPr>
      </p:sp>
      <p:sp>
        <p:nvSpPr>
          <p:cNvPr id="547" name="CustomShape 139"/>
          <p:cNvSpPr/>
          <p:nvPr/>
        </p:nvSpPr>
        <p:spPr>
          <a:xfrm>
            <a:off x="4841280" y="3200400"/>
            <a:ext cx="61920" cy="699480"/>
          </a:xfrm>
          <a:prstGeom prst="rect">
            <a:avLst/>
          </a:prstGeom>
          <a:solidFill>
            <a:srgbClr val="ffcc00"/>
          </a:solidFill>
          <a:ln w="28440">
            <a:solidFill>
              <a:srgbClr val="000000"/>
            </a:solidFill>
            <a:miter/>
          </a:ln>
        </p:spPr>
      </p:sp>
      <p:sp>
        <p:nvSpPr>
          <p:cNvPr id="548" name="CustomShape 140"/>
          <p:cNvSpPr/>
          <p:nvPr/>
        </p:nvSpPr>
        <p:spPr>
          <a:xfrm>
            <a:off x="4264200" y="2346480"/>
            <a:ext cx="61920" cy="699480"/>
          </a:xfrm>
          <a:prstGeom prst="rect">
            <a:avLst/>
          </a:prstGeom>
          <a:solidFill>
            <a:srgbClr val="ffcc00"/>
          </a:solidFill>
          <a:ln w="28440">
            <a:solidFill>
              <a:srgbClr val="000000"/>
            </a:solidFill>
            <a:miter/>
          </a:ln>
        </p:spPr>
      </p:sp>
      <p:sp>
        <p:nvSpPr>
          <p:cNvPr id="549" name="CustomShape 141"/>
          <p:cNvSpPr/>
          <p:nvPr/>
        </p:nvSpPr>
        <p:spPr>
          <a:xfrm>
            <a:off x="3749760" y="1523880"/>
            <a:ext cx="61920" cy="699480"/>
          </a:xfrm>
          <a:prstGeom prst="rect">
            <a:avLst/>
          </a:prstGeom>
          <a:solidFill>
            <a:srgbClr val="ffcc00"/>
          </a:solidFill>
          <a:ln w="28440">
            <a:solidFill>
              <a:srgbClr val="000000"/>
            </a:solidFill>
            <a:miter/>
          </a:ln>
        </p:spPr>
      </p:sp>
      <p:sp>
        <p:nvSpPr>
          <p:cNvPr id="550" name="CustomShape 142"/>
          <p:cNvSpPr/>
          <p:nvPr/>
        </p:nvSpPr>
        <p:spPr>
          <a:xfrm>
            <a:off x="509040" y="6019920"/>
            <a:ext cx="5307480" cy="455040"/>
          </a:xfrm>
          <a:prstGeom prst="rect">
            <a:avLst/>
          </a:prstGeom>
          <a:noFill/>
          <a:ln>
            <a:noFill/>
          </a:ln>
        </p:spPr>
        <p:txBody>
          <a:bodyPr wrap="none" lIns="90000" rIns="90000" tIns="45000" bIns="45000"/>
          <a:p>
            <a:pPr>
              <a:lnSpc>
                <a:spcPct val="100000"/>
              </a:lnSpc>
            </a:pPr>
            <a:r>
              <a:rPr lang="en-IN" sz="2400">
                <a:solidFill>
                  <a:srgbClr val="cc0000"/>
                </a:solidFill>
                <a:latin typeface="Times New Roman"/>
              </a:rPr>
              <a:t>The penalty when branch take is 3 cycles!</a:t>
            </a:r>
            <a:endParaRPr/>
          </a:p>
        </p:txBody>
      </p:sp>
    </p:spTree>
  </p:cSld>
  <p:timing>
    <p:tnLst>
      <p:par>
        <p:cTn id="114" dur="indefinite" restart="never" nodeType="tmRoot">
          <p:childTnLst>
            <p:seq>
              <p:cTn id="115"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1"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Branch Hazards</a:t>
            </a:r>
            <a:endParaRPr/>
          </a:p>
        </p:txBody>
      </p:sp>
      <p:sp>
        <p:nvSpPr>
          <p:cNvPr id="552" name="CustomShape 2"/>
          <p:cNvSpPr/>
          <p:nvPr/>
        </p:nvSpPr>
        <p:spPr>
          <a:xfrm>
            <a:off x="228600" y="1066680"/>
            <a:ext cx="8686080" cy="167580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Just stalling for each branch is not practical</a:t>
            </a:r>
            <a:endParaRPr/>
          </a:p>
          <a:p>
            <a:pPr>
              <a:lnSpc>
                <a:spcPct val="100000"/>
              </a:lnSpc>
              <a:buFont typeface="StarSymbol"/>
              <a:buChar char="l"/>
            </a:pPr>
            <a:r>
              <a:rPr lang="en-IN" sz="2400">
                <a:solidFill>
                  <a:srgbClr val="000000"/>
                </a:solidFill>
                <a:latin typeface="Tahoma"/>
              </a:rPr>
              <a:t>Common assumption: branch not taken</a:t>
            </a:r>
            <a:endParaRPr/>
          </a:p>
          <a:p>
            <a:pPr>
              <a:lnSpc>
                <a:spcPct val="100000"/>
              </a:lnSpc>
              <a:buFont typeface="StarSymbol"/>
              <a:buChar char="l"/>
            </a:pPr>
            <a:r>
              <a:rPr lang="en-IN" sz="2400">
                <a:solidFill>
                  <a:srgbClr val="000000"/>
                </a:solidFill>
                <a:latin typeface="Tahoma"/>
              </a:rPr>
              <a:t>When assumption fails: flush three instructions</a:t>
            </a:r>
            <a:endParaRPr/>
          </a:p>
        </p:txBody>
      </p:sp>
      <p:pic>
        <p:nvPicPr>
          <p:cNvPr id="553" name="Picture 2" descr=""/>
          <p:cNvPicPr/>
          <p:nvPr/>
        </p:nvPicPr>
        <p:blipFill>
          <a:blip r:embed="rId1"/>
          <a:stretch>
            <a:fillRect/>
          </a:stretch>
        </p:blipFill>
        <p:spPr>
          <a:xfrm>
            <a:off x="914400" y="2449080"/>
            <a:ext cx="6933600" cy="4331880"/>
          </a:xfrm>
          <a:prstGeom prst="rect">
            <a:avLst/>
          </a:prstGeom>
          <a:ln>
            <a:noFill/>
          </a:ln>
        </p:spPr>
      </p:pic>
    </p:spTree>
  </p:cSld>
  <p:timing>
    <p:tnLst>
      <p:par>
        <p:cTn id="116" dur="indefinite" restart="never" nodeType="tmRoot">
          <p:childTnLst>
            <p:seq>
              <p:cTn id="117"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ea typeface="宋体"/>
              </a:rPr>
              <a:t>Control Hazard Solutions</a:t>
            </a:r>
            <a:endParaRPr/>
          </a:p>
        </p:txBody>
      </p:sp>
      <p:sp>
        <p:nvSpPr>
          <p:cNvPr id="555"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cc0000"/>
                </a:solidFill>
                <a:latin typeface="Tahoma"/>
                <a:ea typeface="宋体"/>
              </a:rPr>
              <a:t>Stall</a:t>
            </a:r>
            <a:r>
              <a:rPr lang="en-IN" sz="2800">
                <a:solidFill>
                  <a:srgbClr val="000000"/>
                </a:solidFill>
                <a:latin typeface="Tahoma"/>
                <a:ea typeface="宋体"/>
              </a:rPr>
              <a:t> </a:t>
            </a:r>
            <a:endParaRPr/>
          </a:p>
          <a:p>
            <a:pPr lvl="1">
              <a:lnSpc>
                <a:spcPct val="100000"/>
              </a:lnSpc>
              <a:buFont typeface="StarSymbol"/>
              <a:buChar char="—"/>
            </a:pPr>
            <a:r>
              <a:rPr lang="en-IN" sz="2000">
                <a:solidFill>
                  <a:srgbClr val="000000"/>
                </a:solidFill>
                <a:latin typeface="Tahoma"/>
                <a:ea typeface="宋体"/>
              </a:rPr>
              <a:t>stop loading instructions until result is available</a:t>
            </a:r>
            <a:endParaRPr/>
          </a:p>
          <a:p>
            <a:pPr>
              <a:lnSpc>
                <a:spcPct val="100000"/>
              </a:lnSpc>
              <a:buFont typeface="StarSymbol"/>
              <a:buChar char="l"/>
            </a:pPr>
            <a:r>
              <a:rPr lang="en-IN" sz="2800">
                <a:solidFill>
                  <a:srgbClr val="cc0000"/>
                </a:solidFill>
                <a:latin typeface="Tahoma"/>
                <a:ea typeface="宋体"/>
              </a:rPr>
              <a:t>Predict</a:t>
            </a:r>
            <a:r>
              <a:rPr lang="en-IN" sz="2800">
                <a:solidFill>
                  <a:srgbClr val="000000"/>
                </a:solidFill>
                <a:latin typeface="Tahoma"/>
                <a:ea typeface="宋体"/>
              </a:rPr>
              <a:t> </a:t>
            </a:r>
            <a:endParaRPr/>
          </a:p>
          <a:p>
            <a:pPr lvl="1">
              <a:lnSpc>
                <a:spcPct val="100000"/>
              </a:lnSpc>
              <a:buFont typeface="StarSymbol"/>
              <a:buChar char="—"/>
            </a:pPr>
            <a:r>
              <a:rPr lang="en-IN" sz="2000">
                <a:solidFill>
                  <a:srgbClr val="000000"/>
                </a:solidFill>
                <a:latin typeface="Tahoma"/>
                <a:ea typeface="宋体"/>
              </a:rPr>
              <a:t>assume an outcome and continue fetching (undo if prediction is wrong) </a:t>
            </a:r>
            <a:endParaRPr/>
          </a:p>
          <a:p>
            <a:pPr lvl="1">
              <a:lnSpc>
                <a:spcPct val="100000"/>
              </a:lnSpc>
              <a:buFont typeface="StarSymbol"/>
              <a:buChar char="—"/>
            </a:pPr>
            <a:r>
              <a:rPr lang="en-IN" sz="2000">
                <a:solidFill>
                  <a:srgbClr val="000000"/>
                </a:solidFill>
                <a:latin typeface="Tahoma"/>
                <a:ea typeface="宋体"/>
              </a:rPr>
              <a:t>lose cycles only on </a:t>
            </a:r>
            <a:r>
              <a:rPr i="1" lang="en-IN" sz="2000">
                <a:solidFill>
                  <a:srgbClr val="0237bc"/>
                </a:solidFill>
                <a:latin typeface="Tahoma"/>
                <a:ea typeface="宋体"/>
              </a:rPr>
              <a:t>mis-prediction</a:t>
            </a:r>
            <a:endParaRPr/>
          </a:p>
          <a:p>
            <a:pPr>
              <a:lnSpc>
                <a:spcPct val="100000"/>
              </a:lnSpc>
              <a:buFont typeface="StarSymbol"/>
              <a:buChar char="l"/>
            </a:pPr>
            <a:r>
              <a:rPr lang="en-IN" sz="2800">
                <a:solidFill>
                  <a:srgbClr val="cc0000"/>
                </a:solidFill>
                <a:latin typeface="Tahoma"/>
                <a:ea typeface="宋体"/>
              </a:rPr>
              <a:t>Delayed branch</a:t>
            </a:r>
            <a:r>
              <a:rPr lang="en-IN" sz="2800">
                <a:solidFill>
                  <a:srgbClr val="000000"/>
                </a:solidFill>
                <a:latin typeface="Tahoma"/>
                <a:ea typeface="宋体"/>
              </a:rPr>
              <a:t> </a:t>
            </a:r>
            <a:endParaRPr/>
          </a:p>
          <a:p>
            <a:pPr lvl="1">
              <a:lnSpc>
                <a:spcPct val="100000"/>
              </a:lnSpc>
              <a:buFont typeface="StarSymbol"/>
              <a:buChar char="—"/>
            </a:pPr>
            <a:r>
              <a:rPr lang="en-IN" sz="2000">
                <a:solidFill>
                  <a:srgbClr val="000000"/>
                </a:solidFill>
                <a:latin typeface="Tahoma"/>
                <a:ea typeface="宋体"/>
              </a:rPr>
              <a:t>specify in architecture that the instruction immediately following branch is always executed</a:t>
            </a:r>
            <a:endParaRPr/>
          </a:p>
        </p:txBody>
      </p:sp>
    </p:spTree>
  </p:cSld>
  <p:timing>
    <p:tnLst>
      <p:par>
        <p:cTn id="118" dur="indefinite" restart="never" nodeType="tmRoot">
          <p:childTnLst>
            <p:seq>
              <p:cTn id="119"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MIPS Implementation Overview</a:t>
            </a:r>
            <a:endParaRPr/>
          </a:p>
        </p:txBody>
      </p:sp>
      <p:sp>
        <p:nvSpPr>
          <p:cNvPr id="127" name="CustomShape 2"/>
          <p:cNvSpPr/>
          <p:nvPr/>
        </p:nvSpPr>
        <p:spPr>
          <a:xfrm>
            <a:off x="152280" y="1066680"/>
            <a:ext cx="8635320" cy="533340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For every instruction, the first two steps are identical:</a:t>
            </a:r>
            <a:endParaRPr/>
          </a:p>
          <a:p>
            <a:pPr lvl="1">
              <a:lnSpc>
                <a:spcPct val="100000"/>
              </a:lnSpc>
              <a:buFont typeface="Arial Black"/>
              <a:buAutoNum type="arabicPeriod"/>
            </a:pPr>
            <a:r>
              <a:rPr lang="en-IN" sz="2000">
                <a:solidFill>
                  <a:srgbClr val="000000"/>
                </a:solidFill>
                <a:latin typeface="Tahoma"/>
              </a:rPr>
              <a:t>Send the program counter (PC) to the memory that contains the code and fetch the instruction from that memory.</a:t>
            </a:r>
            <a:endParaRPr/>
          </a:p>
          <a:p>
            <a:pPr>
              <a:lnSpc>
                <a:spcPct val="100000"/>
              </a:lnSpc>
            </a:pPr>
            <a:endParaRPr/>
          </a:p>
          <a:p>
            <a:pPr lvl="1">
              <a:lnSpc>
                <a:spcPct val="100000"/>
              </a:lnSpc>
              <a:buFont typeface="Arial Black"/>
              <a:buAutoNum type="arabicPeriod"/>
            </a:pPr>
            <a:r>
              <a:rPr lang="en-IN" sz="2000">
                <a:solidFill>
                  <a:srgbClr val="000000"/>
                </a:solidFill>
                <a:latin typeface="Tahoma"/>
              </a:rPr>
              <a:t>Read one or two registers, using fields of the instruction to select the registers  to read. </a:t>
            </a:r>
            <a:endParaRPr/>
          </a:p>
          <a:p>
            <a:pPr lvl="2">
              <a:lnSpc>
                <a:spcPct val="100000"/>
              </a:lnSpc>
              <a:buFont typeface="StarSymbol"/>
              <a:buChar char="l"/>
            </a:pPr>
            <a:r>
              <a:rPr lang="en-IN" sz="1600">
                <a:solidFill>
                  <a:srgbClr val="000000"/>
                </a:solidFill>
                <a:latin typeface="Tahoma"/>
              </a:rPr>
              <a:t>For the load word instruction, we need to read only one register, but most other instructions require that we read two registers.</a:t>
            </a:r>
            <a:endParaRPr/>
          </a:p>
          <a:p>
            <a:pPr>
              <a:lnSpc>
                <a:spcPct val="100000"/>
              </a:lnSpc>
            </a:pPr>
            <a:endParaRPr/>
          </a:p>
          <a:p>
            <a:pPr>
              <a:lnSpc>
                <a:spcPct val="100000"/>
              </a:lnSpc>
              <a:buFont typeface="StarSymbol"/>
              <a:buChar char="l"/>
            </a:pPr>
            <a:r>
              <a:rPr lang="en-IN" sz="2400">
                <a:solidFill>
                  <a:srgbClr val="000000"/>
                </a:solidFill>
                <a:latin typeface="Tahoma"/>
              </a:rPr>
              <a:t>After these two steps, the actions required to complete the instruction depend on the instruction class. </a:t>
            </a:r>
            <a:endParaRPr/>
          </a:p>
          <a:p>
            <a:pPr lvl="1">
              <a:lnSpc>
                <a:spcPct val="100000"/>
              </a:lnSpc>
              <a:buFont typeface="Arial Black"/>
              <a:buChar char="—"/>
            </a:pPr>
            <a:r>
              <a:rPr lang="en-IN" sz="2000">
                <a:solidFill>
                  <a:srgbClr val="000000"/>
                </a:solidFill>
                <a:latin typeface="Tahoma"/>
              </a:rPr>
              <a:t>Fortunately, for each of the three instruction classes (memory-reference, arithmetic-logical, and branches), the actions are largely the same, independent of the exact instruction. </a:t>
            </a:r>
            <a:endParaRPr/>
          </a:p>
          <a:p>
            <a:pPr lvl="1">
              <a:lnSpc>
                <a:spcPct val="100000"/>
              </a:lnSpc>
              <a:buFont typeface="Arial Black"/>
              <a:buChar char="—"/>
            </a:pPr>
            <a:r>
              <a:rPr lang="en-IN" sz="2000">
                <a:solidFill>
                  <a:srgbClr val="000000"/>
                </a:solidFill>
                <a:latin typeface="Tahoma"/>
              </a:rPr>
              <a:t>The simplicity and regularity of the MIPS instruction set simplifies the implementation by making the execution of many of the instruction classes similar.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CustomShape 1"/>
          <p:cNvSpPr/>
          <p:nvPr/>
        </p:nvSpPr>
        <p:spPr>
          <a:xfrm>
            <a:off x="533520" y="533520"/>
            <a:ext cx="8101800" cy="1904400"/>
          </a:xfrm>
          <a:prstGeom prst="rect">
            <a:avLst/>
          </a:prstGeom>
          <a:noFill/>
          <a:ln>
            <a:noFill/>
          </a:ln>
        </p:spPr>
        <p:txBody>
          <a:bodyPr lIns="90000" rIns="90000" tIns="45000" bIns="45000" anchor="b"/>
          <a:p>
            <a:endParaRPr/>
          </a:p>
          <a:p>
            <a:pPr>
              <a:lnSpc>
                <a:spcPct val="100000"/>
              </a:lnSpc>
            </a:pPr>
            <a:r>
              <a:rPr lang="en-IN" sz="3600">
                <a:solidFill>
                  <a:srgbClr val="000000"/>
                </a:solidFill>
                <a:latin typeface="Octapost NBP"/>
                <a:ea typeface="Verdana"/>
              </a:rPr>
              <a:t>superscalar processors</a:t>
            </a:r>
            <a:endParaRPr/>
          </a:p>
        </p:txBody>
      </p:sp>
    </p:spTree>
  </p:cSld>
  <p:transition spd="slow">
    <p:circle/>
  </p:transition>
  <p:timing>
    <p:tnLst>
      <p:par>
        <p:cTn id="120" dur="indefinite" restart="never" nodeType="tmRoot">
          <p:childTnLst>
            <p:seq>
              <p:cTn id="121"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7" name="CustomShape 1"/>
          <p:cNvSpPr/>
          <p:nvPr/>
        </p:nvSpPr>
        <p:spPr>
          <a:xfrm>
            <a:off x="406440" y="152280"/>
            <a:ext cx="8203320" cy="837360"/>
          </a:xfrm>
          <a:prstGeom prst="rect">
            <a:avLst/>
          </a:prstGeom>
          <a:noFill/>
          <a:ln>
            <a:noFill/>
          </a:ln>
        </p:spPr>
        <p:txBody>
          <a:bodyPr lIns="90000" rIns="90000" tIns="45000" bIns="45000" anchor="b"/>
          <a:p>
            <a:pPr algn="just">
              <a:lnSpc>
                <a:spcPct val="100000"/>
              </a:lnSpc>
            </a:pPr>
            <a:r>
              <a:rPr lang="en-IN" sz="2800">
                <a:solidFill>
                  <a:srgbClr val="000000"/>
                </a:solidFill>
                <a:latin typeface="Arial Black"/>
              </a:rPr>
              <a:t>Superscalar Processor </a:t>
            </a:r>
            <a:endParaRPr/>
          </a:p>
        </p:txBody>
      </p:sp>
      <p:sp>
        <p:nvSpPr>
          <p:cNvPr id="558" name="CustomShape 2"/>
          <p:cNvSpPr/>
          <p:nvPr/>
        </p:nvSpPr>
        <p:spPr>
          <a:xfrm>
            <a:off x="228600" y="990720"/>
            <a:ext cx="8609760" cy="571428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A </a:t>
            </a:r>
            <a:r>
              <a:rPr lang="en-IN" sz="2400">
                <a:solidFill>
                  <a:srgbClr val="0066ff"/>
                </a:solidFill>
                <a:latin typeface="Tahoma"/>
              </a:rPr>
              <a:t>superscalar processor </a:t>
            </a:r>
            <a:r>
              <a:rPr lang="en-IN" sz="2400">
                <a:solidFill>
                  <a:srgbClr val="000000"/>
                </a:solidFill>
                <a:latin typeface="Tahoma"/>
              </a:rPr>
              <a:t>is one in which multiple independent instruction pipelines are used. </a:t>
            </a:r>
            <a:endParaRPr/>
          </a:p>
          <a:p>
            <a:pPr lvl="1" algn="just">
              <a:lnSpc>
                <a:spcPct val="100000"/>
              </a:lnSpc>
              <a:buFont typeface="StarSymbol"/>
              <a:buChar char="—"/>
            </a:pPr>
            <a:r>
              <a:rPr lang="en-IN" sz="2000">
                <a:solidFill>
                  <a:srgbClr val="000000"/>
                </a:solidFill>
                <a:latin typeface="Tahoma"/>
              </a:rPr>
              <a:t>Each pipeline consists of multiple stages, so that each pipeline can handle multiple instructions at a time. </a:t>
            </a:r>
            <a:endParaRPr/>
          </a:p>
          <a:p>
            <a:pPr lvl="1" algn="just">
              <a:lnSpc>
                <a:spcPct val="100000"/>
              </a:lnSpc>
              <a:buFont typeface="StarSymbol"/>
              <a:buChar char="—"/>
            </a:pPr>
            <a:r>
              <a:rPr lang="en-IN" sz="2000">
                <a:solidFill>
                  <a:srgbClr val="000000"/>
                </a:solidFill>
                <a:latin typeface="Tahoma"/>
              </a:rPr>
              <a:t>Multiple pipelines introduce a new level of parallelism, enabling multiple streams of instructions to be processed at a time. </a:t>
            </a:r>
            <a:endParaRPr/>
          </a:p>
          <a:p>
            <a:pPr lvl="1" algn="just">
              <a:lnSpc>
                <a:spcPct val="100000"/>
              </a:lnSpc>
              <a:buFont typeface="StarSymbol"/>
              <a:buChar char="—"/>
            </a:pPr>
            <a:r>
              <a:rPr lang="en-IN" sz="2000">
                <a:solidFill>
                  <a:srgbClr val="000000"/>
                </a:solidFill>
                <a:latin typeface="Tahoma"/>
              </a:rPr>
              <a:t>Common instructions (arithmetic, load/store, conditional branch) can be initiated and executed independently</a:t>
            </a:r>
            <a:endParaRPr/>
          </a:p>
          <a:p>
            <a:pPr algn="just">
              <a:lnSpc>
                <a:spcPct val="100000"/>
              </a:lnSpc>
            </a:pPr>
            <a:endParaRPr/>
          </a:p>
          <a:p>
            <a:pPr algn="just">
              <a:lnSpc>
                <a:spcPct val="100000"/>
              </a:lnSpc>
              <a:buFont typeface="StarSymbol"/>
              <a:buChar char="l"/>
            </a:pPr>
            <a:r>
              <a:rPr lang="en-IN" sz="2400">
                <a:solidFill>
                  <a:srgbClr val="000000"/>
                </a:solidFill>
                <a:latin typeface="Tahoma"/>
              </a:rPr>
              <a:t>A superscalar processor exploits what is known as </a:t>
            </a:r>
            <a:r>
              <a:rPr lang="en-IN" sz="2400">
                <a:solidFill>
                  <a:srgbClr val="0066ff"/>
                </a:solidFill>
                <a:latin typeface="Tahoma"/>
              </a:rPr>
              <a:t>instruction-level parallelism</a:t>
            </a:r>
            <a:r>
              <a:rPr lang="en-IN" sz="2400">
                <a:solidFill>
                  <a:srgbClr val="000000"/>
                </a:solidFill>
                <a:latin typeface="Tahoma"/>
              </a:rPr>
              <a:t>, which refers to the degree to which the instructions of a program can be executed in parallel.</a:t>
            </a:r>
            <a:endParaRPr/>
          </a:p>
          <a:p>
            <a:pPr>
              <a:lnSpc>
                <a:spcPct val="100000"/>
              </a:lnSpc>
            </a:pPr>
            <a:endParaRPr/>
          </a:p>
          <a:p>
            <a:pPr>
              <a:lnSpc>
                <a:spcPct val="100000"/>
              </a:lnSpc>
              <a:buFont typeface="StarSymbol"/>
              <a:buChar char="l"/>
            </a:pPr>
            <a:r>
              <a:rPr lang="en-IN" sz="2400">
                <a:solidFill>
                  <a:srgbClr val="000000"/>
                </a:solidFill>
                <a:latin typeface="Tahoma"/>
              </a:rPr>
              <a:t>Equally applicable to RISC &amp; CISC.</a:t>
            </a:r>
            <a:endParaRPr/>
          </a:p>
          <a:p>
            <a:pPr lvl="1">
              <a:lnSpc>
                <a:spcPct val="100000"/>
              </a:lnSpc>
              <a:buFont typeface="StarSymbol"/>
              <a:buChar char="—"/>
            </a:pPr>
            <a:r>
              <a:rPr lang="en-IN" sz="2000">
                <a:solidFill>
                  <a:srgbClr val="000000"/>
                </a:solidFill>
                <a:latin typeface="Tahoma"/>
              </a:rPr>
              <a:t>In practice usually RISC</a:t>
            </a:r>
            <a:endParaRPr/>
          </a:p>
          <a:p>
            <a:pPr algn="just">
              <a:lnSpc>
                <a:spcPct val="100000"/>
              </a:lnSpc>
            </a:pPr>
            <a:endParaRPr/>
          </a:p>
          <a:p>
            <a:pPr algn="just">
              <a:lnSpc>
                <a:spcPct val="100000"/>
              </a:lnSpc>
            </a:pPr>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9"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Processor  (cont..)</a:t>
            </a:r>
            <a:endParaRPr/>
          </a:p>
        </p:txBody>
      </p:sp>
      <p:sp>
        <p:nvSpPr>
          <p:cNvPr id="560" name="CustomShape 2"/>
          <p:cNvSpPr/>
          <p:nvPr/>
        </p:nvSpPr>
        <p:spPr>
          <a:xfrm>
            <a:off x="228600" y="1066680"/>
            <a:ext cx="868608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A superscalar processor typically fetches multiple instructions at a time and then attempts to find nearby instructions that are independent of one another and can therefore be executed in parallel. </a:t>
            </a:r>
            <a:endParaRPr/>
          </a:p>
          <a:p>
            <a:pPr algn="just">
              <a:lnSpc>
                <a:spcPct val="100000"/>
              </a:lnSpc>
            </a:pPr>
            <a:endParaRPr/>
          </a:p>
          <a:p>
            <a:pPr algn="just">
              <a:lnSpc>
                <a:spcPct val="100000"/>
              </a:lnSpc>
              <a:buFont typeface="StarSymbol"/>
              <a:buChar char="l"/>
            </a:pPr>
            <a:r>
              <a:rPr lang="en-IN" sz="2400">
                <a:solidFill>
                  <a:srgbClr val="000000"/>
                </a:solidFill>
                <a:latin typeface="Tahoma"/>
              </a:rPr>
              <a:t>If the input to one instruction depends on the output of a preceding instruction, then the latter instruction cannot complete execution at the same time or before the former instruction.</a:t>
            </a:r>
            <a:endParaRPr/>
          </a:p>
          <a:p>
            <a:pPr algn="just">
              <a:lnSpc>
                <a:spcPct val="100000"/>
              </a:lnSpc>
            </a:pPr>
            <a:endParaRPr/>
          </a:p>
          <a:p>
            <a:pPr algn="just">
              <a:lnSpc>
                <a:spcPct val="100000"/>
              </a:lnSpc>
              <a:buFont typeface="StarSymbol"/>
              <a:buChar char="l"/>
            </a:pPr>
            <a:r>
              <a:rPr lang="en-IN" sz="2400">
                <a:solidFill>
                  <a:srgbClr val="000000"/>
                </a:solidFill>
                <a:latin typeface="Tahoma"/>
              </a:rPr>
              <a:t>Once such dependencies have been identified, the processor may issue and complete instructions in an order that differs from that of the original machine code.</a:t>
            </a:r>
            <a:endParaRPr/>
          </a:p>
          <a:p>
            <a:pPr>
              <a:lnSpc>
                <a:spcPct val="100000"/>
              </a:lnSpc>
            </a:pPr>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1"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Processor  (cont..)</a:t>
            </a:r>
            <a:endParaRPr/>
          </a:p>
        </p:txBody>
      </p:sp>
      <p:sp>
        <p:nvSpPr>
          <p:cNvPr id="562" name="CustomShape 2"/>
          <p:cNvSpPr/>
          <p:nvPr/>
        </p:nvSpPr>
        <p:spPr>
          <a:xfrm>
            <a:off x="457200" y="1066680"/>
            <a:ext cx="817812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The processor may eliminate some unnecessary dependencies by the use of additional registers and the renaming of register references in the original code.</a:t>
            </a:r>
            <a:endParaRPr/>
          </a:p>
          <a:p>
            <a:pPr algn="just">
              <a:lnSpc>
                <a:spcPct val="100000"/>
              </a:lnSpc>
            </a:pPr>
            <a:endParaRPr/>
          </a:p>
          <a:p>
            <a:pPr algn="just">
              <a:lnSpc>
                <a:spcPct val="100000"/>
              </a:lnSpc>
              <a:buFont typeface="StarSymbol"/>
              <a:buChar char="l"/>
            </a:pPr>
            <a:r>
              <a:rPr lang="en-IN" sz="2400">
                <a:solidFill>
                  <a:srgbClr val="000000"/>
                </a:solidFill>
                <a:latin typeface="Tahoma"/>
              </a:rPr>
              <a:t>Whereas pure RISC processors often employ delayed branches to maximize the utilization of the instruction pipeline, this method is less appropriate to a superscalar machine. </a:t>
            </a:r>
            <a:endParaRPr/>
          </a:p>
          <a:p>
            <a:pPr algn="just">
              <a:lnSpc>
                <a:spcPct val="100000"/>
              </a:lnSpc>
            </a:pPr>
            <a:endParaRPr/>
          </a:p>
          <a:p>
            <a:pPr algn="just">
              <a:lnSpc>
                <a:spcPct val="100000"/>
              </a:lnSpc>
              <a:buFont typeface="StarSymbol"/>
              <a:buChar char="l"/>
            </a:pPr>
            <a:r>
              <a:rPr lang="en-IN" sz="2400">
                <a:solidFill>
                  <a:srgbClr val="000000"/>
                </a:solidFill>
                <a:latin typeface="Tahoma"/>
              </a:rPr>
              <a:t>Instead, most superscalar machines use traditional branch prediction methods to improve efficiency.</a:t>
            </a:r>
            <a:endParaRPr/>
          </a:p>
          <a:p>
            <a:pPr>
              <a:lnSpc>
                <a:spcPct val="100000"/>
              </a:lnSpc>
            </a:pPr>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3"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Why Superscalar?</a:t>
            </a:r>
            <a:endParaRPr/>
          </a:p>
        </p:txBody>
      </p:sp>
      <p:sp>
        <p:nvSpPr>
          <p:cNvPr id="564" name="CustomShape 2"/>
          <p:cNvSpPr/>
          <p:nvPr/>
        </p:nvSpPr>
        <p:spPr>
          <a:xfrm>
            <a:off x="228600" y="1066680"/>
            <a:ext cx="868608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It refers to a machine that is designed to improve the performance of the execution of scalar instructions </a:t>
            </a:r>
            <a:endParaRPr/>
          </a:p>
          <a:p>
            <a:pPr lvl="1" algn="just">
              <a:lnSpc>
                <a:spcPct val="100000"/>
              </a:lnSpc>
              <a:buFont typeface="StarSymbol"/>
              <a:buChar char="—"/>
            </a:pPr>
            <a:r>
              <a:rPr lang="en-IN" sz="2000">
                <a:solidFill>
                  <a:srgbClr val="000000"/>
                </a:solidFill>
                <a:latin typeface="Tahoma"/>
              </a:rPr>
              <a:t>Most operations are on scalar quantities</a:t>
            </a:r>
            <a:endParaRPr/>
          </a:p>
          <a:p>
            <a:pPr algn="just">
              <a:lnSpc>
                <a:spcPct val="100000"/>
              </a:lnSpc>
            </a:pPr>
            <a:endParaRPr/>
          </a:p>
          <a:p>
            <a:pPr algn="just">
              <a:lnSpc>
                <a:spcPct val="100000"/>
              </a:lnSpc>
              <a:buFont typeface="StarSymbol"/>
              <a:buChar char="l"/>
            </a:pPr>
            <a:r>
              <a:rPr lang="en-IN" sz="2400">
                <a:solidFill>
                  <a:srgbClr val="000000"/>
                </a:solidFill>
                <a:latin typeface="Tahoma"/>
              </a:rPr>
              <a:t>The superscalar approach represents the next step in the evolution of high-performance general-purpose processors.</a:t>
            </a:r>
            <a:endParaRPr/>
          </a:p>
          <a:p>
            <a:pPr algn="just">
              <a:lnSpc>
                <a:spcPct val="100000"/>
              </a:lnSpc>
            </a:pPr>
            <a:endParaRPr/>
          </a:p>
          <a:p>
            <a:pPr algn="just">
              <a:lnSpc>
                <a:spcPct val="100000"/>
              </a:lnSpc>
              <a:buFont typeface="StarSymbol"/>
              <a:buChar char="l"/>
            </a:pPr>
            <a:r>
              <a:rPr lang="en-IN" sz="2400">
                <a:solidFill>
                  <a:srgbClr val="000000"/>
                </a:solidFill>
                <a:latin typeface="Tahoma"/>
              </a:rPr>
              <a:t>The essence of the superscalar approach is the ability to execute instructions independently and concurrently in different pipelines.</a:t>
            </a:r>
            <a:endParaRPr/>
          </a:p>
          <a:p>
            <a:pPr algn="just">
              <a:lnSpc>
                <a:spcPct val="100000"/>
              </a:lnSpc>
            </a:pPr>
            <a:endParaRPr/>
          </a:p>
          <a:p>
            <a:pPr algn="just">
              <a:lnSpc>
                <a:spcPct val="100000"/>
              </a:lnSpc>
              <a:buFont typeface="StarSymbol"/>
              <a:buChar char="l"/>
            </a:pPr>
            <a:r>
              <a:rPr lang="en-IN" sz="2400">
                <a:solidFill>
                  <a:srgbClr val="000000"/>
                </a:solidFill>
                <a:latin typeface="Tahoma"/>
              </a:rPr>
              <a:t>The concept can be further exploited by allowing instructions to be executed in an order different from the program order.</a:t>
            </a:r>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5"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General Superscalar Organization</a:t>
            </a:r>
            <a:endParaRPr/>
          </a:p>
        </p:txBody>
      </p:sp>
      <p:sp>
        <p:nvSpPr>
          <p:cNvPr id="566" name="CustomShape 2"/>
          <p:cNvSpPr/>
          <p:nvPr/>
        </p:nvSpPr>
        <p:spPr>
          <a:xfrm>
            <a:off x="228600" y="1066680"/>
            <a:ext cx="8762400" cy="5637960"/>
          </a:xfrm>
          <a:prstGeom prst="rect">
            <a:avLst/>
          </a:prstGeom>
          <a:noFill/>
          <a:ln>
            <a:noFill/>
          </a:ln>
        </p:spPr>
        <p:txBody>
          <a:bodyPr lIns="90000" rIns="90000" tIns="45000" bIns="45000"/>
          <a:p>
            <a:pPr algn="just">
              <a:lnSpc>
                <a:spcPct val="100000"/>
              </a:lnSpc>
              <a:buFont typeface="StarSymbol"/>
              <a:buChar char="l"/>
            </a:pPr>
            <a:r>
              <a:rPr lang="en-IN" sz="2400">
                <a:solidFill>
                  <a:srgbClr val="000000"/>
                </a:solidFill>
                <a:latin typeface="Tahoma"/>
              </a:rPr>
              <a:t>There are multiple functional units, each of which is implemented as a pipeline, which support parallel execution of several instructions. </a:t>
            </a:r>
            <a:endParaRPr/>
          </a:p>
          <a:p>
            <a:pPr algn="just">
              <a:lnSpc>
                <a:spcPct val="100000"/>
              </a:lnSpc>
              <a:buFont typeface="StarSymbol"/>
              <a:buChar char="l"/>
            </a:pPr>
            <a:r>
              <a:rPr lang="en-IN" sz="2400">
                <a:solidFill>
                  <a:srgbClr val="000000"/>
                </a:solidFill>
                <a:latin typeface="Tahoma"/>
              </a:rPr>
              <a:t>In this example, two integer, two floating-point, and one memory (either load or store) operations can be executing at the same time.</a:t>
            </a:r>
            <a:endParaRPr/>
          </a:p>
        </p:txBody>
      </p:sp>
      <p:pic>
        <p:nvPicPr>
          <p:cNvPr id="567" name="Picture 1028" descr=""/>
          <p:cNvPicPr/>
          <p:nvPr/>
        </p:nvPicPr>
        <p:blipFill>
          <a:blip r:embed="rId1"/>
          <a:srcRect l="0" t="0" r="0" b="30768"/>
          <a:stretch>
            <a:fillRect/>
          </a:stretch>
        </p:blipFill>
        <p:spPr>
          <a:xfrm>
            <a:off x="533520" y="3581280"/>
            <a:ext cx="8000280" cy="2793240"/>
          </a:xfrm>
          <a:prstGeom prst="rect">
            <a:avLst/>
          </a:prstGeom>
          <a:ln>
            <a:noFill/>
          </a:ln>
        </p:spPr>
      </p:pic>
    </p:spTree>
  </p:cSld>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Superpipelined</a:t>
            </a:r>
            <a:endParaRPr/>
          </a:p>
        </p:txBody>
      </p:sp>
      <p:sp>
        <p:nvSpPr>
          <p:cNvPr id="569"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Many pipeline stages need less than half a clock cycle</a:t>
            </a:r>
            <a:endParaRPr/>
          </a:p>
          <a:p>
            <a:pPr>
              <a:lnSpc>
                <a:spcPct val="100000"/>
              </a:lnSpc>
            </a:pPr>
            <a:endParaRPr/>
          </a:p>
          <a:p>
            <a:pPr>
              <a:lnSpc>
                <a:spcPct val="100000"/>
              </a:lnSpc>
              <a:buFont typeface="StarSymbol"/>
              <a:buChar char="l"/>
            </a:pPr>
            <a:r>
              <a:rPr lang="en-IN" sz="2800">
                <a:solidFill>
                  <a:srgbClr val="000000"/>
                </a:solidFill>
                <a:latin typeface="Tahoma"/>
              </a:rPr>
              <a:t>Double internal clock speed gets two tasks per external clock cycle</a:t>
            </a:r>
            <a:endParaRPr/>
          </a:p>
          <a:p>
            <a:pPr>
              <a:lnSpc>
                <a:spcPct val="100000"/>
              </a:lnSpc>
            </a:pPr>
            <a:endParaRPr/>
          </a:p>
          <a:p>
            <a:pPr>
              <a:lnSpc>
                <a:spcPct val="100000"/>
              </a:lnSpc>
              <a:buFont typeface="StarSymbol"/>
              <a:buChar char="l"/>
            </a:pPr>
            <a:r>
              <a:rPr lang="en-IN" sz="2800">
                <a:solidFill>
                  <a:srgbClr val="000000"/>
                </a:solidFill>
                <a:latin typeface="Tahoma"/>
              </a:rPr>
              <a:t>Superscalar allows parallel fetch execute</a:t>
            </a:r>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0" name="CustomShape 1"/>
          <p:cNvSpPr/>
          <p:nvPr/>
        </p:nvSpPr>
        <p:spPr>
          <a:xfrm>
            <a:off x="406440" y="152280"/>
            <a:ext cx="378396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Vs Superpipeline</a:t>
            </a:r>
            <a:endParaRPr/>
          </a:p>
        </p:txBody>
      </p:sp>
      <p:pic>
        <p:nvPicPr>
          <p:cNvPr id="571" name="Picture 54" descr=""/>
          <p:cNvPicPr/>
          <p:nvPr/>
        </p:nvPicPr>
        <p:blipFill>
          <a:blip r:embed="rId1"/>
          <a:srcRect l="5095" t="1013" r="10536" b="5364"/>
          <a:stretch>
            <a:fillRect/>
          </a:stretch>
        </p:blipFill>
        <p:spPr>
          <a:xfrm>
            <a:off x="3505320" y="0"/>
            <a:ext cx="5562000" cy="6857280"/>
          </a:xfrm>
          <a:prstGeom prst="rect">
            <a:avLst/>
          </a:prstGeom>
          <a:ln>
            <a:noFill/>
          </a:ln>
        </p:spPr>
      </p:pic>
    </p:spTree>
  </p:cSld>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Limitations of Superscalar Organization</a:t>
            </a:r>
            <a:endParaRPr/>
          </a:p>
        </p:txBody>
      </p:sp>
      <p:sp>
        <p:nvSpPr>
          <p:cNvPr id="573" name="CustomShape 2"/>
          <p:cNvSpPr/>
          <p:nvPr/>
        </p:nvSpPr>
        <p:spPr>
          <a:xfrm>
            <a:off x="228600" y="1066680"/>
            <a:ext cx="8686080" cy="5637960"/>
          </a:xfrm>
          <a:prstGeom prst="rect">
            <a:avLst/>
          </a:prstGeom>
          <a:noFill/>
          <a:ln>
            <a:noFill/>
          </a:ln>
        </p:spPr>
        <p:txBody>
          <a:bodyPr lIns="90000" rIns="90000" tIns="45000" bIns="45000"/>
          <a:p>
            <a:pPr>
              <a:lnSpc>
                <a:spcPct val="100000"/>
              </a:lnSpc>
              <a:buFont typeface="StarSymbol"/>
              <a:buChar char="l"/>
            </a:pPr>
            <a:r>
              <a:rPr lang="en-IN" sz="2400">
                <a:solidFill>
                  <a:srgbClr val="000000"/>
                </a:solidFill>
                <a:latin typeface="Tahoma"/>
              </a:rPr>
              <a:t>Instruction level parallelism</a:t>
            </a:r>
            <a:endParaRPr/>
          </a:p>
          <a:p>
            <a:pPr lvl="1" algn="just">
              <a:lnSpc>
                <a:spcPct val="100000"/>
              </a:lnSpc>
              <a:buFont typeface="StarSymbol"/>
              <a:buChar char="—"/>
            </a:pPr>
            <a:r>
              <a:rPr lang="en-IN" sz="2000">
                <a:solidFill>
                  <a:srgbClr val="000000"/>
                </a:solidFill>
                <a:latin typeface="Tahoma"/>
              </a:rPr>
              <a:t>It refers to the degree to which, on average, the instructions of a program can be executed in parallel.</a:t>
            </a:r>
            <a:endParaRPr/>
          </a:p>
          <a:p>
            <a:pPr>
              <a:lnSpc>
                <a:spcPct val="100000"/>
              </a:lnSpc>
              <a:buFont typeface="StarSymbol"/>
              <a:buChar char="l"/>
            </a:pPr>
            <a:r>
              <a:rPr lang="en-IN" sz="2400">
                <a:solidFill>
                  <a:srgbClr val="000000"/>
                </a:solidFill>
                <a:latin typeface="Tahoma"/>
              </a:rPr>
              <a:t>Compiler based optimisation</a:t>
            </a:r>
            <a:endParaRPr/>
          </a:p>
          <a:p>
            <a:pPr>
              <a:lnSpc>
                <a:spcPct val="100000"/>
              </a:lnSpc>
              <a:buFont typeface="StarSymbol"/>
              <a:buChar char="l"/>
            </a:pPr>
            <a:r>
              <a:rPr lang="en-IN" sz="2400">
                <a:solidFill>
                  <a:srgbClr val="000000"/>
                </a:solidFill>
                <a:latin typeface="Tahoma"/>
              </a:rPr>
              <a:t>Hardware techniques</a:t>
            </a:r>
            <a:endParaRPr/>
          </a:p>
          <a:p>
            <a:pPr>
              <a:lnSpc>
                <a:spcPct val="100000"/>
              </a:lnSpc>
            </a:pPr>
            <a:endParaRPr/>
          </a:p>
          <a:p>
            <a:pPr>
              <a:lnSpc>
                <a:spcPct val="100000"/>
              </a:lnSpc>
              <a:buFont typeface="StarSymbol"/>
              <a:buChar char="l"/>
            </a:pPr>
            <a:r>
              <a:rPr lang="en-IN" sz="2400">
                <a:solidFill>
                  <a:srgbClr val="000000"/>
                </a:solidFill>
                <a:latin typeface="Tahoma"/>
              </a:rPr>
              <a:t>Limited by 5 factors:</a:t>
            </a:r>
            <a:endParaRPr/>
          </a:p>
          <a:p>
            <a:pPr lvl="1">
              <a:lnSpc>
                <a:spcPct val="100000"/>
              </a:lnSpc>
              <a:buFont typeface="Arial Black"/>
              <a:buAutoNum type="arabicPeriod"/>
            </a:pPr>
            <a:r>
              <a:rPr lang="en-IN" sz="2000">
                <a:solidFill>
                  <a:srgbClr val="0066ff"/>
                </a:solidFill>
                <a:latin typeface="Tahoma"/>
              </a:rPr>
              <a:t>True data dependency</a:t>
            </a:r>
            <a:endParaRPr/>
          </a:p>
          <a:p>
            <a:pPr lvl="1">
              <a:lnSpc>
                <a:spcPct val="100000"/>
              </a:lnSpc>
              <a:buFont typeface="Arial Black"/>
              <a:buAutoNum type="arabicPeriod"/>
            </a:pPr>
            <a:r>
              <a:rPr lang="en-IN" sz="2000">
                <a:solidFill>
                  <a:srgbClr val="0066ff"/>
                </a:solidFill>
                <a:latin typeface="Tahoma"/>
              </a:rPr>
              <a:t>Procedural dependency</a:t>
            </a:r>
            <a:endParaRPr/>
          </a:p>
          <a:p>
            <a:pPr lvl="1">
              <a:lnSpc>
                <a:spcPct val="100000"/>
              </a:lnSpc>
              <a:buFont typeface="Arial Black"/>
              <a:buAutoNum type="arabicPeriod"/>
            </a:pPr>
            <a:r>
              <a:rPr lang="en-IN" sz="2000">
                <a:solidFill>
                  <a:srgbClr val="0066ff"/>
                </a:solidFill>
                <a:latin typeface="Tahoma"/>
              </a:rPr>
              <a:t>Resource conflicts</a:t>
            </a:r>
            <a:endParaRPr/>
          </a:p>
          <a:p>
            <a:pPr lvl="1">
              <a:lnSpc>
                <a:spcPct val="100000"/>
              </a:lnSpc>
              <a:buFont typeface="Arial Black"/>
              <a:buAutoNum type="arabicPeriod"/>
            </a:pPr>
            <a:r>
              <a:rPr lang="en-IN" sz="2000">
                <a:solidFill>
                  <a:srgbClr val="0066ff"/>
                </a:solidFill>
                <a:latin typeface="Tahoma"/>
              </a:rPr>
              <a:t>Output dependency</a:t>
            </a:r>
            <a:endParaRPr/>
          </a:p>
          <a:p>
            <a:pPr lvl="1">
              <a:lnSpc>
                <a:spcPct val="100000"/>
              </a:lnSpc>
              <a:buFont typeface="Arial Black"/>
              <a:buAutoNum type="arabicPeriod"/>
            </a:pPr>
            <a:r>
              <a:rPr lang="en-IN" sz="2000">
                <a:solidFill>
                  <a:srgbClr val="0066ff"/>
                </a:solidFill>
                <a:latin typeface="Tahoma"/>
              </a:rPr>
              <a:t>Antidependency </a:t>
            </a:r>
            <a:r>
              <a:rPr lang="en-IN" sz="2000">
                <a:solidFill>
                  <a:srgbClr val="000000"/>
                </a:solidFill>
                <a:latin typeface="Tahoma"/>
              </a:rPr>
              <a:t>(also called </a:t>
            </a:r>
            <a:r>
              <a:rPr lang="en-IN" sz="2000">
                <a:solidFill>
                  <a:srgbClr val="c00000"/>
                </a:solidFill>
                <a:latin typeface="Tahoma"/>
              </a:rPr>
              <a:t>write after read (WAR) dependency</a:t>
            </a:r>
            <a:r>
              <a:rPr lang="en-IN" sz="2000">
                <a:solidFill>
                  <a:srgbClr val="000000"/>
                </a:solidFill>
                <a:latin typeface="Tahoma"/>
              </a:rPr>
              <a:t>)</a:t>
            </a:r>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True Data Dependency</a:t>
            </a:r>
            <a:endParaRPr/>
          </a:p>
        </p:txBody>
      </p:sp>
      <p:sp>
        <p:nvSpPr>
          <p:cNvPr id="575"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ADD r1, r2 (r1 := r1+r2;)</a:t>
            </a:r>
            <a:endParaRPr/>
          </a:p>
          <a:p>
            <a:pPr>
              <a:lnSpc>
                <a:spcPct val="100000"/>
              </a:lnSpc>
              <a:buFont typeface="StarSymbol"/>
              <a:buChar char="l"/>
            </a:pPr>
            <a:r>
              <a:rPr lang="en-IN" sz="2800">
                <a:solidFill>
                  <a:srgbClr val="000000"/>
                </a:solidFill>
                <a:latin typeface="Tahoma"/>
              </a:rPr>
              <a:t>MOVE r3,r1 (r3 := r1;)</a:t>
            </a:r>
            <a:endParaRPr/>
          </a:p>
          <a:p>
            <a:pPr>
              <a:lnSpc>
                <a:spcPct val="100000"/>
              </a:lnSpc>
              <a:buFont typeface="StarSymbol"/>
              <a:buChar char="l"/>
            </a:pPr>
            <a:r>
              <a:rPr lang="en-IN" sz="2800">
                <a:solidFill>
                  <a:srgbClr val="000000"/>
                </a:solidFill>
                <a:latin typeface="Tahoma"/>
              </a:rPr>
              <a:t>Can fetch and decode second instruction in parallel with first</a:t>
            </a:r>
            <a:endParaRPr/>
          </a:p>
          <a:p>
            <a:pPr>
              <a:lnSpc>
                <a:spcPct val="100000"/>
              </a:lnSpc>
              <a:buFont typeface="StarSymbol"/>
              <a:buChar char="l"/>
            </a:pPr>
            <a:r>
              <a:rPr lang="en-IN" sz="2800">
                <a:solidFill>
                  <a:srgbClr val="000000"/>
                </a:solidFill>
                <a:latin typeface="Tahoma"/>
              </a:rPr>
              <a:t>Can NOT execute second instruction until first is finished</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304920" y="360000"/>
            <a:ext cx="8838360" cy="761400"/>
          </a:xfrm>
          <a:prstGeom prst="rect">
            <a:avLst/>
          </a:prstGeom>
          <a:noFill/>
          <a:ln>
            <a:noFill/>
          </a:ln>
        </p:spPr>
        <p:txBody>
          <a:bodyPr lIns="90000" rIns="90000" tIns="45000" bIns="45000" anchor="b"/>
          <a:p>
            <a:pPr>
              <a:lnSpc>
                <a:spcPct val="100000"/>
              </a:lnSpc>
            </a:pPr>
            <a:r>
              <a:rPr b="1" lang="en-IN" sz="2400">
                <a:solidFill>
                  <a:srgbClr val="000000"/>
                </a:solidFill>
                <a:latin typeface="Tahoma"/>
              </a:rPr>
              <a:t>The basic implementation of the MIPS subset, including the necessary multiplexors and control lines</a:t>
            </a:r>
            <a:endParaRPr/>
          </a:p>
        </p:txBody>
      </p:sp>
      <p:sp>
        <p:nvSpPr>
          <p:cNvPr id="129" name="CustomShape 2"/>
          <p:cNvSpPr/>
          <p:nvPr/>
        </p:nvSpPr>
        <p:spPr>
          <a:xfrm>
            <a:off x="457200" y="1066680"/>
            <a:ext cx="8178120" cy="5637960"/>
          </a:xfrm>
          <a:prstGeom prst="rect">
            <a:avLst/>
          </a:prstGeom>
          <a:noFill/>
          <a:ln>
            <a:noFill/>
          </a:ln>
        </p:spPr>
      </p:sp>
      <p:pic>
        <p:nvPicPr>
          <p:cNvPr id="130" name="Picture 2" descr=""/>
          <p:cNvPicPr/>
          <p:nvPr/>
        </p:nvPicPr>
        <p:blipFill>
          <a:blip r:embed="rId1"/>
          <a:stretch>
            <a:fillRect/>
          </a:stretch>
        </p:blipFill>
        <p:spPr>
          <a:xfrm>
            <a:off x="304920" y="757440"/>
            <a:ext cx="8533800" cy="5947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Procedural Dependency</a:t>
            </a:r>
            <a:endParaRPr/>
          </a:p>
        </p:txBody>
      </p:sp>
      <p:sp>
        <p:nvSpPr>
          <p:cNvPr id="577"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Can not execute instructions after a branch in parallel with instructions before a branch</a:t>
            </a:r>
            <a:endParaRPr/>
          </a:p>
          <a:p>
            <a:pPr>
              <a:lnSpc>
                <a:spcPct val="100000"/>
              </a:lnSpc>
              <a:buFont typeface="StarSymbol"/>
              <a:buChar char="l"/>
            </a:pPr>
            <a:r>
              <a:rPr lang="en-IN" sz="2800">
                <a:solidFill>
                  <a:srgbClr val="000000"/>
                </a:solidFill>
                <a:latin typeface="Tahoma"/>
              </a:rPr>
              <a:t>Also, if instruction length is not fixed, instructions have to be decoded to find out how many fetches are needed</a:t>
            </a:r>
            <a:endParaRPr/>
          </a:p>
          <a:p>
            <a:pPr>
              <a:lnSpc>
                <a:spcPct val="100000"/>
              </a:lnSpc>
              <a:buFont typeface="StarSymbol"/>
              <a:buChar char="l"/>
            </a:pPr>
            <a:r>
              <a:rPr lang="en-IN" sz="2800">
                <a:solidFill>
                  <a:srgbClr val="000000"/>
                </a:solidFill>
                <a:latin typeface="Tahoma"/>
              </a:rPr>
              <a:t>This prevents simultaneous fetches</a:t>
            </a:r>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Resource Conflict</a:t>
            </a:r>
            <a:endParaRPr/>
          </a:p>
        </p:txBody>
      </p:sp>
      <p:sp>
        <p:nvSpPr>
          <p:cNvPr id="579"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Two or more instructions requiring access to the same resource at the same time</a:t>
            </a:r>
            <a:endParaRPr/>
          </a:p>
          <a:p>
            <a:pPr lvl="1">
              <a:lnSpc>
                <a:spcPct val="100000"/>
              </a:lnSpc>
              <a:buFont typeface="StarSymbol"/>
              <a:buChar char="—"/>
            </a:pPr>
            <a:r>
              <a:rPr lang="en-IN" sz="2400">
                <a:solidFill>
                  <a:srgbClr val="000000"/>
                </a:solidFill>
                <a:latin typeface="Tahoma"/>
              </a:rPr>
              <a:t>e.g. two arithmetic instructions</a:t>
            </a:r>
            <a:endParaRPr/>
          </a:p>
          <a:p>
            <a:pPr>
              <a:lnSpc>
                <a:spcPct val="100000"/>
              </a:lnSpc>
              <a:buFont typeface="StarSymbol"/>
              <a:buChar char="l"/>
            </a:pPr>
            <a:r>
              <a:rPr lang="en-IN" sz="2800">
                <a:solidFill>
                  <a:srgbClr val="000000"/>
                </a:solidFill>
                <a:latin typeface="Tahoma"/>
              </a:rPr>
              <a:t>Can duplicate resources</a:t>
            </a:r>
            <a:endParaRPr/>
          </a:p>
          <a:p>
            <a:pPr lvl="1">
              <a:lnSpc>
                <a:spcPct val="100000"/>
              </a:lnSpc>
              <a:buFont typeface="StarSymbol"/>
              <a:buChar char="—"/>
            </a:pPr>
            <a:r>
              <a:rPr lang="en-IN" sz="2400">
                <a:solidFill>
                  <a:srgbClr val="000000"/>
                </a:solidFill>
                <a:latin typeface="Tahoma"/>
              </a:rPr>
              <a:t>e.g. have two arithmetic units</a:t>
            </a:r>
            <a:endParaRPr/>
          </a:p>
          <a:p>
            <a:pPr>
              <a:lnSpc>
                <a:spcPct val="100000"/>
              </a:lnSpc>
            </a:pPr>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0"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Effect of </a:t>
            </a:r>
            <a:endParaRPr/>
          </a:p>
          <a:p>
            <a:pPr>
              <a:lnSpc>
                <a:spcPct val="100000"/>
              </a:lnSpc>
            </a:pPr>
            <a:r>
              <a:rPr lang="en-IN" sz="2800">
                <a:solidFill>
                  <a:srgbClr val="000000"/>
                </a:solidFill>
                <a:latin typeface="Arial Black"/>
              </a:rPr>
              <a:t>Dependencies</a:t>
            </a:r>
            <a:endParaRPr/>
          </a:p>
        </p:txBody>
      </p:sp>
      <p:pic>
        <p:nvPicPr>
          <p:cNvPr id="581" name="Picture 5" descr=""/>
          <p:cNvPicPr/>
          <p:nvPr/>
        </p:nvPicPr>
        <p:blipFill>
          <a:blip r:embed="rId1"/>
          <a:srcRect l="673" t="5100" r="7526" b="9705"/>
          <a:stretch>
            <a:fillRect/>
          </a:stretch>
        </p:blipFill>
        <p:spPr>
          <a:xfrm>
            <a:off x="3657600" y="0"/>
            <a:ext cx="5485680" cy="6857280"/>
          </a:xfrm>
          <a:prstGeom prst="rect">
            <a:avLst/>
          </a:prstGeom>
          <a:ln>
            <a:noFill/>
          </a:ln>
        </p:spPr>
      </p:pic>
    </p:spTree>
  </p:cSld>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Design Issues</a:t>
            </a:r>
            <a:endParaRPr/>
          </a:p>
        </p:txBody>
      </p:sp>
      <p:sp>
        <p:nvSpPr>
          <p:cNvPr id="583"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Instruction level parallelism</a:t>
            </a:r>
            <a:endParaRPr/>
          </a:p>
          <a:p>
            <a:pPr lvl="1">
              <a:lnSpc>
                <a:spcPct val="100000"/>
              </a:lnSpc>
              <a:buFont typeface="StarSymbol"/>
              <a:buChar char="—"/>
            </a:pPr>
            <a:r>
              <a:rPr lang="en-IN" sz="2400">
                <a:solidFill>
                  <a:srgbClr val="000000"/>
                </a:solidFill>
                <a:latin typeface="Tahoma"/>
              </a:rPr>
              <a:t>Instructions in a sequence are independent</a:t>
            </a:r>
            <a:endParaRPr/>
          </a:p>
          <a:p>
            <a:pPr lvl="1">
              <a:lnSpc>
                <a:spcPct val="100000"/>
              </a:lnSpc>
              <a:buFont typeface="StarSymbol"/>
              <a:buChar char="—"/>
            </a:pPr>
            <a:r>
              <a:rPr lang="en-IN" sz="2400">
                <a:solidFill>
                  <a:srgbClr val="000000"/>
                </a:solidFill>
                <a:latin typeface="Tahoma"/>
              </a:rPr>
              <a:t>Execution can be overlapped</a:t>
            </a:r>
            <a:endParaRPr/>
          </a:p>
          <a:p>
            <a:pPr lvl="1">
              <a:lnSpc>
                <a:spcPct val="100000"/>
              </a:lnSpc>
              <a:buFont typeface="StarSymbol"/>
              <a:buChar char="—"/>
            </a:pPr>
            <a:r>
              <a:rPr lang="en-IN" sz="2400">
                <a:solidFill>
                  <a:srgbClr val="000000"/>
                </a:solidFill>
                <a:latin typeface="Tahoma"/>
              </a:rPr>
              <a:t>Governed by data and procedural dependency</a:t>
            </a:r>
            <a:endParaRPr/>
          </a:p>
          <a:p>
            <a:pPr>
              <a:lnSpc>
                <a:spcPct val="100000"/>
              </a:lnSpc>
            </a:pPr>
            <a:endParaRPr/>
          </a:p>
          <a:p>
            <a:pPr>
              <a:lnSpc>
                <a:spcPct val="100000"/>
              </a:lnSpc>
              <a:buFont typeface="StarSymbol"/>
              <a:buChar char="l"/>
            </a:pPr>
            <a:r>
              <a:rPr lang="en-IN" sz="2800">
                <a:solidFill>
                  <a:srgbClr val="000000"/>
                </a:solidFill>
                <a:latin typeface="Tahoma"/>
              </a:rPr>
              <a:t>Machine Parallelism</a:t>
            </a:r>
            <a:endParaRPr/>
          </a:p>
          <a:p>
            <a:pPr lvl="1">
              <a:lnSpc>
                <a:spcPct val="100000"/>
              </a:lnSpc>
              <a:buFont typeface="StarSymbol"/>
              <a:buChar char="—"/>
            </a:pPr>
            <a:r>
              <a:rPr lang="en-IN" sz="2400">
                <a:solidFill>
                  <a:srgbClr val="000000"/>
                </a:solidFill>
                <a:latin typeface="Tahoma"/>
              </a:rPr>
              <a:t>Ability to take advantage of instruction level parallelism</a:t>
            </a:r>
            <a:endParaRPr/>
          </a:p>
          <a:p>
            <a:pPr lvl="1">
              <a:lnSpc>
                <a:spcPct val="100000"/>
              </a:lnSpc>
              <a:buFont typeface="StarSymbol"/>
              <a:buChar char="—"/>
            </a:pPr>
            <a:r>
              <a:rPr lang="en-IN" sz="2400">
                <a:solidFill>
                  <a:srgbClr val="000000"/>
                </a:solidFill>
                <a:latin typeface="Tahoma"/>
              </a:rPr>
              <a:t>Governed by number of parallel pipelines</a:t>
            </a:r>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Instruction Issue Policy</a:t>
            </a:r>
            <a:endParaRPr/>
          </a:p>
        </p:txBody>
      </p:sp>
      <p:sp>
        <p:nvSpPr>
          <p:cNvPr id="585"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Three types of important orderings:</a:t>
            </a:r>
            <a:endParaRPr/>
          </a:p>
          <a:p>
            <a:pPr lvl="1">
              <a:lnSpc>
                <a:spcPct val="100000"/>
              </a:lnSpc>
              <a:buFont typeface="Arial Black"/>
              <a:buAutoNum type="arabicPeriod"/>
            </a:pPr>
            <a:r>
              <a:rPr lang="en-IN" sz="2400">
                <a:solidFill>
                  <a:srgbClr val="000000"/>
                </a:solidFill>
                <a:latin typeface="Tahoma"/>
              </a:rPr>
              <a:t>Order in which instructions are fetched</a:t>
            </a:r>
            <a:endParaRPr/>
          </a:p>
          <a:p>
            <a:pPr lvl="1">
              <a:lnSpc>
                <a:spcPct val="100000"/>
              </a:lnSpc>
              <a:buFont typeface="Arial Black"/>
              <a:buAutoNum type="arabicPeriod"/>
            </a:pPr>
            <a:r>
              <a:rPr lang="en-IN" sz="2400">
                <a:solidFill>
                  <a:srgbClr val="000000"/>
                </a:solidFill>
                <a:latin typeface="Tahoma"/>
              </a:rPr>
              <a:t>Order in which instructions are executed</a:t>
            </a:r>
            <a:endParaRPr/>
          </a:p>
          <a:p>
            <a:pPr lvl="1">
              <a:lnSpc>
                <a:spcPct val="100000"/>
              </a:lnSpc>
              <a:buFont typeface="Arial Black"/>
              <a:buAutoNum type="arabicPeriod"/>
            </a:pPr>
            <a:r>
              <a:rPr lang="en-IN" sz="2400">
                <a:solidFill>
                  <a:srgbClr val="000000"/>
                </a:solidFill>
                <a:latin typeface="Tahoma"/>
              </a:rPr>
              <a:t>Order in which instructions change registers and memory</a:t>
            </a:r>
            <a:endParaRPr/>
          </a:p>
          <a:p>
            <a:pPr>
              <a:lnSpc>
                <a:spcPct val="100000"/>
              </a:lnSpc>
              <a:buFont typeface="StarSymbol"/>
              <a:buChar char="l"/>
            </a:pPr>
            <a:r>
              <a:rPr lang="en-IN" sz="2800">
                <a:solidFill>
                  <a:srgbClr val="000000"/>
                </a:solidFill>
                <a:latin typeface="Tahoma"/>
              </a:rPr>
              <a:t>To optimize utilization of the various pipeline elements, the processor will need to alter one or more of these orderings with respect to the ordering to be found in a strict sequential execution. </a:t>
            </a:r>
            <a:endParaRPr/>
          </a:p>
          <a:p>
            <a:pPr>
              <a:lnSpc>
                <a:spcPct val="100000"/>
              </a:lnSpc>
              <a:buFont typeface="StarSymbol"/>
              <a:buChar char="l"/>
            </a:pPr>
            <a:r>
              <a:rPr lang="en-IN" sz="2800">
                <a:solidFill>
                  <a:srgbClr val="000000"/>
                </a:solidFill>
                <a:latin typeface="Tahoma"/>
              </a:rPr>
              <a:t>The one constraint on the processor is that the result must be correct.</a:t>
            </a:r>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Instruction Issue Policy (cont..)</a:t>
            </a:r>
            <a:endParaRPr/>
          </a:p>
        </p:txBody>
      </p:sp>
      <p:sp>
        <p:nvSpPr>
          <p:cNvPr id="587"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General categories of superscalar instruction issue policies :</a:t>
            </a:r>
            <a:endParaRPr/>
          </a:p>
          <a:p>
            <a:pPr lvl="1">
              <a:lnSpc>
                <a:spcPct val="100000"/>
              </a:lnSpc>
              <a:buFont typeface="StarSymbol"/>
              <a:buChar char="—"/>
            </a:pPr>
            <a:r>
              <a:rPr lang="en-IN" sz="2400">
                <a:solidFill>
                  <a:srgbClr val="000000"/>
                </a:solidFill>
                <a:latin typeface="Tahoma"/>
              </a:rPr>
              <a:t>In-order issue with in-order completion</a:t>
            </a:r>
            <a:endParaRPr/>
          </a:p>
          <a:p>
            <a:pPr lvl="1">
              <a:lnSpc>
                <a:spcPct val="100000"/>
              </a:lnSpc>
              <a:buFont typeface="StarSymbol"/>
              <a:buChar char="—"/>
            </a:pPr>
            <a:r>
              <a:rPr lang="en-IN" sz="2400">
                <a:solidFill>
                  <a:srgbClr val="000000"/>
                </a:solidFill>
                <a:latin typeface="Tahoma"/>
              </a:rPr>
              <a:t>In-order issue with out-of-order completion</a:t>
            </a:r>
            <a:endParaRPr/>
          </a:p>
          <a:p>
            <a:pPr lvl="1">
              <a:lnSpc>
                <a:spcPct val="100000"/>
              </a:lnSpc>
              <a:buFont typeface="StarSymbol"/>
              <a:buChar char="—"/>
            </a:pPr>
            <a:r>
              <a:rPr lang="en-IN" sz="2400">
                <a:solidFill>
                  <a:srgbClr val="000000"/>
                </a:solidFill>
                <a:latin typeface="Tahoma"/>
              </a:rPr>
              <a:t>Out-of-order issue with out-of-order completion</a:t>
            </a:r>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In-Order Issue In-Order Completion (1)</a:t>
            </a:r>
            <a:endParaRPr/>
          </a:p>
        </p:txBody>
      </p:sp>
      <p:sp>
        <p:nvSpPr>
          <p:cNvPr id="589"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Issue instructions in the order they occur</a:t>
            </a:r>
            <a:endParaRPr/>
          </a:p>
          <a:p>
            <a:pPr>
              <a:lnSpc>
                <a:spcPct val="100000"/>
              </a:lnSpc>
              <a:buFont typeface="StarSymbol"/>
              <a:buChar char="l"/>
            </a:pPr>
            <a:r>
              <a:rPr lang="en-IN" sz="2800">
                <a:solidFill>
                  <a:srgbClr val="000000"/>
                </a:solidFill>
                <a:latin typeface="Tahoma"/>
              </a:rPr>
              <a:t>Not very efficient</a:t>
            </a:r>
            <a:endParaRPr/>
          </a:p>
          <a:p>
            <a:pPr>
              <a:lnSpc>
                <a:spcPct val="100000"/>
              </a:lnSpc>
              <a:buFont typeface="StarSymbol"/>
              <a:buChar char="l"/>
            </a:pPr>
            <a:r>
              <a:rPr lang="en-IN" sz="2800">
                <a:solidFill>
                  <a:srgbClr val="000000"/>
                </a:solidFill>
                <a:latin typeface="Tahoma"/>
              </a:rPr>
              <a:t>May fetch &gt;1 instruction</a:t>
            </a:r>
            <a:endParaRPr/>
          </a:p>
          <a:p>
            <a:pPr>
              <a:lnSpc>
                <a:spcPct val="100000"/>
              </a:lnSpc>
              <a:buFont typeface="StarSymbol"/>
              <a:buChar char="l"/>
            </a:pPr>
            <a:r>
              <a:rPr lang="en-IN" sz="2800">
                <a:solidFill>
                  <a:srgbClr val="000000"/>
                </a:solidFill>
                <a:latin typeface="Tahoma"/>
              </a:rPr>
              <a:t>Instructions must stall if necessary</a:t>
            </a:r>
            <a:endParaRPr/>
          </a:p>
          <a:p>
            <a:pPr>
              <a:lnSpc>
                <a:spcPct val="100000"/>
              </a:lnSpc>
              <a:buFont typeface="StarSymbol"/>
              <a:buChar char="l"/>
            </a:pPr>
            <a:r>
              <a:rPr lang="en-IN" sz="2800">
                <a:solidFill>
                  <a:srgbClr val="000000"/>
                </a:solidFill>
                <a:latin typeface="Tahoma"/>
              </a:rPr>
              <a:t>Example: The example assumes the following contraints on a six-instruction code fragment:</a:t>
            </a:r>
            <a:endParaRPr/>
          </a:p>
          <a:p>
            <a:pPr lvl="1">
              <a:lnSpc>
                <a:spcPct val="100000"/>
              </a:lnSpc>
              <a:buFont typeface="StarSymbol"/>
              <a:buChar char="—"/>
            </a:pPr>
            <a:r>
              <a:rPr lang="en-IN" sz="2400">
                <a:solidFill>
                  <a:srgbClr val="000000"/>
                </a:solidFill>
                <a:latin typeface="Tahoma"/>
              </a:rPr>
              <a:t>I1 requires two cycles to execute.</a:t>
            </a:r>
            <a:endParaRPr/>
          </a:p>
          <a:p>
            <a:pPr lvl="1">
              <a:lnSpc>
                <a:spcPct val="100000"/>
              </a:lnSpc>
              <a:buFont typeface="StarSymbol"/>
              <a:buChar char="—"/>
            </a:pPr>
            <a:r>
              <a:rPr lang="en-IN" sz="2400">
                <a:solidFill>
                  <a:srgbClr val="000000"/>
                </a:solidFill>
                <a:latin typeface="Tahoma"/>
              </a:rPr>
              <a:t>I3 and I4 conflict for the same functional unit.</a:t>
            </a:r>
            <a:endParaRPr/>
          </a:p>
          <a:p>
            <a:pPr lvl="1">
              <a:lnSpc>
                <a:spcPct val="100000"/>
              </a:lnSpc>
              <a:buFont typeface="StarSymbol"/>
              <a:buChar char="—"/>
            </a:pPr>
            <a:r>
              <a:rPr lang="en-IN" sz="2400">
                <a:solidFill>
                  <a:srgbClr val="000000"/>
                </a:solidFill>
                <a:latin typeface="Tahoma"/>
              </a:rPr>
              <a:t>I5 depends on the value produced by I4.</a:t>
            </a:r>
            <a:endParaRPr/>
          </a:p>
          <a:p>
            <a:pPr lvl="1">
              <a:lnSpc>
                <a:spcPct val="100000"/>
              </a:lnSpc>
              <a:buFont typeface="StarSymbol"/>
              <a:buChar char="—"/>
            </a:pPr>
            <a:r>
              <a:rPr lang="en-IN" sz="2400">
                <a:solidFill>
                  <a:srgbClr val="000000"/>
                </a:solidFill>
                <a:latin typeface="Tahoma"/>
              </a:rPr>
              <a:t>I5 and I6 conflict for a functional unit.</a:t>
            </a:r>
            <a:endParaRPr/>
          </a:p>
          <a:p>
            <a:pPr>
              <a:lnSpc>
                <a:spcPct val="100000"/>
              </a:lnSpc>
            </a:pPr>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0"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In-Order Issue In-Order Completion (Diagram) (2)</a:t>
            </a:r>
            <a:endParaRPr/>
          </a:p>
        </p:txBody>
      </p:sp>
      <p:pic>
        <p:nvPicPr>
          <p:cNvPr id="591" name="Picture 4" descr=""/>
          <p:cNvPicPr/>
          <p:nvPr/>
        </p:nvPicPr>
        <p:blipFill>
          <a:blip r:embed="rId1"/>
          <a:srcRect l="0" t="0" r="23483" b="74990"/>
          <a:stretch>
            <a:fillRect/>
          </a:stretch>
        </p:blipFill>
        <p:spPr>
          <a:xfrm>
            <a:off x="457200" y="1752480"/>
            <a:ext cx="8152560" cy="3190320"/>
          </a:xfrm>
          <a:prstGeom prst="rect">
            <a:avLst/>
          </a:prstGeom>
          <a:ln>
            <a:noFill/>
          </a:ln>
        </p:spPr>
      </p:pic>
    </p:spTree>
  </p:cSld>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2"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In-Order Issue </a:t>
            </a:r>
            <a:endParaRPr/>
          </a:p>
          <a:p>
            <a:pPr>
              <a:lnSpc>
                <a:spcPct val="100000"/>
              </a:lnSpc>
            </a:pPr>
            <a:r>
              <a:rPr lang="en-IN" sz="2800">
                <a:solidFill>
                  <a:srgbClr val="000000"/>
                </a:solidFill>
                <a:latin typeface="Arial Black"/>
              </a:rPr>
              <a:t>Out-of-Order Completion (1)</a:t>
            </a:r>
            <a:endParaRPr/>
          </a:p>
        </p:txBody>
      </p:sp>
      <p:sp>
        <p:nvSpPr>
          <p:cNvPr id="593"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Out-of-order completion is used in scalar RISC processors to improve the performance of instructions that require multiple cycles. </a:t>
            </a:r>
            <a:endParaRPr/>
          </a:p>
          <a:p>
            <a:pPr>
              <a:lnSpc>
                <a:spcPct val="100000"/>
              </a:lnSpc>
              <a:buFont typeface="StarSymbol"/>
              <a:buChar char="l"/>
            </a:pPr>
            <a:r>
              <a:rPr lang="en-IN" sz="2800">
                <a:solidFill>
                  <a:srgbClr val="000000"/>
                </a:solidFill>
                <a:latin typeface="Tahoma"/>
              </a:rPr>
              <a:t>Example illustrates its use on a superscalar processor. </a:t>
            </a:r>
            <a:endParaRPr/>
          </a:p>
          <a:p>
            <a:pPr lvl="1">
              <a:lnSpc>
                <a:spcPct val="100000"/>
              </a:lnSpc>
              <a:buFont typeface="StarSymbol"/>
              <a:buChar char="—"/>
            </a:pPr>
            <a:r>
              <a:rPr lang="en-IN" sz="2400">
                <a:solidFill>
                  <a:srgbClr val="000000"/>
                </a:solidFill>
                <a:latin typeface="Tahoma"/>
              </a:rPr>
              <a:t>Instruction I2 is allowed to run to completion prior to I1.</a:t>
            </a:r>
            <a:endParaRPr/>
          </a:p>
          <a:p>
            <a:pPr lvl="1">
              <a:lnSpc>
                <a:spcPct val="100000"/>
              </a:lnSpc>
              <a:buFont typeface="StarSymbol"/>
              <a:buChar char="—"/>
            </a:pPr>
            <a:r>
              <a:rPr lang="en-IN" sz="2400">
                <a:solidFill>
                  <a:srgbClr val="000000"/>
                </a:solidFill>
                <a:latin typeface="Tahoma"/>
              </a:rPr>
              <a:t>This allows I3 to be completed earlier, with the net result of a savings of one cycle.</a:t>
            </a:r>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In-Order Issue Out-of-Order Completion (Diagram) (2)</a:t>
            </a:r>
            <a:endParaRPr/>
          </a:p>
        </p:txBody>
      </p:sp>
      <p:pic>
        <p:nvPicPr>
          <p:cNvPr id="595" name="Picture 4" descr=""/>
          <p:cNvPicPr/>
          <p:nvPr/>
        </p:nvPicPr>
        <p:blipFill>
          <a:blip r:embed="rId1"/>
          <a:srcRect l="0" t="29879" r="25039" b="43043"/>
          <a:stretch>
            <a:fillRect/>
          </a:stretch>
        </p:blipFill>
        <p:spPr>
          <a:xfrm>
            <a:off x="838080" y="1701720"/>
            <a:ext cx="7695360" cy="332676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Digital Logic for MIPS Implementation</a:t>
            </a:r>
            <a:endParaRPr/>
          </a:p>
        </p:txBody>
      </p:sp>
      <p:sp>
        <p:nvSpPr>
          <p:cNvPr id="132" name="CustomShape 2"/>
          <p:cNvSpPr/>
          <p:nvPr/>
        </p:nvSpPr>
        <p:spPr>
          <a:xfrm>
            <a:off x="127080" y="1066680"/>
            <a:ext cx="8787600" cy="5637960"/>
          </a:xfrm>
          <a:prstGeom prst="rect">
            <a:avLst/>
          </a:prstGeom>
          <a:noFill/>
          <a:ln>
            <a:noFill/>
          </a:ln>
        </p:spPr>
        <p:txBody>
          <a:bodyPr lIns="90000" rIns="90000" tIns="45000" bIns="45000"/>
          <a:p>
            <a:pPr algn="just">
              <a:lnSpc>
                <a:spcPct val="100000"/>
              </a:lnSpc>
              <a:buFont typeface="StarSymbol"/>
              <a:buChar char="l"/>
            </a:pPr>
            <a:r>
              <a:rPr lang="en-IN" sz="2800">
                <a:solidFill>
                  <a:srgbClr val="000000"/>
                </a:solidFill>
                <a:latin typeface="Tahoma"/>
              </a:rPr>
              <a:t>The top multiplexor ("Mux") controls what value replaces the PC (PC + 4 or the branch destination address); the multiplexor is controlled by the gate that "ANDs" together the Zero output of the ALU and a control signal that indicates that the instruction is a branch. </a:t>
            </a:r>
            <a:endParaRPr/>
          </a:p>
          <a:p>
            <a:pPr algn="just">
              <a:lnSpc>
                <a:spcPct val="100000"/>
              </a:lnSpc>
            </a:pPr>
            <a:endParaRPr/>
          </a:p>
          <a:p>
            <a:pPr algn="just">
              <a:lnSpc>
                <a:spcPct val="100000"/>
              </a:lnSpc>
              <a:buFont typeface="StarSymbol"/>
              <a:buChar char="l"/>
            </a:pPr>
            <a:r>
              <a:rPr lang="en-IN" sz="2800">
                <a:solidFill>
                  <a:srgbClr val="000000"/>
                </a:solidFill>
                <a:latin typeface="Tahoma"/>
              </a:rPr>
              <a:t>The middle multiplexor, whose output returns to the register file, is used to steer the output of the ALU (in the case of an arithmetic-logical instruction) or the output of the data memory (in the case of a load) for writing into the register file.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6"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In-Order Issue </a:t>
            </a:r>
            <a:endParaRPr/>
          </a:p>
          <a:p>
            <a:pPr>
              <a:lnSpc>
                <a:spcPct val="100000"/>
              </a:lnSpc>
            </a:pPr>
            <a:r>
              <a:rPr lang="en-IN" sz="2800">
                <a:solidFill>
                  <a:srgbClr val="000000"/>
                </a:solidFill>
                <a:latin typeface="Arial Black"/>
              </a:rPr>
              <a:t>Out-of-Order Completion (3)</a:t>
            </a:r>
            <a:endParaRPr/>
          </a:p>
        </p:txBody>
      </p:sp>
      <p:sp>
        <p:nvSpPr>
          <p:cNvPr id="597" name="CustomShape 2"/>
          <p:cNvSpPr/>
          <p:nvPr/>
        </p:nvSpPr>
        <p:spPr>
          <a:xfrm>
            <a:off x="228600" y="1066680"/>
            <a:ext cx="8533800" cy="5637960"/>
          </a:xfrm>
          <a:prstGeom prst="rect">
            <a:avLst/>
          </a:prstGeom>
          <a:noFill/>
          <a:ln>
            <a:noFill/>
          </a:ln>
        </p:spPr>
        <p:txBody>
          <a:bodyPr lIns="90000" rIns="90000" tIns="45000" bIns="45000"/>
          <a:p>
            <a:pPr>
              <a:lnSpc>
                <a:spcPct val="100000"/>
              </a:lnSpc>
              <a:buFont typeface="StarSymbol"/>
              <a:buChar char="l"/>
            </a:pPr>
            <a:r>
              <a:rPr lang="en-IN" sz="2600">
                <a:solidFill>
                  <a:srgbClr val="000000"/>
                </a:solidFill>
                <a:latin typeface="Tahoma"/>
              </a:rPr>
              <a:t>With out-of-order completion, any number of instructions may be in the execution stage at any one time, up to the maximum degree of machine parallelism across all functional units. </a:t>
            </a:r>
            <a:endParaRPr/>
          </a:p>
          <a:p>
            <a:pPr>
              <a:lnSpc>
                <a:spcPct val="100000"/>
              </a:lnSpc>
              <a:buFont typeface="StarSymbol"/>
              <a:buChar char="l"/>
            </a:pPr>
            <a:r>
              <a:rPr lang="en-IN" sz="2600">
                <a:solidFill>
                  <a:srgbClr val="000000"/>
                </a:solidFill>
                <a:latin typeface="Tahoma"/>
              </a:rPr>
              <a:t>Instruction issuing is stalled by a resource conflict, a data dependency, or a procedural dependency.</a:t>
            </a:r>
            <a:endParaRPr/>
          </a:p>
          <a:p>
            <a:pPr>
              <a:lnSpc>
                <a:spcPct val="100000"/>
              </a:lnSpc>
              <a:buFont typeface="StarSymbol"/>
              <a:buChar char="l"/>
            </a:pPr>
            <a:r>
              <a:rPr lang="en-IN" sz="2600">
                <a:solidFill>
                  <a:srgbClr val="0066ff"/>
                </a:solidFill>
                <a:latin typeface="Tahoma"/>
              </a:rPr>
              <a:t>Output dependency (Write After Write -WAW)</a:t>
            </a:r>
            <a:endParaRPr/>
          </a:p>
          <a:p>
            <a:pPr lvl="1">
              <a:lnSpc>
                <a:spcPct val="100000"/>
              </a:lnSpc>
              <a:buFont typeface="StarSymbol"/>
              <a:buChar char="—"/>
            </a:pPr>
            <a:r>
              <a:rPr lang="en-IN" sz="2200">
                <a:solidFill>
                  <a:srgbClr val="000000"/>
                </a:solidFill>
                <a:latin typeface="Tahoma"/>
              </a:rPr>
              <a:t>R3:= R3 + R5; (I1)</a:t>
            </a:r>
            <a:endParaRPr/>
          </a:p>
          <a:p>
            <a:pPr lvl="1">
              <a:lnSpc>
                <a:spcPct val="100000"/>
              </a:lnSpc>
              <a:buFont typeface="StarSymbol"/>
              <a:buChar char="—"/>
            </a:pPr>
            <a:r>
              <a:rPr lang="en-IN" sz="2200">
                <a:solidFill>
                  <a:srgbClr val="000000"/>
                </a:solidFill>
                <a:latin typeface="Tahoma"/>
              </a:rPr>
              <a:t>R4:= R3 + 1;   (I2)</a:t>
            </a:r>
            <a:endParaRPr/>
          </a:p>
          <a:p>
            <a:pPr lvl="1">
              <a:lnSpc>
                <a:spcPct val="100000"/>
              </a:lnSpc>
              <a:buFont typeface="StarSymbol"/>
              <a:buChar char="—"/>
            </a:pPr>
            <a:r>
              <a:rPr lang="en-IN" sz="2200">
                <a:solidFill>
                  <a:srgbClr val="000000"/>
                </a:solidFill>
                <a:latin typeface="Tahoma"/>
              </a:rPr>
              <a:t>R3:= R5 + 1;   (I3)</a:t>
            </a:r>
            <a:endParaRPr/>
          </a:p>
          <a:p>
            <a:pPr lvl="1">
              <a:lnSpc>
                <a:spcPct val="100000"/>
              </a:lnSpc>
              <a:buFont typeface="StarSymbol"/>
              <a:buChar char="—"/>
            </a:pPr>
            <a:r>
              <a:rPr lang="en-IN" sz="2200">
                <a:solidFill>
                  <a:srgbClr val="000000"/>
                </a:solidFill>
                <a:latin typeface="Tahoma"/>
              </a:rPr>
              <a:t>I2 depends on result of I1 - data dependency</a:t>
            </a:r>
            <a:endParaRPr/>
          </a:p>
          <a:p>
            <a:pPr lvl="1">
              <a:lnSpc>
                <a:spcPct val="100000"/>
              </a:lnSpc>
              <a:buFont typeface="StarSymbol"/>
              <a:buChar char="—"/>
            </a:pPr>
            <a:r>
              <a:rPr lang="en-IN" sz="2200">
                <a:solidFill>
                  <a:srgbClr val="000000"/>
                </a:solidFill>
                <a:latin typeface="Tahoma"/>
              </a:rPr>
              <a:t>If I3 completes before I1, the result from I1 will be wrong - output (read-write) dependency</a:t>
            </a:r>
            <a:endParaRPr/>
          </a:p>
          <a:p>
            <a:pPr>
              <a:lnSpc>
                <a:spcPct val="100000"/>
              </a:lnSpc>
            </a:pPr>
            <a:endParaRPr/>
          </a:p>
          <a:p>
            <a:pPr>
              <a:lnSpc>
                <a:spcPct val="100000"/>
              </a:lnSpc>
            </a:pPr>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8"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In-Order Issue </a:t>
            </a:r>
            <a:endParaRPr/>
          </a:p>
          <a:p>
            <a:pPr>
              <a:lnSpc>
                <a:spcPct val="100000"/>
              </a:lnSpc>
            </a:pPr>
            <a:r>
              <a:rPr lang="en-IN" sz="2800">
                <a:solidFill>
                  <a:srgbClr val="000000"/>
                </a:solidFill>
                <a:latin typeface="Arial Black"/>
              </a:rPr>
              <a:t>Out-of-Order Completion (4)</a:t>
            </a:r>
            <a:endParaRPr/>
          </a:p>
        </p:txBody>
      </p:sp>
      <p:sp>
        <p:nvSpPr>
          <p:cNvPr id="599"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Out-of-order completion requires more complex instruction issue logic than in-order completion. </a:t>
            </a:r>
            <a:endParaRPr/>
          </a:p>
          <a:p>
            <a:pPr>
              <a:lnSpc>
                <a:spcPct val="100000"/>
              </a:lnSpc>
            </a:pPr>
            <a:endParaRPr/>
          </a:p>
          <a:p>
            <a:pPr>
              <a:lnSpc>
                <a:spcPct val="100000"/>
              </a:lnSpc>
              <a:buFont typeface="StarSymbol"/>
              <a:buChar char="l"/>
            </a:pPr>
            <a:r>
              <a:rPr lang="en-IN" sz="2800">
                <a:solidFill>
                  <a:srgbClr val="000000"/>
                </a:solidFill>
                <a:latin typeface="Tahoma"/>
              </a:rPr>
              <a:t>In addition, it is more difficult to deal with instruction interrupts and exceptions.</a:t>
            </a:r>
            <a:endParaRPr/>
          </a:p>
          <a:p>
            <a:pPr lvl="1">
              <a:lnSpc>
                <a:spcPct val="100000"/>
              </a:lnSpc>
              <a:buFont typeface="StarSymbol"/>
              <a:buChar char="—"/>
            </a:pPr>
            <a:r>
              <a:rPr lang="en-IN" sz="2400">
                <a:solidFill>
                  <a:srgbClr val="000000"/>
                </a:solidFill>
                <a:latin typeface="Tahoma"/>
              </a:rPr>
              <a:t>When an interrupt occurs, instruction execution at the current point is suspended, to be resumed later. </a:t>
            </a:r>
            <a:endParaRPr/>
          </a:p>
          <a:p>
            <a:pPr>
              <a:lnSpc>
                <a:spcPct val="100000"/>
              </a:lnSpc>
            </a:pPr>
            <a:endParaRPr/>
          </a:p>
          <a:p>
            <a:pPr lvl="1">
              <a:lnSpc>
                <a:spcPct val="100000"/>
              </a:lnSpc>
              <a:buFont typeface="StarSymbol"/>
              <a:buChar char="—"/>
            </a:pPr>
            <a:r>
              <a:rPr lang="en-IN" sz="2400">
                <a:solidFill>
                  <a:srgbClr val="000000"/>
                </a:solidFill>
                <a:latin typeface="Tahoma"/>
              </a:rPr>
              <a:t>The processor must assure that the resumption takes into account that, at the time of  interruption, instructions ahead of the instruction that caused the interrupt may already have completed.</a:t>
            </a:r>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0"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Out-of-Order Issue</a:t>
            </a:r>
            <a:endParaRPr/>
          </a:p>
          <a:p>
            <a:pPr>
              <a:lnSpc>
                <a:spcPct val="100000"/>
              </a:lnSpc>
            </a:pPr>
            <a:r>
              <a:rPr lang="en-IN" sz="2800">
                <a:solidFill>
                  <a:srgbClr val="000000"/>
                </a:solidFill>
                <a:latin typeface="Arial Black"/>
              </a:rPr>
              <a:t>Out-of-Order Completion (1)</a:t>
            </a:r>
            <a:endParaRPr/>
          </a:p>
        </p:txBody>
      </p:sp>
      <p:sp>
        <p:nvSpPr>
          <p:cNvPr id="601"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With in-order issue:</a:t>
            </a:r>
            <a:endParaRPr/>
          </a:p>
          <a:p>
            <a:pPr lvl="1">
              <a:lnSpc>
                <a:spcPct val="100000"/>
              </a:lnSpc>
              <a:buFont typeface="StarSymbol"/>
              <a:buChar char="—"/>
            </a:pPr>
            <a:r>
              <a:rPr lang="en-IN" sz="2400">
                <a:solidFill>
                  <a:srgbClr val="000000"/>
                </a:solidFill>
                <a:latin typeface="Tahoma"/>
              </a:rPr>
              <a:t>the processor will only decode instructions up to the point of a dependency or conflict. </a:t>
            </a:r>
            <a:endParaRPr/>
          </a:p>
          <a:p>
            <a:pPr lvl="1">
              <a:lnSpc>
                <a:spcPct val="100000"/>
              </a:lnSpc>
              <a:buFont typeface="StarSymbol"/>
              <a:buChar char="—"/>
            </a:pPr>
            <a:r>
              <a:rPr lang="en-IN" sz="2400">
                <a:solidFill>
                  <a:srgbClr val="000000"/>
                </a:solidFill>
                <a:latin typeface="Tahoma"/>
              </a:rPr>
              <a:t>No additional instructions are decoded until the conflict is resolved. </a:t>
            </a:r>
            <a:endParaRPr/>
          </a:p>
          <a:p>
            <a:pPr lvl="1">
              <a:lnSpc>
                <a:spcPct val="100000"/>
              </a:lnSpc>
              <a:buFont typeface="StarSymbol"/>
              <a:buChar char="—"/>
            </a:pPr>
            <a:r>
              <a:rPr lang="en-IN" sz="2400">
                <a:solidFill>
                  <a:srgbClr val="000000"/>
                </a:solidFill>
                <a:latin typeface="Tahoma"/>
              </a:rPr>
              <a:t>As a result, the processor cannot look ahead of the point of conflict to subsequent instructions that may be independent of those already in the pipeline and that may be usefully introduced into the pipeline.</a:t>
            </a:r>
            <a:endParaRPr/>
          </a:p>
          <a:p>
            <a:pPr>
              <a:lnSpc>
                <a:spcPct val="100000"/>
              </a:lnSpc>
            </a:pPr>
            <a:endParaRPr/>
          </a:p>
          <a:p>
            <a:pPr>
              <a:lnSpc>
                <a:spcPct val="100000"/>
              </a:lnSpc>
              <a:buFont typeface="StarSymbol"/>
              <a:buChar char="l"/>
            </a:pPr>
            <a:r>
              <a:rPr lang="en-IN" sz="2800">
                <a:solidFill>
                  <a:srgbClr val="000000"/>
                </a:solidFill>
                <a:latin typeface="Tahoma"/>
              </a:rPr>
              <a:t>To allow out-of-order issue, it is necessary to decouple the decode and execute stages of the pipeline.</a:t>
            </a:r>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2"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Out-of-Order Issue</a:t>
            </a:r>
            <a:endParaRPr/>
          </a:p>
          <a:p>
            <a:pPr>
              <a:lnSpc>
                <a:spcPct val="100000"/>
              </a:lnSpc>
            </a:pPr>
            <a:r>
              <a:rPr lang="en-IN" sz="2800">
                <a:solidFill>
                  <a:srgbClr val="000000"/>
                </a:solidFill>
                <a:latin typeface="Arial Black"/>
              </a:rPr>
              <a:t>Out-of-Order Completion (2)</a:t>
            </a:r>
            <a:endParaRPr/>
          </a:p>
        </p:txBody>
      </p:sp>
      <p:sp>
        <p:nvSpPr>
          <p:cNvPr id="603" name="CustomShape 2"/>
          <p:cNvSpPr/>
          <p:nvPr/>
        </p:nvSpPr>
        <p:spPr>
          <a:xfrm>
            <a:off x="228600" y="1066680"/>
            <a:ext cx="868608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Decoupling of decode from execution stage is done with a buffer referred to as an </a:t>
            </a:r>
            <a:r>
              <a:rPr lang="en-IN" sz="2800">
                <a:solidFill>
                  <a:srgbClr val="0066ff"/>
                </a:solidFill>
                <a:latin typeface="Tahoma"/>
              </a:rPr>
              <a:t>instruction window.</a:t>
            </a:r>
            <a:endParaRPr/>
          </a:p>
          <a:p>
            <a:pPr lvl="1">
              <a:lnSpc>
                <a:spcPct val="100000"/>
              </a:lnSpc>
              <a:buFont typeface="StarSymbol"/>
              <a:buChar char="—"/>
            </a:pPr>
            <a:r>
              <a:rPr lang="en-IN" sz="2400">
                <a:solidFill>
                  <a:srgbClr val="000000"/>
                </a:solidFill>
                <a:latin typeface="Tahoma"/>
              </a:rPr>
              <a:t>With this organization, after a processor has finished decoding an instruction, it is placed in the instruction window.</a:t>
            </a:r>
            <a:endParaRPr/>
          </a:p>
          <a:p>
            <a:pPr lvl="1">
              <a:lnSpc>
                <a:spcPct val="100000"/>
              </a:lnSpc>
              <a:buFont typeface="StarSymbol"/>
              <a:buChar char="—"/>
            </a:pPr>
            <a:r>
              <a:rPr lang="en-IN" sz="2400">
                <a:solidFill>
                  <a:srgbClr val="000000"/>
                </a:solidFill>
                <a:latin typeface="Tahoma"/>
              </a:rPr>
              <a:t>As long as this buffer is not full, the processor can continue to fetch and decode new instructions.</a:t>
            </a:r>
            <a:endParaRPr/>
          </a:p>
          <a:p>
            <a:pPr>
              <a:lnSpc>
                <a:spcPct val="100000"/>
              </a:lnSpc>
              <a:buFont typeface="StarSymbol"/>
              <a:buChar char="l"/>
            </a:pPr>
            <a:r>
              <a:rPr lang="en-IN" sz="2800">
                <a:solidFill>
                  <a:srgbClr val="000000"/>
                </a:solidFill>
                <a:latin typeface="Tahoma"/>
              </a:rPr>
              <a:t>When a functional unit becomes available,</a:t>
            </a:r>
            <a:endParaRPr/>
          </a:p>
          <a:p>
            <a:pPr lvl="1">
              <a:lnSpc>
                <a:spcPct val="100000"/>
              </a:lnSpc>
              <a:buFont typeface="StarSymbol"/>
              <a:buChar char="—"/>
            </a:pPr>
            <a:r>
              <a:rPr lang="en-IN" sz="2400">
                <a:solidFill>
                  <a:srgbClr val="000000"/>
                </a:solidFill>
                <a:latin typeface="Tahoma"/>
              </a:rPr>
              <a:t>an instruction from the instruction window may be issued to the execute stage.</a:t>
            </a:r>
            <a:endParaRPr/>
          </a:p>
          <a:p>
            <a:pPr lvl="1">
              <a:lnSpc>
                <a:spcPct val="100000"/>
              </a:lnSpc>
              <a:buFont typeface="StarSymbol"/>
              <a:buChar char="—"/>
            </a:pPr>
            <a:r>
              <a:rPr lang="en-IN" sz="2400">
                <a:solidFill>
                  <a:srgbClr val="000000"/>
                </a:solidFill>
                <a:latin typeface="Tahoma"/>
              </a:rPr>
              <a:t>Any instruction may be issued, provided that (1) it needs the particular functional unit that is available, and (2) no conflicts or dependencies block this instruction.</a:t>
            </a:r>
            <a:endParaRPr/>
          </a:p>
          <a:p>
            <a:pPr>
              <a:lnSpc>
                <a:spcPct val="100000"/>
              </a:lnSpc>
            </a:pPr>
            <a:endParaRPr/>
          </a:p>
          <a:p>
            <a:pPr>
              <a:lnSpc>
                <a:spcPct val="100000"/>
              </a:lnSpc>
            </a:pPr>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4"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Out-of-Order Issue</a:t>
            </a:r>
            <a:endParaRPr/>
          </a:p>
          <a:p>
            <a:pPr>
              <a:lnSpc>
                <a:spcPct val="100000"/>
              </a:lnSpc>
            </a:pPr>
            <a:r>
              <a:rPr lang="en-IN" sz="2800">
                <a:solidFill>
                  <a:srgbClr val="000000"/>
                </a:solidFill>
                <a:latin typeface="Arial Black"/>
              </a:rPr>
              <a:t>Out-of-Order Completion (3)</a:t>
            </a:r>
            <a:endParaRPr/>
          </a:p>
        </p:txBody>
      </p:sp>
      <p:sp>
        <p:nvSpPr>
          <p:cNvPr id="605"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Since instructions have been decoded, processor can look ahead.</a:t>
            </a:r>
            <a:endParaRPr/>
          </a:p>
          <a:p>
            <a:pPr lvl="1">
              <a:lnSpc>
                <a:spcPct val="100000"/>
              </a:lnSpc>
              <a:buFont typeface="StarSymbol"/>
              <a:buChar char="—"/>
            </a:pPr>
            <a:r>
              <a:rPr lang="en-IN" sz="2400">
                <a:solidFill>
                  <a:srgbClr val="000000"/>
                </a:solidFill>
                <a:latin typeface="Tahoma"/>
              </a:rPr>
              <a:t>It  allows the processor to identify independent instructions that can be brought into the execute stage. </a:t>
            </a:r>
            <a:endParaRPr/>
          </a:p>
          <a:p>
            <a:pPr lvl="1">
              <a:lnSpc>
                <a:spcPct val="100000"/>
              </a:lnSpc>
              <a:buFont typeface="StarSymbol"/>
              <a:buChar char="—"/>
            </a:pPr>
            <a:r>
              <a:rPr lang="en-IN" sz="2400">
                <a:solidFill>
                  <a:srgbClr val="000000"/>
                </a:solidFill>
                <a:latin typeface="Tahoma"/>
              </a:rPr>
              <a:t>Instructions are issued from the instruction window with little regard for their original program order.</a:t>
            </a:r>
            <a:endParaRPr/>
          </a:p>
          <a:p>
            <a:pPr lvl="1">
              <a:lnSpc>
                <a:spcPct val="100000"/>
              </a:lnSpc>
              <a:buFont typeface="StarSymbol"/>
              <a:buChar char="—"/>
            </a:pPr>
            <a:r>
              <a:rPr lang="en-IN" sz="2400">
                <a:solidFill>
                  <a:srgbClr val="000000"/>
                </a:solidFill>
                <a:latin typeface="Tahoma"/>
              </a:rPr>
              <a:t>The only constraint is that the program execution behaves correctly.</a:t>
            </a:r>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6"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Out-of-Order Issue</a:t>
            </a:r>
            <a:endParaRPr/>
          </a:p>
          <a:p>
            <a:pPr>
              <a:lnSpc>
                <a:spcPct val="100000"/>
              </a:lnSpc>
            </a:pPr>
            <a:r>
              <a:rPr lang="en-IN" sz="2800">
                <a:solidFill>
                  <a:srgbClr val="000000"/>
                </a:solidFill>
                <a:latin typeface="Arial Black"/>
              </a:rPr>
              <a:t>Out-of-Order Completion (4)</a:t>
            </a:r>
            <a:endParaRPr/>
          </a:p>
        </p:txBody>
      </p:sp>
      <p:sp>
        <p:nvSpPr>
          <p:cNvPr id="607"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Example: </a:t>
            </a:r>
            <a:endParaRPr/>
          </a:p>
          <a:p>
            <a:pPr lvl="1">
              <a:lnSpc>
                <a:spcPct val="100000"/>
              </a:lnSpc>
              <a:buFont typeface="StarSymbol"/>
              <a:buChar char="—"/>
            </a:pPr>
            <a:r>
              <a:rPr lang="en-IN" sz="2400">
                <a:solidFill>
                  <a:srgbClr val="000000"/>
                </a:solidFill>
                <a:latin typeface="Tahoma"/>
              </a:rPr>
              <a:t>During each of the first three cycles, two instructions are fetched into the decode stage. </a:t>
            </a:r>
            <a:endParaRPr/>
          </a:p>
          <a:p>
            <a:pPr lvl="1">
              <a:lnSpc>
                <a:spcPct val="100000"/>
              </a:lnSpc>
              <a:buFont typeface="StarSymbol"/>
              <a:buChar char="—"/>
            </a:pPr>
            <a:r>
              <a:rPr lang="en-IN" sz="2400">
                <a:solidFill>
                  <a:srgbClr val="000000"/>
                </a:solidFill>
                <a:latin typeface="Tahoma"/>
              </a:rPr>
              <a:t>During each cycle, subject to the constraint of the buffer size, two instructions move from the decode stage to the instruction window.</a:t>
            </a:r>
            <a:endParaRPr/>
          </a:p>
          <a:p>
            <a:pPr lvl="1">
              <a:lnSpc>
                <a:spcPct val="100000"/>
              </a:lnSpc>
              <a:buFont typeface="StarSymbol"/>
              <a:buChar char="—"/>
            </a:pPr>
            <a:r>
              <a:rPr lang="en-IN" sz="2400">
                <a:solidFill>
                  <a:srgbClr val="000000"/>
                </a:solidFill>
                <a:latin typeface="Tahoma"/>
              </a:rPr>
              <a:t>In this example, it is possible to issue instruction I6 ahead of I5 (as I5 depends on I4, but I6 does not). </a:t>
            </a:r>
            <a:endParaRPr/>
          </a:p>
          <a:p>
            <a:pPr lvl="1">
              <a:lnSpc>
                <a:spcPct val="100000"/>
              </a:lnSpc>
              <a:buFont typeface="StarSymbol"/>
              <a:buChar char="—"/>
            </a:pPr>
            <a:r>
              <a:rPr lang="en-IN" sz="2400">
                <a:solidFill>
                  <a:srgbClr val="000000"/>
                </a:solidFill>
                <a:latin typeface="Tahoma"/>
              </a:rPr>
              <a:t>Thus, one cycle is saved in both the execute and write-back stages, and the end-to-end savings, compared with diagram of In-Order Issue Out-of-Order Completion ,is one cycle.</a:t>
            </a:r>
            <a:endParaRPr/>
          </a:p>
          <a:p>
            <a:pPr>
              <a:lnSpc>
                <a:spcPct val="100000"/>
              </a:lnSpc>
            </a:pPr>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Out-of-Order Issue Out-of-Order Completion (Diagram) (5)</a:t>
            </a:r>
            <a:endParaRPr/>
          </a:p>
        </p:txBody>
      </p:sp>
      <p:pic>
        <p:nvPicPr>
          <p:cNvPr id="609" name="Picture 4" descr=""/>
          <p:cNvPicPr/>
          <p:nvPr/>
        </p:nvPicPr>
        <p:blipFill>
          <a:blip r:embed="rId1"/>
          <a:srcRect l="0" t="66655" r="6185" b="11103"/>
          <a:stretch>
            <a:fillRect/>
          </a:stretch>
        </p:blipFill>
        <p:spPr>
          <a:xfrm>
            <a:off x="380880" y="1905120"/>
            <a:ext cx="8609760" cy="2440800"/>
          </a:xfrm>
          <a:prstGeom prst="rect">
            <a:avLst/>
          </a:prstGeom>
          <a:ln>
            <a:noFill/>
          </a:ln>
        </p:spPr>
      </p:pic>
    </p:spTree>
  </p:cSld>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0" name="CustomShape 1"/>
          <p:cNvSpPr/>
          <p:nvPr/>
        </p:nvSpPr>
        <p:spPr>
          <a:xfrm>
            <a:off x="406440" y="152280"/>
            <a:ext cx="8203320" cy="837360"/>
          </a:xfrm>
          <a:prstGeom prst="rect">
            <a:avLst/>
          </a:prstGeom>
          <a:noFill/>
          <a:ln>
            <a:noFill/>
          </a:ln>
        </p:spPr>
        <p:txBody>
          <a:bodyPr lIns="90000" rIns="90000" tIns="45000" bIns="45000" anchor="b"/>
          <a:p>
            <a:r>
              <a:rPr lang="en-IN" sz="2800">
                <a:solidFill>
                  <a:srgbClr val="000000"/>
                </a:solidFill>
                <a:latin typeface="Arial Black"/>
              </a:rPr>
              <a:t>Out-of-Order Issue</a:t>
            </a:r>
            <a:endParaRPr/>
          </a:p>
          <a:p>
            <a:pPr>
              <a:lnSpc>
                <a:spcPct val="100000"/>
              </a:lnSpc>
            </a:pPr>
            <a:r>
              <a:rPr lang="en-IN" sz="2800">
                <a:solidFill>
                  <a:srgbClr val="000000"/>
                </a:solidFill>
                <a:latin typeface="Arial Black"/>
              </a:rPr>
              <a:t>Out-of-Order Completion (6)</a:t>
            </a:r>
            <a:endParaRPr/>
          </a:p>
        </p:txBody>
      </p:sp>
      <p:sp>
        <p:nvSpPr>
          <p:cNvPr id="611"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An instruction cannot be issued if it violates a dependency or conflict.(same as prior categories)</a:t>
            </a:r>
            <a:endParaRPr/>
          </a:p>
          <a:p>
            <a:pPr>
              <a:lnSpc>
                <a:spcPct val="100000"/>
              </a:lnSpc>
              <a:buFont typeface="StarSymbol"/>
              <a:buChar char="l"/>
            </a:pPr>
            <a:r>
              <a:rPr lang="en-IN" sz="2800">
                <a:solidFill>
                  <a:srgbClr val="000000"/>
                </a:solidFill>
                <a:latin typeface="Tahoma"/>
              </a:rPr>
              <a:t>The difference is that more instructions are available for issuing, reducing the probability that a pipeline stage will have to stall. </a:t>
            </a:r>
            <a:endParaRPr/>
          </a:p>
          <a:p>
            <a:pPr>
              <a:lnSpc>
                <a:spcPct val="100000"/>
              </a:lnSpc>
              <a:buFont typeface="StarSymbol"/>
              <a:buChar char="l"/>
            </a:pPr>
            <a:r>
              <a:rPr lang="en-IN" sz="2800">
                <a:solidFill>
                  <a:srgbClr val="0066ff"/>
                </a:solidFill>
                <a:latin typeface="Tahoma"/>
              </a:rPr>
              <a:t>Antidependency </a:t>
            </a:r>
            <a:r>
              <a:rPr lang="en-IN" sz="2800">
                <a:solidFill>
                  <a:srgbClr val="000000"/>
                </a:solidFill>
                <a:latin typeface="Tahoma"/>
              </a:rPr>
              <a:t>(</a:t>
            </a:r>
            <a:r>
              <a:rPr lang="en-IN" sz="2800">
                <a:solidFill>
                  <a:srgbClr val="0066ff"/>
                </a:solidFill>
                <a:latin typeface="Tahoma"/>
              </a:rPr>
              <a:t>Write after read-WAR</a:t>
            </a:r>
            <a:r>
              <a:rPr lang="en-IN" sz="2800">
                <a:solidFill>
                  <a:srgbClr val="000000"/>
                </a:solidFill>
                <a:latin typeface="Tahoma"/>
              </a:rPr>
              <a:t>)</a:t>
            </a:r>
            <a:endParaRPr/>
          </a:p>
          <a:p>
            <a:pPr lvl="1">
              <a:lnSpc>
                <a:spcPct val="100000"/>
              </a:lnSpc>
              <a:buFont typeface="StarSymbol"/>
              <a:buChar char="—"/>
            </a:pPr>
            <a:r>
              <a:rPr lang="en-IN" sz="2400">
                <a:solidFill>
                  <a:srgbClr val="000000"/>
                </a:solidFill>
                <a:latin typeface="Tahoma"/>
              </a:rPr>
              <a:t>R3:=R3 + R5;  (I1)</a:t>
            </a:r>
            <a:endParaRPr/>
          </a:p>
          <a:p>
            <a:pPr lvl="1">
              <a:lnSpc>
                <a:spcPct val="100000"/>
              </a:lnSpc>
              <a:buFont typeface="StarSymbol"/>
              <a:buChar char="—"/>
            </a:pPr>
            <a:r>
              <a:rPr lang="en-IN" sz="2400">
                <a:solidFill>
                  <a:srgbClr val="000000"/>
                </a:solidFill>
                <a:latin typeface="Tahoma"/>
              </a:rPr>
              <a:t>R4:=R3 + 1;    (I2)</a:t>
            </a:r>
            <a:endParaRPr/>
          </a:p>
          <a:p>
            <a:pPr lvl="1">
              <a:lnSpc>
                <a:spcPct val="100000"/>
              </a:lnSpc>
              <a:buFont typeface="StarSymbol"/>
              <a:buChar char="—"/>
            </a:pPr>
            <a:r>
              <a:rPr lang="en-IN" sz="2400">
                <a:solidFill>
                  <a:srgbClr val="000000"/>
                </a:solidFill>
                <a:latin typeface="Tahoma"/>
              </a:rPr>
              <a:t>R3:=R5 + 1;    (I3)</a:t>
            </a:r>
            <a:endParaRPr/>
          </a:p>
          <a:p>
            <a:pPr lvl="1">
              <a:lnSpc>
                <a:spcPct val="100000"/>
              </a:lnSpc>
              <a:buFont typeface="StarSymbol"/>
              <a:buChar char="—"/>
            </a:pPr>
            <a:r>
              <a:rPr lang="en-IN" sz="2400">
                <a:solidFill>
                  <a:srgbClr val="000000"/>
                </a:solidFill>
                <a:latin typeface="Tahoma"/>
              </a:rPr>
              <a:t>R7:=R3 + R4;  (I4)</a:t>
            </a:r>
            <a:endParaRPr/>
          </a:p>
          <a:p>
            <a:pPr lvl="1">
              <a:lnSpc>
                <a:spcPct val="100000"/>
              </a:lnSpc>
              <a:buFont typeface="StarSymbol"/>
              <a:buChar char="—"/>
            </a:pPr>
            <a:r>
              <a:rPr lang="en-IN" sz="2400">
                <a:solidFill>
                  <a:srgbClr val="000000"/>
                </a:solidFill>
                <a:latin typeface="Tahoma"/>
              </a:rPr>
              <a:t>I3 can not complete before I2 starts as I2 needs a value in R3 and I3 changes R3</a:t>
            </a:r>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Out-of-Order Completion</a:t>
            </a:r>
            <a:endParaRPr/>
          </a:p>
        </p:txBody>
      </p:sp>
      <p:sp>
        <p:nvSpPr>
          <p:cNvPr id="613"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One common technique that is used to support out-of-order completion is the </a:t>
            </a:r>
            <a:r>
              <a:rPr lang="en-IN" sz="2800">
                <a:solidFill>
                  <a:srgbClr val="0066ff"/>
                </a:solidFill>
                <a:latin typeface="Tahoma"/>
              </a:rPr>
              <a:t>reorder buffer</a:t>
            </a:r>
            <a:r>
              <a:rPr lang="en-IN" sz="2800">
                <a:solidFill>
                  <a:srgbClr val="000000"/>
                </a:solidFill>
                <a:latin typeface="Tahoma"/>
              </a:rPr>
              <a:t>.</a:t>
            </a:r>
            <a:endParaRPr/>
          </a:p>
          <a:p>
            <a:pPr lvl="1">
              <a:lnSpc>
                <a:spcPct val="100000"/>
              </a:lnSpc>
              <a:buFont typeface="StarSymbol"/>
              <a:buChar char="—"/>
            </a:pPr>
            <a:r>
              <a:rPr lang="en-IN" sz="2400">
                <a:solidFill>
                  <a:srgbClr val="000000"/>
                </a:solidFill>
                <a:latin typeface="Tahoma"/>
              </a:rPr>
              <a:t>The reorder buffer is temporary storage for results completed out of order that are then committed to the register file in program order.</a:t>
            </a:r>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Register Renaming</a:t>
            </a:r>
            <a:endParaRPr/>
          </a:p>
        </p:txBody>
      </p:sp>
      <p:sp>
        <p:nvSpPr>
          <p:cNvPr id="615"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Output and anti-dependencies occur because register contents may not reflect the correct ordering from the program</a:t>
            </a:r>
            <a:endParaRPr/>
          </a:p>
          <a:p>
            <a:pPr>
              <a:lnSpc>
                <a:spcPct val="100000"/>
              </a:lnSpc>
              <a:buFont typeface="StarSymbol"/>
              <a:buChar char="l"/>
            </a:pPr>
            <a:r>
              <a:rPr lang="en-IN" sz="2800">
                <a:solidFill>
                  <a:srgbClr val="000000"/>
                </a:solidFill>
                <a:latin typeface="Tahoma"/>
              </a:rPr>
              <a:t>May result in a pipeline stall</a:t>
            </a:r>
            <a:endParaRPr/>
          </a:p>
          <a:p>
            <a:pPr>
              <a:lnSpc>
                <a:spcPct val="100000"/>
              </a:lnSpc>
              <a:buFont typeface="StarSymbol"/>
              <a:buChar char="l"/>
            </a:pPr>
            <a:r>
              <a:rPr lang="en-IN" sz="2800">
                <a:solidFill>
                  <a:srgbClr val="000000"/>
                </a:solidFill>
                <a:latin typeface="Tahoma"/>
              </a:rPr>
              <a:t>Registers allocated dynamically</a:t>
            </a:r>
            <a:endParaRPr/>
          </a:p>
          <a:p>
            <a:pPr lvl="1">
              <a:lnSpc>
                <a:spcPct val="100000"/>
              </a:lnSpc>
              <a:buFont typeface="StarSymbol"/>
              <a:buChar char="—"/>
            </a:pPr>
            <a:r>
              <a:rPr lang="en-IN" sz="2400">
                <a:solidFill>
                  <a:srgbClr val="000000"/>
                </a:solidFill>
                <a:latin typeface="Tahoma"/>
              </a:rPr>
              <a:t>i.e. registers are not specifically named</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Digital Logic for MIPS Implementation (cont..)</a:t>
            </a:r>
            <a:endParaRPr/>
          </a:p>
        </p:txBody>
      </p:sp>
      <p:sp>
        <p:nvSpPr>
          <p:cNvPr id="134" name="CustomShape 2"/>
          <p:cNvSpPr/>
          <p:nvPr/>
        </p:nvSpPr>
        <p:spPr>
          <a:xfrm>
            <a:off x="279360" y="1066680"/>
            <a:ext cx="8483040" cy="5637960"/>
          </a:xfrm>
          <a:prstGeom prst="rect">
            <a:avLst/>
          </a:prstGeom>
          <a:noFill/>
          <a:ln>
            <a:noFill/>
          </a:ln>
        </p:spPr>
        <p:txBody>
          <a:bodyPr lIns="90000" rIns="90000" tIns="45000" bIns="45000"/>
          <a:p>
            <a:pPr algn="just">
              <a:lnSpc>
                <a:spcPct val="100000"/>
              </a:lnSpc>
              <a:buFont typeface="StarSymbol"/>
              <a:buChar char="l"/>
            </a:pPr>
            <a:r>
              <a:rPr lang="en-IN" sz="2800">
                <a:solidFill>
                  <a:srgbClr val="000000"/>
                </a:solidFill>
                <a:latin typeface="Tahoma"/>
              </a:rPr>
              <a:t>Finally, the bottommost multiplexor is used to determine whether the second ALU input is from the registers (for an arithmetic-logical instruction OR a branch) or from the offset field of the instruction (for a load or store). </a:t>
            </a:r>
            <a:endParaRPr/>
          </a:p>
          <a:p>
            <a:pPr algn="just">
              <a:lnSpc>
                <a:spcPct val="100000"/>
              </a:lnSpc>
            </a:pPr>
            <a:endParaRPr/>
          </a:p>
          <a:p>
            <a:pPr algn="just">
              <a:lnSpc>
                <a:spcPct val="100000"/>
              </a:lnSpc>
              <a:buFont typeface="StarSymbol"/>
              <a:buChar char="l"/>
            </a:pPr>
            <a:r>
              <a:rPr lang="en-IN" sz="2800">
                <a:solidFill>
                  <a:srgbClr val="000000"/>
                </a:solidFill>
                <a:latin typeface="Tahoma"/>
              </a:rPr>
              <a:t>The added control lines are straightforward and determine the operation performed at the ALU, whether the data memory should read or write, and whether the registers should perform a write operation.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Register Renaming example</a:t>
            </a:r>
            <a:endParaRPr/>
          </a:p>
        </p:txBody>
      </p:sp>
      <p:sp>
        <p:nvSpPr>
          <p:cNvPr id="617"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R3b:=R3a + R5a    (I1)</a:t>
            </a:r>
            <a:endParaRPr/>
          </a:p>
          <a:p>
            <a:pPr>
              <a:lnSpc>
                <a:spcPct val="100000"/>
              </a:lnSpc>
              <a:buFont typeface="StarSymbol"/>
              <a:buChar char="l"/>
            </a:pPr>
            <a:r>
              <a:rPr lang="en-IN" sz="2800">
                <a:solidFill>
                  <a:srgbClr val="000000"/>
                </a:solidFill>
                <a:latin typeface="Tahoma"/>
              </a:rPr>
              <a:t>R4b:=R3b + 1        (I2)</a:t>
            </a:r>
            <a:endParaRPr/>
          </a:p>
          <a:p>
            <a:pPr>
              <a:lnSpc>
                <a:spcPct val="100000"/>
              </a:lnSpc>
              <a:buFont typeface="StarSymbol"/>
              <a:buChar char="l"/>
            </a:pPr>
            <a:r>
              <a:rPr lang="en-IN" sz="2800">
                <a:solidFill>
                  <a:srgbClr val="000000"/>
                </a:solidFill>
                <a:latin typeface="Tahoma"/>
              </a:rPr>
              <a:t>R3c:=R5a + 1        (I3)</a:t>
            </a:r>
            <a:endParaRPr/>
          </a:p>
          <a:p>
            <a:pPr>
              <a:lnSpc>
                <a:spcPct val="100000"/>
              </a:lnSpc>
              <a:buFont typeface="StarSymbol"/>
              <a:buChar char="l"/>
            </a:pPr>
            <a:r>
              <a:rPr lang="en-IN" sz="2800">
                <a:solidFill>
                  <a:srgbClr val="000000"/>
                </a:solidFill>
                <a:latin typeface="Tahoma"/>
              </a:rPr>
              <a:t>R7b:=R3c + R4b    (I4)</a:t>
            </a:r>
            <a:endParaRPr/>
          </a:p>
          <a:p>
            <a:pPr>
              <a:lnSpc>
                <a:spcPct val="100000"/>
              </a:lnSpc>
              <a:buFont typeface="StarSymbol"/>
              <a:buChar char="l"/>
            </a:pPr>
            <a:r>
              <a:rPr lang="en-IN" sz="2800">
                <a:solidFill>
                  <a:srgbClr val="000000"/>
                </a:solidFill>
                <a:latin typeface="Tahoma"/>
              </a:rPr>
              <a:t>Without subscript refers to logical register in instruction</a:t>
            </a:r>
            <a:endParaRPr/>
          </a:p>
          <a:p>
            <a:pPr>
              <a:lnSpc>
                <a:spcPct val="100000"/>
              </a:lnSpc>
              <a:buFont typeface="StarSymbol"/>
              <a:buChar char="l"/>
            </a:pPr>
            <a:r>
              <a:rPr lang="en-IN" sz="2800">
                <a:solidFill>
                  <a:srgbClr val="000000"/>
                </a:solidFill>
                <a:latin typeface="Tahoma"/>
              </a:rPr>
              <a:t>With subscript is hardware register allocated</a:t>
            </a:r>
            <a:endParaRPr/>
          </a:p>
          <a:p>
            <a:pPr>
              <a:lnSpc>
                <a:spcPct val="100000"/>
              </a:lnSpc>
              <a:buFont typeface="StarSymbol"/>
              <a:buChar char="l"/>
            </a:pPr>
            <a:r>
              <a:rPr lang="en-IN" sz="2800">
                <a:solidFill>
                  <a:srgbClr val="000000"/>
                </a:solidFill>
                <a:latin typeface="Tahoma"/>
              </a:rPr>
              <a:t>Note R3a R3b R3c</a:t>
            </a:r>
            <a:endParaRPr/>
          </a:p>
          <a:p>
            <a:pPr>
              <a:lnSpc>
                <a:spcPct val="100000"/>
              </a:lnSpc>
            </a:pPr>
            <a:endParaRPr/>
          </a:p>
          <a:p>
            <a:pPr>
              <a:lnSpc>
                <a:spcPct val="100000"/>
              </a:lnSpc>
            </a:pPr>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Machine Parallelism</a:t>
            </a:r>
            <a:endParaRPr/>
          </a:p>
        </p:txBody>
      </p:sp>
      <p:sp>
        <p:nvSpPr>
          <p:cNvPr id="619" name="CustomShape 2"/>
          <p:cNvSpPr/>
          <p:nvPr/>
        </p:nvSpPr>
        <p:spPr>
          <a:xfrm>
            <a:off x="457200" y="1066680"/>
            <a:ext cx="8457480" cy="5637960"/>
          </a:xfrm>
          <a:prstGeom prst="rect">
            <a:avLst/>
          </a:prstGeom>
          <a:noFill/>
          <a:ln>
            <a:noFill/>
          </a:ln>
        </p:spPr>
      </p:sp>
    </p:spTree>
  </p:cSld>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0"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Branch Prediction</a:t>
            </a:r>
            <a:endParaRPr/>
          </a:p>
        </p:txBody>
      </p:sp>
      <p:sp>
        <p:nvSpPr>
          <p:cNvPr id="621"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80486 fetches both next sequential instruction after branch and branch target instruction</a:t>
            </a:r>
            <a:endParaRPr/>
          </a:p>
          <a:p>
            <a:pPr>
              <a:lnSpc>
                <a:spcPct val="100000"/>
              </a:lnSpc>
              <a:buFont typeface="StarSymbol"/>
              <a:buChar char="l"/>
            </a:pPr>
            <a:r>
              <a:rPr lang="en-IN" sz="2800">
                <a:solidFill>
                  <a:srgbClr val="000000"/>
                </a:solidFill>
                <a:latin typeface="Tahoma"/>
              </a:rPr>
              <a:t>Gives two cycle delay if branch taken</a:t>
            </a:r>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2"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Branch Prediction</a:t>
            </a:r>
            <a:endParaRPr/>
          </a:p>
        </p:txBody>
      </p:sp>
      <p:sp>
        <p:nvSpPr>
          <p:cNvPr id="623" name="CustomShape 2"/>
          <p:cNvSpPr/>
          <p:nvPr/>
        </p:nvSpPr>
        <p:spPr>
          <a:xfrm>
            <a:off x="228600" y="1066680"/>
            <a:ext cx="868608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RISC- Delayed Branch:</a:t>
            </a:r>
            <a:endParaRPr/>
          </a:p>
          <a:p>
            <a:pPr lvl="1">
              <a:lnSpc>
                <a:spcPct val="100000"/>
              </a:lnSpc>
              <a:buFont typeface="StarSymbol"/>
              <a:buChar char="—"/>
            </a:pPr>
            <a:r>
              <a:rPr lang="en-IN" sz="2400">
                <a:solidFill>
                  <a:srgbClr val="000000"/>
                </a:solidFill>
                <a:latin typeface="Tahoma"/>
              </a:rPr>
              <a:t>Calculate result of branch before unusable instructions pre-fetched</a:t>
            </a:r>
            <a:endParaRPr/>
          </a:p>
          <a:p>
            <a:pPr lvl="1">
              <a:lnSpc>
                <a:spcPct val="100000"/>
              </a:lnSpc>
              <a:buFont typeface="StarSymbol"/>
              <a:buChar char="—"/>
            </a:pPr>
            <a:r>
              <a:rPr lang="en-IN" sz="2400">
                <a:solidFill>
                  <a:srgbClr val="000000"/>
                </a:solidFill>
                <a:latin typeface="Tahoma"/>
              </a:rPr>
              <a:t>Always execute single instruction immediately following branch</a:t>
            </a:r>
            <a:endParaRPr/>
          </a:p>
          <a:p>
            <a:pPr lvl="1">
              <a:lnSpc>
                <a:spcPct val="100000"/>
              </a:lnSpc>
              <a:buFont typeface="StarSymbol"/>
              <a:buChar char="—"/>
            </a:pPr>
            <a:r>
              <a:rPr lang="en-IN" sz="2400">
                <a:solidFill>
                  <a:srgbClr val="000000"/>
                </a:solidFill>
                <a:latin typeface="Tahoma"/>
              </a:rPr>
              <a:t>It keeps pipeline full while fetching new instruction stream</a:t>
            </a:r>
            <a:endParaRPr/>
          </a:p>
          <a:p>
            <a:pPr>
              <a:lnSpc>
                <a:spcPct val="100000"/>
              </a:lnSpc>
              <a:buFont typeface="StarSymbol"/>
              <a:buChar char="l"/>
            </a:pPr>
            <a:r>
              <a:rPr lang="en-IN" sz="2800">
                <a:solidFill>
                  <a:srgbClr val="000000"/>
                </a:solidFill>
                <a:latin typeface="Tahoma"/>
              </a:rPr>
              <a:t>Superscalar processors:</a:t>
            </a:r>
            <a:endParaRPr/>
          </a:p>
          <a:p>
            <a:pPr lvl="1">
              <a:lnSpc>
                <a:spcPct val="100000"/>
              </a:lnSpc>
              <a:buFont typeface="StarSymbol"/>
              <a:buChar char="—"/>
            </a:pPr>
            <a:r>
              <a:rPr lang="en-IN" sz="2400">
                <a:solidFill>
                  <a:srgbClr val="000000"/>
                </a:solidFill>
                <a:latin typeface="Tahoma"/>
              </a:rPr>
              <a:t>Delayed branch is not as good for superscalar processors</a:t>
            </a:r>
            <a:endParaRPr/>
          </a:p>
          <a:p>
            <a:pPr lvl="1">
              <a:lnSpc>
                <a:spcPct val="100000"/>
              </a:lnSpc>
              <a:buFont typeface="StarSymbol"/>
              <a:buChar char="—"/>
            </a:pPr>
            <a:r>
              <a:rPr lang="en-IN" sz="2400">
                <a:solidFill>
                  <a:srgbClr val="000000"/>
                </a:solidFill>
                <a:latin typeface="Tahoma"/>
              </a:rPr>
              <a:t>Multiple instructions need to execute in delay slot</a:t>
            </a:r>
            <a:endParaRPr/>
          </a:p>
          <a:p>
            <a:pPr lvl="1">
              <a:lnSpc>
                <a:spcPct val="100000"/>
              </a:lnSpc>
              <a:buFont typeface="StarSymbol"/>
              <a:buChar char="—"/>
            </a:pPr>
            <a:r>
              <a:rPr lang="en-IN" sz="2400">
                <a:solidFill>
                  <a:srgbClr val="000000"/>
                </a:solidFill>
                <a:latin typeface="Tahoma"/>
              </a:rPr>
              <a:t>Instruction dependence problems</a:t>
            </a:r>
            <a:endParaRPr/>
          </a:p>
          <a:p>
            <a:pPr lvl="1">
              <a:lnSpc>
                <a:spcPct val="100000"/>
              </a:lnSpc>
              <a:buFont typeface="StarSymbol"/>
              <a:buChar char="—"/>
            </a:pPr>
            <a:r>
              <a:rPr lang="en-IN" sz="2400">
                <a:solidFill>
                  <a:srgbClr val="000000"/>
                </a:solidFill>
                <a:latin typeface="Tahoma"/>
              </a:rPr>
              <a:t>So, superscalar processors revert to pre-RISC techniques of branch prediction</a:t>
            </a:r>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4"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Execution (1)</a:t>
            </a:r>
            <a:endParaRPr/>
          </a:p>
        </p:txBody>
      </p:sp>
      <p:sp>
        <p:nvSpPr>
          <p:cNvPr id="625" name="CustomShape 2"/>
          <p:cNvSpPr/>
          <p:nvPr/>
        </p:nvSpPr>
        <p:spPr>
          <a:xfrm>
            <a:off x="380880" y="1066680"/>
            <a:ext cx="8457480" cy="5637960"/>
          </a:xfrm>
          <a:prstGeom prst="rect">
            <a:avLst/>
          </a:prstGeom>
          <a:noFill/>
          <a:ln>
            <a:noFill/>
          </a:ln>
        </p:spPr>
        <p:txBody>
          <a:bodyPr lIns="90000" rIns="90000" tIns="45000" bIns="45000"/>
          <a:p>
            <a:pPr>
              <a:lnSpc>
                <a:spcPct val="100000"/>
              </a:lnSpc>
              <a:buFont typeface="Arial Black"/>
              <a:buAutoNum type="arabicPeriod"/>
            </a:pPr>
            <a:r>
              <a:rPr lang="en-IN" sz="2800">
                <a:solidFill>
                  <a:srgbClr val="0066ff"/>
                </a:solidFill>
                <a:latin typeface="Tahoma"/>
              </a:rPr>
              <a:t>Static Program </a:t>
            </a:r>
            <a:r>
              <a:rPr lang="en-IN" sz="2800">
                <a:solidFill>
                  <a:srgbClr val="000000"/>
                </a:solidFill>
                <a:latin typeface="Tahoma"/>
              </a:rPr>
              <a:t>to be executed:</a:t>
            </a:r>
            <a:endParaRPr/>
          </a:p>
          <a:p>
            <a:pPr lvl="1">
              <a:lnSpc>
                <a:spcPct val="100000"/>
              </a:lnSpc>
              <a:buFont typeface="StarSymbol"/>
              <a:buChar char="—"/>
            </a:pPr>
            <a:r>
              <a:rPr lang="en-IN" sz="2400">
                <a:solidFill>
                  <a:srgbClr val="000000"/>
                </a:solidFill>
                <a:latin typeface="Tahoma"/>
              </a:rPr>
              <a:t>consists of a linear sequence of instructions.</a:t>
            </a:r>
            <a:endParaRPr/>
          </a:p>
          <a:p>
            <a:pPr lvl="1">
              <a:lnSpc>
                <a:spcPct val="100000"/>
              </a:lnSpc>
              <a:buFont typeface="StarSymbol"/>
              <a:buChar char="—"/>
            </a:pPr>
            <a:r>
              <a:rPr lang="en-IN" sz="2400">
                <a:solidFill>
                  <a:srgbClr val="000000"/>
                </a:solidFill>
                <a:latin typeface="Tahoma"/>
              </a:rPr>
              <a:t>written by the programmer or generated by the compiler. </a:t>
            </a:r>
            <a:endParaRPr/>
          </a:p>
          <a:p>
            <a:pPr>
              <a:lnSpc>
                <a:spcPct val="100000"/>
              </a:lnSpc>
            </a:pPr>
            <a:endParaRPr/>
          </a:p>
          <a:p>
            <a:pPr>
              <a:lnSpc>
                <a:spcPct val="100000"/>
              </a:lnSpc>
              <a:buFont typeface="Arial Black"/>
              <a:buAutoNum type="arabicPeriod"/>
            </a:pPr>
            <a:r>
              <a:rPr lang="en-IN" sz="2800">
                <a:solidFill>
                  <a:srgbClr val="0066ff"/>
                </a:solidFill>
                <a:latin typeface="Tahoma"/>
              </a:rPr>
              <a:t>Instruction fetch process</a:t>
            </a:r>
            <a:r>
              <a:rPr lang="en-IN" sz="2800">
                <a:solidFill>
                  <a:srgbClr val="000000"/>
                </a:solidFill>
                <a:latin typeface="Tahoma"/>
              </a:rPr>
              <a:t>:</a:t>
            </a:r>
            <a:endParaRPr/>
          </a:p>
          <a:p>
            <a:pPr lvl="1">
              <a:lnSpc>
                <a:spcPct val="100000"/>
              </a:lnSpc>
              <a:buFont typeface="StarSymbol"/>
              <a:buChar char="—"/>
            </a:pPr>
            <a:r>
              <a:rPr lang="en-IN" sz="2400">
                <a:solidFill>
                  <a:srgbClr val="000000"/>
                </a:solidFill>
                <a:latin typeface="Tahoma"/>
              </a:rPr>
              <a:t>used to form a dynamic stream of instructions by handling branch prediction</a:t>
            </a:r>
            <a:endParaRPr/>
          </a:p>
          <a:p>
            <a:pPr lvl="1">
              <a:lnSpc>
                <a:spcPct val="100000"/>
              </a:lnSpc>
              <a:buFont typeface="StarSymbol"/>
              <a:buChar char="—"/>
            </a:pPr>
            <a:r>
              <a:rPr lang="en-IN" sz="2400">
                <a:solidFill>
                  <a:srgbClr val="000000"/>
                </a:solidFill>
                <a:latin typeface="Tahoma"/>
              </a:rPr>
              <a:t>This stream is examined for dependencies, and by removing artificial dependencies, the processor then dispatches the instructions into a window of execution. </a:t>
            </a:r>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6"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Execution (2)</a:t>
            </a:r>
            <a:endParaRPr/>
          </a:p>
        </p:txBody>
      </p:sp>
      <p:sp>
        <p:nvSpPr>
          <p:cNvPr id="627" name="CustomShape 2"/>
          <p:cNvSpPr/>
          <p:nvPr/>
        </p:nvSpPr>
        <p:spPr>
          <a:xfrm>
            <a:off x="228600" y="1066680"/>
            <a:ext cx="8533800" cy="5637960"/>
          </a:xfrm>
          <a:prstGeom prst="rect">
            <a:avLst/>
          </a:prstGeom>
          <a:noFill/>
          <a:ln>
            <a:noFill/>
          </a:ln>
        </p:spPr>
        <p:txBody>
          <a:bodyPr lIns="90000" rIns="90000" tIns="45000" bIns="45000"/>
          <a:p>
            <a:pPr>
              <a:lnSpc>
                <a:spcPct val="100000"/>
              </a:lnSpc>
              <a:buFont typeface="Arial Black"/>
              <a:buAutoNum type="arabicPeriod"/>
            </a:pPr>
            <a:r>
              <a:rPr lang="en-IN" sz="2800">
                <a:solidFill>
                  <a:srgbClr val="0066ff"/>
                </a:solidFill>
                <a:latin typeface="Tahoma"/>
              </a:rPr>
              <a:t>Execution window</a:t>
            </a:r>
            <a:r>
              <a:rPr lang="en-IN" sz="2800">
                <a:solidFill>
                  <a:srgbClr val="000000"/>
                </a:solidFill>
                <a:latin typeface="Tahoma"/>
              </a:rPr>
              <a:t>: </a:t>
            </a:r>
            <a:endParaRPr/>
          </a:p>
          <a:p>
            <a:pPr lvl="1">
              <a:lnSpc>
                <a:spcPct val="100000"/>
              </a:lnSpc>
              <a:buFont typeface="StarSymbol"/>
              <a:buChar char="—"/>
            </a:pPr>
            <a:r>
              <a:rPr lang="en-IN" sz="2400">
                <a:solidFill>
                  <a:srgbClr val="000000"/>
                </a:solidFill>
                <a:latin typeface="Tahoma"/>
              </a:rPr>
              <a:t>instructions no longer form a sequential stream but are structured according to their true data dependencies.</a:t>
            </a:r>
            <a:endParaRPr/>
          </a:p>
          <a:p>
            <a:pPr>
              <a:lnSpc>
                <a:spcPct val="100000"/>
              </a:lnSpc>
            </a:pPr>
            <a:endParaRPr/>
          </a:p>
          <a:p>
            <a:pPr>
              <a:lnSpc>
                <a:spcPct val="100000"/>
              </a:lnSpc>
              <a:buFont typeface="Arial Black"/>
              <a:buAutoNum type="arabicPeriod"/>
            </a:pPr>
            <a:r>
              <a:rPr lang="en-IN" sz="2800">
                <a:solidFill>
                  <a:srgbClr val="0066ff"/>
                </a:solidFill>
                <a:latin typeface="Tahoma"/>
              </a:rPr>
              <a:t>Instruction execution </a:t>
            </a:r>
            <a:r>
              <a:rPr lang="en-IN" sz="2800">
                <a:solidFill>
                  <a:srgbClr val="000000"/>
                </a:solidFill>
                <a:latin typeface="Tahoma"/>
              </a:rPr>
              <a:t>:</a:t>
            </a:r>
            <a:endParaRPr/>
          </a:p>
          <a:p>
            <a:pPr lvl="1">
              <a:lnSpc>
                <a:spcPct val="100000"/>
              </a:lnSpc>
              <a:buFont typeface="StarSymbol"/>
              <a:buChar char="—"/>
            </a:pPr>
            <a:r>
              <a:rPr lang="en-IN" sz="2400">
                <a:solidFill>
                  <a:srgbClr val="000000"/>
                </a:solidFill>
                <a:latin typeface="Tahoma"/>
              </a:rPr>
              <a:t>The processor performs the execution stage of each instruction in an order determined by the true data dependencies and hardware resource availability. </a:t>
            </a:r>
            <a:endParaRPr/>
          </a:p>
          <a:p>
            <a:pPr>
              <a:lnSpc>
                <a:spcPct val="100000"/>
              </a:lnSpc>
            </a:pPr>
            <a:endParaRPr/>
          </a:p>
          <a:p>
            <a:pPr>
              <a:lnSpc>
                <a:spcPct val="100000"/>
              </a:lnSpc>
              <a:buFont typeface="Arial Black"/>
              <a:buAutoNum type="arabicPeriod"/>
            </a:pPr>
            <a:r>
              <a:rPr lang="en-IN" sz="2800">
                <a:solidFill>
                  <a:srgbClr val="0066ff"/>
                </a:solidFill>
                <a:latin typeface="Tahoma"/>
              </a:rPr>
              <a:t>Instruction reorder and commit</a:t>
            </a:r>
            <a:r>
              <a:rPr lang="en-IN" sz="2800">
                <a:solidFill>
                  <a:srgbClr val="000000"/>
                </a:solidFill>
                <a:latin typeface="Tahoma"/>
              </a:rPr>
              <a:t>:</a:t>
            </a:r>
            <a:endParaRPr/>
          </a:p>
          <a:p>
            <a:pPr lvl="1">
              <a:lnSpc>
                <a:spcPct val="100000"/>
              </a:lnSpc>
              <a:buFont typeface="StarSymbol"/>
              <a:buChar char="—"/>
            </a:pPr>
            <a:r>
              <a:rPr lang="en-IN" sz="2400">
                <a:solidFill>
                  <a:srgbClr val="000000"/>
                </a:solidFill>
                <a:latin typeface="Tahoma"/>
              </a:rPr>
              <a:t>Finally, instructions are conceptually put back into sequential order and their results are recorded.</a:t>
            </a:r>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8"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Execution(2)</a:t>
            </a:r>
            <a:endParaRPr/>
          </a:p>
        </p:txBody>
      </p:sp>
      <p:pic>
        <p:nvPicPr>
          <p:cNvPr id="629" name="Picture 4" descr=""/>
          <p:cNvPicPr/>
          <p:nvPr/>
        </p:nvPicPr>
        <p:blipFill>
          <a:blip r:embed="rId1"/>
          <a:srcRect l="0" t="0" r="0" b="23725"/>
          <a:stretch>
            <a:fillRect/>
          </a:stretch>
        </p:blipFill>
        <p:spPr>
          <a:xfrm>
            <a:off x="457200" y="1771560"/>
            <a:ext cx="8076600" cy="3958560"/>
          </a:xfrm>
          <a:prstGeom prst="rect">
            <a:avLst/>
          </a:prstGeom>
          <a:ln>
            <a:noFill/>
          </a:ln>
        </p:spPr>
      </p:pic>
    </p:spTree>
  </p:cSld>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0" name="CustomShape 1"/>
          <p:cNvSpPr/>
          <p:nvPr/>
        </p:nvSpPr>
        <p:spPr>
          <a:xfrm>
            <a:off x="406440" y="152280"/>
            <a:ext cx="8203320" cy="837360"/>
          </a:xfrm>
          <a:prstGeom prst="rect">
            <a:avLst/>
          </a:prstGeom>
          <a:noFill/>
          <a:ln>
            <a:noFill/>
          </a:ln>
        </p:spPr>
        <p:txBody>
          <a:bodyPr lIns="90000" rIns="90000" tIns="45000" bIns="45000" anchor="b"/>
          <a:p>
            <a:pPr>
              <a:lnSpc>
                <a:spcPct val="100000"/>
              </a:lnSpc>
            </a:pPr>
            <a:r>
              <a:rPr lang="en-IN" sz="2800">
                <a:solidFill>
                  <a:srgbClr val="000000"/>
                </a:solidFill>
                <a:latin typeface="Arial Black"/>
              </a:rPr>
              <a:t>Superscalar Implementation</a:t>
            </a:r>
            <a:endParaRPr/>
          </a:p>
        </p:txBody>
      </p:sp>
      <p:sp>
        <p:nvSpPr>
          <p:cNvPr id="631" name="CustomShape 2"/>
          <p:cNvSpPr/>
          <p:nvPr/>
        </p:nvSpPr>
        <p:spPr>
          <a:xfrm>
            <a:off x="457200" y="1066680"/>
            <a:ext cx="8178120" cy="5637960"/>
          </a:xfrm>
          <a:prstGeom prst="rect">
            <a:avLst/>
          </a:prstGeom>
          <a:noFill/>
          <a:ln>
            <a:noFill/>
          </a:ln>
        </p:spPr>
        <p:txBody>
          <a:bodyPr lIns="90000" rIns="90000" tIns="45000" bIns="45000"/>
          <a:p>
            <a:pPr>
              <a:lnSpc>
                <a:spcPct val="100000"/>
              </a:lnSpc>
              <a:buFont typeface="StarSymbol"/>
              <a:buChar char="l"/>
            </a:pPr>
            <a:r>
              <a:rPr lang="en-IN" sz="2800">
                <a:solidFill>
                  <a:srgbClr val="000000"/>
                </a:solidFill>
                <a:latin typeface="Tahoma"/>
              </a:rPr>
              <a:t>Simultaneously fetch multiple instructions</a:t>
            </a:r>
            <a:endParaRPr/>
          </a:p>
          <a:p>
            <a:pPr>
              <a:lnSpc>
                <a:spcPct val="100000"/>
              </a:lnSpc>
              <a:buFont typeface="StarSymbol"/>
              <a:buChar char="l"/>
            </a:pPr>
            <a:r>
              <a:rPr lang="en-IN" sz="2800">
                <a:solidFill>
                  <a:srgbClr val="000000"/>
                </a:solidFill>
                <a:latin typeface="Tahoma"/>
              </a:rPr>
              <a:t>Logic to determine true dependencies involving register values</a:t>
            </a:r>
            <a:endParaRPr/>
          </a:p>
          <a:p>
            <a:pPr>
              <a:lnSpc>
                <a:spcPct val="100000"/>
              </a:lnSpc>
              <a:buFont typeface="StarSymbol"/>
              <a:buChar char="l"/>
            </a:pPr>
            <a:r>
              <a:rPr lang="en-IN" sz="2800">
                <a:solidFill>
                  <a:srgbClr val="000000"/>
                </a:solidFill>
                <a:latin typeface="Tahoma"/>
              </a:rPr>
              <a:t>Mechanisms to communicate these values</a:t>
            </a:r>
            <a:endParaRPr/>
          </a:p>
          <a:p>
            <a:pPr>
              <a:lnSpc>
                <a:spcPct val="100000"/>
              </a:lnSpc>
              <a:buFont typeface="StarSymbol"/>
              <a:buChar char="l"/>
            </a:pPr>
            <a:r>
              <a:rPr lang="en-IN" sz="2800">
                <a:solidFill>
                  <a:srgbClr val="000000"/>
                </a:solidFill>
                <a:latin typeface="Tahoma"/>
              </a:rPr>
              <a:t>Mechanisms to initiate multiple instructions in parallel</a:t>
            </a:r>
            <a:endParaRPr/>
          </a:p>
          <a:p>
            <a:pPr>
              <a:lnSpc>
                <a:spcPct val="100000"/>
              </a:lnSpc>
              <a:buFont typeface="StarSymbol"/>
              <a:buChar char="l"/>
            </a:pPr>
            <a:r>
              <a:rPr lang="en-IN" sz="2800">
                <a:solidFill>
                  <a:srgbClr val="000000"/>
                </a:solidFill>
                <a:latin typeface="Tahoma"/>
              </a:rPr>
              <a:t>Resources for parallel execution of multiple instructions</a:t>
            </a:r>
            <a:endParaRPr/>
          </a:p>
          <a:p>
            <a:pPr>
              <a:lnSpc>
                <a:spcPct val="100000"/>
              </a:lnSpc>
              <a:buFont typeface="StarSymbol"/>
              <a:buChar char="l"/>
            </a:pPr>
            <a:r>
              <a:rPr lang="en-IN" sz="2800">
                <a:solidFill>
                  <a:srgbClr val="000000"/>
                </a:solidFill>
                <a:latin typeface="Tahoma"/>
              </a:rPr>
              <a:t>Mechanisms for committing process state in correct order</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