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Arial Black"/>
      <p:regular r:id="rId31"/>
    </p:embeddedFont>
    <p:embeddedFont>
      <p:font typeface="Cambria Mat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Black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ambriaMath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5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Relationship Id="rId5" Type="http://schemas.openxmlformats.org/officeDocument/2006/relationships/image" Target="../media/image51.png"/><Relationship Id="rId6" Type="http://schemas.openxmlformats.org/officeDocument/2006/relationships/image" Target="../media/image44.png"/><Relationship Id="rId7" Type="http://schemas.openxmlformats.org/officeDocument/2006/relationships/image" Target="../media/image50.png"/><Relationship Id="rId8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8.png"/><Relationship Id="rId4" Type="http://schemas.openxmlformats.org/officeDocument/2006/relationships/image" Target="../media/image67.png"/><Relationship Id="rId5" Type="http://schemas.openxmlformats.org/officeDocument/2006/relationships/image" Target="../media/image60.png"/><Relationship Id="rId6" Type="http://schemas.openxmlformats.org/officeDocument/2006/relationships/image" Target="../media/image69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2.png"/><Relationship Id="rId4" Type="http://schemas.openxmlformats.org/officeDocument/2006/relationships/image" Target="../media/image66.png"/><Relationship Id="rId5" Type="http://schemas.openxmlformats.org/officeDocument/2006/relationships/image" Target="../media/image63.png"/><Relationship Id="rId6" Type="http://schemas.openxmlformats.org/officeDocument/2006/relationships/image" Target="../media/image70.png"/><Relationship Id="rId7" Type="http://schemas.openxmlformats.org/officeDocument/2006/relationships/image" Target="../media/image6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2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24.png"/><Relationship Id="rId8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40.png"/><Relationship Id="rId7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0000"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296980" y="128010"/>
            <a:ext cx="4550044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Week-1 (Discussion)</a:t>
            </a:r>
            <a:endParaRPr b="0" i="0" sz="11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b="1" baseline="30000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Jan, 2025</a:t>
            </a:r>
            <a:endParaRPr b="1" i="0" sz="4100" u="none" cap="none" strike="noStrike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1" y="122195"/>
            <a:ext cx="1477652" cy="14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1774" y="122195"/>
            <a:ext cx="1133573" cy="126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0" y="1922667"/>
            <a:ext cx="7105227" cy="1915879"/>
          </a:xfrm>
          <a:prstGeom prst="rect">
            <a:avLst/>
          </a:prstGeom>
          <a:solidFill>
            <a:srgbClr val="FFE699">
              <a:alpha val="74509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 b="0" i="0" sz="1800" u="none" cap="none" strike="noStrike">
              <a:solidFill>
                <a:srgbClr val="5481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Prof. Sudarshan Iyenger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Professor and Head of the Department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IIT Ropar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" y="3965274"/>
            <a:ext cx="6440864" cy="1073756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Ayan Paul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PMRF Research Scholar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IIT Kharagpur</a:t>
            </a:r>
            <a:endParaRPr b="1" i="0" sz="1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9920" y="1908914"/>
            <a:ext cx="3434080" cy="323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-1" y="517217"/>
            <a:ext cx="8527775" cy="22852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32" l="-857" r="0" t="-23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74506" y="297956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92370" y="3471557"/>
            <a:ext cx="5411894" cy="11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dataset is linearly separable</a:t>
            </a:r>
            <a:endParaRPr/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converges (i.e., no further weight updates) after some iterations</a:t>
            </a:r>
            <a:endParaRPr/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classification error becomes zero eventually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34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25" name="Google Shape;22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366" y="259436"/>
            <a:ext cx="1676634" cy="1629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-20320" y="801741"/>
            <a:ext cx="73558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the elements in </a:t>
            </a:r>
            <a:r>
              <a:rPr b="0" i="1" lang="en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w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initialized to zero and the perception learning algorithm is used to update the weights </a:t>
            </a:r>
            <a:r>
              <a:rPr b="0" i="1" lang="en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w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the learning algorithm runs for long enough iterations, then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5548" y="2703740"/>
            <a:ext cx="3721222" cy="225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-1" y="517216"/>
            <a:ext cx="8833402" cy="11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perceptron model, the weight </a:t>
            </a:r>
            <a:r>
              <a:rPr b="0" i="1" lang="en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w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vector is perpendicular to the linear decision boundary at all times.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False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0" y="2075297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8" name="Google Shape;238;p35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" name="Google Shape;239;p35"/>
          <p:cNvSpPr txBox="1"/>
          <p:nvPr/>
        </p:nvSpPr>
        <p:spPr>
          <a:xfrm>
            <a:off x="244115" y="3872841"/>
            <a:ext cx="5946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perceptron model, the weight </a:t>
            </a:r>
            <a:r>
              <a:rPr b="0" i="1" lang="en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w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vector is perpendicular to the linear decision boundary at all times. </a:t>
            </a: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45840" l="0" r="0" t="12451"/>
          <a:stretch/>
        </p:blipFill>
        <p:spPr>
          <a:xfrm>
            <a:off x="305075" y="2568991"/>
            <a:ext cx="2765389" cy="102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7252" y="2582337"/>
            <a:ext cx="2695033" cy="112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-1" y="517216"/>
            <a:ext cx="8833402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perceptron algorithm used for?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Clustering data points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Classifying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Solving optimization problems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Finding the shortest path in a graph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115147" y="203326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2" name="Google Shape;252;p36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36"/>
          <p:cNvSpPr txBox="1"/>
          <p:nvPr/>
        </p:nvSpPr>
        <p:spPr>
          <a:xfrm>
            <a:off x="197569" y="2652892"/>
            <a:ext cx="737501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 algorithm</a:t>
            </a: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supervised learning algorithm used for </a:t>
            </a: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 tasks</a:t>
            </a: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attempts to find a linear decision boundary that separates data points into two distinct classes.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/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updates the weights iteratively based on the classification error until convergence (if the data is linearly separable).</a:t>
            </a:r>
            <a:endParaRPr/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by minimizing misclassifications through weight adjustments.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-1" y="517216"/>
            <a:ext cx="9096588" cy="17878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118" l="-803" r="0" t="-27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60960" y="2443428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4402667" y="3185370"/>
            <a:ext cx="3596119" cy="136861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803" l="-1863" r="0" t="-44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b), d), e)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37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66" name="Google Shape;26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4682" y="432561"/>
            <a:ext cx="2581464" cy="60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2054" y="2888842"/>
            <a:ext cx="2954770" cy="1736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58100" y="2080071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3017816" y="4763840"/>
            <a:ext cx="104618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b), 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7" name="Google Shape;277;p38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38"/>
          <p:cNvSpPr txBox="1"/>
          <p:nvPr/>
        </p:nvSpPr>
        <p:spPr>
          <a:xfrm>
            <a:off x="58100" y="459194"/>
            <a:ext cx="836792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Boolean functions can be implemented using a perceptron?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XOR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98485" y="2659714"/>
            <a:ext cx="25788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data for NOR, NAND and NOT are linearly separable, perceptron can be implemented</a:t>
            </a:r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903" y="1106532"/>
            <a:ext cx="2709005" cy="172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759" y="1027750"/>
            <a:ext cx="2794541" cy="178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 rotWithShape="1">
          <a:blip r:embed="rId5">
            <a:alphaModFix/>
          </a:blip>
          <a:srcRect b="0" l="2790" r="0" t="0"/>
          <a:stretch/>
        </p:blipFill>
        <p:spPr>
          <a:xfrm>
            <a:off x="2798317" y="2868833"/>
            <a:ext cx="2992883" cy="185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8778" y="2827722"/>
            <a:ext cx="3012200" cy="193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0" y="316669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0" y="3680591"/>
            <a:ext cx="8833402" cy="643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330" l="-827" r="0" t="-76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3017816" y="4763840"/>
            <a:ext cx="537908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4" name="Google Shape;294;p39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5" name="Google Shape;295;p39"/>
          <p:cNvSpPr txBox="1"/>
          <p:nvPr/>
        </p:nvSpPr>
        <p:spPr>
          <a:xfrm>
            <a:off x="155299" y="558382"/>
            <a:ext cx="883340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threshold values of MP neuron implements AND Boolean function? Assume that the number of inputs to the neuron is 7 and the neuron does not have any inhibitory inputs.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47413" y="486760"/>
            <a:ext cx="8833402" cy="17312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281" l="-827" r="0" t="-28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0" y="227217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3017815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6" name="Google Shape;306;p40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07" name="Google Shape;307;p40"/>
          <p:cNvGrpSpPr/>
          <p:nvPr/>
        </p:nvGrpSpPr>
        <p:grpSpPr>
          <a:xfrm>
            <a:off x="155786" y="2725480"/>
            <a:ext cx="7017721" cy="1912060"/>
            <a:chOff x="0" y="2748550"/>
            <a:chExt cx="7017721" cy="1912060"/>
          </a:xfrm>
        </p:grpSpPr>
        <p:pic>
          <p:nvPicPr>
            <p:cNvPr id="308" name="Google Shape;308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748550"/>
              <a:ext cx="6122245" cy="346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40"/>
            <p:cNvPicPr preferRelativeResize="0"/>
            <p:nvPr/>
          </p:nvPicPr>
          <p:blipFill rotWithShape="1">
            <a:blip r:embed="rId5">
              <a:alphaModFix/>
            </a:blip>
            <a:srcRect b="51550" l="0" r="0" t="0"/>
            <a:stretch/>
          </p:blipFill>
          <p:spPr>
            <a:xfrm>
              <a:off x="1" y="3102506"/>
              <a:ext cx="6028250" cy="346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413" y="3458102"/>
              <a:ext cx="2237118" cy="1202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36839" y="3625372"/>
              <a:ext cx="2463933" cy="972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4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53080" y="3625372"/>
              <a:ext cx="1564641" cy="9933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/>
        </p:nvSpPr>
        <p:spPr>
          <a:xfrm>
            <a:off x="0" y="1919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0" y="3331447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3017816" y="4763840"/>
            <a:ext cx="76170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2" name="Google Shape;322;p41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3" name="Google Shape;323;p41"/>
          <p:cNvSpPr txBox="1"/>
          <p:nvPr/>
        </p:nvSpPr>
        <p:spPr>
          <a:xfrm>
            <a:off x="22209" y="3885543"/>
            <a:ext cx="8550291" cy="6232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504" l="-926" r="0" t="-77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0" y="368020"/>
            <a:ext cx="8426873" cy="8473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631" l="-57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09" y="1233571"/>
            <a:ext cx="2038635" cy="55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292327"/>
            <a:ext cx="2905766" cy="223718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22209" y="1786098"/>
            <a:ext cx="4250265" cy="120032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7104" l="-1147" r="0" t="-30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28" name="Google Shape;328;p41"/>
          <p:cNvCxnSpPr/>
          <p:nvPr/>
        </p:nvCxnSpPr>
        <p:spPr>
          <a:xfrm rot="10800000">
            <a:off x="5256107" y="1625600"/>
            <a:ext cx="2221659" cy="1870972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29" name="Google Shape;329;p41"/>
          <p:cNvCxnSpPr/>
          <p:nvPr/>
        </p:nvCxnSpPr>
        <p:spPr>
          <a:xfrm flipH="1">
            <a:off x="5459307" y="2492587"/>
            <a:ext cx="812800" cy="338666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41"/>
          <p:cNvCxnSpPr/>
          <p:nvPr/>
        </p:nvCxnSpPr>
        <p:spPr>
          <a:xfrm flipH="1">
            <a:off x="6289040" y="1798760"/>
            <a:ext cx="342053" cy="693827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1" name="Google Shape;331;p41"/>
          <p:cNvPicPr preferRelativeResize="0"/>
          <p:nvPr/>
        </p:nvPicPr>
        <p:blipFill rotWithShape="1">
          <a:blip r:embed="rId5">
            <a:alphaModFix/>
          </a:blip>
          <a:srcRect b="38706" l="70450" r="12346" t="31871"/>
          <a:stretch/>
        </p:blipFill>
        <p:spPr>
          <a:xfrm>
            <a:off x="7227147" y="3041227"/>
            <a:ext cx="350714" cy="16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/>
        </p:nvSpPr>
        <p:spPr>
          <a:xfrm>
            <a:off x="-1" y="12527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42"/>
          <p:cNvSpPr txBox="1"/>
          <p:nvPr/>
        </p:nvSpPr>
        <p:spPr>
          <a:xfrm>
            <a:off x="20677" y="2594507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2"/>
          <p:cNvSpPr txBox="1"/>
          <p:nvPr/>
        </p:nvSpPr>
        <p:spPr>
          <a:xfrm>
            <a:off x="-1" y="4763840"/>
            <a:ext cx="2817743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42"/>
          <p:cNvSpPr txBox="1"/>
          <p:nvPr/>
        </p:nvSpPr>
        <p:spPr>
          <a:xfrm>
            <a:off x="3301082" y="4771806"/>
            <a:ext cx="83065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4" name="Google Shape;344;p42"/>
          <p:cNvCxnSpPr/>
          <p:nvPr/>
        </p:nvCxnSpPr>
        <p:spPr>
          <a:xfrm>
            <a:off x="2964542" y="4944930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45" name="Google Shape;34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8697" y="261173"/>
            <a:ext cx="2076740" cy="185763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2"/>
          <p:cNvSpPr txBox="1"/>
          <p:nvPr/>
        </p:nvSpPr>
        <p:spPr>
          <a:xfrm>
            <a:off x="275275" y="391875"/>
            <a:ext cx="6543300" cy="203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590" l="-716" r="0" t="-14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47" name="Google Shape;34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6193" y="2980798"/>
            <a:ext cx="1310214" cy="15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114" y="3050287"/>
            <a:ext cx="1940616" cy="160402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2"/>
          <p:cNvSpPr txBox="1"/>
          <p:nvPr/>
        </p:nvSpPr>
        <p:spPr>
          <a:xfrm>
            <a:off x="86500" y="1171825"/>
            <a:ext cx="2901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67246" y="217628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3"/>
          <p:cNvSpPr txBox="1"/>
          <p:nvPr/>
        </p:nvSpPr>
        <p:spPr>
          <a:xfrm>
            <a:off x="-1" y="4763840"/>
            <a:ext cx="2688731" cy="34621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3127729" y="4771822"/>
            <a:ext cx="61115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9" name="Google Shape;359;p43"/>
          <p:cNvCxnSpPr/>
          <p:nvPr/>
        </p:nvCxnSpPr>
        <p:spPr>
          <a:xfrm>
            <a:off x="2798643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43"/>
          <p:cNvSpPr txBox="1"/>
          <p:nvPr/>
        </p:nvSpPr>
        <p:spPr>
          <a:xfrm>
            <a:off x="67246" y="499473"/>
            <a:ext cx="70718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given the following data: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classify every label correctly by training a perceptron algorithm?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3"/>
          <p:cNvSpPr txBox="1"/>
          <p:nvPr/>
        </p:nvSpPr>
        <p:spPr>
          <a:xfrm>
            <a:off x="67246" y="3335408"/>
            <a:ext cx="45923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 as data is linearly separable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36" y="356951"/>
            <a:ext cx="1476581" cy="176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532" y="2347171"/>
            <a:ext cx="3234514" cy="24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92781" y="71378"/>
            <a:ext cx="6104819" cy="4847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 OF DEEP LEARNING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81" y="556096"/>
            <a:ext cx="6890526" cy="12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89746"/>
            <a:ext cx="6983307" cy="144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3473179"/>
            <a:ext cx="6983307" cy="15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6" y="2095491"/>
            <a:ext cx="1923000" cy="3462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4"/>
          <p:cNvSpPr txBox="1"/>
          <p:nvPr/>
        </p:nvSpPr>
        <p:spPr>
          <a:xfrm>
            <a:off x="-1" y="4763840"/>
            <a:ext cx="2688731" cy="34621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3127729" y="4771822"/>
            <a:ext cx="61115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3" name="Google Shape;373;p44"/>
          <p:cNvCxnSpPr/>
          <p:nvPr/>
        </p:nvCxnSpPr>
        <p:spPr>
          <a:xfrm>
            <a:off x="2798643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4" name="Google Shape;374;p44"/>
          <p:cNvSpPr txBox="1"/>
          <p:nvPr/>
        </p:nvSpPr>
        <p:spPr>
          <a:xfrm>
            <a:off x="53943" y="463808"/>
            <a:ext cx="7369874" cy="16004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40" l="-247" r="-742" t="-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75" name="Google Shape;375;p44"/>
          <p:cNvPicPr preferRelativeResize="0"/>
          <p:nvPr/>
        </p:nvPicPr>
        <p:blipFill rotWithShape="1">
          <a:blip r:embed="rId4">
            <a:alphaModFix/>
          </a:blip>
          <a:srcRect b="0" l="0" r="15801" t="0"/>
          <a:stretch/>
        </p:blipFill>
        <p:spPr>
          <a:xfrm>
            <a:off x="7343524" y="558107"/>
            <a:ext cx="1515996" cy="1095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44"/>
          <p:cNvGrpSpPr/>
          <p:nvPr/>
        </p:nvGrpSpPr>
        <p:grpSpPr>
          <a:xfrm>
            <a:off x="189410" y="2177569"/>
            <a:ext cx="8265978" cy="2603559"/>
            <a:chOff x="53943" y="2158545"/>
            <a:chExt cx="8265978" cy="2603559"/>
          </a:xfrm>
        </p:grpSpPr>
        <p:pic>
          <p:nvPicPr>
            <p:cNvPr id="377" name="Google Shape;377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81800" y="4271478"/>
              <a:ext cx="3172068" cy="4906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8" name="Google Shape;378;p44"/>
            <p:cNvGrpSpPr/>
            <p:nvPr/>
          </p:nvGrpSpPr>
          <p:grpSpPr>
            <a:xfrm>
              <a:off x="53943" y="2158545"/>
              <a:ext cx="8265978" cy="2425034"/>
              <a:chOff x="53943" y="2158545"/>
              <a:chExt cx="8265978" cy="2425034"/>
            </a:xfrm>
          </p:grpSpPr>
          <p:pic>
            <p:nvPicPr>
              <p:cNvPr id="379" name="Google Shape;379;p4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3943" y="2422736"/>
                <a:ext cx="4032088" cy="21608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Google Shape;380;p44"/>
              <p:cNvPicPr preferRelativeResize="0"/>
              <p:nvPr/>
            </p:nvPicPr>
            <p:blipFill rotWithShape="1">
              <a:blip r:embed="rId7">
                <a:alphaModFix/>
              </a:blip>
              <a:srcRect b="12557" l="0" r="0" t="0"/>
              <a:stretch/>
            </p:blipFill>
            <p:spPr>
              <a:xfrm>
                <a:off x="4497492" y="2158545"/>
                <a:ext cx="3822429" cy="20612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45"/>
          <p:cNvSpPr txBox="1"/>
          <p:nvPr/>
        </p:nvSpPr>
        <p:spPr>
          <a:xfrm>
            <a:off x="0" y="316669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5"/>
          <p:cNvSpPr txBox="1"/>
          <p:nvPr/>
        </p:nvSpPr>
        <p:spPr>
          <a:xfrm>
            <a:off x="-1" y="4763840"/>
            <a:ext cx="2688731" cy="34621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3127729" y="4771822"/>
            <a:ext cx="61115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0" name="Google Shape;390;p45"/>
          <p:cNvCxnSpPr/>
          <p:nvPr/>
        </p:nvCxnSpPr>
        <p:spPr>
          <a:xfrm>
            <a:off x="2798643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1" name="Google Shape;391;p45"/>
          <p:cNvSpPr txBox="1"/>
          <p:nvPr/>
        </p:nvSpPr>
        <p:spPr>
          <a:xfrm>
            <a:off x="67246" y="499473"/>
            <a:ext cx="7369874" cy="17543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13" l="-661" r="-495" t="-20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155299" y="3603124"/>
            <a:ext cx="45923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inhibitory input, y =0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6"/>
          <p:cNvSpPr txBox="1"/>
          <p:nvPr/>
        </p:nvSpPr>
        <p:spPr>
          <a:xfrm>
            <a:off x="0" y="316669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-1" y="4763840"/>
            <a:ext cx="2688731" cy="34621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6"/>
          <p:cNvSpPr txBox="1"/>
          <p:nvPr/>
        </p:nvSpPr>
        <p:spPr>
          <a:xfrm>
            <a:off x="3127729" y="4771822"/>
            <a:ext cx="61115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2" name="Google Shape;402;p46"/>
          <p:cNvCxnSpPr/>
          <p:nvPr/>
        </p:nvCxnSpPr>
        <p:spPr>
          <a:xfrm>
            <a:off x="2798643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3" name="Google Shape;403;p46"/>
          <p:cNvSpPr txBox="1"/>
          <p:nvPr/>
        </p:nvSpPr>
        <p:spPr>
          <a:xfrm>
            <a:off x="0" y="522737"/>
            <a:ext cx="844683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“winter of AI” referring to in the history of artificial intelligence?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period during winter when AI technologies are least effective due to cold temperatures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phase marked by decreased funding and interest in AI research.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season when AI algorithms perform at their peak efficiency.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period characterized by rapid advancements and breakthroughs in AI technologies.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46"/>
          <p:cNvSpPr txBox="1"/>
          <p:nvPr/>
        </p:nvSpPr>
        <p:spPr>
          <a:xfrm>
            <a:off x="155299" y="3603124"/>
            <a:ext cx="59542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phase marked by decreased funding and interest in AI research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47"/>
          <p:cNvSpPr txBox="1"/>
          <p:nvPr/>
        </p:nvSpPr>
        <p:spPr>
          <a:xfrm>
            <a:off x="-1" y="243540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47"/>
          <p:cNvSpPr txBox="1"/>
          <p:nvPr/>
        </p:nvSpPr>
        <p:spPr>
          <a:xfrm>
            <a:off x="-1" y="4763840"/>
            <a:ext cx="2688731" cy="34621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3127729" y="4771822"/>
            <a:ext cx="61115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4" name="Google Shape;414;p47"/>
          <p:cNvCxnSpPr/>
          <p:nvPr/>
        </p:nvCxnSpPr>
        <p:spPr>
          <a:xfrm>
            <a:off x="2798643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5" name="Google Shape;415;p47"/>
          <p:cNvSpPr txBox="1"/>
          <p:nvPr/>
        </p:nvSpPr>
        <p:spPr>
          <a:xfrm>
            <a:off x="60960" y="546492"/>
            <a:ext cx="844683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output of a perceptron with weight vector w=[2   −3   1] and bias b=−2 when the input is x=[1   0   −1]?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</p:txBody>
      </p:sp>
      <p:sp>
        <p:nvSpPr>
          <p:cNvPr id="416" name="Google Shape;416;p47"/>
          <p:cNvSpPr txBox="1"/>
          <p:nvPr/>
        </p:nvSpPr>
        <p:spPr>
          <a:xfrm>
            <a:off x="392570" y="2946540"/>
            <a:ext cx="4592320" cy="757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599" l="-397" r="0" t="-7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48"/>
          <p:cNvSpPr txBox="1"/>
          <p:nvPr/>
        </p:nvSpPr>
        <p:spPr>
          <a:xfrm>
            <a:off x="13263" y="2914474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48"/>
          <p:cNvSpPr txBox="1"/>
          <p:nvPr/>
        </p:nvSpPr>
        <p:spPr>
          <a:xfrm>
            <a:off x="-1" y="4763840"/>
            <a:ext cx="2688731" cy="34621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8"/>
          <p:cNvSpPr txBox="1"/>
          <p:nvPr/>
        </p:nvSpPr>
        <p:spPr>
          <a:xfrm>
            <a:off x="3127729" y="4771822"/>
            <a:ext cx="61115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6" name="Google Shape;426;p48"/>
          <p:cNvCxnSpPr/>
          <p:nvPr/>
        </p:nvCxnSpPr>
        <p:spPr>
          <a:xfrm>
            <a:off x="2798643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7" name="Google Shape;427;p48"/>
          <p:cNvSpPr txBox="1"/>
          <p:nvPr/>
        </p:nvSpPr>
        <p:spPr>
          <a:xfrm>
            <a:off x="0" y="522737"/>
            <a:ext cx="84468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best describes the difference between McCulloch-Pitts neurons and the perceptron model?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McCulloch-Pitts neurons introduced numerical weights for inputs, while the perceptron model did not.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McCulloch-Pitts neurons allowed inputs to be any numerical value, while the perceptron model only used Boolean values.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perceptron model introduced numerical weights for inputs and a mechanism for learning these weights, while McCulloch-Pitts neurons did not.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perceptron model was developed before McCulloch-Pitts neurons by Minsky and Papert.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48"/>
          <p:cNvSpPr txBox="1"/>
          <p:nvPr/>
        </p:nvSpPr>
        <p:spPr>
          <a:xfrm>
            <a:off x="13263" y="3719894"/>
            <a:ext cx="77218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perceptron model introduced numerical weights for inputs and a mechanism for learning these weights, while McCulloch-Pitts neurons did not.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50859" y="24906"/>
            <a:ext cx="5244605" cy="3462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Analogy between Biological and Artificial Neuron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97515" y="2544640"/>
            <a:ext cx="3178607" cy="346218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McCulloch Pitts Neuron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193" y="388115"/>
            <a:ext cx="1195269" cy="186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4">
            <a:alphaModFix/>
          </a:blip>
          <a:srcRect b="0" l="6713" r="0" t="0"/>
          <a:stretch/>
        </p:blipFill>
        <p:spPr>
          <a:xfrm>
            <a:off x="132784" y="404526"/>
            <a:ext cx="1589304" cy="189595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2998673" y="302559"/>
            <a:ext cx="614532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fundamental unit of a deep neural network is called an artificial neuron.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inspiration comes from biology (more specically, from the brain)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biological neurons = neural cells =neural processing units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dendrite: </a:t>
            </a: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receives signals from other neurons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synapse: </a:t>
            </a: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of connection to other neurons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soma: </a:t>
            </a: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the information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transmits the output of this neuron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5">
            <a:alphaModFix/>
          </a:blip>
          <a:srcRect b="0" l="9659" r="5245" t="0"/>
          <a:stretch/>
        </p:blipFill>
        <p:spPr>
          <a:xfrm>
            <a:off x="946329" y="2966787"/>
            <a:ext cx="1998133" cy="198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1119" y="2966787"/>
            <a:ext cx="3500927" cy="205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1830119" y="141279"/>
            <a:ext cx="5483761" cy="4693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for the Boolean Function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092" y="747947"/>
            <a:ext cx="7755467" cy="419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0" y="47414"/>
            <a:ext cx="6035040" cy="346218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McCulloch Pitts Neuron applied for Boolean functions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39" y="1545710"/>
            <a:ext cx="1310214" cy="15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1171" y="1520448"/>
            <a:ext cx="1940616" cy="16040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60960" y="393632"/>
            <a:ext cx="88031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McCulloch Pitts Neuron can be used to represent Boolean functions which are linearly separable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separability (for Boolean functions) : There exists a line (plane) such that all inputs which produce a 1 lie on one side of the line (plane) and all inputs which produce a 0 lie on other side of the line (plane)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1631" y="1617334"/>
            <a:ext cx="4248679" cy="111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639" y="3450787"/>
            <a:ext cx="1564491" cy="140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7">
            <a:alphaModFix/>
          </a:blip>
          <a:srcRect b="0" l="5701" r="0" t="0"/>
          <a:stretch/>
        </p:blipFill>
        <p:spPr>
          <a:xfrm>
            <a:off x="1771171" y="3433162"/>
            <a:ext cx="2176017" cy="151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117835" y="67733"/>
            <a:ext cx="1690645" cy="346218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7250" r="1698" t="5185"/>
          <a:stretch/>
        </p:blipFill>
        <p:spPr>
          <a:xfrm>
            <a:off x="117835" y="507999"/>
            <a:ext cx="2152576" cy="19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6454" y="1046804"/>
            <a:ext cx="2068364" cy="103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 rotWithShape="1">
          <a:blip r:embed="rId5">
            <a:alphaModFix/>
          </a:blip>
          <a:srcRect b="32008" l="0" r="0" t="0"/>
          <a:stretch/>
        </p:blipFill>
        <p:spPr>
          <a:xfrm>
            <a:off x="4294156" y="413950"/>
            <a:ext cx="2783389" cy="179067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/>
          <p:nvPr/>
        </p:nvSpPr>
        <p:spPr>
          <a:xfrm>
            <a:off x="4307840" y="1110827"/>
            <a:ext cx="716241" cy="1828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5">
            <a:alphaModFix/>
          </a:blip>
          <a:srcRect b="0" l="0" r="0" t="68793"/>
          <a:stretch/>
        </p:blipFill>
        <p:spPr>
          <a:xfrm>
            <a:off x="6318467" y="623146"/>
            <a:ext cx="2524881" cy="74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1893567" y="67733"/>
            <a:ext cx="35250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are no longer limited to Boolean 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numerical weights for inputs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55625" y="1577891"/>
            <a:ext cx="1818106" cy="208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30"/>
          <p:cNvGrpSpPr/>
          <p:nvPr/>
        </p:nvGrpSpPr>
        <p:grpSpPr>
          <a:xfrm>
            <a:off x="117835" y="3042261"/>
            <a:ext cx="5181382" cy="1048016"/>
            <a:chOff x="67951" y="2624554"/>
            <a:chExt cx="7278255" cy="1472142"/>
          </a:xfrm>
        </p:grpSpPr>
        <p:pic>
          <p:nvPicPr>
            <p:cNvPr id="184" name="Google Shape;184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951" y="2624554"/>
              <a:ext cx="3481058" cy="14721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0"/>
            <p:cNvPicPr preferRelativeResize="0"/>
            <p:nvPr/>
          </p:nvPicPr>
          <p:blipFill rotWithShape="1">
            <a:blip r:embed="rId8">
              <a:alphaModFix/>
            </a:blip>
            <a:srcRect b="44869" l="0" r="0" t="0"/>
            <a:stretch/>
          </p:blipFill>
          <p:spPr>
            <a:xfrm>
              <a:off x="3469455" y="2928032"/>
              <a:ext cx="3876751" cy="11333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30"/>
          <p:cNvPicPr preferRelativeResize="0"/>
          <p:nvPr/>
        </p:nvPicPr>
        <p:blipFill rotWithShape="1">
          <a:blip r:embed="rId8">
            <a:alphaModFix/>
          </a:blip>
          <a:srcRect b="0" l="0" r="0" t="58954"/>
          <a:stretch/>
        </p:blipFill>
        <p:spPr>
          <a:xfrm>
            <a:off x="67951" y="4204920"/>
            <a:ext cx="3956305" cy="86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116983" y="2696223"/>
            <a:ext cx="4414377" cy="346218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 applied for Boolean function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9">
            <a:alphaModFix/>
          </a:blip>
          <a:srcRect b="1328" l="2884" r="0" t="3199"/>
          <a:stretch/>
        </p:blipFill>
        <p:spPr>
          <a:xfrm>
            <a:off x="5783416" y="2869332"/>
            <a:ext cx="2588257" cy="211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2750479" y="179661"/>
            <a:ext cx="3643042" cy="346218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 Learning Algorithm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46889" t="8400"/>
          <a:stretch/>
        </p:blipFill>
        <p:spPr>
          <a:xfrm>
            <a:off x="81279" y="634920"/>
            <a:ext cx="4666827" cy="432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 b="45840" l="0" r="0" t="0"/>
          <a:stretch/>
        </p:blipFill>
        <p:spPr>
          <a:xfrm>
            <a:off x="3873412" y="769837"/>
            <a:ext cx="2765389" cy="132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4">
            <a:alphaModFix/>
          </a:blip>
          <a:srcRect b="0" l="0" r="0" t="56477"/>
          <a:stretch/>
        </p:blipFill>
        <p:spPr>
          <a:xfrm>
            <a:off x="6393521" y="809132"/>
            <a:ext cx="2765389" cy="1068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6431" y="2336848"/>
            <a:ext cx="2974046" cy="68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3297" y="3214354"/>
            <a:ext cx="2695033" cy="112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7">
            <a:alphaModFix/>
          </a:blip>
          <a:srcRect b="0" l="59630" r="0" t="0"/>
          <a:stretch/>
        </p:blipFill>
        <p:spPr>
          <a:xfrm>
            <a:off x="7216988" y="2206393"/>
            <a:ext cx="1845733" cy="225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40593" t="0"/>
          <a:stretch/>
        </p:blipFill>
        <p:spPr>
          <a:xfrm>
            <a:off x="162560" y="871393"/>
            <a:ext cx="4702347" cy="390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 b="1245" l="54889" r="0" t="2732"/>
          <a:stretch/>
        </p:blipFill>
        <p:spPr>
          <a:xfrm>
            <a:off x="5317065" y="677333"/>
            <a:ext cx="3461173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2079918" y="143777"/>
            <a:ext cx="4605361" cy="346218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Perceptron Learning Algorithm Works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1379617" y="1208450"/>
            <a:ext cx="7197365" cy="2008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Timeline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McCulloch Pitts Neuron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 Learning Algorithm</a:t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1538924" y="283105"/>
            <a:ext cx="6066149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1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