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rialBlac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Relationship Id="rId5" Type="http://schemas.openxmlformats.org/officeDocument/2006/relationships/image" Target="../media/image54.png"/><Relationship Id="rId6" Type="http://schemas.openxmlformats.org/officeDocument/2006/relationships/image" Target="../media/image52.png"/><Relationship Id="rId7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Relationship Id="rId4" Type="http://schemas.openxmlformats.org/officeDocument/2006/relationships/image" Target="../media/image55.png"/><Relationship Id="rId5" Type="http://schemas.openxmlformats.org/officeDocument/2006/relationships/image" Target="../media/image51.png"/><Relationship Id="rId6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53.png"/><Relationship Id="rId6" Type="http://schemas.openxmlformats.org/officeDocument/2006/relationships/image" Target="../media/image5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43.png"/><Relationship Id="rId5" Type="http://schemas.openxmlformats.org/officeDocument/2006/relationships/image" Target="../media/image5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4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8.png"/><Relationship Id="rId10" Type="http://schemas.openxmlformats.org/officeDocument/2006/relationships/image" Target="../media/image18.png"/><Relationship Id="rId9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30.png"/><Relationship Id="rId6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png"/><Relationship Id="rId4" Type="http://schemas.openxmlformats.org/officeDocument/2006/relationships/image" Target="../media/image34.png"/><Relationship Id="rId5" Type="http://schemas.openxmlformats.org/officeDocument/2006/relationships/image" Target="../media/image45.png"/><Relationship Id="rId6" Type="http://schemas.openxmlformats.org/officeDocument/2006/relationships/image" Target="../media/image36.png"/><Relationship Id="rId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70000"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296980" y="128010"/>
            <a:ext cx="4550044" cy="13157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Week-2 (Discussion)</a:t>
            </a:r>
            <a:endParaRPr b="0" i="0" sz="11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baseline="30000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" sz="4100" u="none" cap="none" strike="noStrike">
                <a:solidFill>
                  <a:srgbClr val="FFF2CC"/>
                </a:solidFill>
                <a:latin typeface="Calibri"/>
                <a:ea typeface="Calibri"/>
                <a:cs typeface="Calibri"/>
                <a:sym typeface="Calibri"/>
              </a:rPr>
              <a:t> Feb, 2025</a:t>
            </a:r>
            <a:endParaRPr b="1" i="0" sz="4100" u="none" cap="none" strike="noStrike">
              <a:solidFill>
                <a:srgbClr val="FFF2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11" y="122195"/>
            <a:ext cx="1477652" cy="147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51774" y="122195"/>
            <a:ext cx="1133573" cy="1269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0" y="1922667"/>
            <a:ext cx="7105227" cy="1915879"/>
          </a:xfrm>
          <a:prstGeom prst="rect">
            <a:avLst/>
          </a:prstGeom>
          <a:solidFill>
            <a:srgbClr val="FFE699">
              <a:alpha val="74509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548135"/>
                </a:solidFill>
                <a:latin typeface="Arial Black"/>
                <a:ea typeface="Arial Black"/>
                <a:cs typeface="Arial Black"/>
                <a:sym typeface="Arial Black"/>
              </a:rPr>
              <a:t>Deep Learning</a:t>
            </a:r>
            <a:endParaRPr b="0" i="0" sz="1800" u="none" cap="none" strike="noStrike">
              <a:solidFill>
                <a:srgbClr val="54813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Prof. Sudarshan Iyenger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Professor and Head of the Department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Department of Computer Science and Engineering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IIT Ropar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1" y="3965274"/>
            <a:ext cx="6440864" cy="1073756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Ayan Paul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PMRF Research Scholar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2CC"/>
                </a:solidFill>
                <a:latin typeface="Arial"/>
                <a:ea typeface="Arial"/>
                <a:cs typeface="Arial"/>
                <a:sym typeface="Arial"/>
              </a:rPr>
              <a:t>IIT Kharagpur</a:t>
            </a:r>
            <a:endParaRPr b="1" i="0" sz="1500" u="none" cap="none" strike="noStrike">
              <a:solidFill>
                <a:srgbClr val="FFF2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9920" y="1908914"/>
            <a:ext cx="3434080" cy="323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155299" y="471411"/>
            <a:ext cx="8833402" cy="20750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79" l="-827" r="0" t="-20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2" name="Google Shape;232;p34"/>
          <p:cNvSpPr txBox="1"/>
          <p:nvPr/>
        </p:nvSpPr>
        <p:spPr>
          <a:xfrm>
            <a:off x="0" y="2755351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2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3017816" y="4763840"/>
            <a:ext cx="842983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5" name="Google Shape;235;p34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36" name="Google Shape;236;p34"/>
          <p:cNvPicPr preferRelativeResize="0"/>
          <p:nvPr/>
        </p:nvPicPr>
        <p:blipFill rotWithShape="1">
          <a:blip r:embed="rId4">
            <a:alphaModFix/>
          </a:blip>
          <a:srcRect b="725" l="0" r="0" t="28126"/>
          <a:stretch/>
        </p:blipFill>
        <p:spPr>
          <a:xfrm>
            <a:off x="4459427" y="2889266"/>
            <a:ext cx="4211509" cy="188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 rotWithShape="1">
          <a:blip r:embed="rId4">
            <a:alphaModFix/>
          </a:blip>
          <a:srcRect b="71994" l="0" r="40499" t="0"/>
          <a:stretch/>
        </p:blipFill>
        <p:spPr>
          <a:xfrm>
            <a:off x="155299" y="3385097"/>
            <a:ext cx="3756915" cy="111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-1" y="517216"/>
            <a:ext cx="8833402" cy="6468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262" l="-826" r="-482" t="-75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-1" y="1248749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3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5"/>
          <p:cNvSpPr txBox="1"/>
          <p:nvPr/>
        </p:nvSpPr>
        <p:spPr>
          <a:xfrm>
            <a:off x="3017816" y="4763840"/>
            <a:ext cx="2238291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(Type: Range) 2.0,2.1</a:t>
            </a:r>
            <a:endParaRPr/>
          </a:p>
        </p:txBody>
      </p:sp>
      <p:cxnSp>
        <p:nvCxnSpPr>
          <p:cNvPr id="248" name="Google Shape;248;p35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49" name="Google Shape;2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30" y="1679653"/>
            <a:ext cx="5121981" cy="105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13493" y="1693199"/>
            <a:ext cx="3115734" cy="999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 rotWithShape="1">
          <a:blip r:embed="rId6">
            <a:alphaModFix/>
          </a:blip>
          <a:srcRect b="36064" l="0" r="21122" t="0"/>
          <a:stretch/>
        </p:blipFill>
        <p:spPr>
          <a:xfrm>
            <a:off x="172193" y="2939635"/>
            <a:ext cx="3127320" cy="1597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 rotWithShape="1">
          <a:blip r:embed="rId6">
            <a:alphaModFix/>
          </a:blip>
          <a:srcRect b="0" l="0" r="0" t="65179"/>
          <a:stretch/>
        </p:blipFill>
        <p:spPr>
          <a:xfrm>
            <a:off x="3981102" y="2869937"/>
            <a:ext cx="4166495" cy="914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51033" y="3994546"/>
            <a:ext cx="3349722" cy="542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0" y="451927"/>
            <a:ext cx="9096588" cy="15465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sigmoid function,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w is a positive value. Select all the correct statements regarding this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value of w decreases the slope of the sigmoid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value of w increases the slope of the sigmoid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value of b shifts the sigmoid function to the left (i.e., towards negative infinity)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value of b shifts the sigmoid function to the right (i.e., towards positive infinity)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6"/>
          <p:cNvSpPr txBox="1"/>
          <p:nvPr/>
        </p:nvSpPr>
        <p:spPr>
          <a:xfrm>
            <a:off x="0" y="2101933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4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3017816" y="4763840"/>
            <a:ext cx="1097835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b), 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4" name="Google Shape;264;p36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65" name="Google Shape;2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285" y="392673"/>
            <a:ext cx="600931" cy="429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1" y="2479418"/>
            <a:ext cx="3994418" cy="1984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8294" y="2123407"/>
            <a:ext cx="2976494" cy="197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58576" y="4099570"/>
            <a:ext cx="3994418" cy="737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0" y="2078827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5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3017816" y="4763840"/>
            <a:ext cx="104618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8" name="Google Shape;278;p37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9" name="Google Shape;279;p37"/>
          <p:cNvSpPr txBox="1"/>
          <p:nvPr/>
        </p:nvSpPr>
        <p:spPr>
          <a:xfrm>
            <a:off x="81775" y="432561"/>
            <a:ext cx="8875926" cy="15696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77" l="-342" r="0" t="-11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280" name="Google Shape;28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774" y="2530528"/>
            <a:ext cx="3632687" cy="2060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4000" y="2278122"/>
            <a:ext cx="4665007" cy="863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73912" y="3235653"/>
            <a:ext cx="2362676" cy="1583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54187" y="2398625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6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3017816" y="4763840"/>
            <a:ext cx="537908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2" name="Google Shape;292;p38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38"/>
          <p:cNvSpPr txBox="1"/>
          <p:nvPr/>
        </p:nvSpPr>
        <p:spPr>
          <a:xfrm>
            <a:off x="155299" y="534776"/>
            <a:ext cx="883340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is true about the representation power of a multilayer network of perceptions?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multilayer network of perceptrons can represent any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multilayer network of perceptrons can represent any linear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multilayer network of perceptrons can represent any boolean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multilayer network of perceptrons can represent any continuous function.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99" y="2963920"/>
            <a:ext cx="5974568" cy="162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47413" y="486760"/>
            <a:ext cx="8833402" cy="17312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neurons do you need in the hidden layer of a perceptron to learn any boolean function with 4 inputs? (Only one hidden layer is allowed)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32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9"/>
          <p:cNvSpPr txBox="1"/>
          <p:nvPr/>
        </p:nvSpPr>
        <p:spPr>
          <a:xfrm>
            <a:off x="0" y="2204649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7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39"/>
          <p:cNvSpPr txBox="1"/>
          <p:nvPr/>
        </p:nvSpPr>
        <p:spPr>
          <a:xfrm>
            <a:off x="3017815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5" name="Google Shape;305;p39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06" name="Google Shape;30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67" y="2939347"/>
            <a:ext cx="2003891" cy="1697587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/>
        </p:nvSpPr>
        <p:spPr>
          <a:xfrm>
            <a:off x="136397" y="2606422"/>
            <a:ext cx="26619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2 inputs XOR function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p39"/>
          <p:cNvPicPr preferRelativeResize="0"/>
          <p:nvPr/>
        </p:nvPicPr>
        <p:blipFill rotWithShape="1">
          <a:blip r:embed="rId4">
            <a:alphaModFix/>
          </a:blip>
          <a:srcRect b="46934" l="0" r="0" t="20171"/>
          <a:stretch/>
        </p:blipFill>
        <p:spPr>
          <a:xfrm>
            <a:off x="2197441" y="3342257"/>
            <a:ext cx="3181516" cy="105507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9"/>
          <p:cNvSpPr txBox="1"/>
          <p:nvPr/>
        </p:nvSpPr>
        <p:spPr>
          <a:xfrm>
            <a:off x="5527040" y="2606422"/>
            <a:ext cx="3528917" cy="206210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958" l="-1034" r="-863" t="-88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/>
        </p:nvSpPr>
        <p:spPr>
          <a:xfrm>
            <a:off x="0" y="1919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0"/>
          <p:cNvSpPr txBox="1"/>
          <p:nvPr/>
        </p:nvSpPr>
        <p:spPr>
          <a:xfrm>
            <a:off x="83917" y="2297596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8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3017816" y="4763840"/>
            <a:ext cx="76170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9" name="Google Shape;319;p40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0" name="Google Shape;320;p40"/>
          <p:cNvSpPr txBox="1"/>
          <p:nvPr/>
        </p:nvSpPr>
        <p:spPr>
          <a:xfrm>
            <a:off x="83917" y="445719"/>
            <a:ext cx="842687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parameters need to be learnt in minimizing objective function in supervised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Weight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Bias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Weight and Bias.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rate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17" y="2791696"/>
            <a:ext cx="5565636" cy="182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94827" y="2392208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9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3017816" y="4763840"/>
            <a:ext cx="85099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1" name="Google Shape;331;p41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2" name="Google Shape;332;p41"/>
          <p:cNvSpPr txBox="1"/>
          <p:nvPr/>
        </p:nvSpPr>
        <p:spPr>
          <a:xfrm>
            <a:off x="94827" y="467757"/>
            <a:ext cx="728189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boolean functions can be designed for 4 inputs?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65,536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149293" y="2928120"/>
            <a:ext cx="7172960" cy="7334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263" l="-678" r="0" t="-8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/>
        </p:nvSpPr>
        <p:spPr>
          <a:xfrm>
            <a:off x="-1" y="12527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2"/>
          <p:cNvSpPr txBox="1"/>
          <p:nvPr/>
        </p:nvSpPr>
        <p:spPr>
          <a:xfrm>
            <a:off x="250970" y="2166114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42"/>
          <p:cNvSpPr txBox="1"/>
          <p:nvPr/>
        </p:nvSpPr>
        <p:spPr>
          <a:xfrm>
            <a:off x="-1" y="4763840"/>
            <a:ext cx="2817743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10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42"/>
          <p:cNvSpPr txBox="1"/>
          <p:nvPr/>
        </p:nvSpPr>
        <p:spPr>
          <a:xfrm>
            <a:off x="3301082" y="4771806"/>
            <a:ext cx="830651" cy="3462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3" name="Google Shape;343;p42"/>
          <p:cNvCxnSpPr/>
          <p:nvPr/>
        </p:nvCxnSpPr>
        <p:spPr>
          <a:xfrm>
            <a:off x="2964542" y="4944930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4" name="Google Shape;344;p42"/>
          <p:cNvSpPr txBox="1"/>
          <p:nvPr/>
        </p:nvSpPr>
        <p:spPr>
          <a:xfrm>
            <a:off x="20677" y="391873"/>
            <a:ext cx="83782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purpose of the gradient descent algorithm in machine learning?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minimize the loss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maximize the loss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minimize the output function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LcParenR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maximize the output function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5" name="Google Shape;34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823" y="2767790"/>
            <a:ext cx="7020905" cy="1514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255776" y="208476"/>
            <a:ext cx="8632448" cy="43855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we do about functions which are not linearly separable?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1" l="3121" r="12945" t="48812"/>
          <a:stretch/>
        </p:blipFill>
        <p:spPr>
          <a:xfrm>
            <a:off x="6906473" y="3104892"/>
            <a:ext cx="1831531" cy="183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/>
          <p:cNvPicPr preferRelativeResize="0"/>
          <p:nvPr/>
        </p:nvPicPr>
        <p:blipFill rotWithShape="1">
          <a:blip r:embed="rId4">
            <a:alphaModFix/>
          </a:blip>
          <a:srcRect b="31618" l="0" r="41825" t="0"/>
          <a:stretch/>
        </p:blipFill>
        <p:spPr>
          <a:xfrm>
            <a:off x="53480" y="871734"/>
            <a:ext cx="4495906" cy="282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3">
            <a:alphaModFix/>
          </a:blip>
          <a:srcRect b="51343" l="0" r="13644" t="-88"/>
          <a:stretch/>
        </p:blipFill>
        <p:spPr>
          <a:xfrm>
            <a:off x="4687099" y="3104892"/>
            <a:ext cx="1943948" cy="179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4">
            <a:alphaModFix/>
          </a:blip>
          <a:srcRect b="45783" l="61323" r="11197" t="1791"/>
          <a:stretch/>
        </p:blipFill>
        <p:spPr>
          <a:xfrm>
            <a:off x="4594616" y="871734"/>
            <a:ext cx="1855729" cy="189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1935251" y="39300"/>
            <a:ext cx="4005085" cy="3462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Functions from Input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71" y="2012350"/>
            <a:ext cx="5261866" cy="2964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7"/>
          <p:cNvGrpSpPr/>
          <p:nvPr/>
        </p:nvGrpSpPr>
        <p:grpSpPr>
          <a:xfrm>
            <a:off x="238083" y="486906"/>
            <a:ext cx="5864690" cy="1447562"/>
            <a:chOff x="238083" y="486906"/>
            <a:chExt cx="5864690" cy="1447562"/>
          </a:xfrm>
        </p:grpSpPr>
        <p:pic>
          <p:nvPicPr>
            <p:cNvPr id="151" name="Google Shape;151;p27"/>
            <p:cNvPicPr preferRelativeResize="0"/>
            <p:nvPr/>
          </p:nvPicPr>
          <p:blipFill rotWithShape="1">
            <a:blip r:embed="rId4">
              <a:alphaModFix/>
            </a:blip>
            <a:srcRect b="0" l="0" r="5656" t="0"/>
            <a:stretch/>
          </p:blipFill>
          <p:spPr>
            <a:xfrm>
              <a:off x="238083" y="486906"/>
              <a:ext cx="5864690" cy="266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8083" y="751681"/>
              <a:ext cx="5181448" cy="11827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" name="Google Shape;153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17696" y="2017671"/>
            <a:ext cx="3368131" cy="33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0111" y="2279570"/>
            <a:ext cx="7175317" cy="112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35" y="3747476"/>
            <a:ext cx="6067460" cy="112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35364" y="4226972"/>
            <a:ext cx="2755301" cy="643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3052214" y="18945"/>
            <a:ext cx="2488374" cy="34624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of Perceptrons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9848" l="48295" r="0" t="5333"/>
          <a:stretch/>
        </p:blipFill>
        <p:spPr>
          <a:xfrm>
            <a:off x="3139440" y="385253"/>
            <a:ext cx="2843426" cy="231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2236" l="1740" r="53741" t="12263"/>
          <a:stretch/>
        </p:blipFill>
        <p:spPr>
          <a:xfrm>
            <a:off x="188050" y="192069"/>
            <a:ext cx="2843427" cy="2714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7360" y="1270327"/>
            <a:ext cx="2713639" cy="600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521" y="3083527"/>
            <a:ext cx="2301918" cy="195005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2673364" y="2926188"/>
            <a:ext cx="4013199" cy="346218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to XOR Function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6">
            <a:alphaModFix/>
          </a:blip>
          <a:srcRect b="18165" l="0" r="0" t="53236"/>
          <a:stretch/>
        </p:blipFill>
        <p:spPr>
          <a:xfrm>
            <a:off x="5943421" y="3857392"/>
            <a:ext cx="3181516" cy="919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6">
            <a:alphaModFix/>
          </a:blip>
          <a:srcRect b="46934" l="0" r="0" t="20171"/>
          <a:stretch/>
        </p:blipFill>
        <p:spPr>
          <a:xfrm>
            <a:off x="2541939" y="3918235"/>
            <a:ext cx="3181516" cy="1055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6">
            <a:alphaModFix/>
          </a:blip>
          <a:srcRect b="86021" l="0" r="0" t="0"/>
          <a:stretch/>
        </p:blipFill>
        <p:spPr>
          <a:xfrm>
            <a:off x="2541939" y="3409024"/>
            <a:ext cx="3181516" cy="448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3438325" y="0"/>
            <a:ext cx="1928682" cy="346218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Sigmoid Neuron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3">
            <a:alphaModFix/>
          </a:blip>
          <a:srcRect b="-1" l="10915" r="0" t="678"/>
          <a:stretch/>
        </p:blipFill>
        <p:spPr>
          <a:xfrm>
            <a:off x="318348" y="809625"/>
            <a:ext cx="1822027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3840" y="475317"/>
            <a:ext cx="2790613" cy="240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9663" y="269702"/>
            <a:ext cx="3204337" cy="41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3703" y="728477"/>
            <a:ext cx="1924420" cy="1924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29"/>
          <p:cNvGrpSpPr/>
          <p:nvPr/>
        </p:nvGrpSpPr>
        <p:grpSpPr>
          <a:xfrm>
            <a:off x="575734" y="3133708"/>
            <a:ext cx="1894058" cy="1871476"/>
            <a:chOff x="507998" y="3225038"/>
            <a:chExt cx="1722249" cy="1701715"/>
          </a:xfrm>
        </p:grpSpPr>
        <p:pic>
          <p:nvPicPr>
            <p:cNvPr id="180" name="Google Shape;180;p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07998" y="3225038"/>
              <a:ext cx="1722249" cy="17017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84364" y="3331436"/>
              <a:ext cx="1569515" cy="136699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2" name="Google Shape;182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51573" y="3133707"/>
            <a:ext cx="2515434" cy="1883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52502" y="3158457"/>
            <a:ext cx="3506822" cy="187147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5793331" y="2848658"/>
            <a:ext cx="3133259" cy="253885"/>
          </a:xfrm>
          <a:prstGeom prst="rect">
            <a:avLst/>
          </a:prstGeom>
          <a:solidFill>
            <a:srgbClr val="812494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Analogy between Perceptron and Sigmoid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2585785" y="69132"/>
            <a:ext cx="4458482" cy="346218"/>
          </a:xfrm>
          <a:prstGeom prst="rect">
            <a:avLst/>
          </a:prstGeom>
          <a:solidFill>
            <a:srgbClr val="B20679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Parameters : Gradient Descent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90" y="544804"/>
            <a:ext cx="5790619" cy="189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/>
          <p:cNvPicPr preferRelativeResize="0"/>
          <p:nvPr/>
        </p:nvPicPr>
        <p:blipFill rotWithShape="1">
          <a:blip r:embed="rId4">
            <a:alphaModFix/>
          </a:blip>
          <a:srcRect b="5063" l="1452" r="2148" t="37030"/>
          <a:stretch/>
        </p:blipFill>
        <p:spPr>
          <a:xfrm>
            <a:off x="63768" y="3434024"/>
            <a:ext cx="6360629" cy="1533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 rotWithShape="1">
          <a:blip r:embed="rId4">
            <a:alphaModFix/>
          </a:blip>
          <a:srcRect b="64608" l="1935" r="1665" t="3098"/>
          <a:stretch/>
        </p:blipFill>
        <p:spPr>
          <a:xfrm>
            <a:off x="63768" y="2571750"/>
            <a:ext cx="6360629" cy="855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0"/>
          <p:cNvPicPr preferRelativeResize="0"/>
          <p:nvPr/>
        </p:nvPicPr>
        <p:blipFill rotWithShape="1">
          <a:blip r:embed="rId5">
            <a:alphaModFix/>
          </a:blip>
          <a:srcRect b="0" l="3116" r="57926" t="4220"/>
          <a:stretch/>
        </p:blipFill>
        <p:spPr>
          <a:xfrm>
            <a:off x="6570791" y="2951229"/>
            <a:ext cx="2384111" cy="175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7225" y="219325"/>
            <a:ext cx="2889700" cy="14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 rotWithShape="1">
          <a:blip r:embed="rId4">
            <a:alphaModFix/>
          </a:blip>
          <a:srcRect b="1" l="22911" r="9720" t="59174"/>
          <a:stretch/>
        </p:blipFill>
        <p:spPr>
          <a:xfrm>
            <a:off x="937220" y="1758883"/>
            <a:ext cx="2806196" cy="578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3545" y="219308"/>
            <a:ext cx="3315315" cy="233772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1"/>
          <p:cNvSpPr txBox="1"/>
          <p:nvPr/>
        </p:nvSpPr>
        <p:spPr>
          <a:xfrm>
            <a:off x="2545145" y="2805778"/>
            <a:ext cx="4458482" cy="34621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Representation Power of a Multilayer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6">
            <a:alphaModFix/>
          </a:blip>
          <a:srcRect b="53453" l="0" r="0" t="0"/>
          <a:stretch/>
        </p:blipFill>
        <p:spPr>
          <a:xfrm>
            <a:off x="345450" y="3263725"/>
            <a:ext cx="8453101" cy="17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1250924" y="1269410"/>
            <a:ext cx="7197365" cy="2008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of Perceptrons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Sigmoid Neuron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Descent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Approximation Theorem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1538924" y="283105"/>
            <a:ext cx="6066149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on which Week 2 Assignment Questions are based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/>
        </p:nvSpPr>
        <p:spPr>
          <a:xfrm>
            <a:off x="0" y="86312"/>
            <a:ext cx="1923068" cy="3462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-1" y="517217"/>
            <a:ext cx="85278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of the following statements is(are) true about the following function?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is bounded between 0 and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attains its maximum when z→∞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c)The function is continuously differentiable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d)The function is monotonic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101600" y="2007259"/>
            <a:ext cx="1923068" cy="34624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0" y="4763840"/>
            <a:ext cx="2578820" cy="346249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ANSWER 1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3017817" y="4763840"/>
            <a:ext cx="1290024" cy="3462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a), b), c), d)</a:t>
            </a:r>
            <a:endParaRPr b="1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33"/>
          <p:cNvCxnSpPr/>
          <p:nvPr/>
        </p:nvCxnSpPr>
        <p:spPr>
          <a:xfrm>
            <a:off x="2688731" y="4944931"/>
            <a:ext cx="219173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4426" y="571404"/>
            <a:ext cx="1125815" cy="32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959" y="2389337"/>
            <a:ext cx="3970696" cy="106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2959" y="3780859"/>
            <a:ext cx="4335733" cy="956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440" y="3806304"/>
            <a:ext cx="4226560" cy="851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 rotWithShape="1">
          <a:blip r:embed="rId7">
            <a:alphaModFix/>
          </a:blip>
          <a:srcRect b="0" l="2274" r="0" t="0"/>
          <a:stretch/>
        </p:blipFill>
        <p:spPr>
          <a:xfrm>
            <a:off x="856474" y="2459501"/>
            <a:ext cx="2051430" cy="1380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