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Arial Black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40.png"/><Relationship Id="rId5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4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44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0.pn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Relationship Id="rId4" Type="http://schemas.openxmlformats.org/officeDocument/2006/relationships/image" Target="../media/image42.png"/><Relationship Id="rId5" Type="http://schemas.openxmlformats.org/officeDocument/2006/relationships/image" Target="../media/image38.png"/><Relationship Id="rId6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4.png"/><Relationship Id="rId4" Type="http://schemas.openxmlformats.org/officeDocument/2006/relationships/image" Target="../media/image68.png"/><Relationship Id="rId5" Type="http://schemas.openxmlformats.org/officeDocument/2006/relationships/image" Target="../media/image53.png"/><Relationship Id="rId6" Type="http://schemas.openxmlformats.org/officeDocument/2006/relationships/image" Target="../media/image5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Relationship Id="rId4" Type="http://schemas.openxmlformats.org/officeDocument/2006/relationships/image" Target="../media/image51.png"/><Relationship Id="rId5" Type="http://schemas.openxmlformats.org/officeDocument/2006/relationships/image" Target="../media/image6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6.png"/><Relationship Id="rId4" Type="http://schemas.openxmlformats.org/officeDocument/2006/relationships/image" Target="../media/image73.png"/><Relationship Id="rId5" Type="http://schemas.openxmlformats.org/officeDocument/2006/relationships/image" Target="../media/image71.png"/><Relationship Id="rId6" Type="http://schemas.openxmlformats.org/officeDocument/2006/relationships/image" Target="../media/image6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5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9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0.png"/><Relationship Id="rId4" Type="http://schemas.openxmlformats.org/officeDocument/2006/relationships/image" Target="../media/image65.png"/><Relationship Id="rId5" Type="http://schemas.openxmlformats.org/officeDocument/2006/relationships/image" Target="../media/image6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4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Relationship Id="rId8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0000"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296980" y="128010"/>
            <a:ext cx="4550044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Week-3 (Discussion)</a:t>
            </a:r>
            <a:endParaRPr b="0" i="0" sz="11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b="1" baseline="30000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Feb, 2025</a:t>
            </a:r>
            <a:endParaRPr b="1" i="0" sz="4100" u="none" cap="none" strike="noStrike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1" y="122195"/>
            <a:ext cx="1477652" cy="147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1774" y="122195"/>
            <a:ext cx="1133573" cy="1269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0" y="1922667"/>
            <a:ext cx="7105227" cy="1915879"/>
          </a:xfrm>
          <a:prstGeom prst="rect">
            <a:avLst/>
          </a:prstGeom>
          <a:solidFill>
            <a:srgbClr val="FFE699">
              <a:alpha val="74509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548135"/>
                </a:solidFill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 b="0" i="0" sz="1800" u="none" cap="none" strike="noStrike">
              <a:solidFill>
                <a:srgbClr val="54813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Prof. Sudarshan Iyenger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Professor and Head of the Department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IIT Ropar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1" y="3965274"/>
            <a:ext cx="6440864" cy="1073756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Ayan Paul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PMRF Research Scholar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IIT Kharagpur</a:t>
            </a:r>
            <a:endParaRPr b="1" i="0" sz="1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9920" y="1908914"/>
            <a:ext cx="3434080" cy="323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/>
        </p:nvSpPr>
        <p:spPr>
          <a:xfrm>
            <a:off x="0" y="91002"/>
            <a:ext cx="2200808" cy="346218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Example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34"/>
          <p:cNvGrpSpPr/>
          <p:nvPr/>
        </p:nvGrpSpPr>
        <p:grpSpPr>
          <a:xfrm>
            <a:off x="124906" y="573527"/>
            <a:ext cx="8894189" cy="4478972"/>
            <a:chOff x="0" y="621020"/>
            <a:chExt cx="12060024" cy="6077625"/>
          </a:xfrm>
        </p:grpSpPr>
        <p:pic>
          <p:nvPicPr>
            <p:cNvPr id="214" name="Google Shape;214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1977" y="3468295"/>
              <a:ext cx="7211504" cy="3230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621020"/>
              <a:ext cx="8032176" cy="2773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284809" y="621020"/>
              <a:ext cx="3775215" cy="300286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7" y="451528"/>
            <a:ext cx="4413770" cy="198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027" y="2522260"/>
            <a:ext cx="4881248" cy="152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0905" y="426411"/>
            <a:ext cx="4298408" cy="214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6"/>
          <p:cNvGrpSpPr/>
          <p:nvPr/>
        </p:nvGrpSpPr>
        <p:grpSpPr>
          <a:xfrm>
            <a:off x="217340" y="162483"/>
            <a:ext cx="4816722" cy="4759955"/>
            <a:chOff x="289786" y="216644"/>
            <a:chExt cx="6422296" cy="6346606"/>
          </a:xfrm>
        </p:grpSpPr>
        <p:pic>
          <p:nvPicPr>
            <p:cNvPr id="229" name="Google Shape;229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9786" y="216644"/>
              <a:ext cx="5019633" cy="3184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9786" y="3429000"/>
              <a:ext cx="6422296" cy="3134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37"/>
          <p:cNvGrpSpPr/>
          <p:nvPr/>
        </p:nvGrpSpPr>
        <p:grpSpPr>
          <a:xfrm>
            <a:off x="147484" y="343146"/>
            <a:ext cx="8676395" cy="4598107"/>
            <a:chOff x="0" y="457527"/>
            <a:chExt cx="11568526" cy="6130809"/>
          </a:xfrm>
        </p:grpSpPr>
        <p:grpSp>
          <p:nvGrpSpPr>
            <p:cNvPr id="236" name="Google Shape;236;p37"/>
            <p:cNvGrpSpPr/>
            <p:nvPr/>
          </p:nvGrpSpPr>
          <p:grpSpPr>
            <a:xfrm>
              <a:off x="0" y="457527"/>
              <a:ext cx="5434059" cy="6130809"/>
              <a:chOff x="0" y="457527"/>
              <a:chExt cx="5434059" cy="6130809"/>
            </a:xfrm>
          </p:grpSpPr>
          <p:pic>
            <p:nvPicPr>
              <p:cNvPr id="237" name="Google Shape;237;p3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13389" y="457527"/>
                <a:ext cx="4423024" cy="297147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0" y="3429000"/>
                <a:ext cx="5434059" cy="31593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39" name="Google Shape;239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34059" y="1808431"/>
              <a:ext cx="6134467" cy="29714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413" y="1213421"/>
            <a:ext cx="6509949" cy="220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/>
        </p:nvSpPr>
        <p:spPr>
          <a:xfrm>
            <a:off x="1379617" y="1208450"/>
            <a:ext cx="7197365" cy="25622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Feedforward Neural Networks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Parameters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of Activation function at different layers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of Loss function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Back-Propagation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1538924" y="283105"/>
            <a:ext cx="6066149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5488" y="891170"/>
            <a:ext cx="3033745" cy="203308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/>
        </p:nvSpPr>
        <p:spPr>
          <a:xfrm>
            <a:off x="91441" y="860262"/>
            <a:ext cx="5632026" cy="19483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36" l="-540" r="-540" t="-9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-1" y="63759"/>
            <a:ext cx="5913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following data to answer the questions 1 to 3</a:t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160865" y="3235787"/>
            <a:ext cx="8590282" cy="105971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72" l="-566" r="-565" t="-34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-1" y="517217"/>
            <a:ext cx="8527775" cy="22985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713" l="-857" r="0" t="-21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6" name="Google Shape;266;p41"/>
          <p:cNvSpPr txBox="1"/>
          <p:nvPr/>
        </p:nvSpPr>
        <p:spPr>
          <a:xfrm>
            <a:off x="74506" y="2852459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41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41"/>
          <p:cNvSpPr txBox="1"/>
          <p:nvPr/>
        </p:nvSpPr>
        <p:spPr>
          <a:xfrm>
            <a:off x="74506" y="3291740"/>
            <a:ext cx="8833402" cy="7204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558" l="-13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9" name="Google Shape;269;p41"/>
          <p:cNvSpPr txBox="1"/>
          <p:nvPr/>
        </p:nvSpPr>
        <p:spPr>
          <a:xfrm>
            <a:off x="3017817" y="4763840"/>
            <a:ext cx="129002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0" name="Google Shape;270;p41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-1" y="517216"/>
            <a:ext cx="8833402" cy="3462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learnable parameters(including bias) are there in the network?</a:t>
            </a:r>
            <a:endParaRPr/>
          </a:p>
        </p:txBody>
      </p:sp>
      <p:sp>
        <p:nvSpPr>
          <p:cNvPr id="278" name="Google Shape;278;p42"/>
          <p:cNvSpPr txBox="1"/>
          <p:nvPr/>
        </p:nvSpPr>
        <p:spPr>
          <a:xfrm>
            <a:off x="0" y="1148849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42"/>
          <p:cNvSpPr txBox="1"/>
          <p:nvPr/>
        </p:nvSpPr>
        <p:spPr>
          <a:xfrm>
            <a:off x="3017816" y="4763840"/>
            <a:ext cx="842983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1" name="Google Shape;281;p42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82" name="Google Shape;28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39" y="1603363"/>
            <a:ext cx="3414668" cy="1500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6700" y="1575106"/>
            <a:ext cx="4140311" cy="13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87" y="3162259"/>
            <a:ext cx="3734561" cy="1320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2"/>
          <p:cNvPicPr preferRelativeResize="0"/>
          <p:nvPr/>
        </p:nvPicPr>
        <p:blipFill rotWithShape="1">
          <a:blip r:embed="rId6">
            <a:alphaModFix/>
          </a:blip>
          <a:srcRect b="0" l="0" r="7974" t="0"/>
          <a:stretch/>
        </p:blipFill>
        <p:spPr>
          <a:xfrm>
            <a:off x="4416700" y="3103656"/>
            <a:ext cx="3142340" cy="1368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-1" y="517216"/>
            <a:ext cx="8833402" cy="11772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loss functions is preferred for the classification problem?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Squared error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Cross entropy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Both Mean Squared Error and Cross Entropy loss can be used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43"/>
          <p:cNvSpPr txBox="1"/>
          <p:nvPr/>
        </p:nvSpPr>
        <p:spPr>
          <a:xfrm>
            <a:off x="0" y="2216352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3017817" y="4763840"/>
            <a:ext cx="680424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6" name="Google Shape;296;p43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97" name="Google Shape;297;p43"/>
          <p:cNvPicPr preferRelativeResize="0"/>
          <p:nvPr/>
        </p:nvPicPr>
        <p:blipFill rotWithShape="1">
          <a:blip r:embed="rId3">
            <a:alphaModFix/>
          </a:blip>
          <a:srcRect b="33094" l="2998" r="2019" t="0"/>
          <a:stretch/>
        </p:blipFill>
        <p:spPr>
          <a:xfrm>
            <a:off x="76200" y="2633800"/>
            <a:ext cx="4856018" cy="180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3"/>
          <p:cNvPicPr preferRelativeResize="0"/>
          <p:nvPr/>
        </p:nvPicPr>
        <p:blipFill rotWithShape="1">
          <a:blip r:embed="rId3">
            <a:alphaModFix/>
          </a:blip>
          <a:srcRect b="0" l="0" r="32444" t="68651"/>
          <a:stretch/>
        </p:blipFill>
        <p:spPr>
          <a:xfrm>
            <a:off x="5001491" y="3465305"/>
            <a:ext cx="3976254" cy="9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2390987" y="8051"/>
            <a:ext cx="4626187" cy="62321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Feedforward Neural Networks (a.k.a.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Multilayered Network of Neurons)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43779" r="0" t="0"/>
          <a:stretch/>
        </p:blipFill>
        <p:spPr>
          <a:xfrm>
            <a:off x="2468039" y="1099819"/>
            <a:ext cx="3521819" cy="3395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728" y="1476492"/>
            <a:ext cx="2233072" cy="2642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26"/>
          <p:cNvGrpSpPr/>
          <p:nvPr/>
        </p:nvGrpSpPr>
        <p:grpSpPr>
          <a:xfrm>
            <a:off x="6302955" y="754379"/>
            <a:ext cx="2537022" cy="2799557"/>
            <a:chOff x="6302955" y="754379"/>
            <a:chExt cx="2537022" cy="2799557"/>
          </a:xfrm>
        </p:grpSpPr>
        <p:pic>
          <p:nvPicPr>
            <p:cNvPr id="143" name="Google Shape;143;p26"/>
            <p:cNvPicPr preferRelativeResize="0"/>
            <p:nvPr/>
          </p:nvPicPr>
          <p:blipFill rotWithShape="1">
            <a:blip r:embed="rId5">
              <a:alphaModFix/>
            </a:blip>
            <a:srcRect b="80118" l="0" r="20801" t="0"/>
            <a:stretch/>
          </p:blipFill>
          <p:spPr>
            <a:xfrm>
              <a:off x="6302955" y="754379"/>
              <a:ext cx="2451156" cy="5090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77574" y="1189055"/>
              <a:ext cx="2462403" cy="23648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5" name="Google Shape;145;p26"/>
          <p:cNvPicPr preferRelativeResize="0"/>
          <p:nvPr/>
        </p:nvPicPr>
        <p:blipFill rotWithShape="1">
          <a:blip r:embed="rId5">
            <a:alphaModFix/>
          </a:blip>
          <a:srcRect b="0" l="0" r="2894" t="22299"/>
          <a:stretch/>
        </p:blipFill>
        <p:spPr>
          <a:xfrm>
            <a:off x="6450946" y="3553936"/>
            <a:ext cx="2389031" cy="1581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/>
        </p:nvSpPr>
        <p:spPr>
          <a:xfrm>
            <a:off x="0" y="38443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4"/>
          <p:cNvSpPr txBox="1"/>
          <p:nvPr/>
        </p:nvSpPr>
        <p:spPr>
          <a:xfrm>
            <a:off x="23706" y="360876"/>
            <a:ext cx="9096588" cy="13618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 multi-classification problem that we decide to solve by training a feedforward neural network. What activation function should we use in the output layer to get the best results?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Logistic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Step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Softmax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linear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44"/>
          <p:cNvSpPr txBox="1"/>
          <p:nvPr/>
        </p:nvSpPr>
        <p:spPr>
          <a:xfrm>
            <a:off x="0" y="1821788"/>
            <a:ext cx="1700107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44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3017816" y="4763840"/>
            <a:ext cx="652829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p44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10" name="Google Shape;31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6" y="2219966"/>
            <a:ext cx="3462822" cy="1272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9145" y="2096781"/>
            <a:ext cx="3246029" cy="128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912" y="3492075"/>
            <a:ext cx="3462821" cy="1271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71494" y="3492075"/>
            <a:ext cx="2611549" cy="126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45"/>
          <p:cNvSpPr txBox="1"/>
          <p:nvPr/>
        </p:nvSpPr>
        <p:spPr>
          <a:xfrm>
            <a:off x="23643" y="2098216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45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45"/>
          <p:cNvSpPr txBox="1"/>
          <p:nvPr/>
        </p:nvSpPr>
        <p:spPr>
          <a:xfrm>
            <a:off x="3017816" y="4763840"/>
            <a:ext cx="104618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3" name="Google Shape;323;p45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4" name="Google Shape;324;p45"/>
          <p:cNvSpPr txBox="1"/>
          <p:nvPr/>
        </p:nvSpPr>
        <p:spPr>
          <a:xfrm>
            <a:off x="81775" y="432561"/>
            <a:ext cx="887592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data x with the following labels y = [‘car’, ‘bus’, ‘bike’, ‘car’, ‘bus’, ‘car’, ‘bus’, ‘bike’, ‘car’]. Which of the following distribution will give the lowest cross-entropy loss with y? (Distribution is given in the following order [‘car’, ‘bus’,‘bike’])?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[0.49,0.30,0.21]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[0.44,0.33,0.22]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[0.50,0.30,0.20]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[0.44,0.39,0.19]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75" y="2509682"/>
            <a:ext cx="3234514" cy="213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3127" y="2571750"/>
            <a:ext cx="4121781" cy="160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3127" y="4241906"/>
            <a:ext cx="3234514" cy="399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46"/>
          <p:cNvSpPr txBox="1"/>
          <p:nvPr/>
        </p:nvSpPr>
        <p:spPr>
          <a:xfrm>
            <a:off x="0" y="2188503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46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3017816" y="4763840"/>
            <a:ext cx="537908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7" name="Google Shape;337;p46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8" name="Google Shape;338;p46"/>
          <p:cNvSpPr txBox="1"/>
          <p:nvPr/>
        </p:nvSpPr>
        <p:spPr>
          <a:xfrm>
            <a:off x="155299" y="558382"/>
            <a:ext cx="883340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statements about backpropagation is true?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used to compute the output of a neural network.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used to initialize the weights in a neural network.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used to optimize the weights in a neural network.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 used to regularize the weights in a neural network.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9" name="Google Shape;3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94" y="2624578"/>
            <a:ext cx="7201905" cy="84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6"/>
          <p:cNvPicPr preferRelativeResize="0"/>
          <p:nvPr/>
        </p:nvPicPr>
        <p:blipFill rotWithShape="1">
          <a:blip r:embed="rId4">
            <a:alphaModFix/>
          </a:blip>
          <a:srcRect b="13345" l="1999" r="0" t="0"/>
          <a:stretch/>
        </p:blipFill>
        <p:spPr>
          <a:xfrm>
            <a:off x="155299" y="4327787"/>
            <a:ext cx="4173164" cy="30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299" y="3507655"/>
            <a:ext cx="4924701" cy="270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299" y="3837195"/>
            <a:ext cx="6116808" cy="431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47"/>
          <p:cNvSpPr txBox="1"/>
          <p:nvPr/>
        </p:nvSpPr>
        <p:spPr>
          <a:xfrm>
            <a:off x="47413" y="588384"/>
            <a:ext cx="8128000" cy="17312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two probability distributions p and q, under what conditions is the cross entropy between them minimized?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values in p are lower than corresponding values in q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values in p are lower than corresponding values in q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p=0(0 is a vector)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p=q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47"/>
          <p:cNvSpPr txBox="1"/>
          <p:nvPr/>
        </p:nvSpPr>
        <p:spPr>
          <a:xfrm>
            <a:off x="0" y="2681329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47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47"/>
          <p:cNvSpPr txBox="1"/>
          <p:nvPr/>
        </p:nvSpPr>
        <p:spPr>
          <a:xfrm>
            <a:off x="3017815" y="4763840"/>
            <a:ext cx="85099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3" name="Google Shape;353;p47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54" name="Google Shape;354;p47"/>
          <p:cNvPicPr preferRelativeResize="0"/>
          <p:nvPr/>
        </p:nvPicPr>
        <p:blipFill rotWithShape="1">
          <a:blip r:embed="rId3">
            <a:alphaModFix/>
          </a:blip>
          <a:srcRect b="72007" l="840" r="28429" t="3604"/>
          <a:stretch/>
        </p:blipFill>
        <p:spPr>
          <a:xfrm>
            <a:off x="97920" y="3342828"/>
            <a:ext cx="3818300" cy="646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7"/>
          <p:cNvPicPr preferRelativeResize="0"/>
          <p:nvPr/>
        </p:nvPicPr>
        <p:blipFill rotWithShape="1">
          <a:blip r:embed="rId3">
            <a:alphaModFix/>
          </a:blip>
          <a:srcRect b="5511" l="0" r="3264" t="32284"/>
          <a:stretch/>
        </p:blipFill>
        <p:spPr>
          <a:xfrm>
            <a:off x="4019008" y="2925528"/>
            <a:ext cx="4691499" cy="148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8"/>
          <p:cNvSpPr txBox="1"/>
          <p:nvPr/>
        </p:nvSpPr>
        <p:spPr>
          <a:xfrm>
            <a:off x="0" y="1919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48"/>
          <p:cNvSpPr txBox="1"/>
          <p:nvPr/>
        </p:nvSpPr>
        <p:spPr>
          <a:xfrm>
            <a:off x="54187" y="1905056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48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48"/>
          <p:cNvSpPr txBox="1"/>
          <p:nvPr/>
        </p:nvSpPr>
        <p:spPr>
          <a:xfrm>
            <a:off x="3017816" y="4763840"/>
            <a:ext cx="76170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5" name="Google Shape;365;p48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6" name="Google Shape;366;p48"/>
          <p:cNvSpPr txBox="1"/>
          <p:nvPr/>
        </p:nvSpPr>
        <p:spPr>
          <a:xfrm>
            <a:off x="0" y="368020"/>
            <a:ext cx="842687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that the probability of Event A occurring is 0.80 and the probability of Event B occurring is 0.20, which of the following statements is correct?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 A has a low information content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 A has a high information content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 B has a low information content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arenR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 B has a high information content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7" name="Google Shape;367;p48"/>
          <p:cNvPicPr preferRelativeResize="0"/>
          <p:nvPr/>
        </p:nvPicPr>
        <p:blipFill rotWithShape="1">
          <a:blip r:embed="rId3">
            <a:alphaModFix/>
          </a:blip>
          <a:srcRect b="83379" l="5181" r="4310" t="0"/>
          <a:stretch/>
        </p:blipFill>
        <p:spPr>
          <a:xfrm>
            <a:off x="54187" y="2245379"/>
            <a:ext cx="5987626" cy="652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8"/>
          <p:cNvPicPr preferRelativeResize="0"/>
          <p:nvPr/>
        </p:nvPicPr>
        <p:blipFill rotWithShape="1">
          <a:blip r:embed="rId4">
            <a:alphaModFix/>
          </a:blip>
          <a:srcRect b="24151" l="4224" r="30419" t="18924"/>
          <a:stretch/>
        </p:blipFill>
        <p:spPr>
          <a:xfrm>
            <a:off x="128693" y="3036993"/>
            <a:ext cx="3200696" cy="1654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6637" y="3475950"/>
            <a:ext cx="2279550" cy="6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9"/>
          <p:cNvSpPr txBox="1"/>
          <p:nvPr/>
        </p:nvSpPr>
        <p:spPr>
          <a:xfrm>
            <a:off x="84666" y="653965"/>
            <a:ext cx="5625254" cy="14147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85" l="-649" r="-541" t="-12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75" name="Google Shape;375;p49"/>
          <p:cNvSpPr txBox="1"/>
          <p:nvPr/>
        </p:nvSpPr>
        <p:spPr>
          <a:xfrm>
            <a:off x="199812" y="66896"/>
            <a:ext cx="510370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following data to answer the questions 9 and 10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8336" y="601656"/>
            <a:ext cx="3162741" cy="146705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9"/>
          <p:cNvSpPr txBox="1"/>
          <p:nvPr/>
        </p:nvSpPr>
        <p:spPr>
          <a:xfrm>
            <a:off x="199812" y="2241137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network doesn't contain any biases and the weights of the network are given below: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Google Shape;378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842" y="2889793"/>
            <a:ext cx="3324689" cy="131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50"/>
          <p:cNvSpPr txBox="1"/>
          <p:nvPr/>
        </p:nvSpPr>
        <p:spPr>
          <a:xfrm>
            <a:off x="33308" y="942356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50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50"/>
          <p:cNvSpPr txBox="1"/>
          <p:nvPr/>
        </p:nvSpPr>
        <p:spPr>
          <a:xfrm>
            <a:off x="2993450" y="4763850"/>
            <a:ext cx="2142600" cy="34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Range: 4.95 to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4.96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8" name="Google Shape;388;p50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9" name="Google Shape;389;p50"/>
          <p:cNvSpPr txBox="1"/>
          <p:nvPr/>
        </p:nvSpPr>
        <p:spPr>
          <a:xfrm>
            <a:off x="33308" y="452116"/>
            <a:ext cx="78711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predicted output for the given input x after doing the forward pass?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0" name="Google Shape;39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08" y="1361060"/>
            <a:ext cx="2987411" cy="333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7815" y="1381087"/>
            <a:ext cx="3105467" cy="3382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0"/>
          <p:cNvPicPr preferRelativeResize="0"/>
          <p:nvPr/>
        </p:nvPicPr>
        <p:blipFill rotWithShape="1">
          <a:blip r:embed="rId5">
            <a:alphaModFix/>
          </a:blip>
          <a:srcRect b="0" l="1389" r="2336" t="0"/>
          <a:stretch/>
        </p:blipFill>
        <p:spPr>
          <a:xfrm>
            <a:off x="6147639" y="2167468"/>
            <a:ext cx="2996361" cy="169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/>
          <p:nvPr/>
        </p:nvSpPr>
        <p:spPr>
          <a:xfrm>
            <a:off x="-1" y="12527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51"/>
          <p:cNvSpPr txBox="1"/>
          <p:nvPr/>
        </p:nvSpPr>
        <p:spPr>
          <a:xfrm>
            <a:off x="20677" y="1530100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51"/>
          <p:cNvSpPr txBox="1"/>
          <p:nvPr/>
        </p:nvSpPr>
        <p:spPr>
          <a:xfrm>
            <a:off x="-1" y="4763840"/>
            <a:ext cx="2817743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51"/>
          <p:cNvSpPr txBox="1"/>
          <p:nvPr/>
        </p:nvSpPr>
        <p:spPr>
          <a:xfrm>
            <a:off x="3301082" y="4771806"/>
            <a:ext cx="2239505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Range: 9.30 to 9.31</a:t>
            </a:r>
            <a:endParaRPr/>
          </a:p>
        </p:txBody>
      </p:sp>
      <p:cxnSp>
        <p:nvCxnSpPr>
          <p:cNvPr id="402" name="Google Shape;402;p51"/>
          <p:cNvCxnSpPr/>
          <p:nvPr/>
        </p:nvCxnSpPr>
        <p:spPr>
          <a:xfrm>
            <a:off x="2964542" y="4944930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3" name="Google Shape;403;p51"/>
          <p:cNvSpPr txBox="1"/>
          <p:nvPr/>
        </p:nvSpPr>
        <p:spPr>
          <a:xfrm>
            <a:off x="20677" y="391873"/>
            <a:ext cx="83985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and enter the loss between the output generated by input x and the true output 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4" name="Google Shape;404;p51"/>
          <p:cNvPicPr preferRelativeResize="0"/>
          <p:nvPr/>
        </p:nvPicPr>
        <p:blipFill rotWithShape="1">
          <a:blip r:embed="rId3">
            <a:alphaModFix/>
          </a:blip>
          <a:srcRect b="55639" l="2122" r="61467" t="20075"/>
          <a:stretch/>
        </p:blipFill>
        <p:spPr>
          <a:xfrm>
            <a:off x="270968" y="3130921"/>
            <a:ext cx="2438400" cy="105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1"/>
          <p:cNvPicPr preferRelativeResize="0"/>
          <p:nvPr/>
        </p:nvPicPr>
        <p:blipFill rotWithShape="1">
          <a:blip r:embed="rId3">
            <a:alphaModFix/>
          </a:blip>
          <a:srcRect b="82874" l="0" r="0" t="0"/>
          <a:stretch/>
        </p:blipFill>
        <p:spPr>
          <a:xfrm>
            <a:off x="20677" y="1934376"/>
            <a:ext cx="6697010" cy="745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1"/>
          <p:cNvPicPr preferRelativeResize="0"/>
          <p:nvPr/>
        </p:nvPicPr>
        <p:blipFill rotWithShape="1">
          <a:blip r:embed="rId3">
            <a:alphaModFix/>
          </a:blip>
          <a:srcRect b="20151" l="0" r="32676" t="46985"/>
          <a:stretch/>
        </p:blipFill>
        <p:spPr>
          <a:xfrm>
            <a:off x="4058415" y="3006506"/>
            <a:ext cx="4508597" cy="1430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 rotWithShape="1">
          <a:blip r:embed="rId3">
            <a:alphaModFix/>
          </a:blip>
          <a:srcRect b="2001" l="0" r="0" t="1118"/>
          <a:stretch/>
        </p:blipFill>
        <p:spPr>
          <a:xfrm>
            <a:off x="377596" y="572033"/>
            <a:ext cx="3555649" cy="4395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3537" y="572033"/>
            <a:ext cx="4826482" cy="433430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2656839" y="64050"/>
            <a:ext cx="3830321" cy="3462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Supervised Learning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04" y="558563"/>
            <a:ext cx="3483403" cy="4384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4000" y="515971"/>
            <a:ext cx="4816629" cy="453668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1903305" y="90841"/>
            <a:ext cx="5818293" cy="34621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Parameters of Feed forward Neural Networks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1903307" y="112384"/>
            <a:ext cx="5621866" cy="3462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of Activation function for Different Layers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0" l="0" r="1993" t="0"/>
          <a:stretch/>
        </p:blipFill>
        <p:spPr>
          <a:xfrm>
            <a:off x="4626131" y="522557"/>
            <a:ext cx="4427799" cy="30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 rotWithShape="1">
          <a:blip r:embed="rId4">
            <a:alphaModFix/>
          </a:blip>
          <a:srcRect b="0" l="0" r="1679" t="0"/>
          <a:stretch/>
        </p:blipFill>
        <p:spPr>
          <a:xfrm>
            <a:off x="90070" y="522557"/>
            <a:ext cx="4624170" cy="314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5425" y="3668237"/>
            <a:ext cx="4027290" cy="908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47" y="2386917"/>
            <a:ext cx="4135414" cy="168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732" y="2308289"/>
            <a:ext cx="4135414" cy="1755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 rotWithShape="1">
          <a:blip r:embed="rId5">
            <a:alphaModFix/>
          </a:blip>
          <a:srcRect b="43254" l="17408" r="18075" t="3580"/>
          <a:stretch/>
        </p:blipFill>
        <p:spPr>
          <a:xfrm>
            <a:off x="2167495" y="3952542"/>
            <a:ext cx="2651732" cy="111123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3029388" y="28605"/>
            <a:ext cx="2651732" cy="3462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of Loss function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8854" y="436762"/>
            <a:ext cx="3986400" cy="2066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93920" y="436762"/>
            <a:ext cx="4382319" cy="127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2795" l="0" r="29480" t="0"/>
          <a:stretch/>
        </p:blipFill>
        <p:spPr>
          <a:xfrm>
            <a:off x="189653" y="636875"/>
            <a:ext cx="6448213" cy="44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2644986" y="144779"/>
            <a:ext cx="3854027" cy="346218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Back-Propagation Intitution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2795" l="70852" r="13963" t="0"/>
          <a:stretch/>
        </p:blipFill>
        <p:spPr>
          <a:xfrm>
            <a:off x="7172959" y="636875"/>
            <a:ext cx="1388535" cy="443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 b="0" l="0" r="39778" t="0"/>
          <a:stretch/>
        </p:blipFill>
        <p:spPr>
          <a:xfrm>
            <a:off x="413173" y="269163"/>
            <a:ext cx="4341707" cy="3905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 rotWithShape="1">
          <a:blip r:embed="rId3">
            <a:alphaModFix/>
          </a:blip>
          <a:srcRect b="5895" l="58925" r="0" t="0"/>
          <a:stretch/>
        </p:blipFill>
        <p:spPr>
          <a:xfrm>
            <a:off x="5459307" y="331978"/>
            <a:ext cx="2885441" cy="3581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 rotWithShape="1">
          <a:blip r:embed="rId4">
            <a:alphaModFix/>
          </a:blip>
          <a:srcRect b="55183" l="4777" r="43553" t="11986"/>
          <a:stretch/>
        </p:blipFill>
        <p:spPr>
          <a:xfrm>
            <a:off x="2174239" y="4346888"/>
            <a:ext cx="2817707" cy="79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/>
        </p:nvSpPr>
        <p:spPr>
          <a:xfrm>
            <a:off x="1625127" y="110900"/>
            <a:ext cx="6555900" cy="346200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Derivative of the activation function for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hidden and output layers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 rotWithShape="1">
          <a:blip r:embed="rId3">
            <a:alphaModFix/>
          </a:blip>
          <a:srcRect b="8380" l="0" r="0" t="0"/>
          <a:stretch/>
        </p:blipFill>
        <p:spPr>
          <a:xfrm>
            <a:off x="287808" y="788119"/>
            <a:ext cx="1683231" cy="1688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4985" y="788118"/>
            <a:ext cx="1874167" cy="16838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33"/>
          <p:cNvGrpSpPr/>
          <p:nvPr/>
        </p:nvGrpSpPr>
        <p:grpSpPr>
          <a:xfrm>
            <a:off x="3828882" y="1092686"/>
            <a:ext cx="5201739" cy="3940525"/>
            <a:chOff x="3828882" y="1092686"/>
            <a:chExt cx="5201739" cy="3940525"/>
          </a:xfrm>
        </p:grpSpPr>
        <p:pic>
          <p:nvPicPr>
            <p:cNvPr id="200" name="Google Shape;200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28882" y="2571750"/>
              <a:ext cx="2653620" cy="24614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82502" y="2571750"/>
              <a:ext cx="2548119" cy="16683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2" name="Google Shape;202;p33"/>
            <p:cNvGrpSpPr/>
            <p:nvPr/>
          </p:nvGrpSpPr>
          <p:grpSpPr>
            <a:xfrm>
              <a:off x="5108384" y="1092686"/>
              <a:ext cx="3501937" cy="1426994"/>
              <a:chOff x="5108384" y="1092686"/>
              <a:chExt cx="3501937" cy="1426994"/>
            </a:xfrm>
          </p:grpSpPr>
          <p:pic>
            <p:nvPicPr>
              <p:cNvPr id="203" name="Google Shape;203;p3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108384" y="1368213"/>
                <a:ext cx="3501937" cy="115146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4" name="Google Shape;204;p33"/>
              <p:cNvSpPr txBox="1"/>
              <p:nvPr/>
            </p:nvSpPr>
            <p:spPr>
              <a:xfrm>
                <a:off x="5452533" y="1092686"/>
                <a:ext cx="2045547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" sz="7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SoftMax function</a:t>
                </a:r>
                <a:endParaRPr b="1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5" name="Google Shape;205;p33"/>
          <p:cNvGrpSpPr/>
          <p:nvPr/>
        </p:nvGrpSpPr>
        <p:grpSpPr>
          <a:xfrm>
            <a:off x="287808" y="3158092"/>
            <a:ext cx="2733100" cy="1445653"/>
            <a:chOff x="375862" y="3110678"/>
            <a:chExt cx="2733100" cy="1445653"/>
          </a:xfrm>
        </p:grpSpPr>
        <p:pic>
          <p:nvPicPr>
            <p:cNvPr id="206" name="Google Shape;206;p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75862" y="3308737"/>
              <a:ext cx="2733100" cy="12475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33"/>
            <p:cNvSpPr txBox="1"/>
            <p:nvPr/>
          </p:nvSpPr>
          <p:spPr>
            <a:xfrm>
              <a:off x="375862" y="3110678"/>
              <a:ext cx="1998134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Linear function</a:t>
              </a:r>
              <a:endParaRPr b="1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