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Arial Black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ArialBlack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7" name="Google Shape;247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2" name="Google Shape;262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6" name="Google Shape;276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1" name="Google Shape;291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7" name="Google Shape;307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0" name="Google Shape;320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4" name="Google Shape;334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8" name="Google Shape;348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1" name="Google Shape;361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6" name="Google Shape;8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4.png"/><Relationship Id="rId4" Type="http://schemas.openxmlformats.org/officeDocument/2006/relationships/image" Target="../media/image33.png"/><Relationship Id="rId5" Type="http://schemas.openxmlformats.org/officeDocument/2006/relationships/image" Target="../media/image39.png"/><Relationship Id="rId6" Type="http://schemas.openxmlformats.org/officeDocument/2006/relationships/image" Target="../media/image4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2.png"/><Relationship Id="rId4" Type="http://schemas.openxmlformats.org/officeDocument/2006/relationships/image" Target="../media/image30.png"/><Relationship Id="rId5" Type="http://schemas.openxmlformats.org/officeDocument/2006/relationships/image" Target="../media/image4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8.png"/><Relationship Id="rId4" Type="http://schemas.openxmlformats.org/officeDocument/2006/relationships/image" Target="../media/image51.png"/><Relationship Id="rId5" Type="http://schemas.openxmlformats.org/officeDocument/2006/relationships/image" Target="../media/image47.png"/><Relationship Id="rId6" Type="http://schemas.openxmlformats.org/officeDocument/2006/relationships/image" Target="../media/image4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0.png"/><Relationship Id="rId4" Type="http://schemas.openxmlformats.org/officeDocument/2006/relationships/image" Target="../media/image55.png"/><Relationship Id="rId5" Type="http://schemas.openxmlformats.org/officeDocument/2006/relationships/image" Target="../media/image45.png"/><Relationship Id="rId6" Type="http://schemas.openxmlformats.org/officeDocument/2006/relationships/image" Target="../media/image48.png"/><Relationship Id="rId7" Type="http://schemas.openxmlformats.org/officeDocument/2006/relationships/image" Target="../media/image5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8.png"/><Relationship Id="rId4" Type="http://schemas.openxmlformats.org/officeDocument/2006/relationships/image" Target="../media/image6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4.png"/><Relationship Id="rId4" Type="http://schemas.openxmlformats.org/officeDocument/2006/relationships/image" Target="../media/image49.png"/><Relationship Id="rId5" Type="http://schemas.openxmlformats.org/officeDocument/2006/relationships/image" Target="../media/image42.png"/><Relationship Id="rId6" Type="http://schemas.openxmlformats.org/officeDocument/2006/relationships/image" Target="../media/image6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7.png"/><Relationship Id="rId4" Type="http://schemas.openxmlformats.org/officeDocument/2006/relationships/image" Target="../media/image54.png"/><Relationship Id="rId5" Type="http://schemas.openxmlformats.org/officeDocument/2006/relationships/image" Target="../media/image5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2.png"/><Relationship Id="rId4" Type="http://schemas.openxmlformats.org/officeDocument/2006/relationships/image" Target="../media/image6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6.png"/><Relationship Id="rId4" Type="http://schemas.openxmlformats.org/officeDocument/2006/relationships/image" Target="../media/image6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10.png"/><Relationship Id="rId8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7.png"/><Relationship Id="rId6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Relationship Id="rId5" Type="http://schemas.openxmlformats.org/officeDocument/2006/relationships/image" Target="../media/image23.png"/><Relationship Id="rId6" Type="http://schemas.openxmlformats.org/officeDocument/2006/relationships/image" Target="../media/image28.png"/><Relationship Id="rId7" Type="http://schemas.openxmlformats.org/officeDocument/2006/relationships/image" Target="../media/image19.png"/><Relationship Id="rId8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Relationship Id="rId5" Type="http://schemas.openxmlformats.org/officeDocument/2006/relationships/image" Target="../media/image26.png"/><Relationship Id="rId6" Type="http://schemas.openxmlformats.org/officeDocument/2006/relationships/image" Target="../media/image37.png"/><Relationship Id="rId7" Type="http://schemas.openxmlformats.org/officeDocument/2006/relationships/image" Target="../media/image40.png"/><Relationship Id="rId8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1.png"/><Relationship Id="rId4" Type="http://schemas.openxmlformats.org/officeDocument/2006/relationships/image" Target="../media/image36.png"/><Relationship Id="rId5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70000"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2296980" y="128010"/>
            <a:ext cx="4550044" cy="13157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n-US" sz="4100" u="none" cap="none" strike="noStrike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Week-4 (Discussion)</a:t>
            </a:r>
            <a:endParaRPr b="0" i="0" sz="1100" u="none" cap="none" strike="noStrik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n-US" sz="4100" u="none" cap="none" strike="noStrike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r>
              <a:rPr b="1" baseline="30000" i="0" lang="en-US" sz="4100" u="none" cap="none" strike="noStrike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1" i="0" lang="en-US" sz="4100" u="none" cap="none" strike="noStrike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 Feb, 2025</a:t>
            </a:r>
            <a:endParaRPr b="1" i="0" sz="4100" u="none" cap="none" strike="noStrike">
              <a:solidFill>
                <a:srgbClr val="FFF2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911" y="122195"/>
            <a:ext cx="1477652" cy="1477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51774" y="122195"/>
            <a:ext cx="1133573" cy="126960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/>
        </p:nvSpPr>
        <p:spPr>
          <a:xfrm>
            <a:off x="0" y="1922667"/>
            <a:ext cx="7105227" cy="1915879"/>
          </a:xfrm>
          <a:prstGeom prst="rect">
            <a:avLst/>
          </a:prstGeom>
          <a:solidFill>
            <a:srgbClr val="FFE699">
              <a:alpha val="74509"/>
            </a:srgbClr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548135"/>
                </a:solidFill>
                <a:latin typeface="Arial Black"/>
                <a:ea typeface="Arial Black"/>
                <a:cs typeface="Arial Black"/>
                <a:sym typeface="Arial Black"/>
              </a:rPr>
              <a:t>Deep Learning</a:t>
            </a:r>
            <a:endParaRPr b="0" i="0" sz="1800" u="none" cap="none" strike="noStrike">
              <a:solidFill>
                <a:srgbClr val="548135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Prof. Sudarshan Iyenger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Professor and Head of the Department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Department of Computer Science and Engineering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IIT Ropar</a:t>
            </a:r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1" y="3965274"/>
            <a:ext cx="6440864" cy="1073756"/>
          </a:xfrm>
          <a:prstGeom prst="rect">
            <a:avLst/>
          </a:prstGeom>
          <a:solidFill>
            <a:srgbClr val="812494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Ayan Paul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PMRF Research Scholar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IIT Kharagpur</a:t>
            </a:r>
            <a:endParaRPr b="1" i="0" sz="1500" u="none" cap="none" strike="noStrik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09920" y="1908914"/>
            <a:ext cx="3434080" cy="3234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/>
          <p:nvPr/>
        </p:nvSpPr>
        <p:spPr>
          <a:xfrm>
            <a:off x="0" y="86312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2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34"/>
          <p:cNvSpPr txBox="1"/>
          <p:nvPr/>
        </p:nvSpPr>
        <p:spPr>
          <a:xfrm>
            <a:off x="-1" y="517216"/>
            <a:ext cx="8833402" cy="13003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the benefits of using stochastic gradient descent compared to vanilla gradient descent?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SGD converges more quickly than vanilla gradient descent.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SGD is computationally efficient for large datasets.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SGD theoretically guarantees that the descent direction is optimal.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SGD experiences less oscillation compared to vanilla gradient descent.</a:t>
            </a:r>
            <a:endParaRPr/>
          </a:p>
        </p:txBody>
      </p:sp>
      <p:sp>
        <p:nvSpPr>
          <p:cNvPr id="251" name="Google Shape;251;p34"/>
          <p:cNvSpPr txBox="1"/>
          <p:nvPr/>
        </p:nvSpPr>
        <p:spPr>
          <a:xfrm>
            <a:off x="0" y="2025283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2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34"/>
          <p:cNvSpPr txBox="1"/>
          <p:nvPr/>
        </p:nvSpPr>
        <p:spPr>
          <a:xfrm>
            <a:off x="0" y="4763840"/>
            <a:ext cx="2578820" cy="346249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2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34"/>
          <p:cNvSpPr txBox="1"/>
          <p:nvPr/>
        </p:nvSpPr>
        <p:spPr>
          <a:xfrm>
            <a:off x="3017816" y="4763840"/>
            <a:ext cx="842983" cy="3462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a), b)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4" name="Google Shape;254;p34"/>
          <p:cNvCxnSpPr/>
          <p:nvPr/>
        </p:nvCxnSpPr>
        <p:spPr>
          <a:xfrm>
            <a:off x="2688731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255" name="Google Shape;25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94" y="2571750"/>
            <a:ext cx="4235647" cy="688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6700" y="2625872"/>
            <a:ext cx="4235647" cy="689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3494588"/>
            <a:ext cx="3926136" cy="804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16700" y="3522936"/>
            <a:ext cx="4567382" cy="747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/>
          <p:nvPr/>
        </p:nvSpPr>
        <p:spPr>
          <a:xfrm>
            <a:off x="0" y="23942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3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35"/>
          <p:cNvSpPr txBox="1"/>
          <p:nvPr/>
        </p:nvSpPr>
        <p:spPr>
          <a:xfrm>
            <a:off x="0" y="419798"/>
            <a:ext cx="8833402" cy="22852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team has a data set that contains 100 samples for training a feed-forward neural network. Suppose they decided to use the gradient descent algorithm to update the weights. Suppose further that they use line search algorithm for the learning rate as follows, η=[0.01,0.1,1,2,10]. How many times do the weights get updated after training the network for 10 epochs? (Note, for each weight update the loss has to decrease)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100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500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50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35"/>
          <p:cNvSpPr txBox="1"/>
          <p:nvPr/>
        </p:nvSpPr>
        <p:spPr>
          <a:xfrm>
            <a:off x="0" y="2754616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3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35"/>
          <p:cNvSpPr txBox="1"/>
          <p:nvPr/>
        </p:nvSpPr>
        <p:spPr>
          <a:xfrm>
            <a:off x="0" y="4763840"/>
            <a:ext cx="2578820" cy="346249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3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35"/>
          <p:cNvSpPr txBox="1"/>
          <p:nvPr/>
        </p:nvSpPr>
        <p:spPr>
          <a:xfrm>
            <a:off x="3017816" y="4763840"/>
            <a:ext cx="1097835" cy="3462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9" name="Google Shape;269;p35"/>
          <p:cNvCxnSpPr/>
          <p:nvPr/>
        </p:nvCxnSpPr>
        <p:spPr>
          <a:xfrm>
            <a:off x="2688731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270" name="Google Shape;27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307967"/>
            <a:ext cx="4572000" cy="784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6780" y="3046678"/>
            <a:ext cx="4367220" cy="703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98700" y="3823229"/>
            <a:ext cx="4130154" cy="537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 txBox="1"/>
          <p:nvPr/>
        </p:nvSpPr>
        <p:spPr>
          <a:xfrm>
            <a:off x="0" y="16770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4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36"/>
          <p:cNvSpPr txBox="1"/>
          <p:nvPr/>
        </p:nvSpPr>
        <p:spPr>
          <a:xfrm>
            <a:off x="-2" y="411683"/>
            <a:ext cx="9144002" cy="13003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the true statements about the factor β used in the momentum based gradient descent algorithm.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Setting β=0.1 allows the algorithm to move faster than the vanilla gradient descent algorithm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Setting β=0 makes it equivalent to the vanilla gradient descent algorithm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Setting β=1 makes it equivalent to the vanilla gradient descent algorithm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Oscillation around the minimum will be less if we set β=0.1 than setting β=0.99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36"/>
          <p:cNvSpPr txBox="1"/>
          <p:nvPr/>
        </p:nvSpPr>
        <p:spPr>
          <a:xfrm>
            <a:off x="0" y="1867580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4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36"/>
          <p:cNvSpPr txBox="1"/>
          <p:nvPr/>
        </p:nvSpPr>
        <p:spPr>
          <a:xfrm>
            <a:off x="0" y="4763840"/>
            <a:ext cx="2578820" cy="346249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4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36"/>
          <p:cNvSpPr txBox="1"/>
          <p:nvPr/>
        </p:nvSpPr>
        <p:spPr>
          <a:xfrm>
            <a:off x="3017816" y="4763840"/>
            <a:ext cx="1097835" cy="3462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a), b), d)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3" name="Google Shape;283;p36"/>
          <p:cNvCxnSpPr/>
          <p:nvPr/>
        </p:nvCxnSpPr>
        <p:spPr>
          <a:xfrm>
            <a:off x="2688731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284" name="Google Shape;28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2340947"/>
            <a:ext cx="4572002" cy="934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1999" y="2340947"/>
            <a:ext cx="4547973" cy="54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49" y="3402535"/>
            <a:ext cx="4572002" cy="703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61584" y="3402535"/>
            <a:ext cx="4368802" cy="700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/>
          <p:nvPr/>
        </p:nvSpPr>
        <p:spPr>
          <a:xfrm>
            <a:off x="0" y="86312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5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37"/>
          <p:cNvSpPr txBox="1"/>
          <p:nvPr/>
        </p:nvSpPr>
        <p:spPr>
          <a:xfrm>
            <a:off x="33803" y="2313115"/>
            <a:ext cx="1889265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5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37"/>
          <p:cNvSpPr txBox="1"/>
          <p:nvPr/>
        </p:nvSpPr>
        <p:spPr>
          <a:xfrm>
            <a:off x="0" y="4763840"/>
            <a:ext cx="2578820" cy="346249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5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37"/>
          <p:cNvSpPr txBox="1"/>
          <p:nvPr/>
        </p:nvSpPr>
        <p:spPr>
          <a:xfrm>
            <a:off x="3017816" y="4763840"/>
            <a:ext cx="1046184" cy="3462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a), c)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7" name="Google Shape;297;p37"/>
          <p:cNvCxnSpPr/>
          <p:nvPr/>
        </p:nvCxnSpPr>
        <p:spPr>
          <a:xfrm>
            <a:off x="2688731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8" name="Google Shape;298;p37"/>
          <p:cNvSpPr txBox="1"/>
          <p:nvPr/>
        </p:nvSpPr>
        <p:spPr>
          <a:xfrm>
            <a:off x="81774" y="446362"/>
            <a:ext cx="6359665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figure below shows the change in loss value over iterations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oscillation in the loss value might be due to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arenR"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Mini-batch gradient descent algorithm used for parameter updates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arenR"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Batch gradient descent with constant learning rate algorithm used for parameter updates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arenR"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Stochastic gradient descent algorithm used for parameter updates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arenR"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Batch gradient descent with line search algorithm used for parameter updates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9" name="Google Shape;29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5955" y="491579"/>
            <a:ext cx="2726269" cy="1499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" y="2711480"/>
            <a:ext cx="4436532" cy="829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2737213"/>
            <a:ext cx="4564200" cy="829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774" y="3709443"/>
            <a:ext cx="4124466" cy="703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72000" y="3807848"/>
            <a:ext cx="4274177" cy="641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/>
          <p:nvPr/>
        </p:nvSpPr>
        <p:spPr>
          <a:xfrm>
            <a:off x="0" y="86312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6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38"/>
          <p:cNvSpPr txBox="1"/>
          <p:nvPr/>
        </p:nvSpPr>
        <p:spPr>
          <a:xfrm>
            <a:off x="12988" y="1929124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6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38"/>
          <p:cNvSpPr txBox="1"/>
          <p:nvPr/>
        </p:nvSpPr>
        <p:spPr>
          <a:xfrm>
            <a:off x="0" y="4763840"/>
            <a:ext cx="2578820" cy="346249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6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38"/>
          <p:cNvSpPr txBox="1"/>
          <p:nvPr/>
        </p:nvSpPr>
        <p:spPr>
          <a:xfrm>
            <a:off x="3017816" y="4763840"/>
            <a:ext cx="537908" cy="3462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13" name="Google Shape;313;p38"/>
          <p:cNvCxnSpPr/>
          <p:nvPr/>
        </p:nvCxnSpPr>
        <p:spPr>
          <a:xfrm>
            <a:off x="2688731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4" name="Google Shape;314;p38"/>
          <p:cNvSpPr txBox="1"/>
          <p:nvPr/>
        </p:nvSpPr>
        <p:spPr>
          <a:xfrm>
            <a:off x="74019" y="432561"/>
            <a:ext cx="883340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Nesterov accelerated gradient descent, what step is performed before determining the update size?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Increase the momentum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Adjust the learning rate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Decrease the step size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Estimate the next position of the parameters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5" name="Google Shape;31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19" y="2314188"/>
            <a:ext cx="4890347" cy="1393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746419"/>
            <a:ext cx="5759579" cy="894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9"/>
          <p:cNvSpPr txBox="1"/>
          <p:nvPr/>
        </p:nvSpPr>
        <p:spPr>
          <a:xfrm>
            <a:off x="0" y="86312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7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39"/>
          <p:cNvSpPr txBox="1"/>
          <p:nvPr/>
        </p:nvSpPr>
        <p:spPr>
          <a:xfrm>
            <a:off x="47413" y="486760"/>
            <a:ext cx="8833402" cy="164926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702" l="-62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24" name="Google Shape;324;p39"/>
          <p:cNvSpPr txBox="1"/>
          <p:nvPr/>
        </p:nvSpPr>
        <p:spPr>
          <a:xfrm>
            <a:off x="0" y="2171076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7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39"/>
          <p:cNvSpPr txBox="1"/>
          <p:nvPr/>
        </p:nvSpPr>
        <p:spPr>
          <a:xfrm>
            <a:off x="0" y="4763840"/>
            <a:ext cx="2578820" cy="346249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7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39"/>
          <p:cNvSpPr txBox="1"/>
          <p:nvPr/>
        </p:nvSpPr>
        <p:spPr>
          <a:xfrm>
            <a:off x="3017815" y="4763840"/>
            <a:ext cx="850991" cy="3462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27" name="Google Shape;327;p39"/>
          <p:cNvCxnSpPr/>
          <p:nvPr/>
        </p:nvCxnSpPr>
        <p:spPr>
          <a:xfrm>
            <a:off x="2688731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328" name="Google Shape;32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413" y="2568532"/>
            <a:ext cx="2009746" cy="1975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78820" y="2629585"/>
            <a:ext cx="2293230" cy="1231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88731" y="4106562"/>
            <a:ext cx="5542026" cy="411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0"/>
          <p:cNvSpPr txBox="1"/>
          <p:nvPr/>
        </p:nvSpPr>
        <p:spPr>
          <a:xfrm>
            <a:off x="0" y="1919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8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Google Shape;337;p40"/>
          <p:cNvSpPr txBox="1"/>
          <p:nvPr/>
        </p:nvSpPr>
        <p:spPr>
          <a:xfrm>
            <a:off x="0" y="2111913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8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40"/>
          <p:cNvSpPr txBox="1"/>
          <p:nvPr/>
        </p:nvSpPr>
        <p:spPr>
          <a:xfrm>
            <a:off x="0" y="4763840"/>
            <a:ext cx="2578820" cy="346249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8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40"/>
          <p:cNvSpPr txBox="1"/>
          <p:nvPr/>
        </p:nvSpPr>
        <p:spPr>
          <a:xfrm>
            <a:off x="3017816" y="4763840"/>
            <a:ext cx="761704" cy="3462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40" name="Google Shape;340;p40"/>
          <p:cNvCxnSpPr/>
          <p:nvPr/>
        </p:nvCxnSpPr>
        <p:spPr>
          <a:xfrm>
            <a:off x="2688731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1" name="Google Shape;341;p40"/>
          <p:cNvSpPr txBox="1"/>
          <p:nvPr/>
        </p:nvSpPr>
        <p:spPr>
          <a:xfrm>
            <a:off x="0" y="368020"/>
            <a:ext cx="91440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of the following can help avoid getting stuck in a poor local minimum while training a deep neural network?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Using a smaller learning rate.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Using a smaller batch size.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Using a shallow neural network instead.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None of the above.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2" name="Google Shape;34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632395"/>
            <a:ext cx="4639733" cy="750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734" y="3494287"/>
            <a:ext cx="4566999" cy="769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34561" y="2578474"/>
            <a:ext cx="4328160" cy="858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1"/>
          <p:cNvSpPr txBox="1"/>
          <p:nvPr/>
        </p:nvSpPr>
        <p:spPr>
          <a:xfrm>
            <a:off x="0" y="86312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9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1" name="Google Shape;351;p41"/>
          <p:cNvSpPr txBox="1"/>
          <p:nvPr/>
        </p:nvSpPr>
        <p:spPr>
          <a:xfrm>
            <a:off x="33308" y="2051818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9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41"/>
          <p:cNvSpPr txBox="1"/>
          <p:nvPr/>
        </p:nvSpPr>
        <p:spPr>
          <a:xfrm>
            <a:off x="0" y="4763840"/>
            <a:ext cx="2578820" cy="346249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9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p41"/>
          <p:cNvSpPr txBox="1"/>
          <p:nvPr/>
        </p:nvSpPr>
        <p:spPr>
          <a:xfrm>
            <a:off x="3017816" y="4763840"/>
            <a:ext cx="850991" cy="3462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54" name="Google Shape;354;p41"/>
          <p:cNvCxnSpPr/>
          <p:nvPr/>
        </p:nvCxnSpPr>
        <p:spPr>
          <a:xfrm>
            <a:off x="2688731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5" name="Google Shape;355;p41"/>
          <p:cNvSpPr txBox="1"/>
          <p:nvPr/>
        </p:nvSpPr>
        <p:spPr>
          <a:xfrm>
            <a:off x="33308" y="468041"/>
            <a:ext cx="7281892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the two main components of the ADAM optimizer?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Momentum and learning rate.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Gradient magnitude and previous gradient.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Exponential weighted moving average and gradient variance.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Learning rate and a regularization term.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6" name="Google Shape;35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08" y="2543333"/>
            <a:ext cx="5994959" cy="1287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201" y="3922430"/>
            <a:ext cx="5805305" cy="660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2"/>
          <p:cNvSpPr txBox="1"/>
          <p:nvPr/>
        </p:nvSpPr>
        <p:spPr>
          <a:xfrm>
            <a:off x="-1" y="12527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10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4" name="Google Shape;364;p42"/>
          <p:cNvSpPr txBox="1"/>
          <p:nvPr/>
        </p:nvSpPr>
        <p:spPr>
          <a:xfrm>
            <a:off x="20677" y="2107655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10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p42"/>
          <p:cNvSpPr txBox="1"/>
          <p:nvPr/>
        </p:nvSpPr>
        <p:spPr>
          <a:xfrm>
            <a:off x="-1" y="4763840"/>
            <a:ext cx="2817743" cy="346249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10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6" name="Google Shape;366;p42"/>
          <p:cNvSpPr txBox="1"/>
          <p:nvPr/>
        </p:nvSpPr>
        <p:spPr>
          <a:xfrm>
            <a:off x="3301082" y="4771806"/>
            <a:ext cx="830651" cy="3462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67" name="Google Shape;367;p42"/>
          <p:cNvCxnSpPr/>
          <p:nvPr/>
        </p:nvCxnSpPr>
        <p:spPr>
          <a:xfrm>
            <a:off x="2964542" y="4944930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8" name="Google Shape;368;p42"/>
          <p:cNvSpPr txBox="1"/>
          <p:nvPr/>
        </p:nvSpPr>
        <p:spPr>
          <a:xfrm>
            <a:off x="20677" y="391873"/>
            <a:ext cx="8114096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of the following correctly describes the key difference between Adagrad, RMSProp, and Adam optimizers?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arenR"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Adagrad and RMSProp both use momentum, but Adam does not.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arenR"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RMSProp and Adam use the same update rule, but Adagrad differs by using a constant learning rate.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arenR"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Adagrad accumulates squared gradients over time, RMSProp applies exponential decay to past gradients, and Adam combines momentum with adaptive learning rates.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arenR"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Adam is a variant of Adagrad that removes the issue of learning rate decay using a constant update rule.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9" name="Google Shape;36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72" y="2512751"/>
            <a:ext cx="4699328" cy="11764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0" name="Google Shape;370;p42"/>
          <p:cNvGrpSpPr/>
          <p:nvPr/>
        </p:nvGrpSpPr>
        <p:grpSpPr>
          <a:xfrm>
            <a:off x="75872" y="3802767"/>
            <a:ext cx="5588905" cy="764229"/>
            <a:chOff x="75872" y="3802767"/>
            <a:chExt cx="5588905" cy="764229"/>
          </a:xfrm>
        </p:grpSpPr>
        <p:pic>
          <p:nvPicPr>
            <p:cNvPr id="371" name="Google Shape;371;p4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5872" y="3802767"/>
              <a:ext cx="5588905" cy="7642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2" name="Google Shape;372;p42"/>
            <p:cNvSpPr txBox="1"/>
            <p:nvPr/>
          </p:nvSpPr>
          <p:spPr>
            <a:xfrm>
              <a:off x="270933" y="4110472"/>
              <a:ext cx="230294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/>
        </p:nvSpPr>
        <p:spPr>
          <a:xfrm>
            <a:off x="3101030" y="2844797"/>
            <a:ext cx="3285176" cy="31544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Momentum based Gradient Descent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6"/>
          <p:cNvPicPr preferRelativeResize="0"/>
          <p:nvPr/>
        </p:nvPicPr>
        <p:blipFill rotWithShape="1">
          <a:blip r:embed="rId3">
            <a:alphaModFix/>
          </a:blip>
          <a:srcRect b="9899" l="1612" r="20183" t="22315"/>
          <a:stretch/>
        </p:blipFill>
        <p:spPr>
          <a:xfrm>
            <a:off x="3447626" y="1857693"/>
            <a:ext cx="4131733" cy="819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6"/>
          <p:cNvPicPr preferRelativeResize="0"/>
          <p:nvPr/>
        </p:nvPicPr>
        <p:blipFill rotWithShape="1">
          <a:blip r:embed="rId4">
            <a:alphaModFix/>
          </a:blip>
          <a:srcRect b="58920" l="1792" r="476" t="1294"/>
          <a:stretch/>
        </p:blipFill>
        <p:spPr>
          <a:xfrm>
            <a:off x="148073" y="3233127"/>
            <a:ext cx="3951137" cy="692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6"/>
          <p:cNvPicPr preferRelativeResize="0"/>
          <p:nvPr/>
        </p:nvPicPr>
        <p:blipFill rotWithShape="1">
          <a:blip r:embed="rId5">
            <a:alphaModFix/>
          </a:blip>
          <a:srcRect b="10745" l="3432" r="1915" t="35843"/>
          <a:stretch/>
        </p:blipFill>
        <p:spPr>
          <a:xfrm>
            <a:off x="4660052" y="405099"/>
            <a:ext cx="4430205" cy="1079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6"/>
          <p:cNvPicPr preferRelativeResize="0"/>
          <p:nvPr/>
        </p:nvPicPr>
        <p:blipFill rotWithShape="1">
          <a:blip r:embed="rId5">
            <a:alphaModFix/>
          </a:blip>
          <a:srcRect b="63713" l="2900" r="2032" t="3320"/>
          <a:stretch/>
        </p:blipFill>
        <p:spPr>
          <a:xfrm>
            <a:off x="149013" y="549866"/>
            <a:ext cx="4511039" cy="675668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/>
        </p:nvSpPr>
        <p:spPr>
          <a:xfrm>
            <a:off x="3912783" y="60615"/>
            <a:ext cx="1661670" cy="31544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Gradient Descent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" name="Google Shape;145;p26"/>
          <p:cNvGrpSpPr/>
          <p:nvPr/>
        </p:nvGrpSpPr>
        <p:grpSpPr>
          <a:xfrm>
            <a:off x="340083" y="1337458"/>
            <a:ext cx="2553831" cy="1636634"/>
            <a:chOff x="340083" y="1337458"/>
            <a:chExt cx="2553831" cy="1636634"/>
          </a:xfrm>
        </p:grpSpPr>
        <p:pic>
          <p:nvPicPr>
            <p:cNvPr id="146" name="Google Shape;146;p26"/>
            <p:cNvPicPr preferRelativeResize="0"/>
            <p:nvPr/>
          </p:nvPicPr>
          <p:blipFill rotWithShape="1">
            <a:blip r:embed="rId6">
              <a:alphaModFix/>
            </a:blip>
            <a:srcRect b="0" l="1828" r="51619" t="0"/>
            <a:stretch/>
          </p:blipFill>
          <p:spPr>
            <a:xfrm>
              <a:off x="340083" y="1337458"/>
              <a:ext cx="1408783" cy="16366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26"/>
            <p:cNvPicPr preferRelativeResize="0"/>
            <p:nvPr/>
          </p:nvPicPr>
          <p:blipFill rotWithShape="1">
            <a:blip r:embed="rId6">
              <a:alphaModFix/>
            </a:blip>
            <a:srcRect b="85976" l="51804" r="0" t="0"/>
            <a:stretch/>
          </p:blipFill>
          <p:spPr>
            <a:xfrm>
              <a:off x="1224983" y="1857693"/>
              <a:ext cx="1668931" cy="2626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26"/>
            <p:cNvPicPr preferRelativeResize="0"/>
            <p:nvPr/>
          </p:nvPicPr>
          <p:blipFill rotWithShape="1">
            <a:blip r:embed="rId6">
              <a:alphaModFix/>
            </a:blip>
            <a:srcRect b="71297" l="51804" r="0" t="14676"/>
            <a:stretch/>
          </p:blipFill>
          <p:spPr>
            <a:xfrm>
              <a:off x="749822" y="2454689"/>
              <a:ext cx="1668931" cy="26270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9" name="Google Shape;149;p26"/>
          <p:cNvPicPr preferRelativeResize="0"/>
          <p:nvPr/>
        </p:nvPicPr>
        <p:blipFill rotWithShape="1">
          <a:blip r:embed="rId4">
            <a:alphaModFix/>
          </a:blip>
          <a:srcRect b="0" l="1592" r="1750" t="41025"/>
          <a:stretch/>
        </p:blipFill>
        <p:spPr>
          <a:xfrm>
            <a:off x="148073" y="3989268"/>
            <a:ext cx="3738880" cy="981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 rotWithShape="1">
          <a:blip r:embed="rId7">
            <a:alphaModFix/>
          </a:blip>
          <a:srcRect b="0" l="4525" r="3931" t="36046"/>
          <a:stretch/>
        </p:blipFill>
        <p:spPr>
          <a:xfrm>
            <a:off x="3996710" y="3936752"/>
            <a:ext cx="2836738" cy="1132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833448" y="3430953"/>
            <a:ext cx="2256809" cy="1712547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/>
        </p:nvSpPr>
        <p:spPr>
          <a:xfrm>
            <a:off x="3447626" y="1563006"/>
            <a:ext cx="3667817" cy="284663"/>
          </a:xfrm>
          <a:prstGeom prst="rect">
            <a:avLst/>
          </a:prstGeom>
          <a:solidFill>
            <a:srgbClr val="B20679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 of Gradient Descent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/>
        </p:nvSpPr>
        <p:spPr>
          <a:xfrm>
            <a:off x="904183" y="128984"/>
            <a:ext cx="3667817" cy="284663"/>
          </a:xfrm>
          <a:prstGeom prst="rect">
            <a:avLst/>
          </a:prstGeom>
          <a:solidFill>
            <a:srgbClr val="B20679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 of Momentum Gradient Descent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27"/>
          <p:cNvPicPr preferRelativeResize="0"/>
          <p:nvPr/>
        </p:nvPicPr>
        <p:blipFill rotWithShape="1">
          <a:blip r:embed="rId3">
            <a:alphaModFix/>
          </a:blip>
          <a:srcRect b="43949" l="52000" r="0" t="2652"/>
          <a:stretch/>
        </p:blipFill>
        <p:spPr>
          <a:xfrm>
            <a:off x="3217333" y="478718"/>
            <a:ext cx="2461433" cy="1442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7"/>
          <p:cNvPicPr preferRelativeResize="0"/>
          <p:nvPr/>
        </p:nvPicPr>
        <p:blipFill rotWithShape="1">
          <a:blip r:embed="rId3">
            <a:alphaModFix/>
          </a:blip>
          <a:srcRect b="40463" l="0" r="51000" t="0"/>
          <a:stretch/>
        </p:blipFill>
        <p:spPr>
          <a:xfrm>
            <a:off x="230294" y="413647"/>
            <a:ext cx="2457027" cy="157238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7"/>
          <p:cNvSpPr txBox="1"/>
          <p:nvPr/>
        </p:nvSpPr>
        <p:spPr>
          <a:xfrm>
            <a:off x="2738091" y="2120049"/>
            <a:ext cx="3667817" cy="31544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Nesterov Accelerated Gradient Descent</a:t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 rotWithShape="1">
          <a:blip r:embed="rId4">
            <a:alphaModFix/>
          </a:blip>
          <a:srcRect b="47729" l="581" r="0" t="1644"/>
          <a:stretch/>
        </p:blipFill>
        <p:spPr>
          <a:xfrm>
            <a:off x="338667" y="2571750"/>
            <a:ext cx="4158826" cy="1210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 rotWithShape="1">
          <a:blip r:embed="rId4">
            <a:alphaModFix/>
          </a:blip>
          <a:srcRect b="0" l="451" r="0" t="53329"/>
          <a:stretch/>
        </p:blipFill>
        <p:spPr>
          <a:xfrm>
            <a:off x="230294" y="3886947"/>
            <a:ext cx="4341707" cy="1163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 rotWithShape="1">
          <a:blip r:embed="rId5">
            <a:alphaModFix/>
          </a:blip>
          <a:srcRect b="23050" l="4080" r="4469" t="2059"/>
          <a:stretch/>
        </p:blipFill>
        <p:spPr>
          <a:xfrm>
            <a:off x="5168053" y="2848651"/>
            <a:ext cx="3244428" cy="1867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/>
        </p:nvSpPr>
        <p:spPr>
          <a:xfrm>
            <a:off x="4870110" y="43210"/>
            <a:ext cx="2661919" cy="315441"/>
          </a:xfrm>
          <a:prstGeom prst="rect">
            <a:avLst/>
          </a:prstGeom>
          <a:solidFill>
            <a:srgbClr val="812494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Stochastic Gradient Descent</a:t>
            </a:r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 rotWithShape="1">
          <a:blip r:embed="rId3">
            <a:alphaModFix/>
          </a:blip>
          <a:srcRect b="15760" l="0" r="0" t="0"/>
          <a:stretch/>
        </p:blipFill>
        <p:spPr>
          <a:xfrm>
            <a:off x="72821" y="339213"/>
            <a:ext cx="3415445" cy="253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/>
        </p:nvSpPr>
        <p:spPr>
          <a:xfrm>
            <a:off x="192983" y="43210"/>
            <a:ext cx="3295283" cy="284663"/>
          </a:xfrm>
          <a:prstGeom prst="rect">
            <a:avLst/>
          </a:prstGeom>
          <a:solidFill>
            <a:srgbClr val="B20679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 of Vanilla Gradient Descent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28"/>
          <p:cNvPicPr preferRelativeResize="0"/>
          <p:nvPr/>
        </p:nvPicPr>
        <p:blipFill rotWithShape="1">
          <a:blip r:embed="rId4">
            <a:alphaModFix/>
          </a:blip>
          <a:srcRect b="20958" l="3926" r="60037" t="40760"/>
          <a:stretch/>
        </p:blipFill>
        <p:spPr>
          <a:xfrm>
            <a:off x="3772748" y="442036"/>
            <a:ext cx="2384213" cy="1313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 rotWithShape="1">
          <a:blip r:embed="rId4">
            <a:alphaModFix/>
          </a:blip>
          <a:srcRect b="38098" l="43785" r="2946" t="3439"/>
          <a:stretch/>
        </p:blipFill>
        <p:spPr>
          <a:xfrm>
            <a:off x="6201070" y="442036"/>
            <a:ext cx="2903261" cy="165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 rotWithShape="1">
          <a:blip r:embed="rId5">
            <a:alphaModFix/>
          </a:blip>
          <a:srcRect b="44129" l="52815" r="0" t="4093"/>
          <a:stretch/>
        </p:blipFill>
        <p:spPr>
          <a:xfrm>
            <a:off x="3844774" y="1746525"/>
            <a:ext cx="2061573" cy="1254318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/>
          <p:nvPr/>
        </p:nvSpPr>
        <p:spPr>
          <a:xfrm>
            <a:off x="5154507" y="2974194"/>
            <a:ext cx="2787170" cy="315441"/>
          </a:xfrm>
          <a:prstGeom prst="rect">
            <a:avLst/>
          </a:prstGeom>
          <a:solidFill>
            <a:srgbClr val="812494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Mini-Batch Gradient Descent</a:t>
            </a:r>
            <a:endParaRPr/>
          </a:p>
        </p:txBody>
      </p:sp>
      <p:sp>
        <p:nvSpPr>
          <p:cNvPr id="175" name="Google Shape;175;p28"/>
          <p:cNvSpPr txBox="1"/>
          <p:nvPr/>
        </p:nvSpPr>
        <p:spPr>
          <a:xfrm>
            <a:off x="123561" y="2993115"/>
            <a:ext cx="2637392" cy="519645"/>
          </a:xfrm>
          <a:prstGeom prst="rect">
            <a:avLst/>
          </a:prstGeom>
          <a:solidFill>
            <a:srgbClr val="B20679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 of Stochastic Gradient Descent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28"/>
          <p:cNvPicPr preferRelativeResize="0"/>
          <p:nvPr/>
        </p:nvPicPr>
        <p:blipFill rotWithShape="1">
          <a:blip r:embed="rId5">
            <a:alphaModFix/>
          </a:blip>
          <a:srcRect b="36863" l="796" r="51408" t="2613"/>
          <a:stretch/>
        </p:blipFill>
        <p:spPr>
          <a:xfrm>
            <a:off x="192983" y="3515361"/>
            <a:ext cx="2167363" cy="1521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 rotWithShape="1">
          <a:blip r:embed="rId6">
            <a:alphaModFix/>
          </a:blip>
          <a:srcRect b="35593" l="0" r="46740" t="0"/>
          <a:stretch/>
        </p:blipFill>
        <p:spPr>
          <a:xfrm>
            <a:off x="2830375" y="3361577"/>
            <a:ext cx="2724159" cy="1716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 rotWithShape="1">
          <a:blip r:embed="rId6">
            <a:alphaModFix/>
          </a:blip>
          <a:srcRect b="49124" l="55406" r="1332" t="2894"/>
          <a:stretch/>
        </p:blipFill>
        <p:spPr>
          <a:xfrm>
            <a:off x="5902143" y="3466825"/>
            <a:ext cx="2432364" cy="1405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9"/>
          <p:cNvPicPr preferRelativeResize="0"/>
          <p:nvPr/>
        </p:nvPicPr>
        <p:blipFill rotWithShape="1">
          <a:blip r:embed="rId3">
            <a:alphaModFix/>
          </a:blip>
          <a:srcRect b="11160" l="3377" r="11504" t="13897"/>
          <a:stretch/>
        </p:blipFill>
        <p:spPr>
          <a:xfrm>
            <a:off x="194733" y="436583"/>
            <a:ext cx="4097867" cy="1517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 txBox="1"/>
          <p:nvPr/>
        </p:nvSpPr>
        <p:spPr>
          <a:xfrm>
            <a:off x="209973" y="87093"/>
            <a:ext cx="1110827" cy="284663"/>
          </a:xfrm>
          <a:prstGeom prst="rect">
            <a:avLst/>
          </a:prstGeom>
          <a:solidFill>
            <a:srgbClr val="7F6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 Rule</a:t>
            </a:r>
            <a:endParaRPr/>
          </a:p>
        </p:txBody>
      </p:sp>
      <p:pic>
        <p:nvPicPr>
          <p:cNvPr id="185" name="Google Shape;185;p29"/>
          <p:cNvPicPr preferRelativeResize="0"/>
          <p:nvPr/>
        </p:nvPicPr>
        <p:blipFill rotWithShape="1">
          <a:blip r:embed="rId4">
            <a:alphaModFix/>
          </a:blip>
          <a:srcRect b="4170" l="956" r="0" t="0"/>
          <a:stretch/>
        </p:blipFill>
        <p:spPr>
          <a:xfrm>
            <a:off x="5323841" y="330163"/>
            <a:ext cx="3610186" cy="1147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9"/>
          <p:cNvPicPr preferRelativeResize="0"/>
          <p:nvPr/>
        </p:nvPicPr>
        <p:blipFill rotWithShape="1">
          <a:blip r:embed="rId5">
            <a:alphaModFix/>
          </a:blip>
          <a:srcRect b="7669" l="1000" r="2591" t="3972"/>
          <a:stretch/>
        </p:blipFill>
        <p:spPr>
          <a:xfrm>
            <a:off x="5317743" y="1477824"/>
            <a:ext cx="3725333" cy="1236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9"/>
          <p:cNvPicPr preferRelativeResize="0"/>
          <p:nvPr/>
        </p:nvPicPr>
        <p:blipFill rotWithShape="1">
          <a:blip r:embed="rId6">
            <a:alphaModFix/>
          </a:blip>
          <a:srcRect b="8732" l="880" r="880" t="0"/>
          <a:stretch/>
        </p:blipFill>
        <p:spPr>
          <a:xfrm>
            <a:off x="5249727" y="3608847"/>
            <a:ext cx="3854710" cy="114818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9"/>
          <p:cNvSpPr txBox="1"/>
          <p:nvPr/>
        </p:nvSpPr>
        <p:spPr>
          <a:xfrm>
            <a:off x="5710598" y="19832"/>
            <a:ext cx="2167468" cy="284663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Rate Selection</a:t>
            </a:r>
            <a:endParaRPr/>
          </a:p>
        </p:txBody>
      </p:sp>
      <p:sp>
        <p:nvSpPr>
          <p:cNvPr id="189" name="Google Shape;189;p29"/>
          <p:cNvSpPr txBox="1"/>
          <p:nvPr/>
        </p:nvSpPr>
        <p:spPr>
          <a:xfrm>
            <a:off x="6093348" y="3208729"/>
            <a:ext cx="2167468" cy="284663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Momentum Selection</a:t>
            </a:r>
            <a:endParaRPr/>
          </a:p>
        </p:txBody>
      </p:sp>
      <p:pic>
        <p:nvPicPr>
          <p:cNvPr id="190" name="Google Shape;190;p29"/>
          <p:cNvPicPr preferRelativeResize="0"/>
          <p:nvPr/>
        </p:nvPicPr>
        <p:blipFill rotWithShape="1">
          <a:blip r:embed="rId7">
            <a:alphaModFix/>
          </a:blip>
          <a:srcRect b="26295" l="2282" r="46103" t="2775"/>
          <a:stretch/>
        </p:blipFill>
        <p:spPr>
          <a:xfrm>
            <a:off x="100922" y="2433044"/>
            <a:ext cx="2371625" cy="1361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9"/>
          <p:cNvPicPr preferRelativeResize="0"/>
          <p:nvPr/>
        </p:nvPicPr>
        <p:blipFill rotWithShape="1">
          <a:blip r:embed="rId7">
            <a:alphaModFix/>
          </a:blip>
          <a:srcRect b="35187" l="56893" r="-611" t="4369"/>
          <a:stretch/>
        </p:blipFill>
        <p:spPr>
          <a:xfrm>
            <a:off x="183651" y="3852634"/>
            <a:ext cx="2084740" cy="1203773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 txBox="1"/>
          <p:nvPr/>
        </p:nvSpPr>
        <p:spPr>
          <a:xfrm>
            <a:off x="100923" y="2073767"/>
            <a:ext cx="3102187" cy="284663"/>
          </a:xfrm>
          <a:prstGeom prst="rect">
            <a:avLst/>
          </a:prstGeom>
          <a:solidFill>
            <a:srgbClr val="B20679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 of Higher Learning Rate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9"/>
          <p:cNvSpPr txBox="1"/>
          <p:nvPr/>
        </p:nvSpPr>
        <p:spPr>
          <a:xfrm>
            <a:off x="2924221" y="3051008"/>
            <a:ext cx="1514521" cy="315441"/>
          </a:xfrm>
          <a:prstGeom prst="rect">
            <a:avLst/>
          </a:prstGeom>
          <a:solidFill>
            <a:srgbClr val="812494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Search</a:t>
            </a:r>
            <a:endParaRPr/>
          </a:p>
        </p:txBody>
      </p:sp>
      <p:pic>
        <p:nvPicPr>
          <p:cNvPr id="194" name="Google Shape;194;p29"/>
          <p:cNvPicPr preferRelativeResize="0"/>
          <p:nvPr/>
        </p:nvPicPr>
        <p:blipFill rotWithShape="1">
          <a:blip r:embed="rId8">
            <a:alphaModFix/>
          </a:blip>
          <a:srcRect b="39909" l="0" r="53456" t="0"/>
          <a:stretch/>
        </p:blipFill>
        <p:spPr>
          <a:xfrm>
            <a:off x="2609314" y="3493392"/>
            <a:ext cx="2275099" cy="1361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0"/>
          <p:cNvPicPr preferRelativeResize="0"/>
          <p:nvPr/>
        </p:nvPicPr>
        <p:blipFill rotWithShape="1">
          <a:blip r:embed="rId3">
            <a:alphaModFix/>
          </a:blip>
          <a:srcRect b="4456" l="1629" r="0" t="0"/>
          <a:stretch/>
        </p:blipFill>
        <p:spPr>
          <a:xfrm>
            <a:off x="169029" y="460585"/>
            <a:ext cx="4125845" cy="211116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0"/>
          <p:cNvSpPr txBox="1"/>
          <p:nvPr/>
        </p:nvSpPr>
        <p:spPr>
          <a:xfrm>
            <a:off x="358986" y="102726"/>
            <a:ext cx="3765973" cy="284663"/>
          </a:xfrm>
          <a:prstGeom prst="rect">
            <a:avLst/>
          </a:prstGeom>
          <a:solidFill>
            <a:srgbClr val="B20679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 of Sparse but Important Inputs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0"/>
          <p:cNvSpPr txBox="1"/>
          <p:nvPr/>
        </p:nvSpPr>
        <p:spPr>
          <a:xfrm>
            <a:off x="4625608" y="102726"/>
            <a:ext cx="4437111" cy="315441"/>
          </a:xfrm>
          <a:prstGeom prst="rect">
            <a:avLst/>
          </a:prstGeom>
          <a:solidFill>
            <a:srgbClr val="812494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Gradient Descent with Adaptive Learning Rate</a:t>
            </a:r>
            <a:endParaRPr b="1"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2" name="Google Shape;202;p30"/>
          <p:cNvPicPr preferRelativeResize="0"/>
          <p:nvPr/>
        </p:nvPicPr>
        <p:blipFill rotWithShape="1">
          <a:blip r:embed="rId4">
            <a:alphaModFix/>
          </a:blip>
          <a:srcRect b="74431" l="1209" r="1369" t="0"/>
          <a:stretch/>
        </p:blipFill>
        <p:spPr>
          <a:xfrm>
            <a:off x="4800405" y="460585"/>
            <a:ext cx="4077546" cy="489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0"/>
          <p:cNvPicPr preferRelativeResize="0"/>
          <p:nvPr/>
        </p:nvPicPr>
        <p:blipFill rotWithShape="1">
          <a:blip r:embed="rId4">
            <a:alphaModFix/>
          </a:blip>
          <a:srcRect b="18054" l="1209" r="32710" t="25569"/>
          <a:stretch/>
        </p:blipFill>
        <p:spPr>
          <a:xfrm>
            <a:off x="5637201" y="992042"/>
            <a:ext cx="2403953" cy="93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0"/>
          <p:cNvPicPr preferRelativeResize="0"/>
          <p:nvPr/>
        </p:nvPicPr>
        <p:blipFill rotWithShape="1">
          <a:blip r:embed="rId5">
            <a:alphaModFix/>
          </a:blip>
          <a:srcRect b="-2110" l="3276" r="1855" t="8723"/>
          <a:stretch/>
        </p:blipFill>
        <p:spPr>
          <a:xfrm>
            <a:off x="7192440" y="2111035"/>
            <a:ext cx="1951560" cy="1103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52892" y="2087276"/>
            <a:ext cx="2639548" cy="968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0"/>
          <p:cNvPicPr preferRelativeResize="0"/>
          <p:nvPr/>
        </p:nvPicPr>
        <p:blipFill rotWithShape="1">
          <a:blip r:embed="rId7">
            <a:alphaModFix/>
          </a:blip>
          <a:srcRect b="65530" l="5505" r="2219" t="8932"/>
          <a:stretch/>
        </p:blipFill>
        <p:spPr>
          <a:xfrm>
            <a:off x="173776" y="3144278"/>
            <a:ext cx="4116350" cy="61908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0"/>
          <p:cNvSpPr txBox="1"/>
          <p:nvPr/>
        </p:nvSpPr>
        <p:spPr>
          <a:xfrm>
            <a:off x="877987" y="2746137"/>
            <a:ext cx="2147146" cy="284663"/>
          </a:xfrm>
          <a:prstGeom prst="rect">
            <a:avLst/>
          </a:prstGeom>
          <a:solidFill>
            <a:srgbClr val="B20679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 of Adagrad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30"/>
          <p:cNvPicPr preferRelativeResize="0"/>
          <p:nvPr/>
        </p:nvPicPr>
        <p:blipFill rotWithShape="1">
          <a:blip r:embed="rId7">
            <a:alphaModFix/>
          </a:blip>
          <a:srcRect b="14791" l="1744" r="30814" t="40250"/>
          <a:stretch/>
        </p:blipFill>
        <p:spPr>
          <a:xfrm>
            <a:off x="1447085" y="3874611"/>
            <a:ext cx="2991404" cy="1083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0"/>
          <p:cNvPicPr preferRelativeResize="0"/>
          <p:nvPr/>
        </p:nvPicPr>
        <p:blipFill rotWithShape="1">
          <a:blip r:embed="rId8">
            <a:alphaModFix/>
          </a:blip>
          <a:srcRect b="55119" l="56472" r="5407" t="4722"/>
          <a:stretch/>
        </p:blipFill>
        <p:spPr>
          <a:xfrm>
            <a:off x="6733691" y="3763363"/>
            <a:ext cx="2410309" cy="13062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0" name="Google Shape;210;p30"/>
          <p:cNvGrpSpPr/>
          <p:nvPr/>
        </p:nvGrpSpPr>
        <p:grpSpPr>
          <a:xfrm>
            <a:off x="4530756" y="3877106"/>
            <a:ext cx="2110668" cy="848492"/>
            <a:chOff x="4800405" y="3144278"/>
            <a:chExt cx="4137008" cy="1663084"/>
          </a:xfrm>
        </p:grpSpPr>
        <p:pic>
          <p:nvPicPr>
            <p:cNvPr id="211" name="Google Shape;211;p30"/>
            <p:cNvPicPr preferRelativeResize="0"/>
            <p:nvPr/>
          </p:nvPicPr>
          <p:blipFill rotWithShape="1">
            <a:blip r:embed="rId8">
              <a:alphaModFix/>
            </a:blip>
            <a:srcRect b="10406" l="4370" r="50613" t="64754"/>
            <a:stretch/>
          </p:blipFill>
          <p:spPr>
            <a:xfrm>
              <a:off x="4800405" y="3144278"/>
              <a:ext cx="4116350" cy="11683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30"/>
            <p:cNvPicPr preferRelativeResize="0"/>
            <p:nvPr/>
          </p:nvPicPr>
          <p:blipFill rotWithShape="1">
            <a:blip r:embed="rId8">
              <a:alphaModFix/>
            </a:blip>
            <a:srcRect b="22956" l="54460" r="295" t="65141"/>
            <a:stretch/>
          </p:blipFill>
          <p:spPr>
            <a:xfrm>
              <a:off x="4800405" y="4247515"/>
              <a:ext cx="4137008" cy="5598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3" name="Google Shape;213;p30"/>
          <p:cNvSpPr txBox="1"/>
          <p:nvPr/>
        </p:nvSpPr>
        <p:spPr>
          <a:xfrm>
            <a:off x="5230221" y="3331097"/>
            <a:ext cx="3217911" cy="315441"/>
          </a:xfrm>
          <a:prstGeom prst="rect">
            <a:avLst/>
          </a:prstGeom>
          <a:solidFill>
            <a:srgbClr val="812494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 Mean Square Propagation</a:t>
            </a:r>
            <a:endParaRPr b="1"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/>
        </p:nvSpPr>
        <p:spPr>
          <a:xfrm>
            <a:off x="2963044" y="79897"/>
            <a:ext cx="3217911" cy="315441"/>
          </a:xfrm>
          <a:prstGeom prst="rect">
            <a:avLst/>
          </a:prstGeom>
          <a:solidFill>
            <a:srgbClr val="812494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Adaptive Moment Estimation</a:t>
            </a:r>
            <a:endParaRPr/>
          </a:p>
        </p:txBody>
      </p:sp>
      <p:pic>
        <p:nvPicPr>
          <p:cNvPr id="219" name="Google Shape;219;p31"/>
          <p:cNvPicPr preferRelativeResize="0"/>
          <p:nvPr/>
        </p:nvPicPr>
        <p:blipFill rotWithShape="1">
          <a:blip r:embed="rId3">
            <a:alphaModFix/>
          </a:blip>
          <a:srcRect b="69975" l="1247" r="1853" t="0"/>
          <a:stretch/>
        </p:blipFill>
        <p:spPr>
          <a:xfrm>
            <a:off x="460586" y="471721"/>
            <a:ext cx="3934785" cy="686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1"/>
          <p:cNvPicPr preferRelativeResize="0"/>
          <p:nvPr/>
        </p:nvPicPr>
        <p:blipFill rotWithShape="1">
          <a:blip r:embed="rId3">
            <a:alphaModFix/>
          </a:blip>
          <a:srcRect b="10006" l="2653" r="25801" t="33581"/>
          <a:stretch/>
        </p:blipFill>
        <p:spPr>
          <a:xfrm>
            <a:off x="521024" y="1182683"/>
            <a:ext cx="3934785" cy="1746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1"/>
          <p:cNvPicPr preferRelativeResize="0"/>
          <p:nvPr/>
        </p:nvPicPr>
        <p:blipFill rotWithShape="1">
          <a:blip r:embed="rId4">
            <a:alphaModFix/>
          </a:blip>
          <a:srcRect b="58649" l="56783" r="2518" t="3424"/>
          <a:stretch/>
        </p:blipFill>
        <p:spPr>
          <a:xfrm>
            <a:off x="5383478" y="916531"/>
            <a:ext cx="3049323" cy="170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19387" y="3596283"/>
            <a:ext cx="5351967" cy="1547217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1"/>
          <p:cNvSpPr txBox="1"/>
          <p:nvPr/>
        </p:nvSpPr>
        <p:spPr>
          <a:xfrm>
            <a:off x="3286876" y="3311620"/>
            <a:ext cx="2570245" cy="28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of the Optimizers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/>
        </p:nvSpPr>
        <p:spPr>
          <a:xfrm>
            <a:off x="467360" y="1290645"/>
            <a:ext cx="8405707" cy="256221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Gradient Descent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Momentum based Gradient Descent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Nesterov Accelerated Gradient Descent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Stochastic and Mini-Batch Gradient Descent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Adative Gradient, Root Mean Square Propagation and Adaptive Moment Estimation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2"/>
          <p:cNvSpPr txBox="1"/>
          <p:nvPr/>
        </p:nvSpPr>
        <p:spPr>
          <a:xfrm>
            <a:off x="1538924" y="283105"/>
            <a:ext cx="6066149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Topics on which Week 4 Assignment Questions are based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/>
        </p:nvSpPr>
        <p:spPr>
          <a:xfrm>
            <a:off x="0" y="86312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1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33"/>
          <p:cNvSpPr txBox="1"/>
          <p:nvPr/>
        </p:nvSpPr>
        <p:spPr>
          <a:xfrm>
            <a:off x="-1" y="517217"/>
            <a:ext cx="9069495" cy="17927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team has a data set that contains 1000 samples for training a feed-forward neural network. Suppose they decided to use stochastic gradient descent algorithm to update the weights. How many times do the weights get updated after training the network for 5 epochs?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1000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5000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100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33"/>
          <p:cNvSpPr txBox="1"/>
          <p:nvPr/>
        </p:nvSpPr>
        <p:spPr>
          <a:xfrm>
            <a:off x="-1" y="2394641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1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33"/>
          <p:cNvSpPr txBox="1"/>
          <p:nvPr/>
        </p:nvSpPr>
        <p:spPr>
          <a:xfrm>
            <a:off x="0" y="4763840"/>
            <a:ext cx="2578820" cy="346249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1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33"/>
          <p:cNvSpPr txBox="1"/>
          <p:nvPr/>
        </p:nvSpPr>
        <p:spPr>
          <a:xfrm>
            <a:off x="3017817" y="4763840"/>
            <a:ext cx="856530" cy="3462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0" name="Google Shape;240;p33"/>
          <p:cNvCxnSpPr/>
          <p:nvPr/>
        </p:nvCxnSpPr>
        <p:spPr>
          <a:xfrm>
            <a:off x="2688731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241" name="Google Shape;241;p33"/>
          <p:cNvPicPr preferRelativeResize="0"/>
          <p:nvPr/>
        </p:nvPicPr>
        <p:blipFill rotWithShape="1">
          <a:blip r:embed="rId3">
            <a:alphaModFix/>
          </a:blip>
          <a:srcRect b="0" l="0" r="0" t="67198"/>
          <a:stretch/>
        </p:blipFill>
        <p:spPr>
          <a:xfrm>
            <a:off x="2262443" y="4058137"/>
            <a:ext cx="5967600" cy="568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3"/>
          <p:cNvPicPr preferRelativeResize="0"/>
          <p:nvPr/>
        </p:nvPicPr>
        <p:blipFill rotWithShape="1">
          <a:blip r:embed="rId3">
            <a:alphaModFix/>
          </a:blip>
          <a:srcRect b="36961" l="0" r="0" t="27843"/>
          <a:stretch/>
        </p:blipFill>
        <p:spPr>
          <a:xfrm>
            <a:off x="166097" y="3448537"/>
            <a:ext cx="5967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3"/>
          <p:cNvPicPr preferRelativeResize="0"/>
          <p:nvPr/>
        </p:nvPicPr>
        <p:blipFill rotWithShape="1">
          <a:blip r:embed="rId3">
            <a:alphaModFix/>
          </a:blip>
          <a:srcRect b="72744" l="0" r="0" t="0"/>
          <a:stretch/>
        </p:blipFill>
        <p:spPr>
          <a:xfrm>
            <a:off x="166097" y="2907674"/>
            <a:ext cx="5967600" cy="472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