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7" name="Google Shape;37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2.png"/><Relationship Id="rId4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0.png"/><Relationship Id="rId4" Type="http://schemas.openxmlformats.org/officeDocument/2006/relationships/image" Target="../media/image44.png"/><Relationship Id="rId5" Type="http://schemas.openxmlformats.org/officeDocument/2006/relationships/image" Target="../media/image58.png"/><Relationship Id="rId6" Type="http://schemas.openxmlformats.org/officeDocument/2006/relationships/image" Target="../media/image51.png"/><Relationship Id="rId7" Type="http://schemas.openxmlformats.org/officeDocument/2006/relationships/image" Target="../media/image6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image" Target="../media/image66.png"/><Relationship Id="rId5" Type="http://schemas.openxmlformats.org/officeDocument/2006/relationships/image" Target="../media/image59.png"/><Relationship Id="rId6" Type="http://schemas.openxmlformats.org/officeDocument/2006/relationships/image" Target="../media/image48.png"/><Relationship Id="rId7" Type="http://schemas.openxmlformats.org/officeDocument/2006/relationships/image" Target="../media/image55.png"/><Relationship Id="rId8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7.png"/><Relationship Id="rId4" Type="http://schemas.openxmlformats.org/officeDocument/2006/relationships/image" Target="../media/image49.png"/><Relationship Id="rId5" Type="http://schemas.openxmlformats.org/officeDocument/2006/relationships/image" Target="../media/image53.png"/><Relationship Id="rId6" Type="http://schemas.openxmlformats.org/officeDocument/2006/relationships/image" Target="../media/image6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5.png"/><Relationship Id="rId4" Type="http://schemas.openxmlformats.org/officeDocument/2006/relationships/image" Target="../media/image56.png"/><Relationship Id="rId5" Type="http://schemas.openxmlformats.org/officeDocument/2006/relationships/image" Target="../media/image6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45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Relationship Id="rId7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47.png"/><Relationship Id="rId5" Type="http://schemas.openxmlformats.org/officeDocument/2006/relationships/image" Target="../media/image40.png"/><Relationship Id="rId6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4.png"/><Relationship Id="rId4" Type="http://schemas.openxmlformats.org/officeDocument/2006/relationships/image" Target="../media/image33.png"/><Relationship Id="rId5" Type="http://schemas.openxmlformats.org/officeDocument/2006/relationships/image" Target="../media/image38.png"/><Relationship Id="rId6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0000"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296980" y="128010"/>
            <a:ext cx="4550044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Week-5 (Discussion)</a:t>
            </a:r>
            <a:endParaRPr b="0" i="0" sz="11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lang="en" sz="41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b="1" baseline="30000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 Feb, 2025</a:t>
            </a:r>
            <a:endParaRPr b="1" i="0" sz="4100" u="none" cap="none" strike="noStrike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1" y="122195"/>
            <a:ext cx="1477652" cy="147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1774" y="122195"/>
            <a:ext cx="1133573" cy="1269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0" y="1922667"/>
            <a:ext cx="7105227" cy="1915879"/>
          </a:xfrm>
          <a:prstGeom prst="rect">
            <a:avLst/>
          </a:prstGeom>
          <a:solidFill>
            <a:srgbClr val="FFE699">
              <a:alpha val="74509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548135"/>
                </a:solidFill>
                <a:latin typeface="Arial Black"/>
                <a:ea typeface="Arial Black"/>
                <a:cs typeface="Arial Black"/>
                <a:sym typeface="Arial Black"/>
              </a:rPr>
              <a:t>Deep Learning</a:t>
            </a:r>
            <a:endParaRPr b="0" i="0" sz="1800" u="none" cap="none" strike="noStrike">
              <a:solidFill>
                <a:srgbClr val="548135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Prof. Sudarshan Iyenger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Professor and Head of the Department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IIT Ropar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1" y="3965274"/>
            <a:ext cx="6440864" cy="1073756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Ayan Paul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PMRF Research Scholar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IIT Kharagpur</a:t>
            </a:r>
            <a:endParaRPr b="1" i="0" sz="15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9920" y="1908914"/>
            <a:ext cx="3434080" cy="323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/>
        </p:nvSpPr>
        <p:spPr>
          <a:xfrm>
            <a:off x="1379617" y="1208450"/>
            <a:ext cx="7197365" cy="25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 Vectors and Eigen Values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Algebra (linearly independent basis)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 Component Analysis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 Value Decomposition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Singular Value Decomposition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1538924" y="283105"/>
            <a:ext cx="6066149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-1" y="517217"/>
            <a:ext cx="9069495" cy="17312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a measure of the amount of variance explained by a principal component in PCA?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Covariance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Correlation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 absolute deviation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Eigenvalue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-1" y="2398625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3017817" y="4763840"/>
            <a:ext cx="856530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4" name="Google Shape;254;p35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55" name="Google Shape;25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69" y="2947971"/>
            <a:ext cx="7358794" cy="1507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-1" y="517216"/>
            <a:ext cx="8833402" cy="13003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is/are the limitations of PCA?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computationally less efficient than autoencoders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only reduce the dimensionality of a dataset by a fixed amount.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only identify linear relationships in the data.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be sensitive to outliers in the data.</a:t>
            </a:r>
            <a:endParaRPr/>
          </a:p>
        </p:txBody>
      </p:sp>
      <p:sp>
        <p:nvSpPr>
          <p:cNvPr id="263" name="Google Shape;263;p36"/>
          <p:cNvSpPr txBox="1"/>
          <p:nvPr/>
        </p:nvSpPr>
        <p:spPr>
          <a:xfrm>
            <a:off x="-1" y="1979117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3017816" y="4763840"/>
            <a:ext cx="842983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c), 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6" name="Google Shape;266;p36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67" name="Google Shape;26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2571750"/>
            <a:ext cx="4630065" cy="14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0064" y="2645427"/>
            <a:ext cx="4303077" cy="140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-1" y="517216"/>
            <a:ext cx="8833402" cy="14542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a property of eigenvalues of a symmetric matrix?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Eigenvalues are always positive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Eigenvalues are always negative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Eigenvalues are always real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Eigenvalues can be complex numbers with imaginary parts non-zero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-1" y="2255245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3017816" y="4763840"/>
            <a:ext cx="1097835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9" name="Google Shape;279;p37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80" name="Google Shape;2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83" y="2959995"/>
            <a:ext cx="7235740" cy="1173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-1" y="424836"/>
            <a:ext cx="9096588" cy="15028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503" l="-80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8" name="Google Shape;288;p38"/>
          <p:cNvSpPr txBox="1"/>
          <p:nvPr/>
        </p:nvSpPr>
        <p:spPr>
          <a:xfrm>
            <a:off x="0" y="2057766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8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8"/>
          <p:cNvSpPr txBox="1"/>
          <p:nvPr/>
        </p:nvSpPr>
        <p:spPr>
          <a:xfrm>
            <a:off x="3017816" y="4763840"/>
            <a:ext cx="646557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1" name="Google Shape;291;p38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92" name="Google Shape;29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15" y="2520525"/>
            <a:ext cx="6007743" cy="2126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0" y="2018243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9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9"/>
          <p:cNvSpPr txBox="1"/>
          <p:nvPr/>
        </p:nvSpPr>
        <p:spPr>
          <a:xfrm>
            <a:off x="3017816" y="4763840"/>
            <a:ext cx="1046184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2" name="Google Shape;302;p39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3" name="Google Shape;303;p39"/>
          <p:cNvSpPr txBox="1"/>
          <p:nvPr/>
        </p:nvSpPr>
        <p:spPr>
          <a:xfrm>
            <a:off x="81775" y="448583"/>
            <a:ext cx="860163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have a 12×12 matrix having entries from R, what is the maximum number of linearly independent eigenvectors corresponding to real eigenvalues are possible for this matrix?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4" name="Google Shape;3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75" y="2477575"/>
            <a:ext cx="6128722" cy="200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/>
        </p:nvSpPr>
        <p:spPr>
          <a:xfrm>
            <a:off x="504613" y="378470"/>
            <a:ext cx="53001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6-9 are based on common data.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33" y="2013669"/>
            <a:ext cx="7526155" cy="639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1"/>
          <p:cNvSpPr txBox="1"/>
          <p:nvPr/>
        </p:nvSpPr>
        <p:spPr>
          <a:xfrm>
            <a:off x="0" y="1752186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41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3017816" y="4763840"/>
            <a:ext cx="537908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0" name="Google Shape;320;p41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1" name="Google Shape;321;p41"/>
          <p:cNvSpPr txBox="1"/>
          <p:nvPr/>
        </p:nvSpPr>
        <p:spPr>
          <a:xfrm>
            <a:off x="16023" y="420908"/>
            <a:ext cx="8833402" cy="11698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62" l="-413" r="0" t="-15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22" name="Google Shape;32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81" y="2194284"/>
            <a:ext cx="3895528" cy="2526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42"/>
          <p:cNvSpPr txBox="1"/>
          <p:nvPr/>
        </p:nvSpPr>
        <p:spPr>
          <a:xfrm>
            <a:off x="39522" y="1990354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42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42"/>
          <p:cNvSpPr txBox="1"/>
          <p:nvPr/>
        </p:nvSpPr>
        <p:spPr>
          <a:xfrm>
            <a:off x="3017815" y="4763840"/>
            <a:ext cx="85099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2" name="Google Shape;332;p42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33" name="Google Shape;333;p42"/>
          <p:cNvGrpSpPr/>
          <p:nvPr/>
        </p:nvGrpSpPr>
        <p:grpSpPr>
          <a:xfrm>
            <a:off x="47413" y="486760"/>
            <a:ext cx="8833402" cy="1385990"/>
            <a:chOff x="47413" y="486760"/>
            <a:chExt cx="8833402" cy="1385990"/>
          </a:xfrm>
        </p:grpSpPr>
        <p:sp>
          <p:nvSpPr>
            <p:cNvPr id="334" name="Google Shape;334;p42"/>
            <p:cNvSpPr txBox="1"/>
            <p:nvPr/>
          </p:nvSpPr>
          <p:spPr>
            <a:xfrm>
              <a:off x="47413" y="486760"/>
              <a:ext cx="8833402" cy="138599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1320" l="-620" r="0" t="-220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pic>
          <p:nvPicPr>
            <p:cNvPr id="335" name="Google Shape;335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57361" y="585510"/>
              <a:ext cx="1771897" cy="285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" name="Google Shape;336;p42"/>
          <p:cNvGrpSpPr/>
          <p:nvPr/>
        </p:nvGrpSpPr>
        <p:grpSpPr>
          <a:xfrm>
            <a:off x="1704191" y="2752991"/>
            <a:ext cx="2407426" cy="1594460"/>
            <a:chOff x="101600" y="2369286"/>
            <a:chExt cx="2407426" cy="1594460"/>
          </a:xfrm>
        </p:grpSpPr>
        <p:pic>
          <p:nvPicPr>
            <p:cNvPr id="337" name="Google Shape;337;p42"/>
            <p:cNvPicPr preferRelativeResize="0"/>
            <p:nvPr/>
          </p:nvPicPr>
          <p:blipFill rotWithShape="1">
            <a:blip r:embed="rId5">
              <a:alphaModFix/>
            </a:blip>
            <a:srcRect b="82894" l="0" r="66836" t="0"/>
            <a:stretch/>
          </p:blipFill>
          <p:spPr>
            <a:xfrm>
              <a:off x="101600" y="2369286"/>
              <a:ext cx="1293708" cy="272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42"/>
            <p:cNvPicPr preferRelativeResize="0"/>
            <p:nvPr/>
          </p:nvPicPr>
          <p:blipFill rotWithShape="1">
            <a:blip r:embed="rId5">
              <a:alphaModFix/>
            </a:blip>
            <a:srcRect b="0" l="38286" r="0" t="12940"/>
            <a:stretch/>
          </p:blipFill>
          <p:spPr>
            <a:xfrm>
              <a:off x="101600" y="2577756"/>
              <a:ext cx="2407426" cy="13859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9" name="Google Shape;339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1179755"/>
            <a:ext cx="3652074" cy="2147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2"/>
          <p:cNvPicPr preferRelativeResize="0"/>
          <p:nvPr/>
        </p:nvPicPr>
        <p:blipFill rotWithShape="1">
          <a:blip r:embed="rId7">
            <a:alphaModFix/>
          </a:blip>
          <a:srcRect b="5207" l="0" r="0" t="0"/>
          <a:stretch/>
        </p:blipFill>
        <p:spPr>
          <a:xfrm>
            <a:off x="4572000" y="3403984"/>
            <a:ext cx="3463106" cy="170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/>
        </p:nvSpPr>
        <p:spPr>
          <a:xfrm>
            <a:off x="0" y="1919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43"/>
          <p:cNvSpPr txBox="1"/>
          <p:nvPr/>
        </p:nvSpPr>
        <p:spPr>
          <a:xfrm>
            <a:off x="0" y="1516372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43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43"/>
          <p:cNvSpPr txBox="1"/>
          <p:nvPr/>
        </p:nvSpPr>
        <p:spPr>
          <a:xfrm>
            <a:off x="3017816" y="4763840"/>
            <a:ext cx="761704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0" name="Google Shape;350;p43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1" name="Google Shape;351;p43"/>
          <p:cNvSpPr txBox="1"/>
          <p:nvPr/>
        </p:nvSpPr>
        <p:spPr>
          <a:xfrm>
            <a:off x="0" y="368020"/>
            <a:ext cx="842687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maximum eigenvalue of the covariance matrix C is: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0.33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0.67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2" name="Google Shape;352;p43"/>
          <p:cNvPicPr preferRelativeResize="0"/>
          <p:nvPr/>
        </p:nvPicPr>
        <p:blipFill rotWithShape="1">
          <a:blip r:embed="rId3">
            <a:alphaModFix/>
          </a:blip>
          <a:srcRect b="0" l="2265" r="0" t="0"/>
          <a:stretch/>
        </p:blipFill>
        <p:spPr>
          <a:xfrm>
            <a:off x="67312" y="1913717"/>
            <a:ext cx="3331356" cy="77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91" y="2737019"/>
            <a:ext cx="2734613" cy="19670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43"/>
          <p:cNvGrpSpPr/>
          <p:nvPr/>
        </p:nvGrpSpPr>
        <p:grpSpPr>
          <a:xfrm>
            <a:off x="4118609" y="2512814"/>
            <a:ext cx="2889963" cy="2424135"/>
            <a:chOff x="4325295" y="2705432"/>
            <a:chExt cx="2889963" cy="2424135"/>
          </a:xfrm>
        </p:grpSpPr>
        <p:grpSp>
          <p:nvGrpSpPr>
            <p:cNvPr id="355" name="Google Shape;355;p43"/>
            <p:cNvGrpSpPr/>
            <p:nvPr/>
          </p:nvGrpSpPr>
          <p:grpSpPr>
            <a:xfrm>
              <a:off x="4325295" y="2705432"/>
              <a:ext cx="2889963" cy="2003627"/>
              <a:chOff x="4296524" y="2685923"/>
              <a:chExt cx="2889963" cy="2003627"/>
            </a:xfrm>
          </p:grpSpPr>
          <p:pic>
            <p:nvPicPr>
              <p:cNvPr id="356" name="Google Shape;356;p4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386768" y="2685923"/>
                <a:ext cx="1702459" cy="2391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7" name="Google Shape;357;p4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296524" y="2910343"/>
                <a:ext cx="648009" cy="341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" name="Google Shape;358;p4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034777" y="2953594"/>
                <a:ext cx="2151710" cy="17359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59" name="Google Shape;359;p4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73304" y="4681166"/>
              <a:ext cx="1544059" cy="4484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3318933" y="0"/>
            <a:ext cx="3217333" cy="3589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Eigenvalues and Eigenvectors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36462" l="53851" r="0" t="2638"/>
          <a:stretch/>
        </p:blipFill>
        <p:spPr>
          <a:xfrm>
            <a:off x="1964267" y="489771"/>
            <a:ext cx="2763522" cy="1454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6030" l="0" r="48704" t="0"/>
          <a:stretch/>
        </p:blipFill>
        <p:spPr>
          <a:xfrm>
            <a:off x="50801" y="483773"/>
            <a:ext cx="1913466" cy="139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4">
            <a:alphaModFix/>
          </a:blip>
          <a:srcRect b="0" l="0" r="52371" t="0"/>
          <a:stretch/>
        </p:blipFill>
        <p:spPr>
          <a:xfrm>
            <a:off x="5081298" y="536018"/>
            <a:ext cx="1805093" cy="140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4">
            <a:alphaModFix/>
          </a:blip>
          <a:srcRect b="10140" l="53815" r="0" t="0"/>
          <a:stretch/>
        </p:blipFill>
        <p:spPr>
          <a:xfrm>
            <a:off x="6886391" y="358987"/>
            <a:ext cx="2254225" cy="1630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38552" y="2094801"/>
            <a:ext cx="442129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Eigenvectors</a:t>
            </a:r>
            <a:r>
              <a:rPr b="0" i="0" lang="en" sz="120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 are the directions that remain unchanged during a transformation, even if they get longer or shorter. </a:t>
            </a:r>
            <a:r>
              <a:rPr b="1" i="0" lang="en" sz="120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Eigenvalues</a:t>
            </a:r>
            <a:r>
              <a:rPr b="0" i="0" lang="en" sz="120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 are the numbers that indicate how much something stretches or shrinks during that transformation.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en" sz="120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The word ‘Eigen’ is of German Origin which means ‘characteristic’.  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5088071" y="2015886"/>
            <a:ext cx="3596640" cy="284663"/>
          </a:xfrm>
          <a:prstGeom prst="rect">
            <a:avLst/>
          </a:prstGeom>
          <a:solidFill>
            <a:srgbClr val="B2067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Find Eigenvalues and Eigenvectors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671906" y="2334290"/>
            <a:ext cx="4421293" cy="900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5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(A-λI)x = 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50" u="none" cap="none" strike="noStrike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Solving the above equation we get various values of λ as λ</a:t>
            </a:r>
            <a:r>
              <a:rPr b="0" baseline="-25000" i="0" lang="en" sz="105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0" i="0" lang="en" sz="105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, λ</a:t>
            </a:r>
            <a:r>
              <a:rPr b="0" baseline="-25000" i="0" lang="en" sz="105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="0" i="0" lang="en" sz="105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, …, λ</a:t>
            </a:r>
            <a:r>
              <a:rPr b="0" baseline="-25000" i="0" lang="en" sz="105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b="0" i="0" lang="en" sz="105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 these values are called the eigenvalues and we get individual eigenvectors related to each eigenvalue.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5">
            <a:alphaModFix/>
          </a:blip>
          <a:srcRect b="51761" l="1037" r="62296" t="3566"/>
          <a:stretch/>
        </p:blipFill>
        <p:spPr>
          <a:xfrm>
            <a:off x="203199" y="3534896"/>
            <a:ext cx="1861369" cy="1115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5">
            <a:alphaModFix/>
          </a:blip>
          <a:srcRect b="69835" l="41776" r="2076" t="10471"/>
          <a:stretch/>
        </p:blipFill>
        <p:spPr>
          <a:xfrm>
            <a:off x="203199" y="4663143"/>
            <a:ext cx="2784884" cy="480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5">
            <a:alphaModFix/>
          </a:blip>
          <a:srcRect b="19001" l="555" r="61556" t="56073"/>
          <a:stretch/>
        </p:blipFill>
        <p:spPr>
          <a:xfrm>
            <a:off x="4671906" y="3599459"/>
            <a:ext cx="2380825" cy="770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5">
            <a:alphaModFix/>
          </a:blip>
          <a:srcRect b="18180" l="42365" r="1929" t="58205"/>
          <a:stretch/>
        </p:blipFill>
        <p:spPr>
          <a:xfrm>
            <a:off x="4671906" y="4369720"/>
            <a:ext cx="3711788" cy="77378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2582509" y="3313955"/>
            <a:ext cx="3754672" cy="253885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Definitions and Theorems related to the concept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/>
        </p:nvSpPr>
        <p:spPr>
          <a:xfrm>
            <a:off x="0" y="26496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44"/>
          <p:cNvSpPr txBox="1"/>
          <p:nvPr/>
        </p:nvSpPr>
        <p:spPr>
          <a:xfrm>
            <a:off x="0" y="1642942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44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44"/>
          <p:cNvSpPr txBox="1"/>
          <p:nvPr/>
        </p:nvSpPr>
        <p:spPr>
          <a:xfrm>
            <a:off x="3017816" y="4763840"/>
            <a:ext cx="85099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9" name="Google Shape;369;p44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0" name="Google Shape;370;p44"/>
          <p:cNvSpPr txBox="1"/>
          <p:nvPr/>
        </p:nvSpPr>
        <p:spPr>
          <a:xfrm>
            <a:off x="0" y="372745"/>
            <a:ext cx="8047279" cy="11582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51" l="-378" r="0" t="-15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71" name="Google Shape;37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6" y="2288914"/>
            <a:ext cx="2907904" cy="1446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5547" y="1469812"/>
            <a:ext cx="2999825" cy="308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13125" y="2474208"/>
            <a:ext cx="2496616" cy="1346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 txBox="1"/>
          <p:nvPr/>
        </p:nvSpPr>
        <p:spPr>
          <a:xfrm>
            <a:off x="-1" y="12527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20677" y="1076966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45"/>
          <p:cNvSpPr txBox="1"/>
          <p:nvPr/>
        </p:nvSpPr>
        <p:spPr>
          <a:xfrm>
            <a:off x="-1" y="4763840"/>
            <a:ext cx="2817743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45"/>
          <p:cNvSpPr txBox="1"/>
          <p:nvPr/>
        </p:nvSpPr>
        <p:spPr>
          <a:xfrm>
            <a:off x="3301082" y="4771806"/>
            <a:ext cx="83065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3" name="Google Shape;383;p45"/>
          <p:cNvCxnSpPr/>
          <p:nvPr/>
        </p:nvCxnSpPr>
        <p:spPr>
          <a:xfrm>
            <a:off x="2964542" y="4944930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4" name="Google Shape;384;p45"/>
          <p:cNvSpPr txBox="1"/>
          <p:nvPr/>
        </p:nvSpPr>
        <p:spPr>
          <a:xfrm>
            <a:off x="20677" y="391873"/>
            <a:ext cx="7450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determinant of a 2×2 matrix that has eigenvalues of 4 and 5?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5" name="Google Shape;38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77" y="1509708"/>
            <a:ext cx="5620534" cy="41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77" y="1886683"/>
            <a:ext cx="6830378" cy="158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77" y="3468054"/>
            <a:ext cx="4481264" cy="116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06" y="463349"/>
            <a:ext cx="3578151" cy="843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 rotWithShape="1">
          <a:blip r:embed="rId4">
            <a:alphaModFix/>
          </a:blip>
          <a:srcRect b="0" l="0" r="11986" t="0"/>
          <a:stretch/>
        </p:blipFill>
        <p:spPr>
          <a:xfrm>
            <a:off x="83805" y="1500809"/>
            <a:ext cx="2975213" cy="352178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3475144" y="60442"/>
            <a:ext cx="1492674" cy="2846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Question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5">
            <a:alphaModFix/>
          </a:blip>
          <a:srcRect b="0" l="0" r="9014" t="0"/>
          <a:stretch/>
        </p:blipFill>
        <p:spPr>
          <a:xfrm>
            <a:off x="3019394" y="1601571"/>
            <a:ext cx="3133953" cy="33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 rotWithShape="1">
          <a:blip r:embed="rId6">
            <a:alphaModFix/>
          </a:blip>
          <a:srcRect b="0" l="5760" r="0" t="0"/>
          <a:stretch/>
        </p:blipFill>
        <p:spPr>
          <a:xfrm>
            <a:off x="6153347" y="1679894"/>
            <a:ext cx="2852994" cy="257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3660986" y="54187"/>
            <a:ext cx="1822027" cy="3462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Algebra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64930" l="0" r="0" t="1632"/>
          <a:stretch/>
        </p:blipFill>
        <p:spPr>
          <a:xfrm>
            <a:off x="0" y="520768"/>
            <a:ext cx="4693920" cy="60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3626" l="0" r="0" t="37569"/>
          <a:stretch/>
        </p:blipFill>
        <p:spPr>
          <a:xfrm>
            <a:off x="-1" y="1189822"/>
            <a:ext cx="4791251" cy="1086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4">
            <a:alphaModFix/>
          </a:blip>
          <a:srcRect b="37514" l="1703" r="58592" t="2536"/>
          <a:stretch/>
        </p:blipFill>
        <p:spPr>
          <a:xfrm>
            <a:off x="4784669" y="542255"/>
            <a:ext cx="2108574" cy="165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4">
            <a:alphaModFix/>
          </a:blip>
          <a:srcRect b="5846" l="44296" r="1185" t="0"/>
          <a:stretch/>
        </p:blipFill>
        <p:spPr>
          <a:xfrm>
            <a:off x="6983992" y="454591"/>
            <a:ext cx="2160008" cy="1936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 rotWithShape="1">
          <a:blip r:embed="rId5">
            <a:alphaModFix/>
          </a:blip>
          <a:srcRect b="0" l="43926" r="0" t="0"/>
          <a:stretch/>
        </p:blipFill>
        <p:spPr>
          <a:xfrm>
            <a:off x="345440" y="2571750"/>
            <a:ext cx="2519679" cy="24430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8"/>
          <p:cNvGrpSpPr/>
          <p:nvPr/>
        </p:nvGrpSpPr>
        <p:grpSpPr>
          <a:xfrm>
            <a:off x="2916743" y="3210290"/>
            <a:ext cx="894081" cy="652042"/>
            <a:chOff x="3203786" y="2621009"/>
            <a:chExt cx="1300480" cy="948424"/>
          </a:xfrm>
        </p:grpSpPr>
        <p:pic>
          <p:nvPicPr>
            <p:cNvPr id="172" name="Google Shape;172;p28"/>
            <p:cNvPicPr preferRelativeResize="0"/>
            <p:nvPr/>
          </p:nvPicPr>
          <p:blipFill rotWithShape="1">
            <a:blip r:embed="rId5">
              <a:alphaModFix/>
            </a:blip>
            <a:srcRect b="16757" l="7453" r="67902" t="68988"/>
            <a:stretch/>
          </p:blipFill>
          <p:spPr>
            <a:xfrm>
              <a:off x="3203786" y="2621009"/>
              <a:ext cx="1300480" cy="408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8"/>
            <p:cNvPicPr preferRelativeResize="0"/>
            <p:nvPr/>
          </p:nvPicPr>
          <p:blipFill rotWithShape="1">
            <a:blip r:embed="rId6">
              <a:alphaModFix/>
            </a:blip>
            <a:srcRect b="0" l="12780" r="10343" t="18804"/>
            <a:stretch/>
          </p:blipFill>
          <p:spPr>
            <a:xfrm>
              <a:off x="3271519" y="3063071"/>
              <a:ext cx="1165013" cy="5063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4" name="Google Shape;174;p28"/>
          <p:cNvPicPr preferRelativeResize="0"/>
          <p:nvPr/>
        </p:nvPicPr>
        <p:blipFill rotWithShape="1">
          <a:blip r:embed="rId7">
            <a:alphaModFix/>
          </a:blip>
          <a:srcRect b="48880" l="0" r="57121" t="4841"/>
          <a:stretch/>
        </p:blipFill>
        <p:spPr>
          <a:xfrm>
            <a:off x="3909014" y="2627914"/>
            <a:ext cx="2233343" cy="12796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28"/>
          <p:cNvGrpSpPr/>
          <p:nvPr/>
        </p:nvGrpSpPr>
        <p:grpSpPr>
          <a:xfrm>
            <a:off x="6166427" y="2532836"/>
            <a:ext cx="2895300" cy="2518115"/>
            <a:chOff x="6166427" y="2532836"/>
            <a:chExt cx="2895300" cy="2518115"/>
          </a:xfrm>
        </p:grpSpPr>
        <p:pic>
          <p:nvPicPr>
            <p:cNvPr id="176" name="Google Shape;176;p28"/>
            <p:cNvPicPr preferRelativeResize="0"/>
            <p:nvPr/>
          </p:nvPicPr>
          <p:blipFill rotWithShape="1">
            <a:blip r:embed="rId7">
              <a:alphaModFix/>
            </a:blip>
            <a:srcRect b="10453" l="44000" r="0" t="0"/>
            <a:stretch/>
          </p:blipFill>
          <p:spPr>
            <a:xfrm>
              <a:off x="6166427" y="2532836"/>
              <a:ext cx="2632133" cy="2234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366933" y="4749643"/>
              <a:ext cx="2694794" cy="3013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40" l="0" r="56637" t="48295"/>
          <a:stretch/>
        </p:blipFill>
        <p:spPr>
          <a:xfrm>
            <a:off x="4878652" y="1078642"/>
            <a:ext cx="3309731" cy="208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53283" l="0" r="56533" t="0"/>
          <a:stretch/>
        </p:blipFill>
        <p:spPr>
          <a:xfrm>
            <a:off x="414992" y="231509"/>
            <a:ext cx="3091891" cy="1759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85692" l="44784" r="2815" t="0"/>
          <a:stretch/>
        </p:blipFill>
        <p:spPr>
          <a:xfrm>
            <a:off x="4338028" y="443723"/>
            <a:ext cx="4390980" cy="634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22883" l="44783" r="0" t="48329"/>
          <a:stretch/>
        </p:blipFill>
        <p:spPr>
          <a:xfrm>
            <a:off x="172870" y="1991320"/>
            <a:ext cx="4572000" cy="12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2140329" y="19584"/>
            <a:ext cx="5209082" cy="346218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 of Orthonormal vector forming a basis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4">
            <a:alphaModFix/>
          </a:blip>
          <a:srcRect b="57237" l="1890" r="65082" t="6776"/>
          <a:stretch/>
        </p:blipFill>
        <p:spPr>
          <a:xfrm>
            <a:off x="172870" y="3253571"/>
            <a:ext cx="3020035" cy="1443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 rotWithShape="1">
          <a:blip r:embed="rId4">
            <a:alphaModFix/>
          </a:blip>
          <a:srcRect b="14338" l="1890" r="64239" t="56670"/>
          <a:stretch/>
        </p:blipFill>
        <p:spPr>
          <a:xfrm>
            <a:off x="3436413" y="3307242"/>
            <a:ext cx="3097104" cy="116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 rotWithShape="1">
          <a:blip r:embed="rId5">
            <a:alphaModFix/>
          </a:blip>
          <a:srcRect b="16645" l="2705" r="0" t="66787"/>
          <a:stretch/>
        </p:blipFill>
        <p:spPr>
          <a:xfrm>
            <a:off x="74468" y="4738882"/>
            <a:ext cx="8896662" cy="346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19080" l="0" r="54558" t="0"/>
          <a:stretch/>
        </p:blipFill>
        <p:spPr>
          <a:xfrm>
            <a:off x="346947" y="227296"/>
            <a:ext cx="3213217" cy="2249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2788170" y="22727"/>
            <a:ext cx="3312826" cy="346218"/>
          </a:xfrm>
          <a:prstGeom prst="rect">
            <a:avLst/>
          </a:prstGeom>
          <a:solidFill>
            <a:srgbClr val="C903A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</a:t>
            </a: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Component Analysis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4">
            <a:alphaModFix/>
          </a:blip>
          <a:srcRect b="3620" l="2624" r="1147" t="12630"/>
          <a:stretch/>
        </p:blipFill>
        <p:spPr>
          <a:xfrm>
            <a:off x="3476950" y="413860"/>
            <a:ext cx="5502924" cy="1514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 rotWithShape="1">
          <a:blip r:embed="rId5">
            <a:alphaModFix/>
          </a:blip>
          <a:srcRect b="43333" l="0" r="51557" t="1"/>
          <a:stretch/>
        </p:blipFill>
        <p:spPr>
          <a:xfrm>
            <a:off x="54639" y="3109784"/>
            <a:ext cx="3102963" cy="197952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755575" y="2419700"/>
            <a:ext cx="3954300" cy="346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the Reconstruction Error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5">
            <a:alphaModFix/>
          </a:blip>
          <a:srcRect b="8074" l="2178" r="49379" t="62136"/>
          <a:stretch/>
        </p:blipFill>
        <p:spPr>
          <a:xfrm>
            <a:off x="2298816" y="2811243"/>
            <a:ext cx="2683981" cy="90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 rotWithShape="1">
          <a:blip r:embed="rId5">
            <a:alphaModFix/>
          </a:blip>
          <a:srcRect b="47680" l="52306" r="-749" t="2110"/>
          <a:stretch/>
        </p:blipFill>
        <p:spPr>
          <a:xfrm>
            <a:off x="2966215" y="3915944"/>
            <a:ext cx="2207970" cy="124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 rotWithShape="1">
          <a:blip r:embed="rId5">
            <a:alphaModFix/>
          </a:blip>
          <a:srcRect b="-511" l="51485" r="71" t="54465"/>
          <a:stretch/>
        </p:blipFill>
        <p:spPr>
          <a:xfrm>
            <a:off x="5529426" y="3903195"/>
            <a:ext cx="2312374" cy="119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 rotWithShape="1">
          <a:blip r:embed="rId6">
            <a:alphaModFix/>
          </a:blip>
          <a:srcRect b="0" l="0" r="0" t="15877"/>
          <a:stretch/>
        </p:blipFill>
        <p:spPr>
          <a:xfrm>
            <a:off x="4907577" y="1972764"/>
            <a:ext cx="4009786" cy="809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/>
        </p:nvSpPr>
        <p:spPr>
          <a:xfrm>
            <a:off x="2788170" y="22727"/>
            <a:ext cx="3145491" cy="346218"/>
          </a:xfrm>
          <a:prstGeom prst="rect">
            <a:avLst/>
          </a:prstGeom>
          <a:solidFill>
            <a:srgbClr val="C903A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 Value Decomposition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178904" y="485434"/>
            <a:ext cx="390607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Eigen decomposition is a method used in linear algebra to break down a square matrix into simpler components called eigenvalues and eigenvectors.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" sz="140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This decomposition is significant because it transforms matrix operations into simpler, scalar operations involving eigenvalues, making computations easier.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2641106" y="2783157"/>
            <a:ext cx="3145491" cy="346218"/>
          </a:xfrm>
          <a:prstGeom prst="rect">
            <a:avLst/>
          </a:prstGeom>
          <a:solidFill>
            <a:srgbClr val="C903A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Singular Value Decomposition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178904" y="3504457"/>
            <a:ext cx="314549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It generalizes the Eigen value decomposition of a square matrix with an orthonormal eigen basis to any ⁠m × n matrix.</a:t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8802" y="3303595"/>
            <a:ext cx="5257800" cy="177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401" y="539899"/>
            <a:ext cx="623205" cy="3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7227" y="831650"/>
            <a:ext cx="1497242" cy="9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9444" y="527275"/>
            <a:ext cx="8763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9450" y="888766"/>
            <a:ext cx="2320950" cy="8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/>
        </p:nvSpPr>
        <p:spPr>
          <a:xfrm>
            <a:off x="3475144" y="60442"/>
            <a:ext cx="1492674" cy="2846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Question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32"/>
          <p:cNvGrpSpPr/>
          <p:nvPr/>
        </p:nvGrpSpPr>
        <p:grpSpPr>
          <a:xfrm>
            <a:off x="268357" y="492155"/>
            <a:ext cx="4502915" cy="610930"/>
            <a:chOff x="268357" y="492155"/>
            <a:chExt cx="4502915" cy="610930"/>
          </a:xfrm>
        </p:grpSpPr>
        <p:sp>
          <p:nvSpPr>
            <p:cNvPr id="222" name="Google Shape;222;p32"/>
            <p:cNvSpPr txBox="1"/>
            <p:nvPr/>
          </p:nvSpPr>
          <p:spPr>
            <a:xfrm>
              <a:off x="268357" y="492155"/>
              <a:ext cx="34786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273239"/>
                  </a:solidFill>
                  <a:latin typeface="Nunito"/>
                  <a:ea typeface="Nunito"/>
                  <a:cs typeface="Nunito"/>
                  <a:sym typeface="Nunito"/>
                </a:rPr>
                <a:t>Perform Eigen Value Decomposition for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3" name="Google Shape;223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47052" y="534074"/>
              <a:ext cx="1024220" cy="5690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4" name="Google Shape;22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271" y="1145004"/>
            <a:ext cx="3217736" cy="378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5144" y="1145004"/>
            <a:ext cx="2496215" cy="399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09496" y="1145004"/>
            <a:ext cx="2917603" cy="340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/>
        </p:nvSpPr>
        <p:spPr>
          <a:xfrm>
            <a:off x="3475144" y="60442"/>
            <a:ext cx="1492674" cy="2846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Question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33"/>
          <p:cNvGrpSpPr/>
          <p:nvPr/>
        </p:nvGrpSpPr>
        <p:grpSpPr>
          <a:xfrm>
            <a:off x="268357" y="345105"/>
            <a:ext cx="5059293" cy="673100"/>
            <a:chOff x="268357" y="463382"/>
            <a:chExt cx="5059293" cy="673100"/>
          </a:xfrm>
        </p:grpSpPr>
        <p:sp>
          <p:nvSpPr>
            <p:cNvPr id="233" name="Google Shape;233;p33"/>
            <p:cNvSpPr txBox="1"/>
            <p:nvPr/>
          </p:nvSpPr>
          <p:spPr>
            <a:xfrm>
              <a:off x="268357" y="492155"/>
              <a:ext cx="37371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273239"/>
                  </a:solidFill>
                  <a:latin typeface="Nunito"/>
                  <a:ea typeface="Nunito"/>
                  <a:cs typeface="Nunito"/>
                  <a:sym typeface="Nunito"/>
                </a:rPr>
                <a:t>Perform Singular Value Decomposition for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" name="Google Shape;234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16350" y="463382"/>
              <a:ext cx="1511300" cy="673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5" name="Google Shape;235;p33"/>
          <p:cNvPicPr preferRelativeResize="0"/>
          <p:nvPr/>
        </p:nvPicPr>
        <p:blipFill rotWithShape="1">
          <a:blip r:embed="rId4">
            <a:alphaModFix/>
          </a:blip>
          <a:srcRect b="2115" l="0" r="0" t="0"/>
          <a:stretch/>
        </p:blipFill>
        <p:spPr>
          <a:xfrm>
            <a:off x="268357" y="828705"/>
            <a:ext cx="2962573" cy="423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97106" y="1113314"/>
            <a:ext cx="2801471" cy="403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8577" y="1113314"/>
            <a:ext cx="2942976" cy="2887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