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rial Black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rial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4" name="Google Shape;264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8" name="Google Shape;288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0" name="Google Shape;300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4.png"/><Relationship Id="rId4" Type="http://schemas.openxmlformats.org/officeDocument/2006/relationships/image" Target="../media/image28.png"/><Relationship Id="rId5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7.png"/><Relationship Id="rId4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Relationship Id="rId5" Type="http://schemas.openxmlformats.org/officeDocument/2006/relationships/image" Target="../media/image40.png"/><Relationship Id="rId6" Type="http://schemas.openxmlformats.org/officeDocument/2006/relationships/image" Target="../media/image43.png"/><Relationship Id="rId7" Type="http://schemas.openxmlformats.org/officeDocument/2006/relationships/image" Target="../media/image3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9.png"/><Relationship Id="rId4" Type="http://schemas.openxmlformats.org/officeDocument/2006/relationships/image" Target="../media/image47.png"/><Relationship Id="rId5" Type="http://schemas.openxmlformats.org/officeDocument/2006/relationships/image" Target="../media/image42.png"/><Relationship Id="rId6" Type="http://schemas.openxmlformats.org/officeDocument/2006/relationships/image" Target="../media/image4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15.png"/><Relationship Id="rId5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38.png"/><Relationship Id="rId5" Type="http://schemas.openxmlformats.org/officeDocument/2006/relationships/image" Target="../media/image32.png"/><Relationship Id="rId6" Type="http://schemas.openxmlformats.org/officeDocument/2006/relationships/image" Target="../media/image3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70000"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2296980" y="128010"/>
            <a:ext cx="4550044" cy="13157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" sz="4100" u="none" cap="none" strike="noStrike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Week-6 (Discussion)</a:t>
            </a:r>
            <a:endParaRPr b="0" i="0" sz="11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" sz="4100" u="none" cap="none" strike="noStrike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baseline="30000" i="0" lang="en" sz="4100" u="none" cap="none" strike="noStrike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1" i="0" lang="en" sz="4100" u="none" cap="none" strike="noStrike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 Mar, 2025</a:t>
            </a:r>
            <a:endParaRPr b="1" i="0" sz="4100" u="none" cap="none" strike="noStrike">
              <a:solidFill>
                <a:srgbClr val="FFF2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911" y="122195"/>
            <a:ext cx="1477652" cy="1477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51774" y="122195"/>
            <a:ext cx="1133573" cy="126960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0" y="1922667"/>
            <a:ext cx="7105227" cy="1915879"/>
          </a:xfrm>
          <a:prstGeom prst="rect">
            <a:avLst/>
          </a:prstGeom>
          <a:solidFill>
            <a:srgbClr val="FFE699">
              <a:alpha val="74509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548135"/>
                </a:solidFill>
                <a:latin typeface="Arial Black"/>
                <a:ea typeface="Arial Black"/>
                <a:cs typeface="Arial Black"/>
                <a:sym typeface="Arial Black"/>
              </a:rPr>
              <a:t>Deep Learning</a:t>
            </a:r>
            <a:endParaRPr b="0" i="0" sz="1800" u="none" cap="none" strike="noStrike">
              <a:solidFill>
                <a:srgbClr val="548135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Prof. Sudarshan Iyenger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Professor and Head of the Department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Department of Computer Science and Engineering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IIT Ropar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1" y="3965274"/>
            <a:ext cx="6440864" cy="1073756"/>
          </a:xfrm>
          <a:prstGeom prst="rect">
            <a:avLst/>
          </a:prstGeom>
          <a:solidFill>
            <a:srgbClr val="812494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Ayan Paul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PMRF Research Scholar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IIT Kharagpur</a:t>
            </a:r>
            <a:endParaRPr b="1" i="0" sz="15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09920" y="1908914"/>
            <a:ext cx="3434080" cy="3234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1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4320630" y="1059820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1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1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3017817" y="4763840"/>
            <a:ext cx="856530" cy="34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5" name="Google Shape;185;p22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86" name="Google Shape;186;p22"/>
          <p:cNvGrpSpPr/>
          <p:nvPr/>
        </p:nvGrpSpPr>
        <p:grpSpPr>
          <a:xfrm>
            <a:off x="74505" y="526402"/>
            <a:ext cx="9069495" cy="2576982"/>
            <a:chOff x="-1" y="517217"/>
            <a:chExt cx="9069495" cy="2576982"/>
          </a:xfrm>
        </p:grpSpPr>
        <p:sp>
          <p:nvSpPr>
            <p:cNvPr id="187" name="Google Shape;187;p22"/>
            <p:cNvSpPr txBox="1"/>
            <p:nvPr/>
          </p:nvSpPr>
          <p:spPr>
            <a:xfrm>
              <a:off x="-1" y="517217"/>
              <a:ext cx="9069495" cy="346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Which of the following networks represents an autoencoder?</a:t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88" name="Google Shape;188;p22"/>
            <p:cNvGrpSpPr/>
            <p:nvPr/>
          </p:nvGrpSpPr>
          <p:grpSpPr>
            <a:xfrm>
              <a:off x="233625" y="900028"/>
              <a:ext cx="3923939" cy="2194171"/>
              <a:chOff x="233625" y="900028"/>
              <a:chExt cx="3923939" cy="2194171"/>
            </a:xfrm>
          </p:grpSpPr>
          <p:pic>
            <p:nvPicPr>
              <p:cNvPr id="189" name="Google Shape;189;p22"/>
              <p:cNvPicPr preferRelativeResize="0"/>
              <p:nvPr/>
            </p:nvPicPr>
            <p:blipFill rotWithShape="1">
              <a:blip r:embed="rId3">
                <a:alphaModFix/>
              </a:blip>
              <a:srcRect b="53119" l="0" r="0" t="0"/>
              <a:stretch/>
            </p:blipFill>
            <p:spPr>
              <a:xfrm>
                <a:off x="233625" y="931444"/>
                <a:ext cx="2079513" cy="21627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2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47144"/>
              <a:stretch/>
            </p:blipFill>
            <p:spPr>
              <a:xfrm>
                <a:off x="2313138" y="900028"/>
                <a:ext cx="1844426" cy="21627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91" name="Google Shape;19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3952" y="1601240"/>
            <a:ext cx="4695018" cy="888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0630" y="2571750"/>
            <a:ext cx="3938059" cy="2045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2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-1" y="517216"/>
            <a:ext cx="8833402" cy="11772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we build a neural network for a 5-class classification task. Suppose for a single training example, the true label is [0 1 0 0 1] while the predictions by the neural network are [0.25 0.3 0.2 0.1 0.2]. What would be the value of cross-entropy loss for this example? (Answer up to two decimal places, Use base 2 for log-related calculations)</a:t>
            </a:r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0" y="1884686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2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2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3017816" y="4763840"/>
            <a:ext cx="2251837" cy="34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(Type: Range) 4.0,4.1</a:t>
            </a:r>
            <a:endParaRPr/>
          </a:p>
        </p:txBody>
      </p:sp>
      <p:cxnSp>
        <p:nvCxnSpPr>
          <p:cNvPr id="203" name="Google Shape;203;p23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04" name="Google Shape;20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13" y="2304187"/>
            <a:ext cx="3354756" cy="2030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2347" y="2259873"/>
            <a:ext cx="3580762" cy="2393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3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155299" y="500933"/>
            <a:ext cx="8833402" cy="15773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an under-complete autoencoder has an input layer with a dimension of 7, what could be the possible dimension of the hidden layer?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8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7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4"/>
          <p:cNvSpPr txBox="1"/>
          <p:nvPr/>
        </p:nvSpPr>
        <p:spPr>
          <a:xfrm>
            <a:off x="0" y="2107691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3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4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3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3017816" y="4763840"/>
            <a:ext cx="1097835" cy="3462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a), e)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6" name="Google Shape;216;p24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17" name="Google Shape;21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3" y="2496017"/>
            <a:ext cx="5614231" cy="960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0981" y="3353030"/>
            <a:ext cx="4530436" cy="128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4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-1" y="517216"/>
            <a:ext cx="9096588" cy="13772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423" l="-468" r="0" t="-176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26" name="Google Shape;226;p25"/>
          <p:cNvSpPr txBox="1"/>
          <p:nvPr/>
        </p:nvSpPr>
        <p:spPr>
          <a:xfrm>
            <a:off x="0" y="1945963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4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25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4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3017816" y="4763840"/>
            <a:ext cx="646557" cy="3462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9" name="Google Shape;229;p25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30" name="Google Shape;23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2343690"/>
            <a:ext cx="4461165" cy="510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2861121"/>
            <a:ext cx="4763144" cy="943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63144" y="1403286"/>
            <a:ext cx="3962400" cy="1758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63144" y="3257751"/>
            <a:ext cx="4235384" cy="1608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5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26"/>
          <p:cNvSpPr txBox="1"/>
          <p:nvPr/>
        </p:nvSpPr>
        <p:spPr>
          <a:xfrm>
            <a:off x="0" y="1856697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5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5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26"/>
          <p:cNvSpPr txBox="1"/>
          <p:nvPr/>
        </p:nvSpPr>
        <p:spPr>
          <a:xfrm>
            <a:off x="3017816" y="4763840"/>
            <a:ext cx="768477" cy="34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3" name="Google Shape;243;p26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4" name="Google Shape;244;p26"/>
          <p:cNvSpPr txBox="1"/>
          <p:nvPr/>
        </p:nvSpPr>
        <p:spPr>
          <a:xfrm>
            <a:off x="81775" y="448583"/>
            <a:ext cx="602099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type of autoencoder is it when the hidden layer’s dimensionality is less than that of the input layer?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Under-complete autoencoder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Complete autoencoder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Overcomplete autoencoder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Sparse autoencoder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5" name="Google Shape;24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51891"/>
            <a:ext cx="4723142" cy="105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6"/>
          <p:cNvPicPr preferRelativeResize="0"/>
          <p:nvPr/>
        </p:nvPicPr>
        <p:blipFill rotWithShape="1">
          <a:blip r:embed="rId4">
            <a:alphaModFix/>
          </a:blip>
          <a:srcRect b="0" l="0" r="3798" t="0"/>
          <a:stretch/>
        </p:blipFill>
        <p:spPr>
          <a:xfrm>
            <a:off x="4723142" y="2242109"/>
            <a:ext cx="4350327" cy="797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3377545"/>
            <a:ext cx="4723142" cy="881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23142" y="3377545"/>
            <a:ext cx="4368380" cy="797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6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27"/>
          <p:cNvSpPr txBox="1"/>
          <p:nvPr/>
        </p:nvSpPr>
        <p:spPr>
          <a:xfrm>
            <a:off x="94266" y="2302878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6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6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27"/>
          <p:cNvSpPr txBox="1"/>
          <p:nvPr/>
        </p:nvSpPr>
        <p:spPr>
          <a:xfrm>
            <a:off x="3017816" y="4763840"/>
            <a:ext cx="537908" cy="3462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8" name="Google Shape;258;p27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9" name="Google Shape;259;p27"/>
          <p:cNvSpPr txBox="1"/>
          <p:nvPr/>
        </p:nvSpPr>
        <p:spPr>
          <a:xfrm>
            <a:off x="155299" y="558382"/>
            <a:ext cx="883340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given an autoencoder A. The average activation value of neurons in this network is 0.06. The given autoencoder is: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Contractive autoencoder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Overcomplete neural network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Sparse autoencoder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Denoising autoencoder</a:t>
            </a:r>
            <a:endParaRPr/>
          </a:p>
        </p:txBody>
      </p:sp>
      <p:pic>
        <p:nvPicPr>
          <p:cNvPr id="260" name="Google Shape;2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66" y="2702932"/>
            <a:ext cx="7010961" cy="1479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7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28"/>
          <p:cNvSpPr txBox="1"/>
          <p:nvPr/>
        </p:nvSpPr>
        <p:spPr>
          <a:xfrm>
            <a:off x="47413" y="486760"/>
            <a:ext cx="8833402" cy="13003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of the following problems prevents us from using autoencoders for the task of Image compression?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Images are not allowed as input to autoencoders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Difficulty in training deep neural networks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Loss of image quality due to compression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Auto encoders are not capable of producing image output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28"/>
          <p:cNvSpPr txBox="1"/>
          <p:nvPr/>
        </p:nvSpPr>
        <p:spPr>
          <a:xfrm>
            <a:off x="47413" y="2010056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7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7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28"/>
          <p:cNvSpPr txBox="1"/>
          <p:nvPr/>
        </p:nvSpPr>
        <p:spPr>
          <a:xfrm>
            <a:off x="3017815" y="4763840"/>
            <a:ext cx="850991" cy="3462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1" name="Google Shape;271;p28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72" name="Google Shape;27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04" y="2579275"/>
            <a:ext cx="7830643" cy="1514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/>
          <p:nvPr/>
        </p:nvSpPr>
        <p:spPr>
          <a:xfrm>
            <a:off x="0" y="1919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8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29"/>
          <p:cNvSpPr txBox="1"/>
          <p:nvPr/>
        </p:nvSpPr>
        <p:spPr>
          <a:xfrm>
            <a:off x="67174" y="2571750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8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29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8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29"/>
          <p:cNvSpPr txBox="1"/>
          <p:nvPr/>
        </p:nvSpPr>
        <p:spPr>
          <a:xfrm>
            <a:off x="3017816" y="4763840"/>
            <a:ext cx="761704" cy="34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a), c)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2" name="Google Shape;282;p29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3" name="Google Shape;283;p29"/>
          <p:cNvSpPr txBox="1"/>
          <p:nvPr/>
        </p:nvSpPr>
        <p:spPr>
          <a:xfrm>
            <a:off x="0" y="368020"/>
            <a:ext cx="842687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of the following is a potential disadvantage of using autoencoders for dimensionality reduction over PCA?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Autoencoders are computationally expensive and may require more training data than PCA.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Autoencoders are bad at capturing complex relationships in data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Autoencoders may overfit the training data and generalize poorly to new data.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Autoencoders are unable to handle linear relationships between data.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4" name="Google Shape;28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74" y="3090404"/>
            <a:ext cx="5954319" cy="1274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9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30"/>
          <p:cNvSpPr txBox="1"/>
          <p:nvPr/>
        </p:nvSpPr>
        <p:spPr>
          <a:xfrm>
            <a:off x="33307" y="2220618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9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30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9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30"/>
          <p:cNvSpPr txBox="1"/>
          <p:nvPr/>
        </p:nvSpPr>
        <p:spPr>
          <a:xfrm>
            <a:off x="3017816" y="4763840"/>
            <a:ext cx="850991" cy="3462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4" name="Google Shape;294;p30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5" name="Google Shape;295;p30"/>
          <p:cNvSpPr txBox="1"/>
          <p:nvPr/>
        </p:nvSpPr>
        <p:spPr>
          <a:xfrm>
            <a:off x="33307" y="532522"/>
            <a:ext cx="804727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of the following is a potential advantage of using an overcomplete autoencoder?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Reduction of the risk of overfitting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Ability to learn more complex and nonlinear representations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Faster training time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compress the input data</a:t>
            </a:r>
            <a:endParaRPr/>
          </a:p>
        </p:txBody>
      </p:sp>
      <p:pic>
        <p:nvPicPr>
          <p:cNvPr id="296" name="Google Shape;29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79" y="2571750"/>
            <a:ext cx="6902974" cy="1698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/>
          <p:nvPr/>
        </p:nvSpPr>
        <p:spPr>
          <a:xfrm>
            <a:off x="-1" y="12527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10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31"/>
          <p:cNvSpPr txBox="1"/>
          <p:nvPr/>
        </p:nvSpPr>
        <p:spPr>
          <a:xfrm>
            <a:off x="54544" y="2969044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10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31"/>
          <p:cNvSpPr txBox="1"/>
          <p:nvPr/>
        </p:nvSpPr>
        <p:spPr>
          <a:xfrm>
            <a:off x="-1" y="4763840"/>
            <a:ext cx="2817743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10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31"/>
          <p:cNvSpPr txBox="1"/>
          <p:nvPr/>
        </p:nvSpPr>
        <p:spPr>
          <a:xfrm>
            <a:off x="3301082" y="4771806"/>
            <a:ext cx="830651" cy="3462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6" name="Google Shape;306;p31"/>
          <p:cNvCxnSpPr/>
          <p:nvPr/>
        </p:nvCxnSpPr>
        <p:spPr>
          <a:xfrm>
            <a:off x="2964542" y="4944930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7" name="Google Shape;307;p31"/>
          <p:cNvSpPr txBox="1"/>
          <p:nvPr/>
        </p:nvSpPr>
        <p:spPr>
          <a:xfrm>
            <a:off x="61353" y="358776"/>
            <a:ext cx="8459537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of the following is a key difference between sparse and contractive autoencoders?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Sparse autoencoders aim to reduce the number of non-zero activations in the hidden layer, while contractive autoencoders aim to make the encoder’s output less sensitive to small changes in input data.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Sparse autoencoders penalize large weights in the network, while contractive autoencoders focus on reconstructing the data with less distortion.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Sparse autoencoders use a linear activation function in the hidden layer, while contractive autoencoders use a nonlinear activation function.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Sparse autoencoders require a large amount of labeled data, whereas contractive autoencoders can operate effectively with smaller labeled datasets.</a:t>
            </a:r>
            <a:endParaRPr/>
          </a:p>
        </p:txBody>
      </p:sp>
      <p:pic>
        <p:nvPicPr>
          <p:cNvPr id="308" name="Google Shape;30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194" y="3378678"/>
            <a:ext cx="6133042" cy="126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3805590" y="17267"/>
            <a:ext cx="1532819" cy="34621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imes New Roman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Autoencoders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7898" l="51855" r="0" t="0"/>
          <a:stretch/>
        </p:blipFill>
        <p:spPr>
          <a:xfrm>
            <a:off x="4486421" y="363485"/>
            <a:ext cx="3051314" cy="2485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0" l="3097" r="56657" t="3963"/>
          <a:stretch/>
        </p:blipFill>
        <p:spPr>
          <a:xfrm>
            <a:off x="1606265" y="404965"/>
            <a:ext cx="2364417" cy="2402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4">
            <a:alphaModFix/>
          </a:blip>
          <a:srcRect b="47648" l="53583" r="0" t="32328"/>
          <a:stretch/>
        </p:blipFill>
        <p:spPr>
          <a:xfrm>
            <a:off x="766727" y="4431056"/>
            <a:ext cx="2905781" cy="6646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1626309" y="3032024"/>
            <a:ext cx="1745961" cy="500107"/>
          </a:xfrm>
          <a:prstGeom prst="rect">
            <a:avLst/>
          </a:prstGeom>
          <a:solidFill>
            <a:srgbClr val="B20679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Complete</a:t>
            </a:r>
            <a:endParaRPr/>
          </a:p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Autoencoder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4">
            <a:alphaModFix/>
          </a:blip>
          <a:srcRect b="2474" l="0" r="51501" t="83738"/>
          <a:stretch/>
        </p:blipFill>
        <p:spPr>
          <a:xfrm>
            <a:off x="135827" y="3695419"/>
            <a:ext cx="4022662" cy="60628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5635092" y="3069843"/>
            <a:ext cx="1745961" cy="500107"/>
          </a:xfrm>
          <a:prstGeom prst="rect">
            <a:avLst/>
          </a:prstGeom>
          <a:solidFill>
            <a:srgbClr val="B20679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 Complete</a:t>
            </a:r>
            <a:endParaRPr/>
          </a:p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Autoencoder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5">
            <a:alphaModFix/>
          </a:blip>
          <a:srcRect b="2892" l="0" r="49744" t="80170"/>
          <a:stretch/>
        </p:blipFill>
        <p:spPr>
          <a:xfrm>
            <a:off x="4791192" y="3620859"/>
            <a:ext cx="4101465" cy="731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5">
            <a:alphaModFix/>
          </a:blip>
          <a:srcRect b="34626" l="53656" r="0" t="39020"/>
          <a:stretch/>
        </p:blipFill>
        <p:spPr>
          <a:xfrm>
            <a:off x="4191268" y="4346319"/>
            <a:ext cx="2491571" cy="749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5">
            <a:alphaModFix/>
          </a:blip>
          <a:srcRect b="58824" l="53656" r="0" t="15925"/>
          <a:stretch/>
        </p:blipFill>
        <p:spPr>
          <a:xfrm>
            <a:off x="6682839" y="4374544"/>
            <a:ext cx="2536892" cy="731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/>
        </p:nvSpPr>
        <p:spPr>
          <a:xfrm>
            <a:off x="2935369" y="40316"/>
            <a:ext cx="3273258" cy="3462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Choice of activation function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10" y="471913"/>
            <a:ext cx="4565608" cy="2141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1998" y="386534"/>
            <a:ext cx="4572000" cy="218521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/>
        </p:nvSpPr>
        <p:spPr>
          <a:xfrm>
            <a:off x="106510" y="2698405"/>
            <a:ext cx="44654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typically chosen to be logistic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Reason: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Maps output between [0,1], suitable for binary reconstruction.</a:t>
            </a:r>
            <a:r>
              <a:rPr b="0" i="1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4672118" y="2657128"/>
            <a:ext cx="418866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typically chosen to be linear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Reason: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Preserves continuous numerical values without constraint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3289067" y="3444877"/>
            <a:ext cx="2565862" cy="3462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Choice of Loss Function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5"/>
          <p:cNvPicPr preferRelativeResize="0"/>
          <p:nvPr/>
        </p:nvPicPr>
        <p:blipFill rotWithShape="1">
          <a:blip r:embed="rId5">
            <a:alphaModFix/>
          </a:blip>
          <a:srcRect b="0" l="0" r="0" t="50000"/>
          <a:stretch/>
        </p:blipFill>
        <p:spPr>
          <a:xfrm>
            <a:off x="106510" y="3891236"/>
            <a:ext cx="4654333" cy="1133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 rotWithShape="1">
          <a:blip r:embed="rId5">
            <a:alphaModFix/>
          </a:blip>
          <a:srcRect b="50000" l="0" r="0" t="0"/>
          <a:stretch/>
        </p:blipFill>
        <p:spPr>
          <a:xfrm>
            <a:off x="4571998" y="3875577"/>
            <a:ext cx="4572002" cy="1113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6"/>
          <p:cNvPicPr preferRelativeResize="0"/>
          <p:nvPr/>
        </p:nvPicPr>
        <p:blipFill rotWithShape="1">
          <a:blip r:embed="rId3">
            <a:alphaModFix/>
          </a:blip>
          <a:srcRect b="6505" l="1412" r="25217" t="11435"/>
          <a:stretch/>
        </p:blipFill>
        <p:spPr>
          <a:xfrm>
            <a:off x="3717234" y="576521"/>
            <a:ext cx="5312465" cy="242405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/>
        </p:nvSpPr>
        <p:spPr>
          <a:xfrm>
            <a:off x="2486445" y="70134"/>
            <a:ext cx="4171109" cy="3462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 between Autoencoder and PCA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6"/>
          <p:cNvPicPr preferRelativeResize="0"/>
          <p:nvPr/>
        </p:nvPicPr>
        <p:blipFill rotWithShape="1">
          <a:blip r:embed="rId4">
            <a:alphaModFix/>
          </a:blip>
          <a:srcRect b="0" l="0" r="48260" t="0"/>
          <a:stretch/>
        </p:blipFill>
        <p:spPr>
          <a:xfrm>
            <a:off x="0" y="576521"/>
            <a:ext cx="3373736" cy="2136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 rotWithShape="1">
          <a:blip r:embed="rId5">
            <a:alphaModFix/>
          </a:blip>
          <a:srcRect b="42731" l="53370" r="0" t="1384"/>
          <a:stretch/>
        </p:blipFill>
        <p:spPr>
          <a:xfrm>
            <a:off x="1286664" y="3122288"/>
            <a:ext cx="2937466" cy="195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 rotWithShape="1">
          <a:blip r:embed="rId5">
            <a:alphaModFix/>
          </a:blip>
          <a:srcRect b="0" l="53370" r="0" t="56876"/>
          <a:stretch/>
        </p:blipFill>
        <p:spPr>
          <a:xfrm>
            <a:off x="4862351" y="3160749"/>
            <a:ext cx="3426875" cy="175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/>
        </p:nvSpPr>
        <p:spPr>
          <a:xfrm>
            <a:off x="2945222" y="73024"/>
            <a:ext cx="3253556" cy="346218"/>
          </a:xfrm>
          <a:prstGeom prst="rect">
            <a:avLst/>
          </a:prstGeom>
          <a:solidFill>
            <a:srgbClr val="FB1BF7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Regularization in Autoencoders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 b="0" l="51808" r="0" t="0"/>
          <a:stretch/>
        </p:blipFill>
        <p:spPr>
          <a:xfrm>
            <a:off x="2992691" y="419242"/>
            <a:ext cx="2742686" cy="2107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 rotWithShape="1">
          <a:blip r:embed="rId4">
            <a:alphaModFix/>
          </a:blip>
          <a:srcRect b="37900" l="52551" r="0" t="0"/>
          <a:stretch/>
        </p:blipFill>
        <p:spPr>
          <a:xfrm>
            <a:off x="6000804" y="515376"/>
            <a:ext cx="3143195" cy="1457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 rotWithShape="1">
          <a:blip r:embed="rId3">
            <a:alphaModFix/>
          </a:blip>
          <a:srcRect b="0" l="0" r="54656" t="0"/>
          <a:stretch/>
        </p:blipFill>
        <p:spPr>
          <a:xfrm>
            <a:off x="154325" y="419242"/>
            <a:ext cx="2742686" cy="224021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/>
        </p:nvSpPr>
        <p:spPr>
          <a:xfrm>
            <a:off x="3200657" y="2612212"/>
            <a:ext cx="2742686" cy="346218"/>
          </a:xfrm>
          <a:prstGeom prst="rect">
            <a:avLst/>
          </a:prstGeom>
          <a:solidFill>
            <a:srgbClr val="FB1BF7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Denoising Autoencoders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17"/>
          <p:cNvPicPr preferRelativeResize="0"/>
          <p:nvPr/>
        </p:nvPicPr>
        <p:blipFill rotWithShape="1">
          <a:blip r:embed="rId5">
            <a:alphaModFix/>
          </a:blip>
          <a:srcRect b="12200" l="1714" r="54131" t="4383"/>
          <a:stretch/>
        </p:blipFill>
        <p:spPr>
          <a:xfrm>
            <a:off x="0" y="2958430"/>
            <a:ext cx="2412680" cy="2120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 rotWithShape="1">
          <a:blip r:embed="rId5">
            <a:alphaModFix/>
          </a:blip>
          <a:srcRect b="9331" l="52064" r="0" t="0"/>
          <a:stretch/>
        </p:blipFill>
        <p:spPr>
          <a:xfrm>
            <a:off x="2402998" y="3064481"/>
            <a:ext cx="2289240" cy="2014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 rotWithShape="1">
          <a:blip r:embed="rId6">
            <a:alphaModFix/>
          </a:blip>
          <a:srcRect b="5579" l="52716" r="0" t="7852"/>
          <a:stretch/>
        </p:blipFill>
        <p:spPr>
          <a:xfrm>
            <a:off x="4692238" y="3023147"/>
            <a:ext cx="2185356" cy="2120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 rotWithShape="1">
          <a:blip r:embed="rId7">
            <a:alphaModFix/>
          </a:blip>
          <a:srcRect b="59157" l="44373" r="0" t="0"/>
          <a:stretch/>
        </p:blipFill>
        <p:spPr>
          <a:xfrm>
            <a:off x="6901202" y="3558861"/>
            <a:ext cx="2255950" cy="919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/>
        </p:nvSpPr>
        <p:spPr>
          <a:xfrm>
            <a:off x="1610139" y="132659"/>
            <a:ext cx="5923722" cy="34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Difference between Machine Learning and Deep Learning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8"/>
          <p:cNvPicPr preferRelativeResize="0"/>
          <p:nvPr/>
        </p:nvPicPr>
        <p:blipFill rotWithShape="1">
          <a:blip r:embed="rId3">
            <a:alphaModFix/>
          </a:blip>
          <a:srcRect b="52692" l="3197" r="9463" t="0"/>
          <a:stretch/>
        </p:blipFill>
        <p:spPr>
          <a:xfrm>
            <a:off x="89454" y="655107"/>
            <a:ext cx="4378062" cy="535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/>
          <p:cNvPicPr preferRelativeResize="0"/>
          <p:nvPr/>
        </p:nvPicPr>
        <p:blipFill rotWithShape="1">
          <a:blip r:embed="rId3">
            <a:alphaModFix/>
          </a:blip>
          <a:srcRect b="0" l="3256" r="0" t="50000"/>
          <a:stretch/>
        </p:blipFill>
        <p:spPr>
          <a:xfrm>
            <a:off x="4555642" y="655107"/>
            <a:ext cx="4588358" cy="535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937918"/>
            <a:ext cx="5078441" cy="2615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8"/>
          <p:cNvPicPr preferRelativeResize="0"/>
          <p:nvPr/>
        </p:nvPicPr>
        <p:blipFill rotWithShape="1">
          <a:blip r:embed="rId5">
            <a:alphaModFix/>
          </a:blip>
          <a:srcRect b="0" l="0" r="3835" t="0"/>
          <a:stretch/>
        </p:blipFill>
        <p:spPr>
          <a:xfrm>
            <a:off x="5078441" y="1937918"/>
            <a:ext cx="4058869" cy="169095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 txBox="1"/>
          <p:nvPr/>
        </p:nvSpPr>
        <p:spPr>
          <a:xfrm>
            <a:off x="3651181" y="1479562"/>
            <a:ext cx="1808922" cy="34621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Differences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9"/>
          <p:cNvPicPr preferRelativeResize="0"/>
          <p:nvPr/>
        </p:nvPicPr>
        <p:blipFill rotWithShape="1">
          <a:blip r:embed="rId3">
            <a:alphaModFix/>
          </a:blip>
          <a:srcRect b="5042" l="45643" r="0" t="0"/>
          <a:stretch/>
        </p:blipFill>
        <p:spPr>
          <a:xfrm>
            <a:off x="2822464" y="711216"/>
            <a:ext cx="3260875" cy="1720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 rotWithShape="1">
          <a:blip r:embed="rId4">
            <a:alphaModFix/>
          </a:blip>
          <a:srcRect b="0" l="6426" r="21727" t="8447"/>
          <a:stretch/>
        </p:blipFill>
        <p:spPr>
          <a:xfrm>
            <a:off x="2599227" y="3012277"/>
            <a:ext cx="3043999" cy="1913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/>
        </p:nvSpPr>
        <p:spPr>
          <a:xfrm>
            <a:off x="3200657" y="78126"/>
            <a:ext cx="2742686" cy="346218"/>
          </a:xfrm>
          <a:prstGeom prst="rect">
            <a:avLst/>
          </a:prstGeom>
          <a:solidFill>
            <a:srgbClr val="FB1BF7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Sparse Autoencoders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19"/>
          <p:cNvPicPr preferRelativeResize="0"/>
          <p:nvPr/>
        </p:nvPicPr>
        <p:blipFill rotWithShape="1">
          <a:blip r:embed="rId5">
            <a:alphaModFix/>
          </a:blip>
          <a:srcRect b="0" l="45248" r="0" t="0"/>
          <a:stretch/>
        </p:blipFill>
        <p:spPr>
          <a:xfrm>
            <a:off x="6128681" y="710923"/>
            <a:ext cx="3007010" cy="2837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 rotWithShape="1">
          <a:blip r:embed="rId5">
            <a:alphaModFix/>
          </a:blip>
          <a:srcRect b="6603" l="0" r="60411" t="55822"/>
          <a:stretch/>
        </p:blipFill>
        <p:spPr>
          <a:xfrm>
            <a:off x="250581" y="2543152"/>
            <a:ext cx="2348646" cy="1151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9"/>
          <p:cNvPicPr preferRelativeResize="0"/>
          <p:nvPr/>
        </p:nvPicPr>
        <p:blipFill rotWithShape="1">
          <a:blip r:embed="rId3">
            <a:alphaModFix/>
          </a:blip>
          <a:srcRect b="5042" l="0" r="55580" t="0"/>
          <a:stretch/>
        </p:blipFill>
        <p:spPr>
          <a:xfrm>
            <a:off x="45297" y="710923"/>
            <a:ext cx="2664772" cy="1720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/>
        </p:nvSpPr>
        <p:spPr>
          <a:xfrm>
            <a:off x="3647919" y="55287"/>
            <a:ext cx="2742686" cy="346218"/>
          </a:xfrm>
          <a:prstGeom prst="rect">
            <a:avLst/>
          </a:prstGeom>
          <a:solidFill>
            <a:srgbClr val="FB1BF7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Contractive Autoencoders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0"/>
          <p:cNvPicPr preferRelativeResize="0"/>
          <p:nvPr/>
        </p:nvPicPr>
        <p:blipFill rotWithShape="1">
          <a:blip r:embed="rId3">
            <a:alphaModFix/>
          </a:blip>
          <a:srcRect b="25752" l="54158" r="0" t="0"/>
          <a:stretch/>
        </p:blipFill>
        <p:spPr>
          <a:xfrm>
            <a:off x="84961" y="452853"/>
            <a:ext cx="2894317" cy="2118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 rotWithShape="1">
          <a:blip r:embed="rId3">
            <a:alphaModFix/>
          </a:blip>
          <a:srcRect b="20660" l="2879" r="50572" t="-1"/>
          <a:stretch/>
        </p:blipFill>
        <p:spPr>
          <a:xfrm>
            <a:off x="3101010" y="591999"/>
            <a:ext cx="3081129" cy="2373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 rotWithShape="1">
          <a:blip r:embed="rId4">
            <a:alphaModFix/>
          </a:blip>
          <a:srcRect b="9176" l="56378" r="0" t="4781"/>
          <a:stretch/>
        </p:blipFill>
        <p:spPr>
          <a:xfrm>
            <a:off x="6500192" y="1597000"/>
            <a:ext cx="2429638" cy="1699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 rotWithShape="1">
          <a:blip r:embed="rId4">
            <a:alphaModFix/>
          </a:blip>
          <a:srcRect b="38385" l="3053" r="50014" t="0"/>
          <a:stretch/>
        </p:blipFill>
        <p:spPr>
          <a:xfrm>
            <a:off x="6633891" y="591999"/>
            <a:ext cx="2295939" cy="1068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 rotWithShape="1">
          <a:blip r:embed="rId5">
            <a:alphaModFix/>
          </a:blip>
          <a:srcRect b="6858" l="1975" r="50198" t="10832"/>
          <a:stretch/>
        </p:blipFill>
        <p:spPr>
          <a:xfrm>
            <a:off x="512346" y="2965802"/>
            <a:ext cx="2429638" cy="1974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/>
          <p:cNvPicPr preferRelativeResize="0"/>
          <p:nvPr/>
        </p:nvPicPr>
        <p:blipFill rotWithShape="1">
          <a:blip r:embed="rId6">
            <a:alphaModFix/>
          </a:blip>
          <a:srcRect b="18957" l="51534" r="0" t="27011"/>
          <a:stretch/>
        </p:blipFill>
        <p:spPr>
          <a:xfrm>
            <a:off x="3766931" y="3444057"/>
            <a:ext cx="3766930" cy="169944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0"/>
          <p:cNvSpPr txBox="1"/>
          <p:nvPr/>
        </p:nvSpPr>
        <p:spPr>
          <a:xfrm>
            <a:off x="4109831" y="3202259"/>
            <a:ext cx="3081129" cy="34621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of Regularization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/>
        </p:nvSpPr>
        <p:spPr>
          <a:xfrm>
            <a:off x="1538924" y="1168693"/>
            <a:ext cx="7197365" cy="31162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Autoencoders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Complete and Over Complete Autoencoders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 between Autoencoders and PCA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Denoising Autoencoders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Sparse Autoencoders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Contractive Autoencoders</a:t>
            </a:r>
            <a:endParaRPr/>
          </a:p>
        </p:txBody>
      </p:sp>
      <p:sp>
        <p:nvSpPr>
          <p:cNvPr id="175" name="Google Shape;175;p21"/>
          <p:cNvSpPr txBox="1"/>
          <p:nvPr/>
        </p:nvSpPr>
        <p:spPr>
          <a:xfrm>
            <a:off x="1538924" y="283105"/>
            <a:ext cx="6066149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on which Week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Assignment Questions are based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