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y="5143500" cx="9144000"/>
  <p:notesSz cx="6858000" cy="9144000"/>
  <p:embeddedFontLst>
    <p:embeddedFont>
      <p:font typeface="Helvetica Neue"/>
      <p:regular r:id="rId66"/>
      <p:bold r:id="rId67"/>
      <p:italic r:id="rId68"/>
      <p:boldItalic r:id="rId69"/>
    </p:embeddedFont>
    <p:embeddedFont>
      <p:font typeface="Arial Black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schemas.openxmlformats.org/officeDocument/2006/relationships/font" Target="fonts/ArialBlack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6.xml"/><Relationship Id="rId67" Type="http://schemas.openxmlformats.org/officeDocument/2006/relationships/font" Target="fonts/HelveticaNeue-bold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82ce025af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3482ce025af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82ce025af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3482ce025af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82ce025af_0_6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3482ce025af_0_6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82ce025af_0_10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3482ce025af_0_10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7fb807851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347fb807851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g347fb807851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7fb807851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347fb807851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g347fb807851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47fb807851_0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347fb807851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g347fb807851_0_2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47fb807851_0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347fb807851_0_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347fb807851_0_3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47fb80785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47fb80785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47fb807851_0_7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347fb807851_0_7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7" name="Google Shape;437;g347fb807851_0_7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47fb807851_0_7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347fb807851_0_7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g347fb807851_0_7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47fb807851_0_9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347fb807851_0_9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4" name="Google Shape;464;g347fb807851_0_9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47fb807851_0_1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347fb807851_0_1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8" name="Google Shape;478;g347fb807851_0_1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7fb807851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347fb807851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7fb8078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347fb8078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7fb807851_0_15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347fb807851_0_15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g347fb807851_0_15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47fb807851_0_16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347fb807851_0_16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5" name="Google Shape;515;g347fb807851_0_16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47fb807851_0_18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347fb807851_0_18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g347fb807851_0_18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47fb807851_0_20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347fb807851_0_20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g347fb807851_0_20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47fb807851_0_2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347fb807851_0_2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47fb807851_0_2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347fb807851_0_24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g347fb807851_0_24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47fb807851_0_25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347fb807851_0_25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5" name="Google Shape;575;g347fb807851_0_25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47fb807851_0_26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347fb807851_0_26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3" name="Google Shape;593;g347fb807851_0_26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4aeb2200e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34aeb2200e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2" name="Google Shape;612;g34aeb2200e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47fb807851_0_29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347fb807851_0_29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6" name="Google Shape;626;g347fb807851_0_29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7fb807851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47fb807851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47fb807851_0_3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347fb807851_0_3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3" name="Google Shape;643;g347fb807851_0_3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47fb807851_0_3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347fb807851_0_3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7fb807851_0_3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347fb807851_0_3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2" name="Google Shape;662;g347fb807851_0_34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47fb807851_0_3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347fb807851_0_34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4" name="Google Shape;674;g347fb807851_0_34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47fb807851_0_36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347fb807851_0_36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8" name="Google Shape;688;g347fb807851_0_36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47fb807851_0_36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347fb807851_0_36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1" name="Google Shape;701;g347fb807851_0_36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482ce025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g3482ce025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5" name="Google Shape;715;g3482ce025a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482ce025af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g3482ce025af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9" name="Google Shape;729;g3482ce025af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482ce025af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3482ce025af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4" name="Google Shape;744;g3482ce025af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482ce025af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3482ce025af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9" name="Google Shape;759;g3482ce025af_0_4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7fb807851_0_17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347fb807851_0_17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482ce025af_0_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3482ce025af_0_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3" name="Google Shape;773;g3482ce025af_0_4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482ce025af_0_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3482ce025af_0_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5" name="Google Shape;785;g3482ce025af_0_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482ce025af_0_7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3482ce025af_0_7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7" name="Google Shape;797;g3482ce025af_0_7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482ce025af_0_8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3482ce025af_0_8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0" name="Google Shape;810;g3482ce025af_0_8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482ce025af_0_9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3482ce025af_0_9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4" name="Google Shape;824;g3482ce025af_0_9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482ce025af_0_10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3482ce025af_0_10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6" name="Google Shape;836;g3482ce025af_0_10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482ce025af_0_1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g3482ce025af_0_1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9" name="Google Shape;849;g3482ce025af_0_1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482ce025af_0_1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g3482ce025af_0_1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2" name="Google Shape;862;g3482ce025af_0_13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482ce025af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482ce025af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7fb807851_0_2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47fb807851_0_2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7fb807851_0_28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347fb807851_0_28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7fb807851_0_3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47fb807851_0_3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7fb807851_0_35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347fb807851_0_35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5" name="Google Shape;165;p3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26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47.png"/><Relationship Id="rId7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Relationship Id="rId4" Type="http://schemas.openxmlformats.org/officeDocument/2006/relationships/image" Target="../media/image43.png"/><Relationship Id="rId5" Type="http://schemas.openxmlformats.org/officeDocument/2006/relationships/image" Target="../media/image60.png"/><Relationship Id="rId6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50.png"/><Relationship Id="rId5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62.png"/><Relationship Id="rId5" Type="http://schemas.openxmlformats.org/officeDocument/2006/relationships/image" Target="../media/image7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54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55.png"/><Relationship Id="rId5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6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9.png"/><Relationship Id="rId4" Type="http://schemas.openxmlformats.org/officeDocument/2006/relationships/image" Target="../media/image9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1.png"/><Relationship Id="rId4" Type="http://schemas.openxmlformats.org/officeDocument/2006/relationships/image" Target="../media/image80.png"/><Relationship Id="rId5" Type="http://schemas.openxmlformats.org/officeDocument/2006/relationships/image" Target="../media/image63.png"/><Relationship Id="rId6" Type="http://schemas.openxmlformats.org/officeDocument/2006/relationships/image" Target="../media/image76.png"/><Relationship Id="rId7" Type="http://schemas.openxmlformats.org/officeDocument/2006/relationships/image" Target="../media/image6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6.png"/><Relationship Id="rId4" Type="http://schemas.openxmlformats.org/officeDocument/2006/relationships/image" Target="../media/image82.png"/><Relationship Id="rId5" Type="http://schemas.openxmlformats.org/officeDocument/2006/relationships/image" Target="../media/image68.png"/><Relationship Id="rId6" Type="http://schemas.openxmlformats.org/officeDocument/2006/relationships/image" Target="../media/image67.png"/><Relationship Id="rId7" Type="http://schemas.openxmlformats.org/officeDocument/2006/relationships/image" Target="../media/image71.png"/><Relationship Id="rId8" Type="http://schemas.openxmlformats.org/officeDocument/2006/relationships/image" Target="../media/image8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8.png"/><Relationship Id="rId4" Type="http://schemas.openxmlformats.org/officeDocument/2006/relationships/image" Target="../media/image84.png"/><Relationship Id="rId5" Type="http://schemas.openxmlformats.org/officeDocument/2006/relationships/image" Target="../media/image87.png"/><Relationship Id="rId6" Type="http://schemas.openxmlformats.org/officeDocument/2006/relationships/image" Target="../media/image8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9.png"/><Relationship Id="rId4" Type="http://schemas.openxmlformats.org/officeDocument/2006/relationships/image" Target="../media/image100.png"/><Relationship Id="rId5" Type="http://schemas.openxmlformats.org/officeDocument/2006/relationships/image" Target="../media/image7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3.png"/><Relationship Id="rId4" Type="http://schemas.openxmlformats.org/officeDocument/2006/relationships/image" Target="../media/image7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9.png"/><Relationship Id="rId4" Type="http://schemas.openxmlformats.org/officeDocument/2006/relationships/image" Target="../media/image86.png"/><Relationship Id="rId5" Type="http://schemas.openxmlformats.org/officeDocument/2006/relationships/image" Target="../media/image97.png"/><Relationship Id="rId6" Type="http://schemas.openxmlformats.org/officeDocument/2006/relationships/image" Target="../media/image9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0.png"/><Relationship Id="rId4" Type="http://schemas.openxmlformats.org/officeDocument/2006/relationships/image" Target="../media/image9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2.png"/><Relationship Id="rId4" Type="http://schemas.openxmlformats.org/officeDocument/2006/relationships/image" Target="../media/image101.png"/><Relationship Id="rId5" Type="http://schemas.openxmlformats.org/officeDocument/2006/relationships/image" Target="../media/image99.png"/><Relationship Id="rId6" Type="http://schemas.openxmlformats.org/officeDocument/2006/relationships/image" Target="../media/image8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8.png"/><Relationship Id="rId4" Type="http://schemas.openxmlformats.org/officeDocument/2006/relationships/image" Target="../media/image105.png"/><Relationship Id="rId5" Type="http://schemas.openxmlformats.org/officeDocument/2006/relationships/image" Target="../media/image93.png"/><Relationship Id="rId6" Type="http://schemas.openxmlformats.org/officeDocument/2006/relationships/image" Target="../media/image9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4.png"/><Relationship Id="rId4" Type="http://schemas.openxmlformats.org/officeDocument/2006/relationships/image" Target="../media/image96.png"/><Relationship Id="rId5" Type="http://schemas.openxmlformats.org/officeDocument/2006/relationships/image" Target="../media/image119.png"/><Relationship Id="rId6" Type="http://schemas.openxmlformats.org/officeDocument/2006/relationships/image" Target="../media/image108.png"/><Relationship Id="rId7" Type="http://schemas.openxmlformats.org/officeDocument/2006/relationships/image" Target="../media/image1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4.png"/><Relationship Id="rId6" Type="http://schemas.openxmlformats.org/officeDocument/2006/relationships/image" Target="../media/image1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4.png"/><Relationship Id="rId4" Type="http://schemas.openxmlformats.org/officeDocument/2006/relationships/image" Target="../media/image107.png"/><Relationship Id="rId5" Type="http://schemas.openxmlformats.org/officeDocument/2006/relationships/image" Target="../media/image1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9.png"/><Relationship Id="rId4" Type="http://schemas.openxmlformats.org/officeDocument/2006/relationships/image" Target="../media/image106.png"/><Relationship Id="rId5" Type="http://schemas.openxmlformats.org/officeDocument/2006/relationships/image" Target="../media/image1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0.png"/><Relationship Id="rId4" Type="http://schemas.openxmlformats.org/officeDocument/2006/relationships/image" Target="../media/image115.png"/><Relationship Id="rId5" Type="http://schemas.openxmlformats.org/officeDocument/2006/relationships/image" Target="../media/image123.png"/><Relationship Id="rId6" Type="http://schemas.openxmlformats.org/officeDocument/2006/relationships/image" Target="../media/image1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9.png"/><Relationship Id="rId4" Type="http://schemas.openxmlformats.org/officeDocument/2006/relationships/image" Target="../media/image12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1.png"/><Relationship Id="rId4" Type="http://schemas.openxmlformats.org/officeDocument/2006/relationships/image" Target="../media/image11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2.png"/><Relationship Id="rId4" Type="http://schemas.openxmlformats.org/officeDocument/2006/relationships/image" Target="../media/image1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1.png"/><Relationship Id="rId4" Type="http://schemas.openxmlformats.org/officeDocument/2006/relationships/image" Target="../media/image11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2.jpg"/><Relationship Id="rId4" Type="http://schemas.openxmlformats.org/officeDocument/2006/relationships/image" Target="../media/image127.jpg"/><Relationship Id="rId5" Type="http://schemas.openxmlformats.org/officeDocument/2006/relationships/hyperlink" Target="https://sites.google.com/view/ayans-agribot/hom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0000"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1569575" y="128000"/>
            <a:ext cx="60882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lang="en" sz="41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Extra Session</a:t>
            </a: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(Discussion)</a:t>
            </a:r>
            <a:endParaRPr b="0" i="0" sz="11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baseline="30000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41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Apr</a:t>
            </a: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b="1" i="0" sz="4100" u="none" cap="none" strike="noStrike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1" y="122195"/>
            <a:ext cx="1477652" cy="14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1774" y="122195"/>
            <a:ext cx="1133573" cy="1269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/>
        </p:nvSpPr>
        <p:spPr>
          <a:xfrm>
            <a:off x="0" y="1922667"/>
            <a:ext cx="7105227" cy="1915879"/>
          </a:xfrm>
          <a:prstGeom prst="rect">
            <a:avLst/>
          </a:prstGeom>
          <a:solidFill>
            <a:srgbClr val="FFE699">
              <a:alpha val="74509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 b="0" i="0" sz="1800" u="none" cap="none" strike="noStrike">
              <a:solidFill>
                <a:srgbClr val="5481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Prof. Sudarshan Iyenger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Professor and Head of the Department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IIT Ropar</a:t>
            </a:r>
            <a:endParaRPr/>
          </a:p>
        </p:txBody>
      </p:sp>
      <p:sp>
        <p:nvSpPr>
          <p:cNvPr id="208" name="Google Shape;208;p37"/>
          <p:cNvSpPr txBox="1"/>
          <p:nvPr/>
        </p:nvSpPr>
        <p:spPr>
          <a:xfrm>
            <a:off x="1" y="3965274"/>
            <a:ext cx="6440864" cy="1073756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Ayan Paul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PMRF Research Scholar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IIT Kharagpur</a:t>
            </a:r>
            <a:endParaRPr b="1" i="0" sz="1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9920" y="1908914"/>
            <a:ext cx="3434080" cy="323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/>
        </p:nvSpPr>
        <p:spPr>
          <a:xfrm>
            <a:off x="1379617" y="1208450"/>
            <a:ext cx="71973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One-hot representations of words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Representation of words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SVD for learning Word Representation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Word2vec (CBOW and Skip-gram)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 Representation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Based vs. Predic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M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odels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6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9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/>
        </p:nvSpPr>
        <p:spPr>
          <a:xfrm>
            <a:off x="1379617" y="1208450"/>
            <a:ext cx="71973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Operation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between input size, output size and filter size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(CNN)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CNN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CNNs (success stories on ImageNet)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Convolutional Neural Networks</a:t>
            </a:r>
            <a:endParaRPr/>
          </a:p>
        </p:txBody>
      </p:sp>
      <p:sp>
        <p:nvSpPr>
          <p:cNvPr id="269" name="Google Shape;269;p47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10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/>
        </p:nvSpPr>
        <p:spPr>
          <a:xfrm>
            <a:off x="1379617" y="1208450"/>
            <a:ext cx="71973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Learning Problems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 through time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Selective Read, Selective Write, Selective Forget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—The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Whiteboard Analogy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Short Term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(LSTM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Gated Recurrent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(GRUs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75" name="Google Shape;275;p48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11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/>
        </p:nvSpPr>
        <p:spPr>
          <a:xfrm>
            <a:off x="1202840" y="874797"/>
            <a:ext cx="71973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Encoder Decoder Models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Encoder Decoder Models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Mechanism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over images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RNN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in Hierarchical RNNs</a:t>
            </a:r>
            <a:endParaRPr/>
          </a:p>
        </p:txBody>
      </p:sp>
      <p:sp>
        <p:nvSpPr>
          <p:cNvPr id="281" name="Google Shape;281;p49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12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50"/>
          <p:cNvSpPr txBox="1"/>
          <p:nvPr/>
        </p:nvSpPr>
        <p:spPr>
          <a:xfrm>
            <a:off x="13263" y="2914474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50"/>
          <p:cNvSpPr txBox="1"/>
          <p:nvPr/>
        </p:nvSpPr>
        <p:spPr>
          <a:xfrm>
            <a:off x="-1" y="4763840"/>
            <a:ext cx="2688731" cy="34621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50"/>
          <p:cNvSpPr txBox="1"/>
          <p:nvPr/>
        </p:nvSpPr>
        <p:spPr>
          <a:xfrm>
            <a:off x="3127729" y="4771822"/>
            <a:ext cx="61115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2798643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2" name="Google Shape;292;p50"/>
          <p:cNvSpPr txBox="1"/>
          <p:nvPr/>
        </p:nvSpPr>
        <p:spPr>
          <a:xfrm>
            <a:off x="0" y="522737"/>
            <a:ext cx="84468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best describes the difference between McCulloch-Pitts neurons and the perceptron model?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McCulloch-Pitts neurons introduced numerical weights for inputs, while the perceptron model did not.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McCulloch-Pitts neurons allowed inputs to be any numerical value, while the perceptron model only used Boolean values.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perceptron model introduced numerical weights for inputs and a mechanism for learning these weights, while McCulloch-Pitts neurons did not.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perceptron model was developed before McCulloch-Pitts neurons by Minsky and Papert.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50"/>
          <p:cNvSpPr txBox="1"/>
          <p:nvPr/>
        </p:nvSpPr>
        <p:spPr>
          <a:xfrm>
            <a:off x="13263" y="3719894"/>
            <a:ext cx="77218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perceptron model introduced numerical weights for inputs and a mechanism for learning these weights, while McCulloch-Pitts neurons did not.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51"/>
          <p:cNvSpPr txBox="1"/>
          <p:nvPr/>
        </p:nvSpPr>
        <p:spPr>
          <a:xfrm>
            <a:off x="-1" y="517216"/>
            <a:ext cx="9096588" cy="17878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118" l="-803" r="0" t="-27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1" name="Google Shape;301;p51"/>
          <p:cNvSpPr txBox="1"/>
          <p:nvPr/>
        </p:nvSpPr>
        <p:spPr>
          <a:xfrm>
            <a:off x="60960" y="2443428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51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4402667" y="3185370"/>
            <a:ext cx="3596119" cy="136861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803" l="-1863" r="0" t="-44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4" name="Google Shape;304;p51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b), d), e)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5" name="Google Shape;305;p51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06" name="Google Shape;30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4682" y="432561"/>
            <a:ext cx="2581464" cy="60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2054" y="2888842"/>
            <a:ext cx="2954770" cy="1736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58100" y="2080071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52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52"/>
          <p:cNvSpPr txBox="1"/>
          <p:nvPr/>
        </p:nvSpPr>
        <p:spPr>
          <a:xfrm>
            <a:off x="3017816" y="4763840"/>
            <a:ext cx="104618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b), 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7" name="Google Shape;317;p52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8" name="Google Shape;318;p52"/>
          <p:cNvSpPr txBox="1"/>
          <p:nvPr/>
        </p:nvSpPr>
        <p:spPr>
          <a:xfrm>
            <a:off x="58100" y="459194"/>
            <a:ext cx="836792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Boolean functions can be implemented using a perceptron?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XOR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52"/>
          <p:cNvSpPr txBox="1"/>
          <p:nvPr/>
        </p:nvSpPr>
        <p:spPr>
          <a:xfrm>
            <a:off x="98485" y="2659714"/>
            <a:ext cx="25788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data for NOR, NAND and NOT are linearly separable, perceptron can be implemented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903" y="1106532"/>
            <a:ext cx="2709005" cy="172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759" y="1027750"/>
            <a:ext cx="2794541" cy="178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2"/>
          <p:cNvPicPr preferRelativeResize="0"/>
          <p:nvPr/>
        </p:nvPicPr>
        <p:blipFill rotWithShape="1">
          <a:blip r:embed="rId5">
            <a:alphaModFix/>
          </a:blip>
          <a:srcRect b="0" l="2790" r="0" t="0"/>
          <a:stretch/>
        </p:blipFill>
        <p:spPr>
          <a:xfrm>
            <a:off x="2798317" y="2868833"/>
            <a:ext cx="2992883" cy="185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8778" y="2827722"/>
            <a:ext cx="3012200" cy="193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53"/>
          <p:cNvSpPr txBox="1"/>
          <p:nvPr/>
        </p:nvSpPr>
        <p:spPr>
          <a:xfrm>
            <a:off x="47413" y="486760"/>
            <a:ext cx="8833402" cy="17312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281" l="-827" r="0" t="-28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1" name="Google Shape;331;p53"/>
          <p:cNvSpPr txBox="1"/>
          <p:nvPr/>
        </p:nvSpPr>
        <p:spPr>
          <a:xfrm>
            <a:off x="0" y="227217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53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53"/>
          <p:cNvSpPr txBox="1"/>
          <p:nvPr/>
        </p:nvSpPr>
        <p:spPr>
          <a:xfrm>
            <a:off x="3017815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4" name="Google Shape;334;p53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35" name="Google Shape;335;p53"/>
          <p:cNvGrpSpPr/>
          <p:nvPr/>
        </p:nvGrpSpPr>
        <p:grpSpPr>
          <a:xfrm>
            <a:off x="155786" y="2725480"/>
            <a:ext cx="7017721" cy="1912060"/>
            <a:chOff x="0" y="2748550"/>
            <a:chExt cx="7017721" cy="1912060"/>
          </a:xfrm>
        </p:grpSpPr>
        <p:pic>
          <p:nvPicPr>
            <p:cNvPr id="336" name="Google Shape;336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748550"/>
              <a:ext cx="6122245" cy="346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53"/>
            <p:cNvPicPr preferRelativeResize="0"/>
            <p:nvPr/>
          </p:nvPicPr>
          <p:blipFill rotWithShape="1">
            <a:blip r:embed="rId5">
              <a:alphaModFix/>
            </a:blip>
            <a:srcRect b="51550" l="0" r="0" t="0"/>
            <a:stretch/>
          </p:blipFill>
          <p:spPr>
            <a:xfrm>
              <a:off x="1" y="3102506"/>
              <a:ext cx="6028250" cy="346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413" y="3458102"/>
              <a:ext cx="2237118" cy="1202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36839" y="3625372"/>
              <a:ext cx="2463933" cy="972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53080" y="3625372"/>
              <a:ext cx="1564641" cy="9933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54"/>
          <p:cNvSpPr txBox="1"/>
          <p:nvPr/>
        </p:nvSpPr>
        <p:spPr>
          <a:xfrm>
            <a:off x="6" y="2095491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-1" y="4763840"/>
            <a:ext cx="2688731" cy="34621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54"/>
          <p:cNvSpPr txBox="1"/>
          <p:nvPr/>
        </p:nvSpPr>
        <p:spPr>
          <a:xfrm>
            <a:off x="3127729" y="4771822"/>
            <a:ext cx="61115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0" name="Google Shape;350;p54"/>
          <p:cNvCxnSpPr/>
          <p:nvPr/>
        </p:nvCxnSpPr>
        <p:spPr>
          <a:xfrm>
            <a:off x="2798643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1" name="Google Shape;351;p54"/>
          <p:cNvSpPr txBox="1"/>
          <p:nvPr/>
        </p:nvSpPr>
        <p:spPr>
          <a:xfrm>
            <a:off x="53943" y="463808"/>
            <a:ext cx="7369874" cy="16004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40" l="-247" r="-742" t="-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52" name="Google Shape;352;p54"/>
          <p:cNvPicPr preferRelativeResize="0"/>
          <p:nvPr/>
        </p:nvPicPr>
        <p:blipFill rotWithShape="1">
          <a:blip r:embed="rId4">
            <a:alphaModFix/>
          </a:blip>
          <a:srcRect b="0" l="0" r="15801" t="0"/>
          <a:stretch/>
        </p:blipFill>
        <p:spPr>
          <a:xfrm>
            <a:off x="7343524" y="558107"/>
            <a:ext cx="1515996" cy="1095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54"/>
          <p:cNvGrpSpPr/>
          <p:nvPr/>
        </p:nvGrpSpPr>
        <p:grpSpPr>
          <a:xfrm>
            <a:off x="189410" y="2177569"/>
            <a:ext cx="8265978" cy="2603559"/>
            <a:chOff x="53943" y="2158545"/>
            <a:chExt cx="8265978" cy="2603559"/>
          </a:xfrm>
        </p:grpSpPr>
        <p:pic>
          <p:nvPicPr>
            <p:cNvPr id="354" name="Google Shape;354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81800" y="4271478"/>
              <a:ext cx="3172068" cy="4906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5" name="Google Shape;355;p54"/>
            <p:cNvGrpSpPr/>
            <p:nvPr/>
          </p:nvGrpSpPr>
          <p:grpSpPr>
            <a:xfrm>
              <a:off x="53943" y="2158545"/>
              <a:ext cx="8265978" cy="2425034"/>
              <a:chOff x="53943" y="2158545"/>
              <a:chExt cx="8265978" cy="2425034"/>
            </a:xfrm>
          </p:grpSpPr>
          <p:pic>
            <p:nvPicPr>
              <p:cNvPr id="356" name="Google Shape;356;p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3943" y="2422736"/>
                <a:ext cx="4032088" cy="21608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" name="Google Shape;357;p54"/>
              <p:cNvPicPr preferRelativeResize="0"/>
              <p:nvPr/>
            </p:nvPicPr>
            <p:blipFill rotWithShape="1">
              <a:blip r:embed="rId7">
                <a:alphaModFix/>
              </a:blip>
              <a:srcRect b="12557" l="0" r="0" t="0"/>
              <a:stretch/>
            </p:blipFill>
            <p:spPr>
              <a:xfrm>
                <a:off x="4497492" y="2158545"/>
                <a:ext cx="3822429" cy="20612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55"/>
          <p:cNvSpPr txBox="1"/>
          <p:nvPr/>
        </p:nvSpPr>
        <p:spPr>
          <a:xfrm>
            <a:off x="-1" y="243540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55"/>
          <p:cNvSpPr txBox="1"/>
          <p:nvPr/>
        </p:nvSpPr>
        <p:spPr>
          <a:xfrm>
            <a:off x="-1" y="4763840"/>
            <a:ext cx="2688731" cy="34621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55"/>
          <p:cNvSpPr txBox="1"/>
          <p:nvPr/>
        </p:nvSpPr>
        <p:spPr>
          <a:xfrm>
            <a:off x="3127729" y="4771822"/>
            <a:ext cx="61115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7" name="Google Shape;367;p55"/>
          <p:cNvCxnSpPr/>
          <p:nvPr/>
        </p:nvCxnSpPr>
        <p:spPr>
          <a:xfrm>
            <a:off x="2798643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p55"/>
          <p:cNvSpPr txBox="1"/>
          <p:nvPr/>
        </p:nvSpPr>
        <p:spPr>
          <a:xfrm>
            <a:off x="60960" y="546492"/>
            <a:ext cx="844683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output of a perceptron with weight vector w=[2   −3   1] and bias b=−2 when the input is x=[1   0   −1]?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</p:txBody>
      </p:sp>
      <p:sp>
        <p:nvSpPr>
          <p:cNvPr id="369" name="Google Shape;369;p55"/>
          <p:cNvSpPr txBox="1"/>
          <p:nvPr/>
        </p:nvSpPr>
        <p:spPr>
          <a:xfrm>
            <a:off x="392570" y="2946540"/>
            <a:ext cx="4592320" cy="757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599" l="-397" r="0" t="-7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1379617" y="1208450"/>
            <a:ext cx="7197365" cy="2008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Timeline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McCulloch Pitts Neuron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 Learning Algorithm</a:t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538924" y="283105"/>
            <a:ext cx="6066149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1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56"/>
          <p:cNvSpPr txBox="1"/>
          <p:nvPr/>
        </p:nvSpPr>
        <p:spPr>
          <a:xfrm>
            <a:off x="-1" y="517216"/>
            <a:ext cx="8833500" cy="64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258" l="-829" r="-479" t="-75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7" name="Google Shape;377;p56"/>
          <p:cNvSpPr txBox="1"/>
          <p:nvPr/>
        </p:nvSpPr>
        <p:spPr>
          <a:xfrm>
            <a:off x="-1" y="1248749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56"/>
          <p:cNvSpPr txBox="1"/>
          <p:nvPr/>
        </p:nvSpPr>
        <p:spPr>
          <a:xfrm>
            <a:off x="0" y="4763840"/>
            <a:ext cx="25788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6"/>
          <p:cNvSpPr txBox="1"/>
          <p:nvPr/>
        </p:nvSpPr>
        <p:spPr>
          <a:xfrm>
            <a:off x="3017816" y="4763840"/>
            <a:ext cx="22383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(Type: Range) 2.0,2.1</a:t>
            </a:r>
            <a:endParaRPr/>
          </a:p>
        </p:txBody>
      </p:sp>
      <p:cxnSp>
        <p:nvCxnSpPr>
          <p:cNvPr id="380" name="Google Shape;380;p56"/>
          <p:cNvCxnSpPr/>
          <p:nvPr/>
        </p:nvCxnSpPr>
        <p:spPr>
          <a:xfrm>
            <a:off x="2688731" y="4944931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81" name="Google Shape;38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0" y="1679653"/>
            <a:ext cx="5121982" cy="105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3493" y="1693199"/>
            <a:ext cx="3115733" cy="9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6"/>
          <p:cNvPicPr preferRelativeResize="0"/>
          <p:nvPr/>
        </p:nvPicPr>
        <p:blipFill rotWithShape="1">
          <a:blip r:embed="rId6">
            <a:alphaModFix/>
          </a:blip>
          <a:srcRect b="36065" l="0" r="21123" t="0"/>
          <a:stretch/>
        </p:blipFill>
        <p:spPr>
          <a:xfrm>
            <a:off x="172193" y="2939635"/>
            <a:ext cx="3127319" cy="1597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6"/>
          <p:cNvPicPr preferRelativeResize="0"/>
          <p:nvPr/>
        </p:nvPicPr>
        <p:blipFill rotWithShape="1">
          <a:blip r:embed="rId6">
            <a:alphaModFix/>
          </a:blip>
          <a:srcRect b="0" l="0" r="0" t="65178"/>
          <a:stretch/>
        </p:blipFill>
        <p:spPr>
          <a:xfrm>
            <a:off x="3981102" y="2869937"/>
            <a:ext cx="4166495" cy="91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1033" y="3994546"/>
            <a:ext cx="3349722" cy="54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155299" y="471411"/>
            <a:ext cx="8833500" cy="207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79" l="-829" r="0" t="-20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3" name="Google Shape;393;p57"/>
          <p:cNvSpPr txBox="1"/>
          <p:nvPr/>
        </p:nvSpPr>
        <p:spPr>
          <a:xfrm>
            <a:off x="0" y="2755351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57"/>
          <p:cNvSpPr txBox="1"/>
          <p:nvPr/>
        </p:nvSpPr>
        <p:spPr>
          <a:xfrm>
            <a:off x="0" y="4763840"/>
            <a:ext cx="25788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57"/>
          <p:cNvSpPr txBox="1"/>
          <p:nvPr/>
        </p:nvSpPr>
        <p:spPr>
          <a:xfrm>
            <a:off x="3017816" y="4763840"/>
            <a:ext cx="8430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6" name="Google Shape;396;p57"/>
          <p:cNvCxnSpPr/>
          <p:nvPr/>
        </p:nvCxnSpPr>
        <p:spPr>
          <a:xfrm>
            <a:off x="2688731" y="4944931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97" name="Google Shape;397;p57"/>
          <p:cNvPicPr preferRelativeResize="0"/>
          <p:nvPr/>
        </p:nvPicPr>
        <p:blipFill rotWithShape="1">
          <a:blip r:embed="rId4">
            <a:alphaModFix/>
          </a:blip>
          <a:srcRect b="725" l="0" r="0" t="28125"/>
          <a:stretch/>
        </p:blipFill>
        <p:spPr>
          <a:xfrm>
            <a:off x="4459427" y="2889266"/>
            <a:ext cx="4211510" cy="188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7"/>
          <p:cNvPicPr preferRelativeResize="0"/>
          <p:nvPr/>
        </p:nvPicPr>
        <p:blipFill rotWithShape="1">
          <a:blip r:embed="rId4">
            <a:alphaModFix/>
          </a:blip>
          <a:srcRect b="71994" l="0" r="40497" t="0"/>
          <a:stretch/>
        </p:blipFill>
        <p:spPr>
          <a:xfrm>
            <a:off x="155299" y="3385097"/>
            <a:ext cx="3756914" cy="111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58"/>
          <p:cNvSpPr txBox="1"/>
          <p:nvPr/>
        </p:nvSpPr>
        <p:spPr>
          <a:xfrm>
            <a:off x="0" y="451927"/>
            <a:ext cx="90966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sigmoid function,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w is a positive value. Select all the correct statements regarding this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value of w decreases the slope of the sigmoid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value of w increases the slope of the sigmoid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value of b shifts the sigmoid function to the left (i.e., towards negative infinity)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value of b shifts the sigmoid function to the right (i.e., towards positive infinity)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58"/>
          <p:cNvSpPr txBox="1"/>
          <p:nvPr/>
        </p:nvSpPr>
        <p:spPr>
          <a:xfrm>
            <a:off x="0" y="2101933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58"/>
          <p:cNvSpPr txBox="1"/>
          <p:nvPr/>
        </p:nvSpPr>
        <p:spPr>
          <a:xfrm>
            <a:off x="0" y="4763840"/>
            <a:ext cx="25788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58"/>
          <p:cNvSpPr txBox="1"/>
          <p:nvPr/>
        </p:nvSpPr>
        <p:spPr>
          <a:xfrm>
            <a:off x="3017816" y="4763840"/>
            <a:ext cx="10977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b), 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9" name="Google Shape;409;p58"/>
          <p:cNvCxnSpPr/>
          <p:nvPr/>
        </p:nvCxnSpPr>
        <p:spPr>
          <a:xfrm>
            <a:off x="2688731" y="4944931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10" name="Google Shape;41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285" y="392673"/>
            <a:ext cx="600931" cy="42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1" y="2479418"/>
            <a:ext cx="3994419" cy="198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8294" y="2123407"/>
            <a:ext cx="2976494" cy="197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8576" y="4099570"/>
            <a:ext cx="3994419" cy="73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59"/>
          <p:cNvSpPr txBox="1"/>
          <p:nvPr/>
        </p:nvSpPr>
        <p:spPr>
          <a:xfrm>
            <a:off x="94827" y="2392208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59"/>
          <p:cNvSpPr txBox="1"/>
          <p:nvPr/>
        </p:nvSpPr>
        <p:spPr>
          <a:xfrm>
            <a:off x="0" y="4763850"/>
            <a:ext cx="27438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9"/>
          <p:cNvSpPr txBox="1"/>
          <p:nvPr/>
        </p:nvSpPr>
        <p:spPr>
          <a:xfrm>
            <a:off x="3153466" y="4763840"/>
            <a:ext cx="8511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3" name="Google Shape;423;p59"/>
          <p:cNvCxnSpPr/>
          <p:nvPr/>
        </p:nvCxnSpPr>
        <p:spPr>
          <a:xfrm>
            <a:off x="2886956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4" name="Google Shape;424;p59"/>
          <p:cNvSpPr txBox="1"/>
          <p:nvPr/>
        </p:nvSpPr>
        <p:spPr>
          <a:xfrm>
            <a:off x="94827" y="467757"/>
            <a:ext cx="728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boolean functions can be designed for 4 inputs?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65,536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9"/>
          <p:cNvSpPr txBox="1"/>
          <p:nvPr/>
        </p:nvSpPr>
        <p:spPr>
          <a:xfrm>
            <a:off x="149293" y="2928120"/>
            <a:ext cx="7173000" cy="73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259" l="-679" r="0" t="-8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5488" y="891170"/>
            <a:ext cx="3033745" cy="203308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0"/>
          <p:cNvSpPr txBox="1"/>
          <p:nvPr/>
        </p:nvSpPr>
        <p:spPr>
          <a:xfrm>
            <a:off x="91441" y="860262"/>
            <a:ext cx="5631900" cy="1948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9" l="-539" r="-539" t="-9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2" name="Google Shape;432;p60"/>
          <p:cNvSpPr txBox="1"/>
          <p:nvPr/>
        </p:nvSpPr>
        <p:spPr>
          <a:xfrm>
            <a:off x="-1" y="63759"/>
            <a:ext cx="591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following data to answer the questions 11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12</a:t>
            </a:r>
            <a:endParaRPr/>
          </a:p>
        </p:txBody>
      </p:sp>
      <p:sp>
        <p:nvSpPr>
          <p:cNvPr id="433" name="Google Shape;433;p60"/>
          <p:cNvSpPr txBox="1"/>
          <p:nvPr/>
        </p:nvSpPr>
        <p:spPr>
          <a:xfrm>
            <a:off x="160865" y="3235787"/>
            <a:ext cx="8590200" cy="1059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69" l="-569" r="-559" t="-34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61"/>
          <p:cNvSpPr txBox="1"/>
          <p:nvPr/>
        </p:nvSpPr>
        <p:spPr>
          <a:xfrm>
            <a:off x="-1" y="517217"/>
            <a:ext cx="8527800" cy="229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09" l="-859" r="0" t="-21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1" name="Google Shape;441;p61"/>
          <p:cNvSpPr txBox="1"/>
          <p:nvPr/>
        </p:nvSpPr>
        <p:spPr>
          <a:xfrm>
            <a:off x="74506" y="2852459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61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74506" y="3291740"/>
            <a:ext cx="8833500" cy="72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558" l="-13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4" name="Google Shape;444;p61"/>
          <p:cNvSpPr txBox="1"/>
          <p:nvPr/>
        </p:nvSpPr>
        <p:spPr>
          <a:xfrm>
            <a:off x="3221142" y="4763840"/>
            <a:ext cx="12900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5" name="Google Shape;445;p61"/>
          <p:cNvCxnSpPr/>
          <p:nvPr/>
        </p:nvCxnSpPr>
        <p:spPr>
          <a:xfrm>
            <a:off x="28452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62"/>
          <p:cNvSpPr txBox="1"/>
          <p:nvPr/>
        </p:nvSpPr>
        <p:spPr>
          <a:xfrm>
            <a:off x="-1" y="517216"/>
            <a:ext cx="883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learnable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(including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bias) are there in the network?</a:t>
            </a:r>
            <a:endParaRPr/>
          </a:p>
        </p:txBody>
      </p:sp>
      <p:sp>
        <p:nvSpPr>
          <p:cNvPr id="453" name="Google Shape;453;p62"/>
          <p:cNvSpPr txBox="1"/>
          <p:nvPr/>
        </p:nvSpPr>
        <p:spPr>
          <a:xfrm>
            <a:off x="0" y="1148849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62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62"/>
          <p:cNvSpPr txBox="1"/>
          <p:nvPr/>
        </p:nvSpPr>
        <p:spPr>
          <a:xfrm>
            <a:off x="3017816" y="4763840"/>
            <a:ext cx="8430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6" name="Google Shape;456;p62"/>
          <p:cNvCxnSpPr/>
          <p:nvPr/>
        </p:nvCxnSpPr>
        <p:spPr>
          <a:xfrm>
            <a:off x="27435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57" name="Google Shape;4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9" y="1603363"/>
            <a:ext cx="3414669" cy="1500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6700" y="1575106"/>
            <a:ext cx="4140311" cy="13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87" y="3162259"/>
            <a:ext cx="3734561" cy="132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2"/>
          <p:cNvPicPr preferRelativeResize="0"/>
          <p:nvPr/>
        </p:nvPicPr>
        <p:blipFill rotWithShape="1">
          <a:blip r:embed="rId6">
            <a:alphaModFix/>
          </a:blip>
          <a:srcRect b="0" l="0" r="7978" t="0"/>
          <a:stretch/>
        </p:blipFill>
        <p:spPr>
          <a:xfrm>
            <a:off x="4416700" y="3103656"/>
            <a:ext cx="3142340" cy="1368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63"/>
          <p:cNvSpPr txBox="1"/>
          <p:nvPr/>
        </p:nvSpPr>
        <p:spPr>
          <a:xfrm>
            <a:off x="23643" y="2098216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63"/>
          <p:cNvSpPr txBox="1"/>
          <p:nvPr/>
        </p:nvSpPr>
        <p:spPr>
          <a:xfrm>
            <a:off x="0" y="4763850"/>
            <a:ext cx="27438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63"/>
          <p:cNvSpPr txBox="1"/>
          <p:nvPr/>
        </p:nvSpPr>
        <p:spPr>
          <a:xfrm>
            <a:off x="3017816" y="4763840"/>
            <a:ext cx="10461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0" name="Google Shape;470;p63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1" name="Google Shape;471;p63"/>
          <p:cNvSpPr txBox="1"/>
          <p:nvPr/>
        </p:nvSpPr>
        <p:spPr>
          <a:xfrm>
            <a:off x="81775" y="432561"/>
            <a:ext cx="8875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data x with the following labels y = [‘car’, ‘bus’, ‘bike’, ‘car’, ‘bus’, ‘car’, ‘bus’, ‘bike’, ‘car’]. Which of the following distribution will give the lowest cross-entropy loss with y? (Distribution is given in the following order [‘car’, ‘bus’,‘bike’])?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[0.49,0.30,0.21]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[0.44,0.33,0.22]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[0.50,0.30,0.20]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[0.44,0.39,0.19]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2" name="Google Shape;4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75" y="2509682"/>
            <a:ext cx="3234513" cy="213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3127" y="2571750"/>
            <a:ext cx="4121782" cy="160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3127" y="4241906"/>
            <a:ext cx="3234514" cy="39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4"/>
          <p:cNvSpPr txBox="1"/>
          <p:nvPr/>
        </p:nvSpPr>
        <p:spPr>
          <a:xfrm>
            <a:off x="0" y="1919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64"/>
          <p:cNvSpPr txBox="1"/>
          <p:nvPr/>
        </p:nvSpPr>
        <p:spPr>
          <a:xfrm>
            <a:off x="54187" y="1905056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64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64"/>
          <p:cNvSpPr txBox="1"/>
          <p:nvPr/>
        </p:nvSpPr>
        <p:spPr>
          <a:xfrm>
            <a:off x="3017816" y="4763840"/>
            <a:ext cx="7617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4" name="Google Shape;484;p64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5" name="Google Shape;485;p64"/>
          <p:cNvSpPr txBox="1"/>
          <p:nvPr/>
        </p:nvSpPr>
        <p:spPr>
          <a:xfrm>
            <a:off x="0" y="368020"/>
            <a:ext cx="8427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that the probability of Event A occurring is 0.80 and the probability of Event B occurring is 0.20, which of the following statements is correct?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 A has a low information content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 A has a high information content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 B has a low information content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 B has a high information content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6" name="Google Shape;486;p64"/>
          <p:cNvPicPr preferRelativeResize="0"/>
          <p:nvPr/>
        </p:nvPicPr>
        <p:blipFill rotWithShape="1">
          <a:blip r:embed="rId3">
            <a:alphaModFix/>
          </a:blip>
          <a:srcRect b="83379" l="5176" r="4317" t="0"/>
          <a:stretch/>
        </p:blipFill>
        <p:spPr>
          <a:xfrm>
            <a:off x="54187" y="2245379"/>
            <a:ext cx="5987626" cy="65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4"/>
          <p:cNvPicPr preferRelativeResize="0"/>
          <p:nvPr/>
        </p:nvPicPr>
        <p:blipFill rotWithShape="1">
          <a:blip r:embed="rId4">
            <a:alphaModFix/>
          </a:blip>
          <a:srcRect b="24153" l="4221" r="30422" t="18921"/>
          <a:stretch/>
        </p:blipFill>
        <p:spPr>
          <a:xfrm>
            <a:off x="128693" y="3036993"/>
            <a:ext cx="3200696" cy="165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6637" y="3475950"/>
            <a:ext cx="2279550" cy="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"/>
          <p:cNvSpPr txBox="1"/>
          <p:nvPr/>
        </p:nvSpPr>
        <p:spPr>
          <a:xfrm>
            <a:off x="84666" y="653965"/>
            <a:ext cx="5625300" cy="14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89" l="-649" r="-539" t="-12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4" name="Google Shape;494;p65"/>
          <p:cNvSpPr txBox="1"/>
          <p:nvPr/>
        </p:nvSpPr>
        <p:spPr>
          <a:xfrm>
            <a:off x="199812" y="66896"/>
            <a:ext cx="510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following data to answer the questions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1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1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8336" y="601656"/>
            <a:ext cx="3162741" cy="146705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5"/>
          <p:cNvSpPr txBox="1"/>
          <p:nvPr/>
        </p:nvSpPr>
        <p:spPr>
          <a:xfrm>
            <a:off x="199812" y="224113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network doesn't contain any biases and the weights of the network are given below: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7" name="Google Shape;497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842" y="2889793"/>
            <a:ext cx="3324689" cy="131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1250924" y="1269410"/>
            <a:ext cx="7197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of Perceptrons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 Neuron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Approximation Theorem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2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6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66"/>
          <p:cNvSpPr txBox="1"/>
          <p:nvPr/>
        </p:nvSpPr>
        <p:spPr>
          <a:xfrm>
            <a:off x="33308" y="942356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66"/>
          <p:cNvSpPr txBox="1"/>
          <p:nvPr/>
        </p:nvSpPr>
        <p:spPr>
          <a:xfrm>
            <a:off x="0" y="4763850"/>
            <a:ext cx="2733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66"/>
          <p:cNvSpPr txBox="1"/>
          <p:nvPr/>
        </p:nvSpPr>
        <p:spPr>
          <a:xfrm>
            <a:off x="2993450" y="4763850"/>
            <a:ext cx="21426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Range: 4.95 to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4.96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7" name="Google Shape;507;p66"/>
          <p:cNvCxnSpPr/>
          <p:nvPr/>
        </p:nvCxnSpPr>
        <p:spPr>
          <a:xfrm>
            <a:off x="275388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8" name="Google Shape;508;p66"/>
          <p:cNvSpPr txBox="1"/>
          <p:nvPr/>
        </p:nvSpPr>
        <p:spPr>
          <a:xfrm>
            <a:off x="33308" y="452116"/>
            <a:ext cx="787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predicted output for the given input x after doing the forward pass?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9" name="Google Shape;50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8" y="1361060"/>
            <a:ext cx="2987410" cy="33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7815" y="1381087"/>
            <a:ext cx="3105467" cy="338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6"/>
          <p:cNvPicPr preferRelativeResize="0"/>
          <p:nvPr/>
        </p:nvPicPr>
        <p:blipFill rotWithShape="1">
          <a:blip r:embed="rId5">
            <a:alphaModFix/>
          </a:blip>
          <a:srcRect b="0" l="1386" r="2339" t="0"/>
          <a:stretch/>
        </p:blipFill>
        <p:spPr>
          <a:xfrm>
            <a:off x="6147639" y="2167468"/>
            <a:ext cx="2996361" cy="169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/>
        </p:nvSpPr>
        <p:spPr>
          <a:xfrm>
            <a:off x="-1" y="12527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67"/>
          <p:cNvSpPr txBox="1"/>
          <p:nvPr/>
        </p:nvSpPr>
        <p:spPr>
          <a:xfrm>
            <a:off x="20677" y="1530100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67"/>
          <p:cNvSpPr txBox="1"/>
          <p:nvPr/>
        </p:nvSpPr>
        <p:spPr>
          <a:xfrm>
            <a:off x="-1" y="4763840"/>
            <a:ext cx="2817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67"/>
          <p:cNvSpPr txBox="1"/>
          <p:nvPr/>
        </p:nvSpPr>
        <p:spPr>
          <a:xfrm>
            <a:off x="3301082" y="4771806"/>
            <a:ext cx="22395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Range: 9.30 to 9.31</a:t>
            </a:r>
            <a:endParaRPr/>
          </a:p>
        </p:txBody>
      </p:sp>
      <p:cxnSp>
        <p:nvCxnSpPr>
          <p:cNvPr id="521" name="Google Shape;521;p67"/>
          <p:cNvCxnSpPr/>
          <p:nvPr/>
        </p:nvCxnSpPr>
        <p:spPr>
          <a:xfrm>
            <a:off x="2964542" y="4944930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2" name="Google Shape;522;p67"/>
          <p:cNvSpPr txBox="1"/>
          <p:nvPr/>
        </p:nvSpPr>
        <p:spPr>
          <a:xfrm>
            <a:off x="20677" y="391873"/>
            <a:ext cx="839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and enter the loss between the output generated by input x and the true output 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3" name="Google Shape;523;p67"/>
          <p:cNvPicPr preferRelativeResize="0"/>
          <p:nvPr/>
        </p:nvPicPr>
        <p:blipFill rotWithShape="1">
          <a:blip r:embed="rId3">
            <a:alphaModFix/>
          </a:blip>
          <a:srcRect b="55639" l="2122" r="61465" t="20074"/>
          <a:stretch/>
        </p:blipFill>
        <p:spPr>
          <a:xfrm>
            <a:off x="270968" y="3130921"/>
            <a:ext cx="2438399" cy="105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7"/>
          <p:cNvPicPr preferRelativeResize="0"/>
          <p:nvPr/>
        </p:nvPicPr>
        <p:blipFill rotWithShape="1">
          <a:blip r:embed="rId3">
            <a:alphaModFix/>
          </a:blip>
          <a:srcRect b="82874" l="0" r="0" t="0"/>
          <a:stretch/>
        </p:blipFill>
        <p:spPr>
          <a:xfrm>
            <a:off x="20677" y="1934376"/>
            <a:ext cx="6697010" cy="74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7"/>
          <p:cNvPicPr preferRelativeResize="0"/>
          <p:nvPr/>
        </p:nvPicPr>
        <p:blipFill rotWithShape="1">
          <a:blip r:embed="rId3">
            <a:alphaModFix/>
          </a:blip>
          <a:srcRect b="20149" l="0" r="32678" t="46986"/>
          <a:stretch/>
        </p:blipFill>
        <p:spPr>
          <a:xfrm>
            <a:off x="4058415" y="3006506"/>
            <a:ext cx="4508597" cy="143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68"/>
          <p:cNvSpPr txBox="1"/>
          <p:nvPr/>
        </p:nvSpPr>
        <p:spPr>
          <a:xfrm>
            <a:off x="-1" y="517217"/>
            <a:ext cx="90696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team has a data set that contains 1000 samples for training a feed-forward neural network. Suppose they decided to use stochastic gradient descent algorithm to update the weights. How many times do the weights get updated after training the network for 5 epochs?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68"/>
          <p:cNvSpPr txBox="1"/>
          <p:nvPr/>
        </p:nvSpPr>
        <p:spPr>
          <a:xfrm>
            <a:off x="-1" y="2394641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68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68"/>
          <p:cNvSpPr txBox="1"/>
          <p:nvPr/>
        </p:nvSpPr>
        <p:spPr>
          <a:xfrm>
            <a:off x="3017817" y="4763840"/>
            <a:ext cx="8565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6" name="Google Shape;536;p68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37" name="Google Shape;537;p68"/>
          <p:cNvPicPr preferRelativeResize="0"/>
          <p:nvPr/>
        </p:nvPicPr>
        <p:blipFill rotWithShape="1">
          <a:blip r:embed="rId3">
            <a:alphaModFix/>
          </a:blip>
          <a:srcRect b="0" l="0" r="0" t="67198"/>
          <a:stretch/>
        </p:blipFill>
        <p:spPr>
          <a:xfrm>
            <a:off x="2262443" y="4058137"/>
            <a:ext cx="5967599" cy="56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8"/>
          <p:cNvPicPr preferRelativeResize="0"/>
          <p:nvPr/>
        </p:nvPicPr>
        <p:blipFill rotWithShape="1">
          <a:blip r:embed="rId3">
            <a:alphaModFix/>
          </a:blip>
          <a:srcRect b="36959" l="0" r="0" t="27843"/>
          <a:stretch/>
        </p:blipFill>
        <p:spPr>
          <a:xfrm>
            <a:off x="166097" y="3448537"/>
            <a:ext cx="596759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8"/>
          <p:cNvPicPr preferRelativeResize="0"/>
          <p:nvPr/>
        </p:nvPicPr>
        <p:blipFill rotWithShape="1">
          <a:blip r:embed="rId3">
            <a:alphaModFix/>
          </a:blip>
          <a:srcRect b="72743" l="0" r="0" t="0"/>
          <a:stretch/>
        </p:blipFill>
        <p:spPr>
          <a:xfrm>
            <a:off x="166097" y="2907674"/>
            <a:ext cx="5967599" cy="47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9"/>
          <p:cNvSpPr txBox="1"/>
          <p:nvPr/>
        </p:nvSpPr>
        <p:spPr>
          <a:xfrm>
            <a:off x="0" y="2394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69"/>
          <p:cNvSpPr txBox="1"/>
          <p:nvPr/>
        </p:nvSpPr>
        <p:spPr>
          <a:xfrm>
            <a:off x="0" y="419798"/>
            <a:ext cx="88335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team has a data set that contains 100 samples for training a feed-forward neural network. Suppose they decided to use the gradient descent algorithm to update the weights. Suppose further that they use line search algorithm for the learning rate as follows, η=[0.01,0.1,1,2,10]. How many times do the weights get updated after training the network for 10 epochs? (Note, for each weight update the loss has to decrease)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69"/>
          <p:cNvSpPr txBox="1"/>
          <p:nvPr/>
        </p:nvSpPr>
        <p:spPr>
          <a:xfrm>
            <a:off x="0" y="2754616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69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69"/>
          <p:cNvSpPr txBox="1"/>
          <p:nvPr/>
        </p:nvSpPr>
        <p:spPr>
          <a:xfrm>
            <a:off x="3017816" y="4763840"/>
            <a:ext cx="10977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0" name="Google Shape;550;p69"/>
          <p:cNvCxnSpPr/>
          <p:nvPr/>
        </p:nvCxnSpPr>
        <p:spPr>
          <a:xfrm>
            <a:off x="27435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51" name="Google Shape;55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07967"/>
            <a:ext cx="4572001" cy="78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780" y="3046678"/>
            <a:ext cx="4367219" cy="703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8700" y="3823229"/>
            <a:ext cx="4130154" cy="53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0"/>
          <p:cNvSpPr txBox="1"/>
          <p:nvPr/>
        </p:nvSpPr>
        <p:spPr>
          <a:xfrm>
            <a:off x="504613" y="378470"/>
            <a:ext cx="530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</a:t>
            </a:r>
            <a:r>
              <a:rPr b="1"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rPr b="1" i="0" lang="en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0" lang="en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based on common data.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9" name="Google Shape;55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33" y="2013669"/>
            <a:ext cx="7526155" cy="639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1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71"/>
          <p:cNvSpPr txBox="1"/>
          <p:nvPr/>
        </p:nvSpPr>
        <p:spPr>
          <a:xfrm>
            <a:off x="0" y="1752186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71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71"/>
          <p:cNvSpPr txBox="1"/>
          <p:nvPr/>
        </p:nvSpPr>
        <p:spPr>
          <a:xfrm>
            <a:off x="3017816" y="4763840"/>
            <a:ext cx="5379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9" name="Google Shape;569;p71"/>
          <p:cNvCxnSpPr/>
          <p:nvPr/>
        </p:nvCxnSpPr>
        <p:spPr>
          <a:xfrm>
            <a:off x="27435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0" name="Google Shape;570;p71"/>
          <p:cNvSpPr txBox="1"/>
          <p:nvPr/>
        </p:nvSpPr>
        <p:spPr>
          <a:xfrm>
            <a:off x="16023" y="420908"/>
            <a:ext cx="8833500" cy="1169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59" l="-409" r="0" t="-15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571" name="Google Shape;571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1" y="2194284"/>
            <a:ext cx="3895528" cy="252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2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72"/>
          <p:cNvSpPr txBox="1"/>
          <p:nvPr/>
        </p:nvSpPr>
        <p:spPr>
          <a:xfrm>
            <a:off x="39522" y="1990354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72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72"/>
          <p:cNvSpPr txBox="1"/>
          <p:nvPr/>
        </p:nvSpPr>
        <p:spPr>
          <a:xfrm>
            <a:off x="3204740" y="4763840"/>
            <a:ext cx="8511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1" name="Google Shape;581;p72"/>
          <p:cNvCxnSpPr/>
          <p:nvPr/>
        </p:nvCxnSpPr>
        <p:spPr>
          <a:xfrm>
            <a:off x="27982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82" name="Google Shape;582;p72"/>
          <p:cNvGrpSpPr/>
          <p:nvPr/>
        </p:nvGrpSpPr>
        <p:grpSpPr>
          <a:xfrm>
            <a:off x="47413" y="486760"/>
            <a:ext cx="8833500" cy="1386000"/>
            <a:chOff x="47413" y="486760"/>
            <a:chExt cx="8833500" cy="1386000"/>
          </a:xfrm>
        </p:grpSpPr>
        <p:sp>
          <p:nvSpPr>
            <p:cNvPr id="583" name="Google Shape;583;p72"/>
            <p:cNvSpPr txBox="1"/>
            <p:nvPr/>
          </p:nvSpPr>
          <p:spPr>
            <a:xfrm>
              <a:off x="47413" y="486760"/>
              <a:ext cx="8833500" cy="1386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319" l="-619" r="0" t="-219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pic>
          <p:nvPicPr>
            <p:cNvPr id="584" name="Google Shape;584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57361" y="585510"/>
              <a:ext cx="1771897" cy="285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5" name="Google Shape;585;p72"/>
          <p:cNvGrpSpPr/>
          <p:nvPr/>
        </p:nvGrpSpPr>
        <p:grpSpPr>
          <a:xfrm>
            <a:off x="1704191" y="2752991"/>
            <a:ext cx="2407427" cy="1594460"/>
            <a:chOff x="101600" y="2369286"/>
            <a:chExt cx="2407427" cy="1594460"/>
          </a:xfrm>
        </p:grpSpPr>
        <p:pic>
          <p:nvPicPr>
            <p:cNvPr id="586" name="Google Shape;586;p72"/>
            <p:cNvPicPr preferRelativeResize="0"/>
            <p:nvPr/>
          </p:nvPicPr>
          <p:blipFill rotWithShape="1">
            <a:blip r:embed="rId5">
              <a:alphaModFix/>
            </a:blip>
            <a:srcRect b="82893" l="0" r="66835" t="0"/>
            <a:stretch/>
          </p:blipFill>
          <p:spPr>
            <a:xfrm>
              <a:off x="101600" y="2369286"/>
              <a:ext cx="1293707" cy="272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72"/>
            <p:cNvPicPr preferRelativeResize="0"/>
            <p:nvPr/>
          </p:nvPicPr>
          <p:blipFill rotWithShape="1">
            <a:blip r:embed="rId5">
              <a:alphaModFix/>
            </a:blip>
            <a:srcRect b="0" l="38286" r="0" t="12937"/>
            <a:stretch/>
          </p:blipFill>
          <p:spPr>
            <a:xfrm>
              <a:off x="101600" y="2577756"/>
              <a:ext cx="2407427" cy="13859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8" name="Google Shape;588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179755"/>
            <a:ext cx="3652074" cy="214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2"/>
          <p:cNvPicPr preferRelativeResize="0"/>
          <p:nvPr/>
        </p:nvPicPr>
        <p:blipFill rotWithShape="1">
          <a:blip r:embed="rId7">
            <a:alphaModFix/>
          </a:blip>
          <a:srcRect b="5204" l="0" r="0" t="0"/>
          <a:stretch/>
        </p:blipFill>
        <p:spPr>
          <a:xfrm>
            <a:off x="4572000" y="3403984"/>
            <a:ext cx="3463107" cy="170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/>
        </p:nvSpPr>
        <p:spPr>
          <a:xfrm>
            <a:off x="0" y="1919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73"/>
          <p:cNvSpPr txBox="1"/>
          <p:nvPr/>
        </p:nvSpPr>
        <p:spPr>
          <a:xfrm>
            <a:off x="0" y="1516372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73"/>
          <p:cNvSpPr txBox="1"/>
          <p:nvPr/>
        </p:nvSpPr>
        <p:spPr>
          <a:xfrm>
            <a:off x="0" y="4763850"/>
            <a:ext cx="27345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73"/>
          <p:cNvSpPr txBox="1"/>
          <p:nvPr/>
        </p:nvSpPr>
        <p:spPr>
          <a:xfrm>
            <a:off x="3017816" y="4763840"/>
            <a:ext cx="7617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9" name="Google Shape;599;p73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0" name="Google Shape;600;p73"/>
          <p:cNvSpPr txBox="1"/>
          <p:nvPr/>
        </p:nvSpPr>
        <p:spPr>
          <a:xfrm>
            <a:off x="0" y="368020"/>
            <a:ext cx="842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maximum eigenvalue of the covariance matrix C is: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0.33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1" name="Google Shape;601;p73"/>
          <p:cNvPicPr preferRelativeResize="0"/>
          <p:nvPr/>
        </p:nvPicPr>
        <p:blipFill rotWithShape="1">
          <a:blip r:embed="rId3">
            <a:alphaModFix/>
          </a:blip>
          <a:srcRect b="0" l="2267" r="0" t="0"/>
          <a:stretch/>
        </p:blipFill>
        <p:spPr>
          <a:xfrm>
            <a:off x="67312" y="1913717"/>
            <a:ext cx="3331356" cy="77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91" y="2737019"/>
            <a:ext cx="2734613" cy="1967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3" name="Google Shape;603;p73"/>
          <p:cNvGrpSpPr/>
          <p:nvPr/>
        </p:nvGrpSpPr>
        <p:grpSpPr>
          <a:xfrm>
            <a:off x="4118609" y="2512814"/>
            <a:ext cx="2889962" cy="2424135"/>
            <a:chOff x="4325295" y="2705432"/>
            <a:chExt cx="2889962" cy="2424135"/>
          </a:xfrm>
        </p:grpSpPr>
        <p:grpSp>
          <p:nvGrpSpPr>
            <p:cNvPr id="604" name="Google Shape;604;p73"/>
            <p:cNvGrpSpPr/>
            <p:nvPr/>
          </p:nvGrpSpPr>
          <p:grpSpPr>
            <a:xfrm>
              <a:off x="4325295" y="2705432"/>
              <a:ext cx="2889962" cy="2003628"/>
              <a:chOff x="4296524" y="2685923"/>
              <a:chExt cx="2889962" cy="2003628"/>
            </a:xfrm>
          </p:grpSpPr>
          <p:pic>
            <p:nvPicPr>
              <p:cNvPr id="605" name="Google Shape;605;p7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386768" y="2685923"/>
                <a:ext cx="1702459" cy="2391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6" name="Google Shape;606;p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296524" y="2910343"/>
                <a:ext cx="648009" cy="341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7" name="Google Shape;607;p7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34777" y="2953594"/>
                <a:ext cx="2151709" cy="17359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8" name="Google Shape;608;p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73304" y="4681166"/>
              <a:ext cx="1544059" cy="4484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 txBox="1"/>
          <p:nvPr/>
        </p:nvSpPr>
        <p:spPr>
          <a:xfrm>
            <a:off x="0" y="26496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74"/>
          <p:cNvSpPr txBox="1"/>
          <p:nvPr/>
        </p:nvSpPr>
        <p:spPr>
          <a:xfrm>
            <a:off x="0" y="1642942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74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74"/>
          <p:cNvSpPr txBox="1"/>
          <p:nvPr/>
        </p:nvSpPr>
        <p:spPr>
          <a:xfrm>
            <a:off x="3017816" y="4763840"/>
            <a:ext cx="8511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8" name="Google Shape;618;p74"/>
          <p:cNvCxnSpPr/>
          <p:nvPr/>
        </p:nvCxnSpPr>
        <p:spPr>
          <a:xfrm>
            <a:off x="27435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9" name="Google Shape;619;p74"/>
          <p:cNvSpPr txBox="1"/>
          <p:nvPr/>
        </p:nvSpPr>
        <p:spPr>
          <a:xfrm>
            <a:off x="0" y="372745"/>
            <a:ext cx="8047200" cy="115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49" l="-379" r="0" t="-15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620" name="Google Shape;62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6" y="2288914"/>
            <a:ext cx="2907903" cy="1446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5547" y="1469812"/>
            <a:ext cx="2999826" cy="308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3125" y="2474208"/>
            <a:ext cx="2496616" cy="1346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75"/>
          <p:cNvSpPr txBox="1"/>
          <p:nvPr/>
        </p:nvSpPr>
        <p:spPr>
          <a:xfrm>
            <a:off x="4320630" y="1059820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75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75"/>
          <p:cNvSpPr txBox="1"/>
          <p:nvPr/>
        </p:nvSpPr>
        <p:spPr>
          <a:xfrm>
            <a:off x="3017817" y="4763840"/>
            <a:ext cx="8565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2" name="Google Shape;632;p75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33" name="Google Shape;633;p75"/>
          <p:cNvGrpSpPr/>
          <p:nvPr/>
        </p:nvGrpSpPr>
        <p:grpSpPr>
          <a:xfrm>
            <a:off x="74505" y="526402"/>
            <a:ext cx="9069600" cy="2576982"/>
            <a:chOff x="-1" y="517217"/>
            <a:chExt cx="9069600" cy="2576982"/>
          </a:xfrm>
        </p:grpSpPr>
        <p:sp>
          <p:nvSpPr>
            <p:cNvPr id="634" name="Google Shape;634;p75"/>
            <p:cNvSpPr txBox="1"/>
            <p:nvPr/>
          </p:nvSpPr>
          <p:spPr>
            <a:xfrm>
              <a:off x="-1" y="517217"/>
              <a:ext cx="90696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Which of the following networks represents an autoencoder?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35" name="Google Shape;635;p75"/>
            <p:cNvGrpSpPr/>
            <p:nvPr/>
          </p:nvGrpSpPr>
          <p:grpSpPr>
            <a:xfrm>
              <a:off x="233625" y="900028"/>
              <a:ext cx="3923939" cy="2194171"/>
              <a:chOff x="233625" y="900028"/>
              <a:chExt cx="3923939" cy="2194171"/>
            </a:xfrm>
          </p:grpSpPr>
          <p:pic>
            <p:nvPicPr>
              <p:cNvPr id="636" name="Google Shape;636;p75"/>
              <p:cNvPicPr preferRelativeResize="0"/>
              <p:nvPr/>
            </p:nvPicPr>
            <p:blipFill rotWithShape="1">
              <a:blip r:embed="rId3">
                <a:alphaModFix/>
              </a:blip>
              <a:srcRect b="53119" l="0" r="0" t="0"/>
              <a:stretch/>
            </p:blipFill>
            <p:spPr>
              <a:xfrm>
                <a:off x="233625" y="931444"/>
                <a:ext cx="2079513" cy="2162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7" name="Google Shape;637;p7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47143"/>
              <a:stretch/>
            </p:blipFill>
            <p:spPr>
              <a:xfrm>
                <a:off x="2313138" y="900028"/>
                <a:ext cx="1844426" cy="21627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38" name="Google Shape;638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3952" y="1601240"/>
            <a:ext cx="4695018" cy="88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630" y="2571750"/>
            <a:ext cx="3938060" cy="204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1379617" y="1208450"/>
            <a:ext cx="71973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Feedforward Neural Networks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Parameters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Activation function at different layers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Loss function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Back-Propagation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6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76"/>
          <p:cNvSpPr txBox="1"/>
          <p:nvPr/>
        </p:nvSpPr>
        <p:spPr>
          <a:xfrm>
            <a:off x="155299" y="500933"/>
            <a:ext cx="88335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under-complete autoencoder has an input layer with a dimension of 7, what could be the possible dimension of the hidden layer?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76"/>
          <p:cNvSpPr txBox="1"/>
          <p:nvPr/>
        </p:nvSpPr>
        <p:spPr>
          <a:xfrm>
            <a:off x="0" y="2107691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76"/>
          <p:cNvSpPr txBox="1"/>
          <p:nvPr/>
        </p:nvSpPr>
        <p:spPr>
          <a:xfrm>
            <a:off x="0" y="4763850"/>
            <a:ext cx="2733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76"/>
          <p:cNvSpPr txBox="1"/>
          <p:nvPr/>
        </p:nvSpPr>
        <p:spPr>
          <a:xfrm>
            <a:off x="3196991" y="4763840"/>
            <a:ext cx="10977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e)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0" name="Google Shape;650;p76"/>
          <p:cNvCxnSpPr/>
          <p:nvPr/>
        </p:nvCxnSpPr>
        <p:spPr>
          <a:xfrm>
            <a:off x="2855656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51" name="Google Shape;65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" y="2496017"/>
            <a:ext cx="5614231" cy="96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0981" y="3353030"/>
            <a:ext cx="4530435" cy="128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7"/>
          <p:cNvSpPr txBox="1"/>
          <p:nvPr/>
        </p:nvSpPr>
        <p:spPr>
          <a:xfrm>
            <a:off x="538480" y="377819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Data Q</a:t>
            </a:r>
            <a:r>
              <a:rPr b="1" lang="en" sz="1800" u="sng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r>
              <a:rPr b="1" i="0" lang="en" sz="1800" u="sng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-Q26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480" y="1115309"/>
            <a:ext cx="2972215" cy="962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8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78"/>
          <p:cNvSpPr txBox="1"/>
          <p:nvPr/>
        </p:nvSpPr>
        <p:spPr>
          <a:xfrm>
            <a:off x="-1" y="517217"/>
            <a:ext cx="9069600" cy="121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079" l="-809" r="-528" t="-40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66" name="Google Shape;666;p78"/>
          <p:cNvSpPr txBox="1"/>
          <p:nvPr/>
        </p:nvSpPr>
        <p:spPr>
          <a:xfrm>
            <a:off x="0" y="2318787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78"/>
          <p:cNvSpPr txBox="1"/>
          <p:nvPr/>
        </p:nvSpPr>
        <p:spPr>
          <a:xfrm>
            <a:off x="0" y="4763850"/>
            <a:ext cx="27438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78"/>
          <p:cNvSpPr txBox="1"/>
          <p:nvPr/>
        </p:nvSpPr>
        <p:spPr>
          <a:xfrm>
            <a:off x="3017817" y="4763840"/>
            <a:ext cx="8565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9" name="Google Shape;669;p78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70" name="Google Shape;670;p78"/>
          <p:cNvPicPr preferRelativeResize="0"/>
          <p:nvPr/>
        </p:nvPicPr>
        <p:blipFill rotWithShape="1">
          <a:blip r:embed="rId4">
            <a:alphaModFix/>
          </a:blip>
          <a:srcRect b="0" l="2563" r="2847" t="0"/>
          <a:stretch/>
        </p:blipFill>
        <p:spPr>
          <a:xfrm>
            <a:off x="101897" y="2820929"/>
            <a:ext cx="5737013" cy="154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9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79"/>
          <p:cNvSpPr txBox="1"/>
          <p:nvPr/>
        </p:nvSpPr>
        <p:spPr>
          <a:xfrm>
            <a:off x="0" y="486438"/>
            <a:ext cx="8833500" cy="163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28" l="-479" r="0" t="-14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8" name="Google Shape;678;p79"/>
          <p:cNvSpPr txBox="1"/>
          <p:nvPr/>
        </p:nvSpPr>
        <p:spPr>
          <a:xfrm>
            <a:off x="0" y="2153847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79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26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79"/>
          <p:cNvSpPr txBox="1"/>
          <p:nvPr/>
        </p:nvSpPr>
        <p:spPr>
          <a:xfrm>
            <a:off x="3017816" y="4763840"/>
            <a:ext cx="8430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1" name="Google Shape;681;p79"/>
          <p:cNvCxnSpPr/>
          <p:nvPr/>
        </p:nvCxnSpPr>
        <p:spPr>
          <a:xfrm>
            <a:off x="2792456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82" name="Google Shape;682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2462" y="2449003"/>
            <a:ext cx="2741351" cy="33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67" y="2714674"/>
            <a:ext cx="4461738" cy="195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786648"/>
            <a:ext cx="4533934" cy="181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0"/>
          <p:cNvSpPr txBox="1"/>
          <p:nvPr/>
        </p:nvSpPr>
        <p:spPr>
          <a:xfrm>
            <a:off x="0" y="3858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80"/>
          <p:cNvSpPr txBox="1"/>
          <p:nvPr/>
        </p:nvSpPr>
        <p:spPr>
          <a:xfrm>
            <a:off x="0" y="358231"/>
            <a:ext cx="90696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observed that the sigmoid neuron has become saturated. What might be the possible output values at this neuron?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0.02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0.5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0.97.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80"/>
          <p:cNvSpPr txBox="1"/>
          <p:nvPr/>
        </p:nvSpPr>
        <p:spPr>
          <a:xfrm>
            <a:off x="0" y="1946442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80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80"/>
          <p:cNvSpPr txBox="1"/>
          <p:nvPr/>
        </p:nvSpPr>
        <p:spPr>
          <a:xfrm>
            <a:off x="3017817" y="4763840"/>
            <a:ext cx="11274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5" name="Google Shape;695;p80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96" name="Google Shape;69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33569"/>
            <a:ext cx="4969196" cy="162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80"/>
          <p:cNvPicPr preferRelativeResize="0"/>
          <p:nvPr/>
        </p:nvPicPr>
        <p:blipFill rotWithShape="1">
          <a:blip r:embed="rId4">
            <a:alphaModFix/>
          </a:blip>
          <a:srcRect b="0" l="0" r="1661" t="0"/>
          <a:stretch/>
        </p:blipFill>
        <p:spPr>
          <a:xfrm>
            <a:off x="3928533" y="2850363"/>
            <a:ext cx="5215467" cy="140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1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81"/>
          <p:cNvSpPr txBox="1"/>
          <p:nvPr/>
        </p:nvSpPr>
        <p:spPr>
          <a:xfrm>
            <a:off x="-1" y="517216"/>
            <a:ext cx="9096600" cy="63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349" l="-799" r="0" t="-76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5" name="Google Shape;705;p81"/>
          <p:cNvSpPr txBox="1"/>
          <p:nvPr/>
        </p:nvSpPr>
        <p:spPr>
          <a:xfrm>
            <a:off x="0" y="1556985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81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81"/>
          <p:cNvSpPr txBox="1"/>
          <p:nvPr/>
        </p:nvSpPr>
        <p:spPr>
          <a:xfrm>
            <a:off x="3017816" y="4763840"/>
            <a:ext cx="6465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8" name="Google Shape;708;p81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09" name="Google Shape;709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9023" y="1903234"/>
            <a:ext cx="4505954" cy="7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2759784"/>
            <a:ext cx="4084320" cy="181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2829" y="2759784"/>
            <a:ext cx="4723758" cy="141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2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82"/>
          <p:cNvSpPr txBox="1"/>
          <p:nvPr/>
        </p:nvSpPr>
        <p:spPr>
          <a:xfrm>
            <a:off x="-1" y="517216"/>
            <a:ext cx="9096600" cy="174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49" l="-469" r="0" t="-13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19" name="Google Shape;719;p82"/>
          <p:cNvSpPr txBox="1"/>
          <p:nvPr/>
        </p:nvSpPr>
        <p:spPr>
          <a:xfrm>
            <a:off x="2520609" y="1671412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82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82"/>
          <p:cNvSpPr txBox="1"/>
          <p:nvPr/>
        </p:nvSpPr>
        <p:spPr>
          <a:xfrm>
            <a:off x="3127741" y="4763840"/>
            <a:ext cx="6465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2" name="Google Shape;722;p82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23" name="Google Shape;723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5784" y="2114569"/>
            <a:ext cx="3907283" cy="1351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074" y="3562773"/>
            <a:ext cx="3638034" cy="100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4704" y="3562772"/>
            <a:ext cx="3027315" cy="10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5" y="2034541"/>
            <a:ext cx="4782371" cy="1300342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83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83"/>
          <p:cNvSpPr txBox="1"/>
          <p:nvPr/>
        </p:nvSpPr>
        <p:spPr>
          <a:xfrm>
            <a:off x="0" y="451753"/>
            <a:ext cx="8833500" cy="104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259" l="-279" r="-269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4" name="Google Shape;734;p83"/>
          <p:cNvSpPr txBox="1"/>
          <p:nvPr/>
        </p:nvSpPr>
        <p:spPr>
          <a:xfrm>
            <a:off x="57145" y="1542624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5" name="Google Shape;735;p83"/>
          <p:cNvSpPr txBox="1"/>
          <p:nvPr/>
        </p:nvSpPr>
        <p:spPr>
          <a:xfrm>
            <a:off x="0" y="4743625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6" name="Google Shape;736;p83"/>
          <p:cNvSpPr txBox="1"/>
          <p:nvPr/>
        </p:nvSpPr>
        <p:spPr>
          <a:xfrm>
            <a:off x="3127741" y="4763840"/>
            <a:ext cx="8430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7" name="Google Shape;737;p83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38" name="Google Shape;738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7358" y="1930013"/>
            <a:ext cx="7106642" cy="56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689" y="3428616"/>
            <a:ext cx="3767793" cy="131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6481" y="3480551"/>
            <a:ext cx="4094400" cy="7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4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84"/>
          <p:cNvSpPr txBox="1"/>
          <p:nvPr/>
        </p:nvSpPr>
        <p:spPr>
          <a:xfrm>
            <a:off x="-1" y="517216"/>
            <a:ext cx="8833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given the one hot representation of two words below: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CAR=[1,0,0,0,0], BUS=[0,0,0,1,0]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Euclidean distance between CAR and BUS?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84"/>
          <p:cNvSpPr txBox="1"/>
          <p:nvPr/>
        </p:nvSpPr>
        <p:spPr>
          <a:xfrm>
            <a:off x="52366" y="1523796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84"/>
          <p:cNvSpPr txBox="1"/>
          <p:nvPr/>
        </p:nvSpPr>
        <p:spPr>
          <a:xfrm>
            <a:off x="0" y="4763850"/>
            <a:ext cx="27702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84"/>
          <p:cNvSpPr txBox="1"/>
          <p:nvPr/>
        </p:nvSpPr>
        <p:spPr>
          <a:xfrm>
            <a:off x="3017816" y="4763840"/>
            <a:ext cx="20079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Range: 1.41 to 1.42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1" name="Google Shape;751;p84"/>
          <p:cNvCxnSpPr/>
          <p:nvPr/>
        </p:nvCxnSpPr>
        <p:spPr>
          <a:xfrm>
            <a:off x="27843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52" name="Google Shape;75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820" y="1683108"/>
            <a:ext cx="4999511" cy="888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080" y="1958384"/>
            <a:ext cx="2080101" cy="77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14" y="2812184"/>
            <a:ext cx="3040983" cy="176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8267" y="2812880"/>
            <a:ext cx="2910799" cy="974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5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85"/>
          <p:cNvSpPr txBox="1"/>
          <p:nvPr/>
        </p:nvSpPr>
        <p:spPr>
          <a:xfrm>
            <a:off x="-1" y="517216"/>
            <a:ext cx="9096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an input image of size 100×100×1. Suppose that we used kernel of size 3×3, zero padding P=1 and stride value S=3. What will be the output dimension?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85"/>
          <p:cNvSpPr txBox="1"/>
          <p:nvPr/>
        </p:nvSpPr>
        <p:spPr>
          <a:xfrm>
            <a:off x="47413" y="1418762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85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85"/>
          <p:cNvSpPr txBox="1"/>
          <p:nvPr/>
        </p:nvSpPr>
        <p:spPr>
          <a:xfrm>
            <a:off x="3017816" y="4763840"/>
            <a:ext cx="6465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6" name="Google Shape;766;p85"/>
          <p:cNvCxnSpPr/>
          <p:nvPr/>
        </p:nvCxnSpPr>
        <p:spPr>
          <a:xfrm>
            <a:off x="27435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67" name="Google Shape;767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1187"/>
            <a:ext cx="4498597" cy="199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911187"/>
            <a:ext cx="4078717" cy="2089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9828" y="4000693"/>
            <a:ext cx="2762636" cy="38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/>
        </p:nvSpPr>
        <p:spPr>
          <a:xfrm>
            <a:off x="467360" y="1290645"/>
            <a:ext cx="84057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Momentum based Gradient Descent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Nesterov Accelerated Gradient Descent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Stochastic and Mini-Batch Gradient Descent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Gradient, Root Mean Square Propagation and Adaptive Moment Estimation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4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6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86"/>
          <p:cNvSpPr txBox="1"/>
          <p:nvPr/>
        </p:nvSpPr>
        <p:spPr>
          <a:xfrm>
            <a:off x="74442" y="2107044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86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86"/>
          <p:cNvSpPr txBox="1"/>
          <p:nvPr/>
        </p:nvSpPr>
        <p:spPr>
          <a:xfrm>
            <a:off x="3017816" y="4763840"/>
            <a:ext cx="7686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9" name="Google Shape;779;p86"/>
          <p:cNvCxnSpPr/>
          <p:nvPr/>
        </p:nvCxnSpPr>
        <p:spPr>
          <a:xfrm>
            <a:off x="27435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0" name="Google Shape;780;p86"/>
          <p:cNvSpPr txBox="1"/>
          <p:nvPr/>
        </p:nvSpPr>
        <p:spPr>
          <a:xfrm>
            <a:off x="81774" y="448583"/>
            <a:ext cx="8804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an input image of size 100×100×3. Suppose that we use 10 kernels (filters) each of size 1×1, zero padding P=1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stride value S=2.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parameters are there? (assume no bias terms)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1" name="Google Shape;78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25" y="2542094"/>
            <a:ext cx="6687484" cy="212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7"/>
          <p:cNvSpPr txBox="1"/>
          <p:nvPr/>
        </p:nvSpPr>
        <p:spPr>
          <a:xfrm>
            <a:off x="0" y="1919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87"/>
          <p:cNvSpPr txBox="1"/>
          <p:nvPr/>
        </p:nvSpPr>
        <p:spPr>
          <a:xfrm>
            <a:off x="53627" y="1697189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87"/>
          <p:cNvSpPr txBox="1"/>
          <p:nvPr/>
        </p:nvSpPr>
        <p:spPr>
          <a:xfrm>
            <a:off x="0" y="4763850"/>
            <a:ext cx="27483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87"/>
          <p:cNvSpPr txBox="1"/>
          <p:nvPr/>
        </p:nvSpPr>
        <p:spPr>
          <a:xfrm>
            <a:off x="3017815" y="4763840"/>
            <a:ext cx="10122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1" name="Google Shape;791;p87"/>
          <p:cNvCxnSpPr/>
          <p:nvPr/>
        </p:nvCxnSpPr>
        <p:spPr>
          <a:xfrm>
            <a:off x="2798531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2" name="Google Shape;792;p87"/>
          <p:cNvSpPr txBox="1"/>
          <p:nvPr/>
        </p:nvSpPr>
        <p:spPr>
          <a:xfrm>
            <a:off x="123418" y="350037"/>
            <a:ext cx="8722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architectures has the highest no. of layers?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AlexNet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GoogleNet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ResNet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VGG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3" name="Google Shape;79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820" y="1870313"/>
            <a:ext cx="5319675" cy="27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8"/>
          <p:cNvSpPr txBox="1"/>
          <p:nvPr/>
        </p:nvSpPr>
        <p:spPr>
          <a:xfrm>
            <a:off x="26275" y="98075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88"/>
          <p:cNvSpPr txBox="1"/>
          <p:nvPr/>
        </p:nvSpPr>
        <p:spPr>
          <a:xfrm>
            <a:off x="26277" y="1534050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88"/>
          <p:cNvSpPr txBox="1"/>
          <p:nvPr/>
        </p:nvSpPr>
        <p:spPr>
          <a:xfrm>
            <a:off x="0" y="4763850"/>
            <a:ext cx="28245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88"/>
          <p:cNvSpPr txBox="1"/>
          <p:nvPr/>
        </p:nvSpPr>
        <p:spPr>
          <a:xfrm>
            <a:off x="3312048" y="4771825"/>
            <a:ext cx="9183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7600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3" name="Google Shape;803;p88"/>
          <p:cNvCxnSpPr/>
          <p:nvPr/>
        </p:nvCxnSpPr>
        <p:spPr>
          <a:xfrm>
            <a:off x="3015631" y="4944931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4" name="Google Shape;804;p88"/>
          <p:cNvSpPr txBox="1"/>
          <p:nvPr/>
        </p:nvSpPr>
        <p:spPr>
          <a:xfrm>
            <a:off x="0" y="385639"/>
            <a:ext cx="8804700" cy="1163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759" l="-349" r="0" t="-15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05" name="Google Shape;805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66" y="1950884"/>
            <a:ext cx="3475546" cy="280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88"/>
          <p:cNvPicPr preferRelativeResize="0"/>
          <p:nvPr/>
        </p:nvPicPr>
        <p:blipFill rotWithShape="1">
          <a:blip r:embed="rId5">
            <a:alphaModFix/>
          </a:blip>
          <a:srcRect b="33801" l="0" r="0" t="0"/>
          <a:stretch/>
        </p:blipFill>
        <p:spPr>
          <a:xfrm>
            <a:off x="5154506" y="2554763"/>
            <a:ext cx="3187227" cy="73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9"/>
          <p:cNvSpPr txBox="1"/>
          <p:nvPr/>
        </p:nvSpPr>
        <p:spPr>
          <a:xfrm>
            <a:off x="6215" y="0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3" name="Google Shape;813;p89"/>
          <p:cNvSpPr txBox="1"/>
          <p:nvPr/>
        </p:nvSpPr>
        <p:spPr>
          <a:xfrm>
            <a:off x="13059" y="329266"/>
            <a:ext cx="8833500" cy="152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409" l="-479" r="0" t="-16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14" name="Google Shape;814;p89"/>
          <p:cNvSpPr txBox="1"/>
          <p:nvPr/>
        </p:nvSpPr>
        <p:spPr>
          <a:xfrm>
            <a:off x="4185920" y="743081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5" name="Google Shape;815;p89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Google Shape;816;p89"/>
          <p:cNvSpPr txBox="1"/>
          <p:nvPr/>
        </p:nvSpPr>
        <p:spPr>
          <a:xfrm>
            <a:off x="3017815" y="4763840"/>
            <a:ext cx="5553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7" name="Google Shape;817;p89"/>
          <p:cNvCxnSpPr/>
          <p:nvPr/>
        </p:nvCxnSpPr>
        <p:spPr>
          <a:xfrm>
            <a:off x="27435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18" name="Google Shape;818;p89"/>
          <p:cNvPicPr preferRelativeResize="0"/>
          <p:nvPr/>
        </p:nvPicPr>
        <p:blipFill rotWithShape="1">
          <a:blip r:embed="rId4">
            <a:alphaModFix/>
          </a:blip>
          <a:srcRect b="8290" l="0" r="0" t="0"/>
          <a:stretch/>
        </p:blipFill>
        <p:spPr>
          <a:xfrm>
            <a:off x="3572994" y="1196071"/>
            <a:ext cx="5205246" cy="120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885" y="2403351"/>
            <a:ext cx="4006171" cy="230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510092"/>
            <a:ext cx="4120378" cy="1842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0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90"/>
          <p:cNvSpPr txBox="1"/>
          <p:nvPr/>
        </p:nvSpPr>
        <p:spPr>
          <a:xfrm>
            <a:off x="3610466" y="1156427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90"/>
          <p:cNvSpPr txBox="1"/>
          <p:nvPr/>
        </p:nvSpPr>
        <p:spPr>
          <a:xfrm>
            <a:off x="0" y="4763850"/>
            <a:ext cx="26283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90"/>
          <p:cNvSpPr txBox="1"/>
          <p:nvPr/>
        </p:nvSpPr>
        <p:spPr>
          <a:xfrm>
            <a:off x="3017816" y="4763840"/>
            <a:ext cx="8511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0" name="Google Shape;830;p90"/>
          <p:cNvCxnSpPr/>
          <p:nvPr/>
        </p:nvCxnSpPr>
        <p:spPr>
          <a:xfrm>
            <a:off x="2688731" y="4944931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1" name="Google Shape;831;p90"/>
          <p:cNvSpPr txBox="1"/>
          <p:nvPr/>
        </p:nvSpPr>
        <p:spPr>
          <a:xfrm>
            <a:off x="94825" y="470200"/>
            <a:ext cx="7470000" cy="123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689" l="-679" r="0" t="-20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32" name="Google Shape;832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2191" y="1705286"/>
            <a:ext cx="4942686" cy="293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1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91"/>
          <p:cNvSpPr txBox="1"/>
          <p:nvPr/>
        </p:nvSpPr>
        <p:spPr>
          <a:xfrm>
            <a:off x="-1" y="517216"/>
            <a:ext cx="9096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scenarios would most benefit from hierarchical attention mechanisms?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Summarizing long text documents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Classifying images in a dataset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Analyzing customer reviews or feedback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Real-time processing of sensor data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91"/>
          <p:cNvSpPr txBox="1"/>
          <p:nvPr/>
        </p:nvSpPr>
        <p:spPr>
          <a:xfrm>
            <a:off x="15327" y="1924979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91"/>
          <p:cNvSpPr txBox="1"/>
          <p:nvPr/>
        </p:nvSpPr>
        <p:spPr>
          <a:xfrm>
            <a:off x="0" y="4763850"/>
            <a:ext cx="26865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91"/>
          <p:cNvSpPr txBox="1"/>
          <p:nvPr/>
        </p:nvSpPr>
        <p:spPr>
          <a:xfrm>
            <a:off x="3017816" y="4763840"/>
            <a:ext cx="6465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3" name="Google Shape;843;p91"/>
          <p:cNvCxnSpPr/>
          <p:nvPr/>
        </p:nvCxnSpPr>
        <p:spPr>
          <a:xfrm>
            <a:off x="274251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44" name="Google Shape;84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7" y="2289607"/>
            <a:ext cx="5423661" cy="170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27" y="4074999"/>
            <a:ext cx="2686425" cy="304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2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2" name="Google Shape;852;p92"/>
          <p:cNvSpPr txBox="1"/>
          <p:nvPr/>
        </p:nvSpPr>
        <p:spPr>
          <a:xfrm>
            <a:off x="0" y="2251951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3" name="Google Shape;853;p92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Google Shape;854;p92"/>
          <p:cNvSpPr txBox="1"/>
          <p:nvPr/>
        </p:nvSpPr>
        <p:spPr>
          <a:xfrm>
            <a:off x="3017816" y="4763840"/>
            <a:ext cx="8511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5" name="Google Shape;855;p92"/>
          <p:cNvCxnSpPr/>
          <p:nvPr/>
        </p:nvCxnSpPr>
        <p:spPr>
          <a:xfrm>
            <a:off x="27435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6" name="Google Shape;856;p92"/>
          <p:cNvSpPr txBox="1"/>
          <p:nvPr/>
        </p:nvSpPr>
        <p:spPr>
          <a:xfrm>
            <a:off x="46296" y="432561"/>
            <a:ext cx="8047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output functions is most commonly used in the decoder of an encoder-decoder model for translation tasks?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Sigmoid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ReLU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Softmax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Tanh</a:t>
            </a:r>
            <a:endParaRPr/>
          </a:p>
        </p:txBody>
      </p:sp>
      <p:pic>
        <p:nvPicPr>
          <p:cNvPr id="857" name="Google Shape;85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6" y="2598200"/>
            <a:ext cx="4882381" cy="199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0503" y="3459917"/>
            <a:ext cx="971686" cy="2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3"/>
          <p:cNvSpPr txBox="1"/>
          <p:nvPr/>
        </p:nvSpPr>
        <p:spPr>
          <a:xfrm>
            <a:off x="0" y="86312"/>
            <a:ext cx="1923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93"/>
          <p:cNvSpPr txBox="1"/>
          <p:nvPr/>
        </p:nvSpPr>
        <p:spPr>
          <a:xfrm>
            <a:off x="0" y="451753"/>
            <a:ext cx="88335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make the vocabulary for an encoder-decoder model using the given sentence. What will be the size of our vocabulary?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Sentence: Convolutional neural networks excel at recognizing patterns and features within images, enhancing object detection accuracy significantly.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13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18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14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</a:t>
            </a:r>
            <a:endParaRPr/>
          </a:p>
        </p:txBody>
      </p:sp>
      <p:sp>
        <p:nvSpPr>
          <p:cNvPr id="866" name="Google Shape;866;p93"/>
          <p:cNvSpPr txBox="1"/>
          <p:nvPr/>
        </p:nvSpPr>
        <p:spPr>
          <a:xfrm>
            <a:off x="1239520" y="1526043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93"/>
          <p:cNvSpPr txBox="1"/>
          <p:nvPr/>
        </p:nvSpPr>
        <p:spPr>
          <a:xfrm>
            <a:off x="0" y="4763850"/>
            <a:ext cx="2688600" cy="3462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8" name="Google Shape;868;p93"/>
          <p:cNvSpPr txBox="1"/>
          <p:nvPr/>
        </p:nvSpPr>
        <p:spPr>
          <a:xfrm>
            <a:off x="3017816" y="4763840"/>
            <a:ext cx="8430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9" name="Google Shape;869;p93"/>
          <p:cNvCxnSpPr/>
          <p:nvPr/>
        </p:nvCxnSpPr>
        <p:spPr>
          <a:xfrm>
            <a:off x="2743569" y="4936956"/>
            <a:ext cx="21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70" name="Google Shape;87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2230" y="3652635"/>
            <a:ext cx="2084617" cy="55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62334"/>
            <a:ext cx="6799823" cy="194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4357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94"/>
          <p:cNvPicPr preferRelativeResize="0"/>
          <p:nvPr/>
        </p:nvPicPr>
        <p:blipFill rotWithShape="1">
          <a:blip r:embed="rId4">
            <a:alphaModFix/>
          </a:blip>
          <a:srcRect b="5464" l="0" r="0" t="0"/>
          <a:stretch/>
        </p:blipFill>
        <p:spPr>
          <a:xfrm>
            <a:off x="3703165" y="0"/>
            <a:ext cx="544083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94"/>
          <p:cNvSpPr txBox="1"/>
          <p:nvPr/>
        </p:nvSpPr>
        <p:spPr>
          <a:xfrm>
            <a:off x="3703225" y="4758125"/>
            <a:ext cx="5440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me: </a:t>
            </a:r>
            <a:r>
              <a:rPr lang="en" u="sng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https://sites.google.com/view/ayans-agribot/home</a:t>
            </a:r>
            <a:endParaRPr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/>
        </p:nvSpPr>
        <p:spPr>
          <a:xfrm>
            <a:off x="1379617" y="1208450"/>
            <a:ext cx="71973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Eigenvectors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Algebra (linearly independent basis)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Component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Decomposition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Singular Value Decomposition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/>
        </p:nvSpPr>
        <p:spPr>
          <a:xfrm>
            <a:off x="1538924" y="1168693"/>
            <a:ext cx="71973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Autoencoders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omplete and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Overcomplete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Autoencoders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between Autoencoders and PCA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Denoising Autoencoders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Sparse Autoencoders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Contractive Autoencoders</a:t>
            </a:r>
            <a:endParaRPr/>
          </a:p>
        </p:txBody>
      </p:sp>
      <p:sp>
        <p:nvSpPr>
          <p:cNvPr id="245" name="Google Shape;245;p43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/>
        </p:nvSpPr>
        <p:spPr>
          <a:xfrm>
            <a:off x="1379617" y="1208450"/>
            <a:ext cx="7197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 and Variance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Test Error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Error and Model Complexity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Regularization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7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/>
        </p:nvSpPr>
        <p:spPr>
          <a:xfrm>
            <a:off x="1379617" y="1208450"/>
            <a:ext cx="71973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Deep Neural Network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Pre-Training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Activation Functions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Initialization Strategies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Normalization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5"/>
          <p:cNvSpPr txBox="1"/>
          <p:nvPr/>
        </p:nvSpPr>
        <p:spPr>
          <a:xfrm>
            <a:off x="1538924" y="283105"/>
            <a:ext cx="6066000" cy="34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8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