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rialBlack-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69315137f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069315137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69315137f_2_1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069315137f_2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69315137f_2_1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069315137f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69315137f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3069315137f_2_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069315137f_2_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69315137f_2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3069315137f_2_2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3069315137f_2_2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69315137f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3069315137f_2_2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069315137f_2_2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69315137f_2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3069315137f_2_2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3069315137f_2_2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69315137f_2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3069315137f_2_2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3069315137f_2_2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69315137f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069315137f_2_2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3069315137f_2_2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69315137f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3069315137f_2_2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3069315137f_2_2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069315137f_2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3069315137f_2_2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3069315137f_2_2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69315137f_2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069315137f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69315137f_2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3069315137f_2_2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3069315137f_2_2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69315137f_2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3069315137f_2_2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3069315137f_2_2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69315137f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069315137f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69315137f_2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069315137f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9315137f_2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069315137f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69315137f_2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069315137f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69315137f_2_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069315137f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69315137f_2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3069315137f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9315137f_2_1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3069315137f_2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1.gi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3.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28" name="Shape 128"/>
        <p:cNvGrpSpPr/>
        <p:nvPr/>
      </p:nvGrpSpPr>
      <p:grpSpPr>
        <a:xfrm>
          <a:off x="0" y="0"/>
          <a:ext cx="0" cy="0"/>
          <a:chOff x="0" y="0"/>
          <a:chExt cx="0" cy="0"/>
        </a:xfrm>
      </p:grpSpPr>
      <p:sp>
        <p:nvSpPr>
          <p:cNvPr id="129" name="Google Shape;129;p25"/>
          <p:cNvSpPr/>
          <p:nvPr/>
        </p:nvSpPr>
        <p:spPr>
          <a:xfrm>
            <a:off x="2198876" y="128010"/>
            <a:ext cx="4746250" cy="131574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Week-10 (Discussion)</a:t>
            </a:r>
            <a:endParaRPr sz="1100"/>
          </a:p>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30</a:t>
            </a:r>
            <a:r>
              <a:rPr b="1" baseline="30000" i="0" lang="en" sz="4100" u="none" cap="none" strike="noStrike">
                <a:solidFill>
                  <a:srgbClr val="FFD966"/>
                </a:solidFill>
                <a:latin typeface="Calibri"/>
                <a:ea typeface="Calibri"/>
                <a:cs typeface="Calibri"/>
                <a:sym typeface="Calibri"/>
              </a:rPr>
              <a:t>th</a:t>
            </a:r>
            <a:r>
              <a:rPr b="1" i="0" lang="en" sz="4100" u="none" cap="none" strike="noStrike">
                <a:solidFill>
                  <a:srgbClr val="FFD966"/>
                </a:solidFill>
                <a:latin typeface="Calibri"/>
                <a:ea typeface="Calibri"/>
                <a:cs typeface="Calibri"/>
                <a:sym typeface="Calibri"/>
              </a:rPr>
              <a:t> September, 2024</a:t>
            </a:r>
            <a:endParaRPr b="1" i="0" sz="4100" u="none" cap="none" strike="noStrike">
              <a:solidFill>
                <a:srgbClr val="FFD966"/>
              </a:solidFill>
              <a:latin typeface="Calibri"/>
              <a:ea typeface="Calibri"/>
              <a:cs typeface="Calibri"/>
              <a:sym typeface="Calibri"/>
            </a:endParaRPr>
          </a:p>
        </p:txBody>
      </p:sp>
      <p:pic>
        <p:nvPicPr>
          <p:cNvPr id="130" name="Google Shape;130;p25"/>
          <p:cNvPicPr preferRelativeResize="0"/>
          <p:nvPr/>
        </p:nvPicPr>
        <p:blipFill rotWithShape="1">
          <a:blip r:embed="rId4">
            <a:alphaModFix/>
          </a:blip>
          <a:srcRect b="0" l="0" r="0" t="0"/>
          <a:stretch/>
        </p:blipFill>
        <p:spPr>
          <a:xfrm>
            <a:off x="91911" y="122195"/>
            <a:ext cx="1477652" cy="1477652"/>
          </a:xfrm>
          <a:prstGeom prst="rect">
            <a:avLst/>
          </a:prstGeom>
          <a:noFill/>
          <a:ln>
            <a:noFill/>
          </a:ln>
        </p:spPr>
      </p:pic>
      <p:pic>
        <p:nvPicPr>
          <p:cNvPr id="131" name="Google Shape;131;p25"/>
          <p:cNvPicPr preferRelativeResize="0"/>
          <p:nvPr/>
        </p:nvPicPr>
        <p:blipFill rotWithShape="1">
          <a:blip r:embed="rId5">
            <a:alphaModFix/>
          </a:blip>
          <a:srcRect b="0" l="0" r="0" t="0"/>
          <a:stretch/>
        </p:blipFill>
        <p:spPr>
          <a:xfrm>
            <a:off x="7858547" y="226219"/>
            <a:ext cx="1133573" cy="1269602"/>
          </a:xfrm>
          <a:prstGeom prst="rect">
            <a:avLst/>
          </a:prstGeom>
          <a:noFill/>
          <a:ln>
            <a:noFill/>
          </a:ln>
        </p:spPr>
      </p:pic>
      <p:sp>
        <p:nvSpPr>
          <p:cNvPr id="132" name="Google Shape;132;p25"/>
          <p:cNvSpPr txBox="1"/>
          <p:nvPr/>
        </p:nvSpPr>
        <p:spPr>
          <a:xfrm>
            <a:off x="0" y="1922667"/>
            <a:ext cx="7335077" cy="1882919"/>
          </a:xfrm>
          <a:prstGeom prst="rect">
            <a:avLst/>
          </a:prstGeom>
          <a:solidFill>
            <a:srgbClr val="FFE699">
              <a:alpha val="74901"/>
            </a:srgbClr>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rgbClr val="548135"/>
                </a:solidFill>
                <a:latin typeface="Arial Black"/>
                <a:ea typeface="Arial Black"/>
                <a:cs typeface="Arial Black"/>
                <a:sym typeface="Arial Black"/>
              </a:rPr>
              <a:t>Introduction to Machine Learning</a:t>
            </a:r>
            <a:endParaRPr sz="1800">
              <a:solidFill>
                <a:srgbClr val="548135"/>
              </a:solidFill>
              <a:latin typeface="Arial Black"/>
              <a:ea typeface="Arial Black"/>
              <a:cs typeface="Arial Black"/>
              <a:sym typeface="Arial Black"/>
            </a:endParaRPr>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 Balaraman Ravindran</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Professor and Head of the Department</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Department of Data Science and Artificial Intelligence </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IIT Madras</a:t>
            </a:r>
            <a:endParaRPr b="1" sz="1500">
              <a:solidFill>
                <a:srgbClr val="548135"/>
              </a:solidFill>
              <a:latin typeface="Arial"/>
              <a:ea typeface="Arial"/>
              <a:cs typeface="Arial"/>
              <a:sym typeface="Arial"/>
            </a:endParaRPr>
          </a:p>
        </p:txBody>
      </p:sp>
      <p:sp>
        <p:nvSpPr>
          <p:cNvPr id="133" name="Google Shape;133;p25"/>
          <p:cNvSpPr txBox="1"/>
          <p:nvPr/>
        </p:nvSpPr>
        <p:spPr>
          <a:xfrm>
            <a:off x="1" y="3965274"/>
            <a:ext cx="6440864" cy="1073756"/>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Ayan Paul</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PMRF Research Scholar </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IIT Kharagpur</a:t>
            </a:r>
            <a:endParaRPr b="1" sz="1500">
              <a:solidFill>
                <a:srgbClr val="FFF2CC"/>
              </a:solidFill>
              <a:latin typeface="Arial"/>
              <a:ea typeface="Arial"/>
              <a:cs typeface="Arial"/>
              <a:sym typeface="Arial"/>
            </a:endParaRPr>
          </a:p>
        </p:txBody>
      </p:sp>
      <p:pic>
        <p:nvPicPr>
          <p:cNvPr id="134" name="Google Shape;134;p25"/>
          <p:cNvPicPr preferRelativeResize="0"/>
          <p:nvPr/>
        </p:nvPicPr>
        <p:blipFill rotWithShape="1">
          <a:blip r:embed="rId6">
            <a:alphaModFix/>
          </a:blip>
          <a:srcRect b="0" l="0" r="0" t="0"/>
          <a:stretch/>
        </p:blipFill>
        <p:spPr>
          <a:xfrm>
            <a:off x="6015821" y="2197044"/>
            <a:ext cx="3128179" cy="2946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nvSpPr>
        <p:spPr>
          <a:xfrm>
            <a:off x="20499" y="2219873"/>
            <a:ext cx="8902355" cy="283923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500">
                <a:solidFill>
                  <a:schemeClr val="dk1"/>
                </a:solidFill>
                <a:latin typeface="Times New Roman"/>
                <a:ea typeface="Times New Roman"/>
                <a:cs typeface="Times New Roman"/>
                <a:sym typeface="Times New Roman"/>
              </a:rPr>
              <a:t>Steps:</a:t>
            </a:r>
            <a:endParaRPr sz="1100"/>
          </a:p>
          <a:p>
            <a:pPr indent="-95250" lvl="0" marL="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Find all the neighbor points within eps and identify the core points or visited with more than MinPts neighbors.</a:t>
            </a:r>
            <a:endParaRPr sz="1100"/>
          </a:p>
          <a:p>
            <a:pPr indent="0" lvl="0" marL="0" marR="0" rtl="0" algn="just">
              <a:spcBef>
                <a:spcPts val="0"/>
              </a:spcBef>
              <a:spcAft>
                <a:spcPts val="0"/>
              </a:spcAft>
              <a:buClr>
                <a:schemeClr val="dk1"/>
              </a:buClr>
              <a:buSzPts val="1500"/>
              <a:buFont typeface="Calibri"/>
              <a:buNone/>
            </a:pPr>
            <a:r>
              <a:t/>
            </a:r>
            <a:endParaRPr sz="1500">
              <a:solidFill>
                <a:schemeClr val="dk1"/>
              </a:solidFill>
              <a:latin typeface="Times New Roman"/>
              <a:ea typeface="Times New Roman"/>
              <a:cs typeface="Times New Roman"/>
              <a:sym typeface="Times New Roman"/>
            </a:endParaRPr>
          </a:p>
          <a:p>
            <a:pPr indent="-95250" lvl="0" marL="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For each core point if it is not already assigned to a cluster, create a new cluster.</a:t>
            </a:r>
            <a:endParaRPr sz="1100"/>
          </a:p>
          <a:p>
            <a:pPr indent="0" lvl="0" marL="0" marR="0" rtl="0" algn="just">
              <a:spcBef>
                <a:spcPts val="0"/>
              </a:spcBef>
              <a:spcAft>
                <a:spcPts val="0"/>
              </a:spcAft>
              <a:buClr>
                <a:schemeClr val="dk1"/>
              </a:buClr>
              <a:buSzPts val="1500"/>
              <a:buFont typeface="Calibri"/>
              <a:buNone/>
            </a:pPr>
            <a:r>
              <a:t/>
            </a:r>
            <a:endParaRPr sz="1500">
              <a:solidFill>
                <a:schemeClr val="dk1"/>
              </a:solidFill>
              <a:latin typeface="Times New Roman"/>
              <a:ea typeface="Times New Roman"/>
              <a:cs typeface="Times New Roman"/>
              <a:sym typeface="Times New Roman"/>
            </a:endParaRPr>
          </a:p>
          <a:p>
            <a:pPr indent="-95250" lvl="0" marL="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Find recursively all its density-connected points and assign them to the same cluster as the core point. </a:t>
            </a:r>
            <a:br>
              <a:rPr lang="en" sz="1500">
                <a:solidFill>
                  <a:schemeClr val="dk1"/>
                </a:solidFill>
                <a:latin typeface="Times New Roman"/>
                <a:ea typeface="Times New Roman"/>
                <a:cs typeface="Times New Roman"/>
                <a:sym typeface="Times New Roman"/>
              </a:rPr>
            </a:br>
            <a:r>
              <a:rPr lang="en" sz="1500">
                <a:solidFill>
                  <a:schemeClr val="dk1"/>
                </a:solidFill>
                <a:latin typeface="Times New Roman"/>
                <a:ea typeface="Times New Roman"/>
                <a:cs typeface="Times New Roman"/>
                <a:sym typeface="Times New Roman"/>
              </a:rPr>
              <a:t>A point a and b are said to be density connected if there exists a point c which has a sufficient number of points in its neighbors and both points a and b are within the eps distance. This is a chaining process. So, if b is a neighbor of c, c is a neighbor of d, and d is a neighbor of e, which in turn is  neighbor of a implying that b is a neighbor of a.</a:t>
            </a:r>
            <a:endParaRPr sz="1100"/>
          </a:p>
          <a:p>
            <a:pPr indent="0" lvl="0" marL="0" marR="0" rtl="0" algn="just">
              <a:spcBef>
                <a:spcPts val="0"/>
              </a:spcBef>
              <a:spcAft>
                <a:spcPts val="0"/>
              </a:spcAft>
              <a:buClr>
                <a:schemeClr val="dk1"/>
              </a:buClr>
              <a:buSzPts val="1500"/>
              <a:buFont typeface="Calibri"/>
              <a:buNone/>
            </a:pPr>
            <a:r>
              <a:t/>
            </a:r>
            <a:endParaRPr sz="1500">
              <a:solidFill>
                <a:schemeClr val="dk1"/>
              </a:solidFill>
              <a:latin typeface="Times New Roman"/>
              <a:ea typeface="Times New Roman"/>
              <a:cs typeface="Times New Roman"/>
              <a:sym typeface="Times New Roman"/>
            </a:endParaRPr>
          </a:p>
          <a:p>
            <a:pPr indent="-95250" lvl="0" marL="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Iterate through the remaining unvisited points in the dataset. Those points that do not belong to any cluster are noise.</a:t>
            </a:r>
            <a:endParaRPr sz="1100"/>
          </a:p>
        </p:txBody>
      </p:sp>
      <p:sp>
        <p:nvSpPr>
          <p:cNvPr id="243" name="Google Shape;243;p34"/>
          <p:cNvSpPr txBox="1"/>
          <p:nvPr/>
        </p:nvSpPr>
        <p:spPr>
          <a:xfrm>
            <a:off x="147223" y="594179"/>
            <a:ext cx="6465405" cy="1454244"/>
          </a:xfrm>
          <a:prstGeom prst="rect">
            <a:avLst/>
          </a:prstGeom>
          <a:noFill/>
          <a:ln>
            <a:noFill/>
          </a:ln>
        </p:spPr>
        <p:txBody>
          <a:bodyPr anchorCtr="0" anchor="t" bIns="34275" lIns="68575" spcFirstLastPara="1" rIns="68575" wrap="square" tIns="34275">
            <a:spAutoFit/>
          </a:bodyPr>
          <a:lstStyle/>
          <a:p>
            <a:pPr indent="-247650" lvl="0" marL="2540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Core Point: A point is a core point if it has more than MinPts points within eps.</a:t>
            </a:r>
            <a:endParaRPr sz="1100"/>
          </a:p>
          <a:p>
            <a:pPr indent="-152400" lvl="0" marL="254000" marR="0" rtl="0" algn="l">
              <a:spcBef>
                <a:spcPts val="0"/>
              </a:spcBef>
              <a:spcAft>
                <a:spcPts val="0"/>
              </a:spcAft>
              <a:buClr>
                <a:schemeClr val="dk1"/>
              </a:buClr>
              <a:buSzPts val="1500"/>
              <a:buFont typeface="Calibri"/>
              <a:buNone/>
            </a:pPr>
            <a:r>
              <a:t/>
            </a:r>
            <a:endParaRPr sz="1500">
              <a:solidFill>
                <a:schemeClr val="dk1"/>
              </a:solidFill>
              <a:latin typeface="Times New Roman"/>
              <a:ea typeface="Times New Roman"/>
              <a:cs typeface="Times New Roman"/>
              <a:sym typeface="Times New Roman"/>
            </a:endParaRPr>
          </a:p>
          <a:p>
            <a:pPr indent="-247650" lvl="0" marL="2540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Border/Boundary Point: A point which has fewer than MinPts within eps but it is in the neighborhood of a core point. </a:t>
            </a:r>
            <a:endParaRPr sz="1100"/>
          </a:p>
          <a:p>
            <a:pPr indent="-152400" lvl="0" marL="254000" marR="0" rtl="0" algn="l">
              <a:spcBef>
                <a:spcPts val="0"/>
              </a:spcBef>
              <a:spcAft>
                <a:spcPts val="0"/>
              </a:spcAft>
              <a:buClr>
                <a:schemeClr val="dk1"/>
              </a:buClr>
              <a:buSzPts val="1500"/>
              <a:buFont typeface="Calibri"/>
              <a:buNone/>
            </a:pPr>
            <a:r>
              <a:t/>
            </a:r>
            <a:endParaRPr sz="1500">
              <a:solidFill>
                <a:schemeClr val="dk1"/>
              </a:solidFill>
              <a:latin typeface="Times New Roman"/>
              <a:ea typeface="Times New Roman"/>
              <a:cs typeface="Times New Roman"/>
              <a:sym typeface="Times New Roman"/>
            </a:endParaRPr>
          </a:p>
          <a:p>
            <a:pPr indent="-247650" lvl="0" marL="2540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Noise or outlier: A point which is not a core point or border point.</a:t>
            </a:r>
            <a:endParaRPr sz="1100"/>
          </a:p>
        </p:txBody>
      </p:sp>
      <p:pic>
        <p:nvPicPr>
          <p:cNvPr id="244" name="Google Shape;244;p34"/>
          <p:cNvPicPr preferRelativeResize="0"/>
          <p:nvPr/>
        </p:nvPicPr>
        <p:blipFill rotWithShape="1">
          <a:blip r:embed="rId3">
            <a:alphaModFix/>
          </a:blip>
          <a:srcRect b="4477" l="0" r="6593" t="2905"/>
          <a:stretch/>
        </p:blipFill>
        <p:spPr>
          <a:xfrm>
            <a:off x="6823817" y="162124"/>
            <a:ext cx="2099038" cy="2103998"/>
          </a:xfrm>
          <a:prstGeom prst="rect">
            <a:avLst/>
          </a:prstGeom>
          <a:noFill/>
          <a:ln>
            <a:noFill/>
          </a:ln>
        </p:spPr>
      </p:pic>
      <p:sp>
        <p:nvSpPr>
          <p:cNvPr id="245" name="Google Shape;245;p34"/>
          <p:cNvSpPr txBox="1"/>
          <p:nvPr/>
        </p:nvSpPr>
        <p:spPr>
          <a:xfrm>
            <a:off x="94084" y="91388"/>
            <a:ext cx="3230555" cy="346249"/>
          </a:xfrm>
          <a:prstGeom prst="rect">
            <a:avLst/>
          </a:prstGeom>
          <a:solidFill>
            <a:srgbClr val="C55A11"/>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Types of Points in DBSCAN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nvSpPr>
        <p:spPr>
          <a:xfrm>
            <a:off x="1178350" y="1081725"/>
            <a:ext cx="7197365" cy="2008242"/>
          </a:xfrm>
          <a:prstGeom prst="rect">
            <a:avLst/>
          </a:prstGeom>
          <a:noFill/>
          <a:ln>
            <a:noFill/>
          </a:ln>
        </p:spPr>
        <p:txBody>
          <a:bodyPr anchorCtr="0" anchor="t" bIns="34275" lIns="68575" spcFirstLastPara="1" rIns="68575" wrap="square" tIns="34275">
            <a:spAutoFit/>
          </a:bodyPr>
          <a:lstStyle/>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Clustering</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Partitional Clustering</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Hierarchical Clustering</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Density Based Clustering</a:t>
            </a:r>
            <a:endParaRPr sz="1100"/>
          </a:p>
        </p:txBody>
      </p:sp>
      <p:sp>
        <p:nvSpPr>
          <p:cNvPr id="251" name="Google Shape;251;p35"/>
          <p:cNvSpPr txBox="1"/>
          <p:nvPr/>
        </p:nvSpPr>
        <p:spPr>
          <a:xfrm>
            <a:off x="1538924" y="283105"/>
            <a:ext cx="606614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Topics on which Week 10 Assignment Questions are based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nvSpPr>
        <p:spPr>
          <a:xfrm>
            <a:off x="-7991" y="4315"/>
            <a:ext cx="168521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a:t>
            </a:r>
            <a:endParaRPr b="1" sz="1800">
              <a:solidFill>
                <a:schemeClr val="lt1"/>
              </a:solidFill>
              <a:latin typeface="Times New Roman"/>
              <a:ea typeface="Times New Roman"/>
              <a:cs typeface="Times New Roman"/>
              <a:sym typeface="Times New Roman"/>
            </a:endParaRPr>
          </a:p>
        </p:txBody>
      </p:sp>
      <p:sp>
        <p:nvSpPr>
          <p:cNvPr id="258" name="Google Shape;258;p36"/>
          <p:cNvSpPr txBox="1"/>
          <p:nvPr/>
        </p:nvSpPr>
        <p:spPr>
          <a:xfrm>
            <a:off x="0" y="460342"/>
            <a:ext cx="8982489"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K-means algorithm is not a particularly sophisticated approach for Image Segmentation tasks.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Choose the best possible explanation from below which supports the claim:</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It takes no account of the spatial proximity of different pixels.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The curse of dimensionality does not affect the performance of K-means algorithm, as it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effectively handles high-dimensional data with minimal loss of accuracy.</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The algorithm requires the number of clusters (K) to be specified beforehand.</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Initialization does not affect K-means.</a:t>
            </a:r>
            <a:endParaRPr sz="1100"/>
          </a:p>
        </p:txBody>
      </p:sp>
      <p:sp>
        <p:nvSpPr>
          <p:cNvPr id="259" name="Google Shape;259;p36"/>
          <p:cNvSpPr txBox="1"/>
          <p:nvPr/>
        </p:nvSpPr>
        <p:spPr>
          <a:xfrm>
            <a:off x="0" y="286047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a:t>
            </a:r>
            <a:endParaRPr b="1" sz="1800">
              <a:solidFill>
                <a:schemeClr val="lt1"/>
              </a:solidFill>
              <a:latin typeface="Times New Roman"/>
              <a:ea typeface="Times New Roman"/>
              <a:cs typeface="Times New Roman"/>
              <a:sym typeface="Times New Roman"/>
            </a:endParaRPr>
          </a:p>
        </p:txBody>
      </p:sp>
      <p:sp>
        <p:nvSpPr>
          <p:cNvPr id="260" name="Google Shape;260;p36"/>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a:t>
            </a:r>
            <a:endParaRPr b="1" sz="1800">
              <a:solidFill>
                <a:schemeClr val="lt1"/>
              </a:solidFill>
              <a:latin typeface="Times New Roman"/>
              <a:ea typeface="Times New Roman"/>
              <a:cs typeface="Times New Roman"/>
              <a:sym typeface="Times New Roman"/>
            </a:endParaRPr>
          </a:p>
        </p:txBody>
      </p:sp>
      <p:sp>
        <p:nvSpPr>
          <p:cNvPr id="261" name="Google Shape;261;p36"/>
          <p:cNvSpPr txBox="1"/>
          <p:nvPr/>
        </p:nvSpPr>
        <p:spPr>
          <a:xfrm>
            <a:off x="3017816" y="4763840"/>
            <a:ext cx="107462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 c)</a:t>
            </a:r>
            <a:endParaRPr b="1" sz="1800">
              <a:solidFill>
                <a:schemeClr val="lt1"/>
              </a:solidFill>
              <a:latin typeface="Times New Roman"/>
              <a:ea typeface="Times New Roman"/>
              <a:cs typeface="Times New Roman"/>
              <a:sym typeface="Times New Roman"/>
            </a:endParaRPr>
          </a:p>
        </p:txBody>
      </p:sp>
      <p:cxnSp>
        <p:nvCxnSpPr>
          <p:cNvPr id="262" name="Google Shape;262;p36"/>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63" name="Google Shape;263;p36"/>
          <p:cNvSpPr txBox="1"/>
          <p:nvPr/>
        </p:nvSpPr>
        <p:spPr>
          <a:xfrm>
            <a:off x="17853" y="3316501"/>
            <a:ext cx="8946782"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If we go through the principle algorithm for k-means,</a:t>
            </a:r>
            <a:r>
              <a:rPr b="0" i="0" lang="en" sz="1800" u="none" strike="noStrike">
                <a:solidFill>
                  <a:schemeClr val="dk1"/>
                </a:solidFill>
                <a:latin typeface="Times New Roman"/>
                <a:ea typeface="Times New Roman"/>
                <a:cs typeface="Times New Roman"/>
                <a:sym typeface="Times New Roman"/>
              </a:rPr>
              <a:t> </a:t>
            </a:r>
            <a:r>
              <a:rPr b="0" i="0" lang="en" sz="1800" u="none" strike="noStrike">
                <a:solidFill>
                  <a:schemeClr val="dk1"/>
                </a:solidFill>
                <a:latin typeface="Times New Roman"/>
                <a:ea typeface="Times New Roman"/>
                <a:cs typeface="Times New Roman"/>
                <a:sym typeface="Times New Roman"/>
              </a:rPr>
              <a:t>we can infer the problems associated to high-dimensionality of the image and the fact that the number of clusters are needed to be known apriori to facilitate Image segmentation using k-means.</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nvSpPr>
        <p:spPr>
          <a:xfrm>
            <a:off x="-1" y="0"/>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a:t>
            </a:r>
            <a:endParaRPr b="1" sz="1800">
              <a:solidFill>
                <a:schemeClr val="lt1"/>
              </a:solidFill>
              <a:latin typeface="Times New Roman"/>
              <a:ea typeface="Times New Roman"/>
              <a:cs typeface="Times New Roman"/>
              <a:sym typeface="Times New Roman"/>
            </a:endParaRPr>
          </a:p>
        </p:txBody>
      </p:sp>
      <p:sp>
        <p:nvSpPr>
          <p:cNvPr id="270" name="Google Shape;270;p37"/>
          <p:cNvSpPr txBox="1"/>
          <p:nvPr/>
        </p:nvSpPr>
        <p:spPr>
          <a:xfrm>
            <a:off x="-14910" y="360157"/>
            <a:ext cx="8833402"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pairwise distance between 6 points is given below. Which of the option shows the hierarchy of clusters created by single link clustering algorithm?</a:t>
            </a:r>
            <a:endParaRPr sz="1100"/>
          </a:p>
        </p:txBody>
      </p:sp>
      <p:sp>
        <p:nvSpPr>
          <p:cNvPr id="271" name="Google Shape;271;p37"/>
          <p:cNvSpPr txBox="1"/>
          <p:nvPr/>
        </p:nvSpPr>
        <p:spPr>
          <a:xfrm>
            <a:off x="4079906" y="276170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a:t>
            </a:r>
            <a:endParaRPr b="1" sz="1800">
              <a:solidFill>
                <a:schemeClr val="lt1"/>
              </a:solidFill>
              <a:latin typeface="Times New Roman"/>
              <a:ea typeface="Times New Roman"/>
              <a:cs typeface="Times New Roman"/>
              <a:sym typeface="Times New Roman"/>
            </a:endParaRPr>
          </a:p>
        </p:txBody>
      </p:sp>
      <p:sp>
        <p:nvSpPr>
          <p:cNvPr id="272" name="Google Shape;272;p37"/>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a:t>
            </a:r>
            <a:endParaRPr b="1" sz="1800">
              <a:solidFill>
                <a:schemeClr val="lt1"/>
              </a:solidFill>
              <a:latin typeface="Times New Roman"/>
              <a:ea typeface="Times New Roman"/>
              <a:cs typeface="Times New Roman"/>
              <a:sym typeface="Times New Roman"/>
            </a:endParaRPr>
          </a:p>
        </p:txBody>
      </p:sp>
      <p:sp>
        <p:nvSpPr>
          <p:cNvPr id="273" name="Google Shape;273;p37"/>
          <p:cNvSpPr txBox="1"/>
          <p:nvPr/>
        </p:nvSpPr>
        <p:spPr>
          <a:xfrm>
            <a:off x="3017816" y="4763840"/>
            <a:ext cx="6944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74" name="Google Shape;274;p37"/>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75" name="Google Shape;275;p37"/>
          <p:cNvSpPr txBox="1"/>
          <p:nvPr/>
        </p:nvSpPr>
        <p:spPr>
          <a:xfrm>
            <a:off x="4079906" y="3107953"/>
            <a:ext cx="4510073" cy="196207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Step 1: Connect closest pair of points. Closest pairs are:</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d(P3, P4) = 1</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d(P5, P6) = 2</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d(P1, P2) = 3</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Step 2: Connect clusters with single link. The cluster pair to combine is bolded:</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d({P1, P2}, {P3, P4}) = 8</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d({P1, P2}, {P5, P6}) = 4</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d({P5, P6}, {P3, P4}) = 6</a:t>
            </a:r>
            <a:endParaRPr sz="1100"/>
          </a:p>
          <a:p>
            <a:pPr indent="0" lvl="0" marL="0" marR="0" rtl="0" algn="l">
              <a:spcBef>
                <a:spcPts val="0"/>
              </a:spcBef>
              <a:spcAft>
                <a:spcPts val="0"/>
              </a:spcAft>
              <a:buNone/>
            </a:pPr>
            <a:r>
              <a:rPr b="0" i="0" lang="en" sz="1200" u="none" strike="noStrike">
                <a:solidFill>
                  <a:schemeClr val="dk1"/>
                </a:solidFill>
                <a:latin typeface="Times New Roman"/>
                <a:ea typeface="Times New Roman"/>
                <a:cs typeface="Times New Roman"/>
                <a:sym typeface="Times New Roman"/>
              </a:rPr>
              <a:t>Step 3: Connect the final 2 clusters</a:t>
            </a:r>
            <a:endParaRPr sz="1200">
              <a:solidFill>
                <a:schemeClr val="dk1"/>
              </a:solidFill>
              <a:latin typeface="Times New Roman"/>
              <a:ea typeface="Times New Roman"/>
              <a:cs typeface="Times New Roman"/>
              <a:sym typeface="Times New Roman"/>
            </a:endParaRPr>
          </a:p>
        </p:txBody>
      </p:sp>
      <p:pic>
        <p:nvPicPr>
          <p:cNvPr id="276" name="Google Shape;276;p37"/>
          <p:cNvPicPr preferRelativeResize="0"/>
          <p:nvPr/>
        </p:nvPicPr>
        <p:blipFill rotWithShape="1">
          <a:blip r:embed="rId3">
            <a:alphaModFix/>
          </a:blip>
          <a:srcRect b="0" l="0" r="0" t="0"/>
          <a:stretch/>
        </p:blipFill>
        <p:spPr>
          <a:xfrm>
            <a:off x="3968091" y="972653"/>
            <a:ext cx="2979359" cy="1571844"/>
          </a:xfrm>
          <a:prstGeom prst="rect">
            <a:avLst/>
          </a:prstGeom>
          <a:noFill/>
          <a:ln>
            <a:noFill/>
          </a:ln>
        </p:spPr>
      </p:pic>
      <p:pic>
        <p:nvPicPr>
          <p:cNvPr id="277" name="Google Shape;277;p37"/>
          <p:cNvPicPr preferRelativeResize="0"/>
          <p:nvPr/>
        </p:nvPicPr>
        <p:blipFill rotWithShape="1">
          <a:blip r:embed="rId4">
            <a:alphaModFix/>
          </a:blip>
          <a:srcRect b="0" l="0" r="0" t="0"/>
          <a:stretch/>
        </p:blipFill>
        <p:spPr>
          <a:xfrm>
            <a:off x="42445" y="921124"/>
            <a:ext cx="2865460" cy="22202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nvSpPr>
        <p:spPr>
          <a:xfrm>
            <a:off x="0" y="15803"/>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3</a:t>
            </a:r>
            <a:endParaRPr b="1" sz="1800">
              <a:solidFill>
                <a:schemeClr val="lt1"/>
              </a:solidFill>
              <a:latin typeface="Times New Roman"/>
              <a:ea typeface="Times New Roman"/>
              <a:cs typeface="Times New Roman"/>
              <a:sym typeface="Times New Roman"/>
            </a:endParaRPr>
          </a:p>
        </p:txBody>
      </p:sp>
      <p:sp>
        <p:nvSpPr>
          <p:cNvPr id="284" name="Google Shape;284;p38"/>
          <p:cNvSpPr txBox="1"/>
          <p:nvPr/>
        </p:nvSpPr>
        <p:spPr>
          <a:xfrm>
            <a:off x="0" y="375982"/>
            <a:ext cx="88335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For the pairwise distance matrix given in the previous question, which of the following shows the hierarchy of clusters created by the complete link clustering </a:t>
            </a:r>
            <a:r>
              <a:rPr lang="en" sz="1800">
                <a:solidFill>
                  <a:schemeClr val="dk1"/>
                </a:solidFill>
                <a:latin typeface="Times New Roman"/>
                <a:ea typeface="Times New Roman"/>
                <a:cs typeface="Times New Roman"/>
                <a:sym typeface="Times New Roman"/>
              </a:rPr>
              <a:t>algorithm?</a:t>
            </a:r>
            <a:endParaRPr sz="1800">
              <a:solidFill>
                <a:schemeClr val="dk1"/>
              </a:solidFill>
              <a:latin typeface="Times New Roman"/>
              <a:ea typeface="Times New Roman"/>
              <a:cs typeface="Times New Roman"/>
              <a:sym typeface="Times New Roman"/>
            </a:endParaRPr>
          </a:p>
        </p:txBody>
      </p:sp>
      <p:sp>
        <p:nvSpPr>
          <p:cNvPr id="285" name="Google Shape;285;p38"/>
          <p:cNvSpPr txBox="1"/>
          <p:nvPr/>
        </p:nvSpPr>
        <p:spPr>
          <a:xfrm>
            <a:off x="0" y="300808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3</a:t>
            </a:r>
            <a:endParaRPr b="1" sz="1800">
              <a:solidFill>
                <a:schemeClr val="lt1"/>
              </a:solidFill>
              <a:latin typeface="Times New Roman"/>
              <a:ea typeface="Times New Roman"/>
              <a:cs typeface="Times New Roman"/>
              <a:sym typeface="Times New Roman"/>
            </a:endParaRPr>
          </a:p>
        </p:txBody>
      </p:sp>
      <p:sp>
        <p:nvSpPr>
          <p:cNvPr id="286" name="Google Shape;286;p38"/>
          <p:cNvSpPr txBox="1"/>
          <p:nvPr/>
        </p:nvSpPr>
        <p:spPr>
          <a:xfrm>
            <a:off x="0" y="4763840"/>
            <a:ext cx="2578800" cy="346200"/>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a:t>
            </a:r>
            <a:r>
              <a:rPr b="1" lang="en" sz="1800">
                <a:solidFill>
                  <a:schemeClr val="lt1"/>
                </a:solidFill>
                <a:latin typeface="Times New Roman"/>
                <a:ea typeface="Times New Roman"/>
                <a:cs typeface="Times New Roman"/>
                <a:sym typeface="Times New Roman"/>
              </a:rPr>
              <a:t>3</a:t>
            </a:r>
            <a:endParaRPr b="1" sz="1800">
              <a:solidFill>
                <a:schemeClr val="lt1"/>
              </a:solidFill>
              <a:latin typeface="Times New Roman"/>
              <a:ea typeface="Times New Roman"/>
              <a:cs typeface="Times New Roman"/>
              <a:sym typeface="Times New Roman"/>
            </a:endParaRPr>
          </a:p>
        </p:txBody>
      </p:sp>
      <p:sp>
        <p:nvSpPr>
          <p:cNvPr id="287" name="Google Shape;287;p38"/>
          <p:cNvSpPr txBox="1"/>
          <p:nvPr/>
        </p:nvSpPr>
        <p:spPr>
          <a:xfrm>
            <a:off x="0" y="3401200"/>
            <a:ext cx="88005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Step 1: Same as previous question</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Step 2: Connect clusters with complete </a:t>
            </a:r>
            <a:r>
              <a:rPr lang="en">
                <a:solidFill>
                  <a:schemeClr val="dk1"/>
                </a:solidFill>
                <a:latin typeface="Times New Roman"/>
                <a:ea typeface="Times New Roman"/>
                <a:cs typeface="Times New Roman"/>
                <a:sym typeface="Times New Roman"/>
              </a:rPr>
              <a:t>links. </a:t>
            </a:r>
            <a:r>
              <a:rPr lang="en" sz="1400">
                <a:solidFill>
                  <a:schemeClr val="dk1"/>
                </a:solidFill>
                <a:latin typeface="Times New Roman"/>
                <a:ea typeface="Times New Roman"/>
                <a:cs typeface="Times New Roman"/>
                <a:sym typeface="Times New Roman"/>
              </a:rPr>
              <a:t> The cluster pair to combine is bolded:</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d({P1, P2}, {P3, P4}) = 9</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d({P1, P2}, {P5, P6}) = 10</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d({P5, P6}, {P3, P4}) = 8</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Step 3: Connect the final 2 clusters</a:t>
            </a:r>
            <a:endParaRPr sz="1500">
              <a:solidFill>
                <a:schemeClr val="dk1"/>
              </a:solidFill>
              <a:latin typeface="Times New Roman"/>
              <a:ea typeface="Times New Roman"/>
              <a:cs typeface="Times New Roman"/>
              <a:sym typeface="Times New Roman"/>
            </a:endParaRPr>
          </a:p>
        </p:txBody>
      </p:sp>
      <p:sp>
        <p:nvSpPr>
          <p:cNvPr id="288" name="Google Shape;288;p38"/>
          <p:cNvSpPr txBox="1"/>
          <p:nvPr/>
        </p:nvSpPr>
        <p:spPr>
          <a:xfrm>
            <a:off x="3017816" y="4763840"/>
            <a:ext cx="63362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89" name="Google Shape;289;p38"/>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290" name="Google Shape;290;p38"/>
          <p:cNvPicPr preferRelativeResize="0"/>
          <p:nvPr/>
        </p:nvPicPr>
        <p:blipFill rotWithShape="1">
          <a:blip r:embed="rId3">
            <a:alphaModFix/>
          </a:blip>
          <a:srcRect b="0" l="0" r="0" t="0"/>
          <a:stretch/>
        </p:blipFill>
        <p:spPr>
          <a:xfrm>
            <a:off x="2341514" y="999230"/>
            <a:ext cx="3169781" cy="25305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4</a:t>
            </a:r>
            <a:endParaRPr b="1" sz="1800">
              <a:solidFill>
                <a:schemeClr val="lt1"/>
              </a:solidFill>
              <a:latin typeface="Times New Roman"/>
              <a:ea typeface="Times New Roman"/>
              <a:cs typeface="Times New Roman"/>
              <a:sym typeface="Times New Roman"/>
            </a:endParaRPr>
          </a:p>
        </p:txBody>
      </p:sp>
      <p:sp>
        <p:nvSpPr>
          <p:cNvPr id="297" name="Google Shape;297;p39"/>
          <p:cNvSpPr txBox="1"/>
          <p:nvPr/>
        </p:nvSpPr>
        <p:spPr>
          <a:xfrm>
            <a:off x="129293" y="263171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4</a:t>
            </a:r>
            <a:endParaRPr b="1" sz="1800">
              <a:solidFill>
                <a:schemeClr val="lt1"/>
              </a:solidFill>
              <a:latin typeface="Times New Roman"/>
              <a:ea typeface="Times New Roman"/>
              <a:cs typeface="Times New Roman"/>
              <a:sym typeface="Times New Roman"/>
            </a:endParaRPr>
          </a:p>
        </p:txBody>
      </p:sp>
      <p:sp>
        <p:nvSpPr>
          <p:cNvPr id="298" name="Google Shape;298;p39"/>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4</a:t>
            </a:r>
            <a:endParaRPr b="1" sz="1800">
              <a:solidFill>
                <a:schemeClr val="lt1"/>
              </a:solidFill>
              <a:latin typeface="Times New Roman"/>
              <a:ea typeface="Times New Roman"/>
              <a:cs typeface="Times New Roman"/>
              <a:sym typeface="Times New Roman"/>
            </a:endParaRPr>
          </a:p>
        </p:txBody>
      </p:sp>
      <p:sp>
        <p:nvSpPr>
          <p:cNvPr id="299" name="Google Shape;299;p39"/>
          <p:cNvSpPr txBox="1"/>
          <p:nvPr/>
        </p:nvSpPr>
        <p:spPr>
          <a:xfrm>
            <a:off x="3017816" y="4785028"/>
            <a:ext cx="491987"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300" name="Google Shape;300;p39"/>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01" name="Google Shape;301;p39"/>
          <p:cNvSpPr txBox="1"/>
          <p:nvPr/>
        </p:nvSpPr>
        <p:spPr>
          <a:xfrm>
            <a:off x="57346" y="478886"/>
            <a:ext cx="7357442"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the following 3 points in a cluster : (2,1), (3,4), (5,7)</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Computer the BIRCH Cluster Features (CF) for this cluster.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(4,5,15)</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(5,13,200)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(3,(6,6),125)</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(3,(10,12),104)</a:t>
            </a:r>
            <a:endParaRPr sz="1100"/>
          </a:p>
        </p:txBody>
      </p:sp>
      <p:sp>
        <p:nvSpPr>
          <p:cNvPr id="302" name="Google Shape;302;p39"/>
          <p:cNvSpPr txBox="1"/>
          <p:nvPr/>
        </p:nvSpPr>
        <p:spPr>
          <a:xfrm>
            <a:off x="131735" y="3103069"/>
            <a:ext cx="6491258"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800"/>
              <a:buFont typeface="Times New Roman"/>
              <a:buNone/>
            </a:pPr>
            <a:r>
              <a:rPr lang="en" sz="1800">
                <a:solidFill>
                  <a:schemeClr val="dk1"/>
                </a:solidFill>
                <a:latin typeface="Times New Roman"/>
                <a:ea typeface="Times New Roman"/>
                <a:cs typeface="Times New Roman"/>
                <a:sym typeface="Times New Roman"/>
              </a:rPr>
              <a:t>CF = (3, (2+3+5, 1+4+7), (4+1+9+16+25+49)) = (3, (10, 12), 104)</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5</a:t>
            </a:r>
            <a:endParaRPr b="1" sz="1800">
              <a:solidFill>
                <a:schemeClr val="lt1"/>
              </a:solidFill>
              <a:latin typeface="Times New Roman"/>
              <a:ea typeface="Times New Roman"/>
              <a:cs typeface="Times New Roman"/>
              <a:sym typeface="Times New Roman"/>
            </a:endParaRPr>
          </a:p>
        </p:txBody>
      </p:sp>
      <p:sp>
        <p:nvSpPr>
          <p:cNvPr id="309" name="Google Shape;309;p40"/>
          <p:cNvSpPr txBox="1"/>
          <p:nvPr/>
        </p:nvSpPr>
        <p:spPr>
          <a:xfrm>
            <a:off x="35097" y="384932"/>
            <a:ext cx="8982490"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Statement 1: CURE is robust to outliers.</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Statement 2: Because of multiplicative shrinkage, the effect of outliers is dampened.</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(a) Statement 1 is true. Statement 2 is true. Statement 2 is the correct reason for statement 1.</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(b) Statement 1 is true. Statement 2 is true. Statement 2 is not the correct reason for statement 1.</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 Statement 1 is true. Statement 2 is false.</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(d) Both statements are false.</a:t>
            </a:r>
            <a:endParaRPr b="0" i="0" sz="1500" u="none" strike="noStrike">
              <a:solidFill>
                <a:schemeClr val="dk1"/>
              </a:solidFill>
              <a:latin typeface="Times New Roman"/>
              <a:ea typeface="Times New Roman"/>
              <a:cs typeface="Times New Roman"/>
              <a:sym typeface="Times New Roman"/>
            </a:endParaRPr>
          </a:p>
        </p:txBody>
      </p:sp>
      <p:sp>
        <p:nvSpPr>
          <p:cNvPr id="310" name="Google Shape;310;p40"/>
          <p:cNvSpPr txBox="1"/>
          <p:nvPr/>
        </p:nvSpPr>
        <p:spPr>
          <a:xfrm>
            <a:off x="0" y="210959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5</a:t>
            </a:r>
            <a:endParaRPr b="1" sz="1800">
              <a:solidFill>
                <a:schemeClr val="lt1"/>
              </a:solidFill>
              <a:latin typeface="Times New Roman"/>
              <a:ea typeface="Times New Roman"/>
              <a:cs typeface="Times New Roman"/>
              <a:sym typeface="Times New Roman"/>
            </a:endParaRPr>
          </a:p>
        </p:txBody>
      </p:sp>
      <p:sp>
        <p:nvSpPr>
          <p:cNvPr id="311" name="Google Shape;311;p40"/>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5</a:t>
            </a:r>
            <a:endParaRPr b="1" sz="1800">
              <a:solidFill>
                <a:schemeClr val="lt1"/>
              </a:solidFill>
              <a:latin typeface="Times New Roman"/>
              <a:ea typeface="Times New Roman"/>
              <a:cs typeface="Times New Roman"/>
              <a:sym typeface="Times New Roman"/>
            </a:endParaRPr>
          </a:p>
        </p:txBody>
      </p:sp>
      <p:sp>
        <p:nvSpPr>
          <p:cNvPr id="312" name="Google Shape;312;p40"/>
          <p:cNvSpPr txBox="1"/>
          <p:nvPr/>
        </p:nvSpPr>
        <p:spPr>
          <a:xfrm>
            <a:off x="102186" y="2742433"/>
            <a:ext cx="8127414" cy="168507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500">
                <a:solidFill>
                  <a:schemeClr val="dk1"/>
                </a:solidFill>
                <a:latin typeface="Times New Roman"/>
                <a:ea typeface="Times New Roman"/>
                <a:cs typeface="Times New Roman"/>
                <a:sym typeface="Times New Roman"/>
              </a:rPr>
              <a:t>CURE (Clustering Using Representatives)</a:t>
            </a:r>
            <a:r>
              <a:rPr lang="en" sz="1500">
                <a:solidFill>
                  <a:schemeClr val="dk1"/>
                </a:solidFill>
                <a:latin typeface="Times New Roman"/>
                <a:ea typeface="Times New Roman"/>
                <a:cs typeface="Times New Roman"/>
                <a:sym typeface="Times New Roman"/>
              </a:rPr>
              <a:t> is a robust clustering algorithm that handles outliers well. Instead of focusing only on centroids or medoids, it uses multiple representative points to capture the geometry of clusters, making it less sensitive to outliers.</a:t>
            </a:r>
            <a:endParaRPr sz="1100"/>
          </a:p>
          <a:p>
            <a:pPr indent="0" lvl="0" marL="0" marR="0" rtl="0" algn="just">
              <a:spcBef>
                <a:spcPts val="0"/>
              </a:spcBef>
              <a:spcAft>
                <a:spcPts val="0"/>
              </a:spcAft>
              <a:buNone/>
            </a:pPr>
            <a:r>
              <a:rPr b="1" lang="en" sz="1500">
                <a:solidFill>
                  <a:schemeClr val="dk1"/>
                </a:solidFill>
                <a:latin typeface="Times New Roman"/>
                <a:ea typeface="Times New Roman"/>
                <a:cs typeface="Times New Roman"/>
                <a:sym typeface="Times New Roman"/>
              </a:rPr>
              <a:t>Multiplicative shrinkage</a:t>
            </a:r>
            <a:r>
              <a:rPr lang="en" sz="1500">
                <a:solidFill>
                  <a:schemeClr val="dk1"/>
                </a:solidFill>
                <a:latin typeface="Times New Roman"/>
                <a:ea typeface="Times New Roman"/>
                <a:cs typeface="Times New Roman"/>
                <a:sym typeface="Times New Roman"/>
              </a:rPr>
              <a:t> refers to the method used in CURE where representative points are shrunk towards the cluster centroid. This shrinkage reduces the influence of outliers on the cluster shape, effectively dampening their effect.</a:t>
            </a:r>
            <a:endParaRPr sz="1100"/>
          </a:p>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Thus, both statements are true, and Statement 2 correctly explains why CURE is robust to outliers.</a:t>
            </a:r>
            <a:endParaRPr sz="1100"/>
          </a:p>
        </p:txBody>
      </p:sp>
      <p:sp>
        <p:nvSpPr>
          <p:cNvPr id="313" name="Google Shape;313;p40"/>
          <p:cNvSpPr txBox="1"/>
          <p:nvPr/>
        </p:nvSpPr>
        <p:spPr>
          <a:xfrm>
            <a:off x="3017816" y="4763840"/>
            <a:ext cx="9255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314" name="Google Shape;314;p40"/>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6</a:t>
            </a:r>
            <a:endParaRPr b="1" sz="1800">
              <a:solidFill>
                <a:schemeClr val="lt1"/>
              </a:solidFill>
              <a:latin typeface="Times New Roman"/>
              <a:ea typeface="Times New Roman"/>
              <a:cs typeface="Times New Roman"/>
              <a:sym typeface="Times New Roman"/>
            </a:endParaRPr>
          </a:p>
        </p:txBody>
      </p:sp>
      <p:sp>
        <p:nvSpPr>
          <p:cNvPr id="321" name="Google Shape;321;p41"/>
          <p:cNvSpPr txBox="1"/>
          <p:nvPr/>
        </p:nvSpPr>
        <p:spPr>
          <a:xfrm>
            <a:off x="-37657" y="351004"/>
            <a:ext cx="8818880" cy="260840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Assume you want to cluster 7 observations into 3 clusters using the K-Means clustering algorithm. After the first iteration, clusters C1, C2, C3 have following observations:</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{(2,2), (4,4), (6,6)}</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C2: {(0,4), (4,0)}</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C3: {(5,5), (9,9)}</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What will be the cluster centroids if you want to proceed with the second iteration?</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(4,4), C2: (2,2), C3: (7,7)</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(6,6), C2: (4,4), C3: (9,9)</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C1: (2,2), C2: (0,0), C3: (5,5)</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None of these</a:t>
            </a:r>
            <a:endParaRPr sz="1700">
              <a:solidFill>
                <a:schemeClr val="dk1"/>
              </a:solidFill>
              <a:latin typeface="Times New Roman"/>
              <a:ea typeface="Times New Roman"/>
              <a:cs typeface="Times New Roman"/>
              <a:sym typeface="Times New Roman"/>
            </a:endParaRPr>
          </a:p>
        </p:txBody>
      </p:sp>
      <p:sp>
        <p:nvSpPr>
          <p:cNvPr id="322" name="Google Shape;322;p41"/>
          <p:cNvSpPr txBox="1"/>
          <p:nvPr/>
        </p:nvSpPr>
        <p:spPr>
          <a:xfrm>
            <a:off x="0" y="313253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6</a:t>
            </a:r>
            <a:endParaRPr b="1" sz="1800">
              <a:solidFill>
                <a:schemeClr val="lt1"/>
              </a:solidFill>
              <a:latin typeface="Times New Roman"/>
              <a:ea typeface="Times New Roman"/>
              <a:cs typeface="Times New Roman"/>
              <a:sym typeface="Times New Roman"/>
            </a:endParaRPr>
          </a:p>
        </p:txBody>
      </p:sp>
      <p:sp>
        <p:nvSpPr>
          <p:cNvPr id="323" name="Google Shape;323;p41"/>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6</a:t>
            </a:r>
            <a:endParaRPr b="1" sz="1800">
              <a:solidFill>
                <a:schemeClr val="lt1"/>
              </a:solidFill>
              <a:latin typeface="Times New Roman"/>
              <a:ea typeface="Times New Roman"/>
              <a:cs typeface="Times New Roman"/>
              <a:sym typeface="Times New Roman"/>
            </a:endParaRPr>
          </a:p>
        </p:txBody>
      </p:sp>
      <p:sp>
        <p:nvSpPr>
          <p:cNvPr id="324" name="Google Shape;324;p41"/>
          <p:cNvSpPr txBox="1"/>
          <p:nvPr/>
        </p:nvSpPr>
        <p:spPr>
          <a:xfrm>
            <a:off x="3017816" y="4763840"/>
            <a:ext cx="50063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325" name="Google Shape;325;p41"/>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26" name="Google Shape;326;p41"/>
          <p:cNvSpPr txBox="1"/>
          <p:nvPr/>
        </p:nvSpPr>
        <p:spPr>
          <a:xfrm>
            <a:off x="134178" y="3538460"/>
            <a:ext cx="9009822" cy="1147814"/>
          </a:xfrm>
          <a:prstGeom prst="rect">
            <a:avLst/>
          </a:prstGeom>
          <a:blipFill rotWithShape="1">
            <a:blip r:embed="rId3">
              <a:alphaModFix/>
            </a:blip>
            <a:stretch>
              <a:fillRect b="-2388" l="-659"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2"/>
          <p:cNvPicPr preferRelativeResize="0"/>
          <p:nvPr/>
        </p:nvPicPr>
        <p:blipFill rotWithShape="1">
          <a:blip r:embed="rId3">
            <a:alphaModFix/>
          </a:blip>
          <a:srcRect b="0" l="0" r="0" t="6112"/>
          <a:stretch/>
        </p:blipFill>
        <p:spPr>
          <a:xfrm>
            <a:off x="145141" y="1041923"/>
            <a:ext cx="5745351" cy="2084214"/>
          </a:xfrm>
          <a:prstGeom prst="rect">
            <a:avLst/>
          </a:prstGeom>
          <a:noFill/>
          <a:ln>
            <a:noFill/>
          </a:ln>
        </p:spPr>
      </p:pic>
      <p:sp>
        <p:nvSpPr>
          <p:cNvPr id="333" name="Google Shape;333;p42"/>
          <p:cNvSpPr txBox="1"/>
          <p:nvPr/>
        </p:nvSpPr>
        <p:spPr>
          <a:xfrm>
            <a:off x="0" y="-1544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7</a:t>
            </a:r>
            <a:endParaRPr b="1" sz="1800">
              <a:solidFill>
                <a:schemeClr val="lt1"/>
              </a:solidFill>
              <a:latin typeface="Times New Roman"/>
              <a:ea typeface="Times New Roman"/>
              <a:cs typeface="Times New Roman"/>
              <a:sym typeface="Times New Roman"/>
            </a:endParaRPr>
          </a:p>
        </p:txBody>
      </p:sp>
      <p:sp>
        <p:nvSpPr>
          <p:cNvPr id="334" name="Google Shape;334;p42"/>
          <p:cNvSpPr txBox="1"/>
          <p:nvPr/>
        </p:nvSpPr>
        <p:spPr>
          <a:xfrm>
            <a:off x="0" y="397897"/>
            <a:ext cx="8773262"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Consider the similarity matrix given below: Which of the following shows the hierarchy of clusters created by the single link clustering algorithm.</a:t>
            </a:r>
            <a:endParaRPr sz="1800">
              <a:solidFill>
                <a:schemeClr val="dk1"/>
              </a:solidFill>
              <a:latin typeface="Times New Roman"/>
              <a:ea typeface="Times New Roman"/>
              <a:cs typeface="Times New Roman"/>
              <a:sym typeface="Times New Roman"/>
            </a:endParaRPr>
          </a:p>
        </p:txBody>
      </p:sp>
      <p:sp>
        <p:nvSpPr>
          <p:cNvPr id="335" name="Google Shape;335;p42"/>
          <p:cNvSpPr txBox="1"/>
          <p:nvPr/>
        </p:nvSpPr>
        <p:spPr>
          <a:xfrm>
            <a:off x="92091" y="314691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7</a:t>
            </a:r>
            <a:endParaRPr b="1" sz="1800">
              <a:solidFill>
                <a:schemeClr val="lt1"/>
              </a:solidFill>
              <a:latin typeface="Times New Roman"/>
              <a:ea typeface="Times New Roman"/>
              <a:cs typeface="Times New Roman"/>
              <a:sym typeface="Times New Roman"/>
            </a:endParaRPr>
          </a:p>
        </p:txBody>
      </p:sp>
      <p:sp>
        <p:nvSpPr>
          <p:cNvPr id="336" name="Google Shape;336;p42"/>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7</a:t>
            </a:r>
            <a:endParaRPr b="1" sz="1800">
              <a:solidFill>
                <a:schemeClr val="lt1"/>
              </a:solidFill>
              <a:latin typeface="Times New Roman"/>
              <a:ea typeface="Times New Roman"/>
              <a:cs typeface="Times New Roman"/>
              <a:sym typeface="Times New Roman"/>
            </a:endParaRPr>
          </a:p>
        </p:txBody>
      </p:sp>
      <p:sp>
        <p:nvSpPr>
          <p:cNvPr id="337" name="Google Shape;337;p42"/>
          <p:cNvSpPr txBox="1"/>
          <p:nvPr/>
        </p:nvSpPr>
        <p:spPr>
          <a:xfrm>
            <a:off x="3890360" y="2746007"/>
            <a:ext cx="45378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Step 1: Connect closest pair of points. Closest pairs are:</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s(P3, P4) = 0.8421</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s(P5, P6) = 0.8105</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s(P1, P2) = 0.7895</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Step 2: Connect clusters with single link. The cluster pair to combine is bolded:</a:t>
            </a:r>
            <a:endParaRPr sz="1100"/>
          </a:p>
          <a:p>
            <a:pPr indent="0" lvl="0" marL="0" marR="0" rtl="0" algn="l">
              <a:spcBef>
                <a:spcPts val="0"/>
              </a:spcBef>
              <a:spcAft>
                <a:spcPts val="0"/>
              </a:spcAft>
              <a:buNone/>
            </a:pPr>
            <a:r>
              <a:rPr lang="en">
                <a:solidFill>
                  <a:schemeClr val="dk1"/>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({P1, P2}, {P5, P6}) = 0.7023</a:t>
            </a:r>
            <a:endParaRPr sz="1100"/>
          </a:p>
          <a:p>
            <a:pPr indent="0" lvl="0" marL="0" marR="0" rtl="0" algn="l">
              <a:spcBef>
                <a:spcPts val="0"/>
              </a:spcBef>
              <a:spcAft>
                <a:spcPts val="0"/>
              </a:spcAft>
              <a:buNone/>
            </a:pPr>
            <a:r>
              <a:rPr lang="en">
                <a:solidFill>
                  <a:schemeClr val="dk1"/>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({P5, P6}, {P3, P4}) = 0.6870</a:t>
            </a:r>
            <a:endParaRPr sz="1100"/>
          </a:p>
          <a:p>
            <a:pPr indent="0" lvl="0" marL="0" marR="0" rtl="0" algn="l">
              <a:spcBef>
                <a:spcPts val="0"/>
              </a:spcBef>
              <a:spcAft>
                <a:spcPts val="0"/>
              </a:spcAft>
              <a:buNone/>
            </a:pPr>
            <a:r>
              <a:rPr lang="en">
                <a:solidFill>
                  <a:schemeClr val="dk1"/>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({P1, P2}, {P5, P6}) = 0.5480</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Step 3: Connect the final 2 clusters</a:t>
            </a:r>
            <a:endParaRPr sz="1100"/>
          </a:p>
        </p:txBody>
      </p:sp>
      <p:sp>
        <p:nvSpPr>
          <p:cNvPr id="338" name="Google Shape;338;p42"/>
          <p:cNvSpPr txBox="1"/>
          <p:nvPr/>
        </p:nvSpPr>
        <p:spPr>
          <a:xfrm>
            <a:off x="3017816" y="4763840"/>
            <a:ext cx="433547"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339" name="Google Shape;339;p42"/>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nvSpPr>
        <p:spPr>
          <a:xfrm>
            <a:off x="0" y="191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8</a:t>
            </a:r>
            <a:endParaRPr b="1" sz="1800">
              <a:solidFill>
                <a:schemeClr val="lt1"/>
              </a:solidFill>
              <a:latin typeface="Times New Roman"/>
              <a:ea typeface="Times New Roman"/>
              <a:cs typeface="Times New Roman"/>
              <a:sym typeface="Times New Roman"/>
            </a:endParaRPr>
          </a:p>
        </p:txBody>
      </p:sp>
      <p:sp>
        <p:nvSpPr>
          <p:cNvPr id="346" name="Google Shape;346;p43"/>
          <p:cNvSpPr txBox="1"/>
          <p:nvPr/>
        </p:nvSpPr>
        <p:spPr>
          <a:xfrm>
            <a:off x="0" y="414417"/>
            <a:ext cx="9027215" cy="1731243"/>
          </a:xfrm>
          <a:prstGeom prst="rect">
            <a:avLst/>
          </a:prstGeom>
          <a:blipFill rotWithShape="1">
            <a:blip r:embed="rId3">
              <a:alphaModFix/>
            </a:blip>
            <a:stretch>
              <a:fillRect b="-5289" l="-759" r="-49" t="-2115"/>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347" name="Google Shape;347;p43"/>
          <p:cNvSpPr txBox="1"/>
          <p:nvPr/>
        </p:nvSpPr>
        <p:spPr>
          <a:xfrm>
            <a:off x="0" y="222550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8</a:t>
            </a:r>
            <a:endParaRPr b="1" sz="1800">
              <a:solidFill>
                <a:schemeClr val="lt1"/>
              </a:solidFill>
              <a:latin typeface="Times New Roman"/>
              <a:ea typeface="Times New Roman"/>
              <a:cs typeface="Times New Roman"/>
              <a:sym typeface="Times New Roman"/>
            </a:endParaRPr>
          </a:p>
        </p:txBody>
      </p:sp>
      <p:sp>
        <p:nvSpPr>
          <p:cNvPr id="348" name="Google Shape;348;p43"/>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8</a:t>
            </a:r>
            <a:endParaRPr b="1" sz="1800">
              <a:solidFill>
                <a:schemeClr val="lt1"/>
              </a:solidFill>
              <a:latin typeface="Times New Roman"/>
              <a:ea typeface="Times New Roman"/>
              <a:cs typeface="Times New Roman"/>
              <a:sym typeface="Times New Roman"/>
            </a:endParaRPr>
          </a:p>
        </p:txBody>
      </p:sp>
      <p:sp>
        <p:nvSpPr>
          <p:cNvPr id="349" name="Google Shape;349;p43"/>
          <p:cNvSpPr txBox="1"/>
          <p:nvPr/>
        </p:nvSpPr>
        <p:spPr>
          <a:xfrm>
            <a:off x="3017816" y="4763840"/>
            <a:ext cx="82862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350" name="Google Shape;350;p43"/>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51" name="Google Shape;351;p43"/>
          <p:cNvSpPr txBox="1"/>
          <p:nvPr/>
        </p:nvSpPr>
        <p:spPr>
          <a:xfrm>
            <a:off x="-1" y="2651591"/>
            <a:ext cx="9027215" cy="1938896"/>
          </a:xfrm>
          <a:prstGeom prst="rect">
            <a:avLst/>
          </a:prstGeom>
          <a:blipFill rotWithShape="1">
            <a:blip r:embed="rId4">
              <a:alphaModFix/>
            </a:blip>
            <a:stretch>
              <a:fillRect b="0" l="-758"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0" y="372818"/>
            <a:ext cx="8703386" cy="761747"/>
          </a:xfrm>
          <a:prstGeom prst="rect">
            <a:avLst/>
          </a:prstGeom>
          <a:noFill/>
          <a:ln>
            <a:noFill/>
          </a:ln>
        </p:spPr>
        <p:txBody>
          <a:bodyPr anchorCtr="0" anchor="t" bIns="34275" lIns="68575" spcFirstLastPara="1" rIns="68575" wrap="square" tIns="34275">
            <a:spAutoFit/>
          </a:bodyPr>
          <a:lstStyle/>
          <a:p>
            <a:pPr indent="-247650" lvl="0" marL="254000" marR="0" rtl="0" algn="l">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In real world, not every data we work upon has a target variable. This kind of data cannot be analyzed using supervised learning algorithms. </a:t>
            </a:r>
            <a:endParaRPr sz="1100"/>
          </a:p>
          <a:p>
            <a:pPr indent="-247650" lvl="0" marL="254000" marR="0" rtl="0" algn="l">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We need the help of unsupervised algorithms. </a:t>
            </a:r>
            <a:endParaRPr sz="1500">
              <a:solidFill>
                <a:schemeClr val="dk1"/>
              </a:solidFill>
              <a:latin typeface="Times New Roman"/>
              <a:ea typeface="Times New Roman"/>
              <a:cs typeface="Times New Roman"/>
              <a:sym typeface="Times New Roman"/>
            </a:endParaRPr>
          </a:p>
        </p:txBody>
      </p:sp>
      <p:sp>
        <p:nvSpPr>
          <p:cNvPr id="140" name="Google Shape;140;p26"/>
          <p:cNvSpPr txBox="1"/>
          <p:nvPr/>
        </p:nvSpPr>
        <p:spPr>
          <a:xfrm>
            <a:off x="0" y="1680033"/>
            <a:ext cx="5396948" cy="53091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The task of grouping data points based on their similarity with each other is called Clustering or Cluster Analysis.</a:t>
            </a:r>
            <a:endParaRPr sz="1100"/>
          </a:p>
        </p:txBody>
      </p:sp>
      <p:pic>
        <p:nvPicPr>
          <p:cNvPr id="141" name="Google Shape;141;p26"/>
          <p:cNvPicPr preferRelativeResize="0"/>
          <p:nvPr/>
        </p:nvPicPr>
        <p:blipFill rotWithShape="1">
          <a:blip r:embed="rId3">
            <a:alphaModFix/>
          </a:blip>
          <a:srcRect b="0" l="0" r="0" t="0"/>
          <a:stretch/>
        </p:blipFill>
        <p:spPr>
          <a:xfrm>
            <a:off x="5714739" y="1047111"/>
            <a:ext cx="2988647" cy="1137879"/>
          </a:xfrm>
          <a:prstGeom prst="rect">
            <a:avLst/>
          </a:prstGeom>
          <a:noFill/>
          <a:ln>
            <a:noFill/>
          </a:ln>
        </p:spPr>
      </p:pic>
      <p:sp>
        <p:nvSpPr>
          <p:cNvPr id="142" name="Google Shape;142;p26"/>
          <p:cNvSpPr txBox="1"/>
          <p:nvPr/>
        </p:nvSpPr>
        <p:spPr>
          <a:xfrm>
            <a:off x="1" y="26569"/>
            <a:ext cx="3809172"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Limitation of Supervised Learning</a:t>
            </a:r>
            <a:endParaRPr sz="1100"/>
          </a:p>
        </p:txBody>
      </p:sp>
      <p:sp>
        <p:nvSpPr>
          <p:cNvPr id="143" name="Google Shape;143;p26"/>
          <p:cNvSpPr txBox="1"/>
          <p:nvPr/>
        </p:nvSpPr>
        <p:spPr>
          <a:xfrm>
            <a:off x="1" y="1333784"/>
            <a:ext cx="1289602" cy="346249"/>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Clustering</a:t>
            </a:r>
            <a:endParaRPr sz="1100"/>
          </a:p>
        </p:txBody>
      </p:sp>
      <p:pic>
        <p:nvPicPr>
          <p:cNvPr id="144" name="Google Shape;144;p26"/>
          <p:cNvPicPr preferRelativeResize="0"/>
          <p:nvPr/>
        </p:nvPicPr>
        <p:blipFill rotWithShape="1">
          <a:blip r:embed="rId4">
            <a:alphaModFix/>
          </a:blip>
          <a:srcRect b="0" l="0" r="0" t="0"/>
          <a:stretch/>
        </p:blipFill>
        <p:spPr>
          <a:xfrm>
            <a:off x="5968433" y="2198394"/>
            <a:ext cx="1750543" cy="1188248"/>
          </a:xfrm>
          <a:prstGeom prst="rect">
            <a:avLst/>
          </a:prstGeom>
          <a:noFill/>
          <a:ln>
            <a:noFill/>
          </a:ln>
        </p:spPr>
      </p:pic>
      <p:sp>
        <p:nvSpPr>
          <p:cNvPr id="145" name="Google Shape;145;p26"/>
          <p:cNvSpPr txBox="1"/>
          <p:nvPr/>
        </p:nvSpPr>
        <p:spPr>
          <a:xfrm>
            <a:off x="32316" y="2198394"/>
            <a:ext cx="2471116"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Clustering is done for:</a:t>
            </a:r>
            <a:endParaRPr sz="1100"/>
          </a:p>
          <a:p>
            <a:pPr indent="-336550" lvl="0" marL="342900" marR="0" rtl="0" algn="just">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Categorization</a:t>
            </a:r>
            <a:endParaRPr sz="1100"/>
          </a:p>
          <a:p>
            <a:pPr indent="-336550" lvl="0" marL="342900" marR="0" rtl="0" algn="just">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Pre-processing the data</a:t>
            </a:r>
            <a:endParaRPr sz="1100"/>
          </a:p>
          <a:p>
            <a:pPr indent="-336550" lvl="0" marL="342900" marR="0" rtl="0" algn="just">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Visualization</a:t>
            </a:r>
            <a:endParaRPr sz="1500">
              <a:solidFill>
                <a:schemeClr val="dk1"/>
              </a:solidFill>
              <a:latin typeface="Times New Roman"/>
              <a:ea typeface="Times New Roman"/>
              <a:cs typeface="Times New Roman"/>
              <a:sym typeface="Times New Roman"/>
            </a:endParaRPr>
          </a:p>
        </p:txBody>
      </p:sp>
      <p:sp>
        <p:nvSpPr>
          <p:cNvPr id="146" name="Google Shape;146;p26"/>
          <p:cNvSpPr txBox="1"/>
          <p:nvPr/>
        </p:nvSpPr>
        <p:spPr>
          <a:xfrm>
            <a:off x="69573" y="3646994"/>
            <a:ext cx="4599331" cy="53091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Times New Roman"/>
                <a:ea typeface="Times New Roman"/>
                <a:cs typeface="Times New Roman"/>
                <a:sym typeface="Times New Roman"/>
              </a:rPr>
              <a:t>1. Hard Clustering: </a:t>
            </a:r>
            <a:r>
              <a:rPr lang="en" sz="1500">
                <a:solidFill>
                  <a:schemeClr val="dk1"/>
                </a:solidFill>
                <a:latin typeface="Times New Roman"/>
                <a:ea typeface="Times New Roman"/>
                <a:cs typeface="Times New Roman"/>
                <a:sym typeface="Times New Roman"/>
              </a:rPr>
              <a:t>In this type of clustering, each data point belongs to a cluster completely or not.</a:t>
            </a:r>
            <a:endParaRPr sz="1500">
              <a:solidFill>
                <a:schemeClr val="dk1"/>
              </a:solidFill>
              <a:latin typeface="Times New Roman"/>
              <a:ea typeface="Times New Roman"/>
              <a:cs typeface="Times New Roman"/>
              <a:sym typeface="Times New Roman"/>
            </a:endParaRPr>
          </a:p>
        </p:txBody>
      </p:sp>
      <p:sp>
        <p:nvSpPr>
          <p:cNvPr id="147" name="Google Shape;147;p26"/>
          <p:cNvSpPr txBox="1"/>
          <p:nvPr/>
        </p:nvSpPr>
        <p:spPr>
          <a:xfrm>
            <a:off x="69573" y="4177909"/>
            <a:ext cx="4460186"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500">
                <a:solidFill>
                  <a:schemeClr val="dk1"/>
                </a:solidFill>
                <a:latin typeface="Times New Roman"/>
                <a:ea typeface="Times New Roman"/>
                <a:cs typeface="Times New Roman"/>
                <a:sym typeface="Times New Roman"/>
              </a:rPr>
              <a:t>2. Soft Clustering: </a:t>
            </a:r>
            <a:r>
              <a:rPr lang="en" sz="1500">
                <a:solidFill>
                  <a:schemeClr val="dk1"/>
                </a:solidFill>
                <a:latin typeface="Times New Roman"/>
                <a:ea typeface="Times New Roman"/>
                <a:cs typeface="Times New Roman"/>
                <a:sym typeface="Times New Roman"/>
              </a:rPr>
              <a:t>In this type of clustering, instead of assigning each data point into a separate cluster, a probability or likelihood of that point being that cluster is evaluated.</a:t>
            </a:r>
            <a:endParaRPr sz="1500">
              <a:solidFill>
                <a:schemeClr val="dk1"/>
              </a:solidFill>
              <a:latin typeface="Times New Roman"/>
              <a:ea typeface="Times New Roman"/>
              <a:cs typeface="Times New Roman"/>
              <a:sym typeface="Times New Roman"/>
            </a:endParaRPr>
          </a:p>
        </p:txBody>
      </p:sp>
      <p:pic>
        <p:nvPicPr>
          <p:cNvPr id="148" name="Google Shape;148;p26"/>
          <p:cNvPicPr preferRelativeResize="0"/>
          <p:nvPr/>
        </p:nvPicPr>
        <p:blipFill rotWithShape="1">
          <a:blip r:embed="rId5">
            <a:alphaModFix/>
          </a:blip>
          <a:srcRect b="0" l="0" r="0" t="0"/>
          <a:stretch/>
        </p:blipFill>
        <p:spPr>
          <a:xfrm>
            <a:off x="4949159" y="3653344"/>
            <a:ext cx="3789092" cy="1346285"/>
          </a:xfrm>
          <a:prstGeom prst="rect">
            <a:avLst/>
          </a:prstGeom>
          <a:noFill/>
          <a:ln>
            <a:noFill/>
          </a:ln>
        </p:spPr>
      </p:pic>
      <p:sp>
        <p:nvSpPr>
          <p:cNvPr id="149" name="Google Shape;149;p26"/>
          <p:cNvSpPr txBox="1"/>
          <p:nvPr/>
        </p:nvSpPr>
        <p:spPr>
          <a:xfrm>
            <a:off x="0" y="3263034"/>
            <a:ext cx="4599331"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Type of Clustering based on Clusters Formed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nvSpPr>
        <p:spPr>
          <a:xfrm>
            <a:off x="0" y="24490"/>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9</a:t>
            </a:r>
            <a:endParaRPr b="1" sz="1800">
              <a:solidFill>
                <a:schemeClr val="lt1"/>
              </a:solidFill>
              <a:latin typeface="Times New Roman"/>
              <a:ea typeface="Times New Roman"/>
              <a:cs typeface="Times New Roman"/>
              <a:sym typeface="Times New Roman"/>
            </a:endParaRPr>
          </a:p>
        </p:txBody>
      </p:sp>
      <p:sp>
        <p:nvSpPr>
          <p:cNvPr id="358" name="Google Shape;358;p44"/>
          <p:cNvSpPr txBox="1"/>
          <p:nvPr/>
        </p:nvSpPr>
        <p:spPr>
          <a:xfrm>
            <a:off x="81883" y="231850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9</a:t>
            </a:r>
            <a:endParaRPr b="1" sz="1800">
              <a:solidFill>
                <a:schemeClr val="lt1"/>
              </a:solidFill>
              <a:latin typeface="Times New Roman"/>
              <a:ea typeface="Times New Roman"/>
              <a:cs typeface="Times New Roman"/>
              <a:sym typeface="Times New Roman"/>
            </a:endParaRPr>
          </a:p>
        </p:txBody>
      </p:sp>
      <p:sp>
        <p:nvSpPr>
          <p:cNvPr id="359" name="Google Shape;359;p44"/>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9</a:t>
            </a:r>
            <a:endParaRPr b="1" sz="1800">
              <a:solidFill>
                <a:schemeClr val="lt1"/>
              </a:solidFill>
              <a:latin typeface="Times New Roman"/>
              <a:ea typeface="Times New Roman"/>
              <a:cs typeface="Times New Roman"/>
              <a:sym typeface="Times New Roman"/>
            </a:endParaRPr>
          </a:p>
        </p:txBody>
      </p:sp>
      <p:sp>
        <p:nvSpPr>
          <p:cNvPr id="360" name="Google Shape;360;p44"/>
          <p:cNvSpPr txBox="1"/>
          <p:nvPr/>
        </p:nvSpPr>
        <p:spPr>
          <a:xfrm>
            <a:off x="3017816" y="4763840"/>
            <a:ext cx="85099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361" name="Google Shape;361;p44"/>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62" name="Google Shape;362;p44"/>
          <p:cNvSpPr/>
          <p:nvPr/>
        </p:nvSpPr>
        <p:spPr>
          <a:xfrm>
            <a:off x="0" y="541834"/>
            <a:ext cx="8885737" cy="145424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Which of the following is/ are not true about the k-means clustering?</a:t>
            </a:r>
            <a:endParaRPr sz="1100"/>
          </a:p>
          <a:p>
            <a:pPr indent="-381000" lvl="0" marL="381000" marR="0" rtl="0" algn="l">
              <a:lnSpc>
                <a:spcPct val="100000"/>
              </a:lnSpc>
              <a:spcBef>
                <a:spcPts val="0"/>
              </a:spcBef>
              <a:spcAft>
                <a:spcPts val="0"/>
              </a:spcAft>
              <a:buClr>
                <a:schemeClr val="dk1"/>
              </a:buClr>
              <a:buSzPts val="1800"/>
              <a:buFont typeface="Times New Roman"/>
              <a:buAutoNum type="alphaLcParenBoth"/>
            </a:pPr>
            <a:r>
              <a:rPr lang="en" sz="1800">
                <a:solidFill>
                  <a:schemeClr val="dk1"/>
                </a:solidFill>
                <a:latin typeface="Times New Roman"/>
                <a:ea typeface="Times New Roman"/>
                <a:cs typeface="Times New Roman"/>
                <a:sym typeface="Times New Roman"/>
              </a:rPr>
              <a:t>It is an unsupervised learning algorithm</a:t>
            </a:r>
            <a:endParaRPr sz="1100"/>
          </a:p>
          <a:p>
            <a:pPr indent="-381000" lvl="0" marL="381000" marR="0" rtl="0" algn="l">
              <a:lnSpc>
                <a:spcPct val="100000"/>
              </a:lnSpc>
              <a:spcBef>
                <a:spcPts val="0"/>
              </a:spcBef>
              <a:spcAft>
                <a:spcPts val="0"/>
              </a:spcAft>
              <a:buClr>
                <a:schemeClr val="dk1"/>
              </a:buClr>
              <a:buSzPts val="1800"/>
              <a:buFont typeface="Times New Roman"/>
              <a:buAutoNum type="alphaLcParenBoth"/>
            </a:pPr>
            <a:r>
              <a:rPr b="0" i="0" lang="en" sz="1800" u="none" cap="none" strike="noStrike">
                <a:solidFill>
                  <a:schemeClr val="dk1"/>
                </a:solidFill>
                <a:latin typeface="Times New Roman"/>
                <a:ea typeface="Times New Roman"/>
                <a:cs typeface="Times New Roman"/>
                <a:sym typeface="Times New Roman"/>
              </a:rPr>
              <a:t>Overlapping</a:t>
            </a:r>
            <a:r>
              <a:rPr b="0" i="0" lang="en" sz="1800" u="none" cap="none" strike="noStrike">
                <a:solidFill>
                  <a:schemeClr val="dk1"/>
                </a:solidFill>
                <a:latin typeface="Times New Roman"/>
                <a:ea typeface="Times New Roman"/>
                <a:cs typeface="Times New Roman"/>
                <a:sym typeface="Times New Roman"/>
              </a:rPr>
              <a:t> of clusters is allowed in k-means clustering</a:t>
            </a:r>
            <a:endParaRPr sz="1100"/>
          </a:p>
          <a:p>
            <a:pPr indent="-381000" lvl="0" marL="381000" marR="0" rtl="0" algn="l">
              <a:lnSpc>
                <a:spcPct val="100000"/>
              </a:lnSpc>
              <a:spcBef>
                <a:spcPts val="0"/>
              </a:spcBef>
              <a:spcAft>
                <a:spcPts val="0"/>
              </a:spcAft>
              <a:buClr>
                <a:schemeClr val="dk1"/>
              </a:buClr>
              <a:buSzPts val="1800"/>
              <a:buFont typeface="Times New Roman"/>
              <a:buAutoNum type="alphaLcParenBoth"/>
            </a:pPr>
            <a:r>
              <a:rPr lang="en" sz="1800">
                <a:solidFill>
                  <a:schemeClr val="dk1"/>
                </a:solidFill>
                <a:latin typeface="Times New Roman"/>
                <a:ea typeface="Times New Roman"/>
                <a:cs typeface="Times New Roman"/>
                <a:sym typeface="Times New Roman"/>
              </a:rPr>
              <a:t>It</a:t>
            </a:r>
            <a:r>
              <a:rPr lang="en" sz="1800">
                <a:solidFill>
                  <a:schemeClr val="dk1"/>
                </a:solidFill>
                <a:latin typeface="Times New Roman"/>
                <a:ea typeface="Times New Roman"/>
                <a:cs typeface="Times New Roman"/>
                <a:sym typeface="Times New Roman"/>
              </a:rPr>
              <a:t> is a hard-clustering technique</a:t>
            </a:r>
            <a:endParaRPr sz="1100"/>
          </a:p>
          <a:p>
            <a:pPr indent="-381000" lvl="0" marL="381000" marR="0" rtl="0" algn="l">
              <a:lnSpc>
                <a:spcPct val="100000"/>
              </a:lnSpc>
              <a:spcBef>
                <a:spcPts val="0"/>
              </a:spcBef>
              <a:spcAft>
                <a:spcPts val="0"/>
              </a:spcAft>
              <a:buClr>
                <a:schemeClr val="dk1"/>
              </a:buClr>
              <a:buSzPts val="1800"/>
              <a:buFont typeface="Times New Roman"/>
              <a:buAutoNum type="alphaLcParenBoth"/>
            </a:pPr>
            <a:r>
              <a:rPr lang="en" sz="1800">
                <a:solidFill>
                  <a:schemeClr val="dk1"/>
                </a:solidFill>
                <a:latin typeface="Times New Roman"/>
                <a:ea typeface="Times New Roman"/>
                <a:cs typeface="Times New Roman"/>
                <a:sym typeface="Times New Roman"/>
              </a:rPr>
              <a:t>k is a parameter</a:t>
            </a:r>
            <a:endParaRPr b="0" i="0" sz="1800" u="none" cap="none" strike="noStrike">
              <a:solidFill>
                <a:schemeClr val="dk1"/>
              </a:solidFill>
              <a:latin typeface="Times New Roman"/>
              <a:ea typeface="Times New Roman"/>
              <a:cs typeface="Times New Roman"/>
              <a:sym typeface="Times New Roman"/>
            </a:endParaRPr>
          </a:p>
        </p:txBody>
      </p:sp>
      <p:sp>
        <p:nvSpPr>
          <p:cNvPr id="363" name="Google Shape;363;p44"/>
          <p:cNvSpPr txBox="1"/>
          <p:nvPr/>
        </p:nvSpPr>
        <p:spPr>
          <a:xfrm>
            <a:off x="165859" y="2964461"/>
            <a:ext cx="7109585" cy="623248"/>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Times New Roman"/>
                <a:ea typeface="Times New Roman"/>
                <a:cs typeface="Times New Roman"/>
                <a:sym typeface="Times New Roman"/>
              </a:rPr>
              <a:t>Overlapping</a:t>
            </a:r>
            <a:r>
              <a:rPr b="0" i="0" lang="en" sz="1800" u="none" cap="none" strike="noStrike">
                <a:solidFill>
                  <a:schemeClr val="dk1"/>
                </a:solidFill>
                <a:latin typeface="Times New Roman"/>
                <a:ea typeface="Times New Roman"/>
                <a:cs typeface="Times New Roman"/>
                <a:sym typeface="Times New Roman"/>
              </a:rPr>
              <a:t> of clusters is not allowed in k-means clustering as it is a hard clustering technique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nvSpPr>
        <p:spPr>
          <a:xfrm>
            <a:off x="0" y="350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10</a:t>
            </a:r>
            <a:endParaRPr b="1" sz="1800">
              <a:solidFill>
                <a:schemeClr val="lt1"/>
              </a:solidFill>
              <a:latin typeface="Times New Roman"/>
              <a:ea typeface="Times New Roman"/>
              <a:cs typeface="Times New Roman"/>
              <a:sym typeface="Times New Roman"/>
            </a:endParaRPr>
          </a:p>
        </p:txBody>
      </p:sp>
      <p:sp>
        <p:nvSpPr>
          <p:cNvPr id="370" name="Google Shape;370;p45"/>
          <p:cNvSpPr txBox="1"/>
          <p:nvPr/>
        </p:nvSpPr>
        <p:spPr>
          <a:xfrm>
            <a:off x="0" y="223267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10</a:t>
            </a:r>
            <a:endParaRPr b="1" sz="1800">
              <a:solidFill>
                <a:schemeClr val="lt1"/>
              </a:solidFill>
              <a:latin typeface="Times New Roman"/>
              <a:ea typeface="Times New Roman"/>
              <a:cs typeface="Times New Roman"/>
              <a:sym typeface="Times New Roman"/>
            </a:endParaRPr>
          </a:p>
        </p:txBody>
      </p:sp>
      <p:sp>
        <p:nvSpPr>
          <p:cNvPr id="371" name="Google Shape;371;p45"/>
          <p:cNvSpPr txBox="1"/>
          <p:nvPr/>
        </p:nvSpPr>
        <p:spPr>
          <a:xfrm>
            <a:off x="-1" y="4763840"/>
            <a:ext cx="2817743"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10</a:t>
            </a:r>
            <a:endParaRPr b="1" sz="1800">
              <a:solidFill>
                <a:schemeClr val="lt1"/>
              </a:solidFill>
              <a:latin typeface="Times New Roman"/>
              <a:ea typeface="Times New Roman"/>
              <a:cs typeface="Times New Roman"/>
              <a:sym typeface="Times New Roman"/>
            </a:endParaRPr>
          </a:p>
        </p:txBody>
      </p:sp>
      <p:sp>
        <p:nvSpPr>
          <p:cNvPr id="372" name="Google Shape;372;p45"/>
          <p:cNvSpPr txBox="1"/>
          <p:nvPr/>
        </p:nvSpPr>
        <p:spPr>
          <a:xfrm>
            <a:off x="3301082" y="4771806"/>
            <a:ext cx="73172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373" name="Google Shape;373;p45"/>
          <p:cNvCxnSpPr/>
          <p:nvPr/>
        </p:nvCxnSpPr>
        <p:spPr>
          <a:xfrm>
            <a:off x="2964542" y="4944930"/>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74" name="Google Shape;374;p45"/>
          <p:cNvSpPr/>
          <p:nvPr/>
        </p:nvSpPr>
        <p:spPr>
          <a:xfrm>
            <a:off x="-1" y="406984"/>
            <a:ext cx="8811040" cy="1731243"/>
          </a:xfrm>
          <a:prstGeom prst="rect">
            <a:avLst/>
          </a:prstGeom>
          <a:noFill/>
          <a:ln>
            <a:noFill/>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Suppose while performing DBSCAN we randomly choose a point which has less than MinPts number of points in its neighborhood. Which among the following is true for such a point?</a:t>
            </a:r>
            <a:endParaRPr sz="1100"/>
          </a:p>
          <a:p>
            <a:pPr indent="-342900" lvl="0" marL="342900" marR="0" rtl="0" algn="just">
              <a:lnSpc>
                <a:spcPct val="100000"/>
              </a:lnSpc>
              <a:spcBef>
                <a:spcPts val="0"/>
              </a:spcBef>
              <a:spcAft>
                <a:spcPts val="0"/>
              </a:spcAft>
              <a:buClr>
                <a:schemeClr val="dk1"/>
              </a:buClr>
              <a:buSzPts val="1800"/>
              <a:buFont typeface="Times New Roman"/>
              <a:buAutoNum type="alphaLcParenBoth"/>
            </a:pPr>
            <a:r>
              <a:rPr lang="en" sz="1800">
                <a:solidFill>
                  <a:schemeClr val="dk1"/>
                </a:solidFill>
                <a:latin typeface="Times New Roman"/>
                <a:ea typeface="Times New Roman"/>
                <a:cs typeface="Times New Roman"/>
                <a:sym typeface="Times New Roman"/>
              </a:rPr>
              <a:t>It is treated as noise and not considered further in the algorithm</a:t>
            </a:r>
            <a:endParaRPr sz="1100"/>
          </a:p>
          <a:p>
            <a:pPr indent="-342900" lvl="0" marL="342900" marR="0" rtl="0" algn="just">
              <a:lnSpc>
                <a:spcPct val="100000"/>
              </a:lnSpc>
              <a:spcBef>
                <a:spcPts val="0"/>
              </a:spcBef>
              <a:spcAft>
                <a:spcPts val="0"/>
              </a:spcAft>
              <a:buClr>
                <a:schemeClr val="dk1"/>
              </a:buClr>
              <a:buSzPts val="1800"/>
              <a:buFont typeface="Times New Roman"/>
              <a:buAutoNum type="alphaLcParenBoth"/>
            </a:pPr>
            <a:r>
              <a:rPr b="0" i="0" lang="en" sz="1800" u="none" cap="none" strike="noStrike">
                <a:solidFill>
                  <a:schemeClr val="dk1"/>
                </a:solidFill>
                <a:latin typeface="Times New Roman"/>
                <a:ea typeface="Times New Roman"/>
                <a:cs typeface="Times New Roman"/>
                <a:sym typeface="Times New Roman"/>
              </a:rPr>
              <a:t>It not considered as a border point</a:t>
            </a:r>
            <a:endParaRPr sz="1100"/>
          </a:p>
          <a:p>
            <a:pPr indent="-342900" lvl="0" marL="342900" marR="0" rtl="0" algn="just">
              <a:lnSpc>
                <a:spcPct val="100000"/>
              </a:lnSpc>
              <a:spcBef>
                <a:spcPts val="0"/>
              </a:spcBef>
              <a:spcAft>
                <a:spcPts val="0"/>
              </a:spcAft>
              <a:buClr>
                <a:schemeClr val="dk1"/>
              </a:buClr>
              <a:buSzPts val="1800"/>
              <a:buFont typeface="Times New Roman"/>
              <a:buAutoNum type="alphaLcParenBoth"/>
            </a:pPr>
            <a:r>
              <a:rPr lang="en" sz="1800">
                <a:solidFill>
                  <a:schemeClr val="dk1"/>
                </a:solidFill>
                <a:latin typeface="Times New Roman"/>
                <a:ea typeface="Times New Roman"/>
                <a:cs typeface="Times New Roman"/>
                <a:sym typeface="Times New Roman"/>
              </a:rPr>
              <a:t>Depending upon the other points, it may be later turn into a core point</a:t>
            </a:r>
            <a:endParaRPr sz="1100"/>
          </a:p>
          <a:p>
            <a:pPr indent="-342900" lvl="0" marL="342900" marR="0" rtl="0" algn="just">
              <a:lnSpc>
                <a:spcPct val="100000"/>
              </a:lnSpc>
              <a:spcBef>
                <a:spcPts val="0"/>
              </a:spcBef>
              <a:spcAft>
                <a:spcPts val="0"/>
              </a:spcAft>
              <a:buClr>
                <a:schemeClr val="dk1"/>
              </a:buClr>
              <a:buSzPts val="1800"/>
              <a:buFont typeface="Times New Roman"/>
              <a:buAutoNum type="alphaLcParenBoth"/>
            </a:pPr>
            <a:r>
              <a:rPr lang="en" sz="1800">
                <a:solidFill>
                  <a:schemeClr val="dk1"/>
                </a:solidFill>
                <a:latin typeface="Times New Roman"/>
                <a:ea typeface="Times New Roman"/>
                <a:cs typeface="Times New Roman"/>
                <a:sym typeface="Times New Roman"/>
              </a:rPr>
              <a:t>Depending upon the other points, it may be density connected to other points </a:t>
            </a:r>
            <a:endParaRPr b="0" i="0" sz="1800" u="none" cap="none" strike="noStrike">
              <a:solidFill>
                <a:schemeClr val="dk1"/>
              </a:solidFill>
              <a:latin typeface="Times New Roman"/>
              <a:ea typeface="Times New Roman"/>
              <a:cs typeface="Times New Roman"/>
              <a:sym typeface="Times New Roman"/>
            </a:endParaRPr>
          </a:p>
        </p:txBody>
      </p:sp>
      <p:sp>
        <p:nvSpPr>
          <p:cNvPr id="375" name="Google Shape;375;p45"/>
          <p:cNvSpPr/>
          <p:nvPr/>
        </p:nvSpPr>
        <p:spPr>
          <a:xfrm>
            <a:off x="62119" y="3088871"/>
            <a:ext cx="8811040" cy="900247"/>
          </a:xfrm>
          <a:prstGeom prst="rect">
            <a:avLst/>
          </a:prstGeom>
          <a:noFill/>
          <a:ln>
            <a:noFill/>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Since, there are less than MinPts number of points in neighborhood it is not a core point. However it cannot be considered a noise, since there exists a core point, whose neighborhood this point lies in, it can be a boundary point.</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0" y="0"/>
            <a:ext cx="4882598"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Type of Clustering based on Clustering Methods</a:t>
            </a:r>
            <a:endParaRPr sz="1100"/>
          </a:p>
        </p:txBody>
      </p:sp>
      <p:sp>
        <p:nvSpPr>
          <p:cNvPr id="155" name="Google Shape;155;p27"/>
          <p:cNvSpPr txBox="1"/>
          <p:nvPr/>
        </p:nvSpPr>
        <p:spPr>
          <a:xfrm>
            <a:off x="14909" y="1748151"/>
            <a:ext cx="26391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(i) K-Means Clustering</a:t>
            </a:r>
            <a:endParaRPr sz="1100"/>
          </a:p>
        </p:txBody>
      </p:sp>
      <p:sp>
        <p:nvSpPr>
          <p:cNvPr id="156" name="Google Shape;156;p27"/>
          <p:cNvSpPr txBox="1"/>
          <p:nvPr/>
        </p:nvSpPr>
        <p:spPr>
          <a:xfrm>
            <a:off x="0" y="807856"/>
            <a:ext cx="8833403" cy="7617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Partitioning methods group data points on the basis of their closeness. Generally, the similarity measure chosen for these algorithms are Euclidian distance. </a:t>
            </a:r>
            <a:endParaRPr sz="1100"/>
          </a:p>
          <a:p>
            <a:pPr indent="-247650" lvl="0" marL="2540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The datasets are separated into a predetermined number of clusters.</a:t>
            </a:r>
            <a:endParaRPr sz="1100"/>
          </a:p>
        </p:txBody>
      </p:sp>
      <p:sp>
        <p:nvSpPr>
          <p:cNvPr id="157" name="Google Shape;157;p27"/>
          <p:cNvSpPr txBox="1"/>
          <p:nvPr/>
        </p:nvSpPr>
        <p:spPr>
          <a:xfrm>
            <a:off x="0" y="2094400"/>
            <a:ext cx="5536800" cy="9927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The K means algorithm takes the input parameter K from the user and partitions the dataset containing N objects into K clusters. </a:t>
            </a:r>
            <a:endParaRPr sz="1100"/>
          </a:p>
          <a:p>
            <a:pPr indent="-247650" lvl="0" marL="2540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Each cluster is represented by its center (i.e, centroid) which corresponds to the mean of points assigned to the cluster. </a:t>
            </a:r>
            <a:endParaRPr sz="1500">
              <a:solidFill>
                <a:schemeClr val="dk1"/>
              </a:solidFill>
              <a:latin typeface="Times New Roman"/>
              <a:ea typeface="Times New Roman"/>
              <a:cs typeface="Times New Roman"/>
              <a:sym typeface="Times New Roman"/>
            </a:endParaRPr>
          </a:p>
        </p:txBody>
      </p:sp>
      <p:sp>
        <p:nvSpPr>
          <p:cNvPr id="158" name="Google Shape;158;p27"/>
          <p:cNvSpPr txBox="1"/>
          <p:nvPr/>
        </p:nvSpPr>
        <p:spPr>
          <a:xfrm>
            <a:off x="81687" y="3099381"/>
            <a:ext cx="5003731" cy="191590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Times New Roman"/>
                <a:ea typeface="Times New Roman"/>
                <a:cs typeface="Times New Roman"/>
                <a:sym typeface="Times New Roman"/>
              </a:rPr>
              <a:t>Steps:</a:t>
            </a:r>
            <a:endParaRPr sz="1100"/>
          </a:p>
          <a:p>
            <a:pPr indent="-336550" lvl="0" marL="3429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Randomly assign K objects from the dataset(D) as cluster centres(C)</a:t>
            </a:r>
            <a:endParaRPr sz="1100"/>
          </a:p>
          <a:p>
            <a:pPr indent="-336550" lvl="0" marL="3429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(Re) Assign each object to which object is most similar based upon mean values.</a:t>
            </a:r>
            <a:endParaRPr sz="1100"/>
          </a:p>
          <a:p>
            <a:pPr indent="-336550" lvl="0" marL="3429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Update Cluster means, i.e., Recalculate the mean of each cluster with the updated values.</a:t>
            </a:r>
            <a:endParaRPr sz="1100"/>
          </a:p>
          <a:p>
            <a:pPr indent="-336550" lvl="0" marL="342900" marR="0" rtl="0" algn="l">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Repeat Step 2 until no change occurs.</a:t>
            </a:r>
            <a:endParaRPr sz="1100"/>
          </a:p>
        </p:txBody>
      </p:sp>
      <p:pic>
        <p:nvPicPr>
          <p:cNvPr id="159" name="Google Shape;159;p27"/>
          <p:cNvPicPr preferRelativeResize="0"/>
          <p:nvPr/>
        </p:nvPicPr>
        <p:blipFill rotWithShape="1">
          <a:blip r:embed="rId3">
            <a:alphaModFix/>
          </a:blip>
          <a:srcRect b="3590" l="3622" r="0" t="0"/>
          <a:stretch/>
        </p:blipFill>
        <p:spPr>
          <a:xfrm>
            <a:off x="4961723" y="2904125"/>
            <a:ext cx="2567264" cy="2181950"/>
          </a:xfrm>
          <a:prstGeom prst="rect">
            <a:avLst/>
          </a:prstGeom>
          <a:noFill/>
          <a:ln>
            <a:noFill/>
          </a:ln>
        </p:spPr>
      </p:pic>
      <p:sp>
        <p:nvSpPr>
          <p:cNvPr id="160" name="Google Shape;160;p27"/>
          <p:cNvSpPr txBox="1"/>
          <p:nvPr/>
        </p:nvSpPr>
        <p:spPr>
          <a:xfrm>
            <a:off x="7454" y="449205"/>
            <a:ext cx="2909059" cy="346249"/>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1. Partitioning Clustering</a:t>
            </a:r>
            <a:endParaRPr sz="1100"/>
          </a:p>
        </p:txBody>
      </p:sp>
      <p:pic>
        <p:nvPicPr>
          <p:cNvPr id="161" name="Google Shape;161;p27"/>
          <p:cNvPicPr preferRelativeResize="0"/>
          <p:nvPr/>
        </p:nvPicPr>
        <p:blipFill>
          <a:blip r:embed="rId4">
            <a:alphaModFix/>
          </a:blip>
          <a:stretch>
            <a:fillRect/>
          </a:stretch>
        </p:blipFill>
        <p:spPr>
          <a:xfrm>
            <a:off x="6346825" y="1122375"/>
            <a:ext cx="2333675" cy="173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0" y="16728"/>
            <a:ext cx="3374333"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(ii) K-Medoids Clustering (PAM)</a:t>
            </a:r>
            <a:endParaRPr sz="1100"/>
          </a:p>
        </p:txBody>
      </p:sp>
      <p:sp>
        <p:nvSpPr>
          <p:cNvPr id="167" name="Google Shape;167;p28"/>
          <p:cNvSpPr txBox="1"/>
          <p:nvPr/>
        </p:nvSpPr>
        <p:spPr>
          <a:xfrm>
            <a:off x="0" y="430425"/>
            <a:ext cx="8766313"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In K-medoids (also called partitioning around medoid) algorithm each cluster is represented by one of the data point in the cluster called medoids. </a:t>
            </a:r>
            <a:endParaRPr sz="1100"/>
          </a:p>
          <a:p>
            <a:pPr indent="-247650" lvl="0" marL="2540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A medoid can be defined as the point in the cluster, whose similarities with all the other points in the cluster is maximum. It corresponds to the most centrally located point in the cluster.</a:t>
            </a:r>
            <a:endParaRPr sz="1500">
              <a:solidFill>
                <a:schemeClr val="dk1"/>
              </a:solidFill>
              <a:latin typeface="Times New Roman"/>
              <a:ea typeface="Times New Roman"/>
              <a:cs typeface="Times New Roman"/>
              <a:sym typeface="Times New Roman"/>
            </a:endParaRPr>
          </a:p>
        </p:txBody>
      </p:sp>
      <p:grpSp>
        <p:nvGrpSpPr>
          <p:cNvPr id="168" name="Google Shape;168;p28"/>
          <p:cNvGrpSpPr/>
          <p:nvPr/>
        </p:nvGrpSpPr>
        <p:grpSpPr>
          <a:xfrm>
            <a:off x="72679" y="1490453"/>
            <a:ext cx="8119649" cy="1685077"/>
            <a:chOff x="96905" y="1987270"/>
            <a:chExt cx="10826199" cy="2246769"/>
          </a:xfrm>
        </p:grpSpPr>
        <p:sp>
          <p:nvSpPr>
            <p:cNvPr id="169" name="Google Shape;169;p28"/>
            <p:cNvSpPr txBox="1"/>
            <p:nvPr/>
          </p:nvSpPr>
          <p:spPr>
            <a:xfrm>
              <a:off x="96905" y="1987270"/>
              <a:ext cx="10826199" cy="224676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500">
                  <a:solidFill>
                    <a:schemeClr val="dk1"/>
                  </a:solidFill>
                  <a:latin typeface="Times New Roman"/>
                  <a:ea typeface="Times New Roman"/>
                  <a:cs typeface="Times New Roman"/>
                  <a:sym typeface="Times New Roman"/>
                </a:rPr>
                <a:t>Steps:</a:t>
              </a:r>
              <a:endParaRPr sz="1500">
                <a:solidFill>
                  <a:schemeClr val="dk1"/>
                </a:solidFill>
                <a:latin typeface="Times New Roman"/>
                <a:ea typeface="Times New Roman"/>
                <a:cs typeface="Times New Roman"/>
                <a:sym typeface="Times New Roman"/>
              </a:endParaRPr>
            </a:p>
            <a:p>
              <a:pPr indent="-336550" lvl="0" marL="34290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Initialize: select k random points out of the n data points as the medoids.</a:t>
              </a:r>
              <a:endParaRPr sz="1100"/>
            </a:p>
            <a:p>
              <a:pPr indent="-336550" lvl="0" marL="34290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Associate each data point to the closest medoid by using any common distance metric methods.</a:t>
              </a:r>
              <a:endParaRPr sz="1100"/>
            </a:p>
            <a:p>
              <a:pPr indent="-336550" lvl="0" marL="342900" marR="0" rtl="0" algn="just">
                <a:spcBef>
                  <a:spcPts val="0"/>
                </a:spcBef>
                <a:spcAft>
                  <a:spcPts val="0"/>
                </a:spcAft>
                <a:buClr>
                  <a:schemeClr val="dk1"/>
                </a:buClr>
                <a:buSzPts val="1500"/>
                <a:buFont typeface="Calibri"/>
                <a:buAutoNum type="arabicPeriod"/>
              </a:pPr>
              <a:r>
                <a:rPr lang="en" sz="1500">
                  <a:solidFill>
                    <a:schemeClr val="dk1"/>
                  </a:solidFill>
                  <a:latin typeface="Times New Roman"/>
                  <a:ea typeface="Times New Roman"/>
                  <a:cs typeface="Times New Roman"/>
                  <a:sym typeface="Times New Roman"/>
                </a:rPr>
                <a:t>Determine the cost of the points</a:t>
              </a:r>
              <a:endParaRPr sz="1100"/>
            </a:p>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	 For each medoid m, for each data o point which is not a medoid: </a:t>
              </a:r>
              <a:endParaRPr sz="1100"/>
            </a:p>
            <a:p>
              <a:pPr indent="-247650" lvl="2" marL="9398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Swap m and o, associate each data point to the closest medoid, and recompute the cost. </a:t>
              </a:r>
              <a:endParaRPr sz="1100"/>
            </a:p>
            <a:p>
              <a:pPr indent="-247650" lvl="2" marL="9398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If the total cost is more than that in the previous step, undo the swap.</a:t>
              </a:r>
              <a:endParaRPr b="0" i="0" sz="1500" u="none" cap="none" strike="noStrike">
                <a:solidFill>
                  <a:schemeClr val="dk1"/>
                </a:solidFill>
                <a:latin typeface="Times New Roman"/>
                <a:ea typeface="Times New Roman"/>
                <a:cs typeface="Times New Roman"/>
                <a:sym typeface="Times New Roman"/>
              </a:endParaRPr>
            </a:p>
          </p:txBody>
        </p:sp>
        <p:pic>
          <p:nvPicPr>
            <p:cNvPr id="170" name="Google Shape;170;p28"/>
            <p:cNvPicPr preferRelativeResize="0"/>
            <p:nvPr/>
          </p:nvPicPr>
          <p:blipFill rotWithShape="1">
            <a:blip r:embed="rId3">
              <a:alphaModFix/>
            </a:blip>
            <a:srcRect b="2969" l="0" r="0" t="0"/>
            <a:stretch/>
          </p:blipFill>
          <p:spPr>
            <a:xfrm>
              <a:off x="4091606" y="2947571"/>
              <a:ext cx="1596889" cy="368698"/>
            </a:xfrm>
            <a:prstGeom prst="rect">
              <a:avLst/>
            </a:prstGeom>
            <a:noFill/>
            <a:ln>
              <a:noFill/>
            </a:ln>
          </p:spPr>
        </p:pic>
      </p:grpSp>
      <p:pic>
        <p:nvPicPr>
          <p:cNvPr id="171" name="Google Shape;171;p28"/>
          <p:cNvPicPr preferRelativeResize="0"/>
          <p:nvPr/>
        </p:nvPicPr>
        <p:blipFill rotWithShape="1">
          <a:blip r:embed="rId4">
            <a:alphaModFix/>
          </a:blip>
          <a:srcRect b="0" l="0" r="0" t="0"/>
          <a:stretch/>
        </p:blipFill>
        <p:spPr>
          <a:xfrm>
            <a:off x="434895" y="3828978"/>
            <a:ext cx="1997508" cy="961477"/>
          </a:xfrm>
          <a:prstGeom prst="rect">
            <a:avLst/>
          </a:prstGeom>
          <a:noFill/>
          <a:ln>
            <a:noFill/>
          </a:ln>
        </p:spPr>
      </p:pic>
      <p:grpSp>
        <p:nvGrpSpPr>
          <p:cNvPr id="172" name="Google Shape;172;p28"/>
          <p:cNvGrpSpPr/>
          <p:nvPr/>
        </p:nvGrpSpPr>
        <p:grpSpPr>
          <a:xfrm>
            <a:off x="4572000" y="3383881"/>
            <a:ext cx="4438070" cy="1685077"/>
            <a:chOff x="6698973" y="4203168"/>
            <a:chExt cx="4433756" cy="1683439"/>
          </a:xfrm>
        </p:grpSpPr>
        <p:pic>
          <p:nvPicPr>
            <p:cNvPr id="173" name="Google Shape;173;p28"/>
            <p:cNvPicPr preferRelativeResize="0"/>
            <p:nvPr/>
          </p:nvPicPr>
          <p:blipFill rotWithShape="1">
            <a:blip r:embed="rId5">
              <a:alphaModFix/>
            </a:blip>
            <a:srcRect b="51100" l="0" r="0" t="0"/>
            <a:stretch/>
          </p:blipFill>
          <p:spPr>
            <a:xfrm>
              <a:off x="6698974" y="4203168"/>
              <a:ext cx="4433755" cy="1281969"/>
            </a:xfrm>
            <a:prstGeom prst="rect">
              <a:avLst/>
            </a:prstGeom>
            <a:noFill/>
            <a:ln>
              <a:noFill/>
            </a:ln>
          </p:spPr>
        </p:pic>
        <p:pic>
          <p:nvPicPr>
            <p:cNvPr id="174" name="Google Shape;174;p28"/>
            <p:cNvPicPr preferRelativeResize="0"/>
            <p:nvPr/>
          </p:nvPicPr>
          <p:blipFill rotWithShape="1">
            <a:blip r:embed="rId5">
              <a:alphaModFix/>
            </a:blip>
            <a:srcRect b="16681" l="0" r="0" t="62691"/>
            <a:stretch/>
          </p:blipFill>
          <p:spPr>
            <a:xfrm>
              <a:off x="6698973" y="5345876"/>
              <a:ext cx="4433755" cy="540731"/>
            </a:xfrm>
            <a:prstGeom prst="rect">
              <a:avLst/>
            </a:prstGeom>
            <a:noFill/>
            <a:ln>
              <a:noFill/>
            </a:ln>
          </p:spPr>
        </p:pic>
      </p:grpSp>
      <p:sp>
        <p:nvSpPr>
          <p:cNvPr id="175" name="Google Shape;175;p28"/>
          <p:cNvSpPr txBox="1"/>
          <p:nvPr/>
        </p:nvSpPr>
        <p:spPr>
          <a:xfrm>
            <a:off x="0" y="3383881"/>
            <a:ext cx="4273206" cy="346249"/>
          </a:xfrm>
          <a:prstGeom prst="rect">
            <a:avLst/>
          </a:prstGeom>
          <a:solidFill>
            <a:srgbClr val="833C0B"/>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Comparison of K-Means and K-Medoid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nvSpPr>
        <p:spPr>
          <a:xfrm>
            <a:off x="80134" y="19075"/>
            <a:ext cx="2909059" cy="346249"/>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2. Hierarchical Clustering</a:t>
            </a:r>
            <a:endParaRPr sz="1100"/>
          </a:p>
        </p:txBody>
      </p:sp>
      <p:sp>
        <p:nvSpPr>
          <p:cNvPr id="181" name="Google Shape;181;p29"/>
          <p:cNvSpPr txBox="1"/>
          <p:nvPr/>
        </p:nvSpPr>
        <p:spPr>
          <a:xfrm>
            <a:off x="80135" y="476399"/>
            <a:ext cx="8939627" cy="168507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In hierarchical clustering, each data point is initially taken into account as a separate cluster, which is subsequently combined with the clusters that are the most similar to form one large cluster that contains all of the data points.</a:t>
            </a:r>
            <a:endParaRPr sz="1100"/>
          </a:p>
          <a:p>
            <a:pPr indent="-247650" lvl="1" marL="5969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Each object begins as its own cluster at the base of the tree when using hierarchical clustering, which creates a dendrogram, a tree-like structure. </a:t>
            </a:r>
            <a:endParaRPr sz="1100"/>
          </a:p>
          <a:p>
            <a:pPr indent="-247650" lvl="1" marL="5969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The closest pairings of clusters are then combined into larger clusters after the algorithm examines how similar the objects are to one another. </a:t>
            </a:r>
            <a:endParaRPr sz="1100"/>
          </a:p>
          <a:p>
            <a:pPr indent="-247650" lvl="1" marL="5969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When every object is in one cluster at the top of the tree, the merging process has finished.</a:t>
            </a:r>
            <a:endParaRPr sz="1100"/>
          </a:p>
        </p:txBody>
      </p:sp>
      <p:grpSp>
        <p:nvGrpSpPr>
          <p:cNvPr id="182" name="Google Shape;182;p29"/>
          <p:cNvGrpSpPr/>
          <p:nvPr/>
        </p:nvGrpSpPr>
        <p:grpSpPr>
          <a:xfrm>
            <a:off x="145001" y="2366185"/>
            <a:ext cx="8942387" cy="2680389"/>
            <a:chOff x="193334" y="3154913"/>
            <a:chExt cx="11923183" cy="3573852"/>
          </a:xfrm>
        </p:grpSpPr>
        <p:pic>
          <p:nvPicPr>
            <p:cNvPr id="183" name="Google Shape;183;p29"/>
            <p:cNvPicPr preferRelativeResize="0"/>
            <p:nvPr/>
          </p:nvPicPr>
          <p:blipFill rotWithShape="1">
            <a:blip r:embed="rId3">
              <a:alphaModFix/>
            </a:blip>
            <a:srcRect b="0" l="0" r="0" t="0"/>
            <a:stretch/>
          </p:blipFill>
          <p:spPr>
            <a:xfrm>
              <a:off x="2824403" y="4718792"/>
              <a:ext cx="4923900" cy="2009973"/>
            </a:xfrm>
            <a:prstGeom prst="rect">
              <a:avLst/>
            </a:prstGeom>
            <a:noFill/>
            <a:ln>
              <a:noFill/>
            </a:ln>
          </p:spPr>
        </p:pic>
        <p:grpSp>
          <p:nvGrpSpPr>
            <p:cNvPr id="184" name="Google Shape;184;p29"/>
            <p:cNvGrpSpPr/>
            <p:nvPr/>
          </p:nvGrpSpPr>
          <p:grpSpPr>
            <a:xfrm>
              <a:off x="193334" y="3154913"/>
              <a:ext cx="11923183" cy="3303416"/>
              <a:chOff x="193334" y="3154913"/>
              <a:chExt cx="11923183" cy="3303416"/>
            </a:xfrm>
          </p:grpSpPr>
          <p:pic>
            <p:nvPicPr>
              <p:cNvPr id="185" name="Google Shape;185;p29"/>
              <p:cNvPicPr preferRelativeResize="0"/>
              <p:nvPr/>
            </p:nvPicPr>
            <p:blipFill rotWithShape="1">
              <a:blip r:embed="rId4">
                <a:alphaModFix/>
              </a:blip>
              <a:srcRect b="7412" l="6318" r="3489" t="12144"/>
              <a:stretch/>
            </p:blipFill>
            <p:spPr>
              <a:xfrm>
                <a:off x="193334" y="3154913"/>
                <a:ext cx="2111439" cy="1281971"/>
              </a:xfrm>
              <a:prstGeom prst="rect">
                <a:avLst/>
              </a:prstGeom>
              <a:noFill/>
              <a:ln cap="flat" cmpd="sng" w="9525">
                <a:solidFill>
                  <a:schemeClr val="dk1"/>
                </a:solidFill>
                <a:prstDash val="solid"/>
                <a:round/>
                <a:headEnd len="sm" w="sm" type="none"/>
                <a:tailEnd len="sm" w="sm" type="none"/>
              </a:ln>
            </p:spPr>
          </p:pic>
          <p:pic>
            <p:nvPicPr>
              <p:cNvPr id="186" name="Google Shape;186;p29"/>
              <p:cNvPicPr preferRelativeResize="0"/>
              <p:nvPr/>
            </p:nvPicPr>
            <p:blipFill rotWithShape="1">
              <a:blip r:embed="rId5">
                <a:alphaModFix/>
              </a:blip>
              <a:srcRect b="0" l="0" r="0" t="0"/>
              <a:stretch/>
            </p:blipFill>
            <p:spPr>
              <a:xfrm>
                <a:off x="2824403" y="3173637"/>
                <a:ext cx="1932337" cy="1281971"/>
              </a:xfrm>
              <a:prstGeom prst="rect">
                <a:avLst/>
              </a:prstGeom>
              <a:noFill/>
              <a:ln cap="flat" cmpd="sng" w="9525">
                <a:solidFill>
                  <a:schemeClr val="dk1"/>
                </a:solidFill>
                <a:prstDash val="solid"/>
                <a:round/>
                <a:headEnd len="sm" w="sm" type="none"/>
                <a:tailEnd len="sm" w="sm" type="none"/>
              </a:ln>
            </p:spPr>
          </p:pic>
          <p:pic>
            <p:nvPicPr>
              <p:cNvPr id="187" name="Google Shape;187;p29"/>
              <p:cNvPicPr preferRelativeResize="0"/>
              <p:nvPr/>
            </p:nvPicPr>
            <p:blipFill rotWithShape="1">
              <a:blip r:embed="rId6">
                <a:alphaModFix/>
              </a:blip>
              <a:srcRect b="0" l="0" r="0" t="0"/>
              <a:stretch/>
            </p:blipFill>
            <p:spPr>
              <a:xfrm>
                <a:off x="5247271" y="3170111"/>
                <a:ext cx="1961436" cy="1284647"/>
              </a:xfrm>
              <a:prstGeom prst="rect">
                <a:avLst/>
              </a:prstGeom>
              <a:noFill/>
              <a:ln cap="flat" cmpd="sng" w="9525">
                <a:solidFill>
                  <a:schemeClr val="dk1"/>
                </a:solidFill>
                <a:prstDash val="solid"/>
                <a:round/>
                <a:headEnd len="sm" w="sm" type="none"/>
                <a:tailEnd len="sm" w="sm" type="none"/>
              </a:ln>
            </p:spPr>
          </p:pic>
          <p:pic>
            <p:nvPicPr>
              <p:cNvPr id="188" name="Google Shape;188;p29"/>
              <p:cNvPicPr preferRelativeResize="0"/>
              <p:nvPr/>
            </p:nvPicPr>
            <p:blipFill rotWithShape="1">
              <a:blip r:embed="rId7">
                <a:alphaModFix/>
              </a:blip>
              <a:srcRect b="0" l="0" r="0" t="3783"/>
              <a:stretch/>
            </p:blipFill>
            <p:spPr>
              <a:xfrm>
                <a:off x="7611140" y="3170112"/>
                <a:ext cx="1961436" cy="1280624"/>
              </a:xfrm>
              <a:prstGeom prst="rect">
                <a:avLst/>
              </a:prstGeom>
              <a:noFill/>
              <a:ln cap="flat" cmpd="sng" w="9525">
                <a:solidFill>
                  <a:schemeClr val="dk1"/>
                </a:solidFill>
                <a:prstDash val="solid"/>
                <a:round/>
                <a:headEnd len="sm" w="sm" type="none"/>
                <a:tailEnd len="sm" w="sm" type="none"/>
              </a:ln>
            </p:spPr>
          </p:pic>
          <p:pic>
            <p:nvPicPr>
              <p:cNvPr id="189" name="Google Shape;189;p29"/>
              <p:cNvPicPr preferRelativeResize="0"/>
              <p:nvPr/>
            </p:nvPicPr>
            <p:blipFill rotWithShape="1">
              <a:blip r:embed="rId8">
                <a:alphaModFix/>
              </a:blip>
              <a:srcRect b="0" l="0" r="0" t="0"/>
              <a:stretch/>
            </p:blipFill>
            <p:spPr>
              <a:xfrm>
                <a:off x="10151205" y="3156260"/>
                <a:ext cx="1965312" cy="1280624"/>
              </a:xfrm>
              <a:prstGeom prst="rect">
                <a:avLst/>
              </a:prstGeom>
              <a:noFill/>
              <a:ln cap="flat" cmpd="sng" w="9525">
                <a:solidFill>
                  <a:schemeClr val="dk1"/>
                </a:solidFill>
                <a:prstDash val="solid"/>
                <a:round/>
                <a:headEnd len="sm" w="sm" type="none"/>
                <a:tailEnd len="sm" w="sm" type="none"/>
              </a:ln>
            </p:spPr>
          </p:pic>
          <p:pic>
            <p:nvPicPr>
              <p:cNvPr id="190" name="Google Shape;190;p29"/>
              <p:cNvPicPr preferRelativeResize="0"/>
              <p:nvPr/>
            </p:nvPicPr>
            <p:blipFill rotWithShape="1">
              <a:blip r:embed="rId9">
                <a:alphaModFix/>
              </a:blip>
              <a:srcRect b="0" l="0" r="1911" t="0"/>
              <a:stretch/>
            </p:blipFill>
            <p:spPr>
              <a:xfrm>
                <a:off x="10220209" y="5177705"/>
                <a:ext cx="1896308" cy="1280624"/>
              </a:xfrm>
              <a:prstGeom prst="rect">
                <a:avLst/>
              </a:prstGeom>
              <a:noFill/>
              <a:ln cap="flat" cmpd="sng" w="9525">
                <a:solidFill>
                  <a:schemeClr val="dk1"/>
                </a:solidFill>
                <a:prstDash val="solid"/>
                <a:round/>
                <a:headEnd len="sm" w="sm" type="none"/>
                <a:tailEnd len="sm" w="sm" type="none"/>
              </a:ln>
            </p:spPr>
          </p:pic>
          <p:sp>
            <p:nvSpPr>
              <p:cNvPr id="191" name="Google Shape;191;p29"/>
              <p:cNvSpPr/>
              <p:nvPr/>
            </p:nvSpPr>
            <p:spPr>
              <a:xfrm>
                <a:off x="2490067" y="3650007"/>
                <a:ext cx="237401" cy="119270"/>
              </a:xfrm>
              <a:prstGeom prst="rightArrow">
                <a:avLst>
                  <a:gd fmla="val 50000" name="adj1"/>
                  <a:gd fmla="val 50000" name="adj2"/>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2" name="Google Shape;192;p29"/>
              <p:cNvSpPr/>
              <p:nvPr/>
            </p:nvSpPr>
            <p:spPr>
              <a:xfrm>
                <a:off x="4927354" y="3709642"/>
                <a:ext cx="237401" cy="119270"/>
              </a:xfrm>
              <a:prstGeom prst="rightArrow">
                <a:avLst>
                  <a:gd fmla="val 50000" name="adj1"/>
                  <a:gd fmla="val 50000" name="adj2"/>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3" name="Google Shape;193;p29"/>
              <p:cNvSpPr/>
              <p:nvPr/>
            </p:nvSpPr>
            <p:spPr>
              <a:xfrm>
                <a:off x="7291223" y="3709642"/>
                <a:ext cx="237401" cy="119270"/>
              </a:xfrm>
              <a:prstGeom prst="rightArrow">
                <a:avLst>
                  <a:gd fmla="val 50000" name="adj1"/>
                  <a:gd fmla="val 50000" name="adj2"/>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4" name="Google Shape;194;p29"/>
              <p:cNvSpPr/>
              <p:nvPr/>
            </p:nvSpPr>
            <p:spPr>
              <a:xfrm>
                <a:off x="9743190" y="3709642"/>
                <a:ext cx="237401" cy="119270"/>
              </a:xfrm>
              <a:prstGeom prst="rightArrow">
                <a:avLst>
                  <a:gd fmla="val 50000" name="adj1"/>
                  <a:gd fmla="val 50000" name="adj2"/>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29"/>
              <p:cNvSpPr/>
              <p:nvPr/>
            </p:nvSpPr>
            <p:spPr>
              <a:xfrm rot="5400000">
                <a:off x="11049662" y="4777858"/>
                <a:ext cx="237401" cy="119270"/>
              </a:xfrm>
              <a:prstGeom prst="rightArrow">
                <a:avLst>
                  <a:gd fmla="val 50000" name="adj1"/>
                  <a:gd fmla="val 50000" name="adj2"/>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nvSpPr>
        <p:spPr>
          <a:xfrm>
            <a:off x="68525" y="370789"/>
            <a:ext cx="8611637" cy="53091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Clustering algorithms like K-means clustering do not perform clustering very efficiently and it is difficult to process large datasets with a limited amount of resources (like memory or a slower CPU)</a:t>
            </a:r>
            <a:endParaRPr sz="1500">
              <a:solidFill>
                <a:schemeClr val="dk1"/>
              </a:solidFill>
              <a:latin typeface="Times New Roman"/>
              <a:ea typeface="Times New Roman"/>
              <a:cs typeface="Times New Roman"/>
              <a:sym typeface="Times New Roman"/>
            </a:endParaRPr>
          </a:p>
        </p:txBody>
      </p:sp>
      <p:sp>
        <p:nvSpPr>
          <p:cNvPr id="201" name="Google Shape;201;p30"/>
          <p:cNvSpPr txBox="1"/>
          <p:nvPr/>
        </p:nvSpPr>
        <p:spPr>
          <a:xfrm>
            <a:off x="0" y="980560"/>
            <a:ext cx="1209469" cy="346249"/>
          </a:xfrm>
          <a:prstGeom prst="rect">
            <a:avLst/>
          </a:prstGeom>
          <a:solidFill>
            <a:srgbClr val="92D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(i) BIRCH</a:t>
            </a:r>
            <a:endParaRPr sz="1100"/>
          </a:p>
        </p:txBody>
      </p:sp>
      <p:sp>
        <p:nvSpPr>
          <p:cNvPr id="202" name="Google Shape;202;p30"/>
          <p:cNvSpPr txBox="1"/>
          <p:nvPr/>
        </p:nvSpPr>
        <p:spPr>
          <a:xfrm>
            <a:off x="0" y="1326809"/>
            <a:ext cx="8748688" cy="7617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Balanced Iterative Reducing and Clustering using Hierarchies (BIRCH) is a clustering algorithm that can cluster large datasets by first generating a small and compact summary of the large dataset that retains as much information as possible. This smaller summary is then clustered instead of clustering the larger dataset.</a:t>
            </a:r>
            <a:endParaRPr sz="1500">
              <a:solidFill>
                <a:schemeClr val="dk1"/>
              </a:solidFill>
              <a:latin typeface="Times New Roman"/>
              <a:ea typeface="Times New Roman"/>
              <a:cs typeface="Times New Roman"/>
              <a:sym typeface="Times New Roman"/>
            </a:endParaRPr>
          </a:p>
        </p:txBody>
      </p:sp>
      <p:sp>
        <p:nvSpPr>
          <p:cNvPr id="203" name="Google Shape;203;p30"/>
          <p:cNvSpPr txBox="1"/>
          <p:nvPr/>
        </p:nvSpPr>
        <p:spPr>
          <a:xfrm>
            <a:off x="126724" y="4135987"/>
            <a:ext cx="8616374" cy="53091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Times New Roman"/>
                <a:ea typeface="Times New Roman"/>
                <a:cs typeface="Times New Roman"/>
                <a:sym typeface="Times New Roman"/>
              </a:rPr>
              <a:t>BIRCH has one major drawback </a:t>
            </a:r>
            <a:r>
              <a:rPr lang="en" sz="1500">
                <a:solidFill>
                  <a:schemeClr val="dk1"/>
                </a:solidFill>
                <a:latin typeface="Times New Roman"/>
                <a:ea typeface="Times New Roman"/>
                <a:cs typeface="Times New Roman"/>
                <a:sym typeface="Times New Roman"/>
              </a:rPr>
              <a:t>– it can only process metric attributes. A metric attribute is any attribute whose values can be represented in Euclidean space i.e., no categorical attributes should be present.</a:t>
            </a:r>
            <a:endParaRPr sz="1500">
              <a:solidFill>
                <a:schemeClr val="dk1"/>
              </a:solidFill>
              <a:latin typeface="Times New Roman"/>
              <a:ea typeface="Times New Roman"/>
              <a:cs typeface="Times New Roman"/>
              <a:sym typeface="Times New Roman"/>
            </a:endParaRPr>
          </a:p>
        </p:txBody>
      </p:sp>
      <p:grpSp>
        <p:nvGrpSpPr>
          <p:cNvPr id="204" name="Google Shape;204;p30"/>
          <p:cNvGrpSpPr/>
          <p:nvPr/>
        </p:nvGrpSpPr>
        <p:grpSpPr>
          <a:xfrm>
            <a:off x="0" y="2117758"/>
            <a:ext cx="9067749" cy="1915909"/>
            <a:chOff x="0" y="2823677"/>
            <a:chExt cx="12090332" cy="2554545"/>
          </a:xfrm>
        </p:grpSpPr>
        <p:sp>
          <p:nvSpPr>
            <p:cNvPr id="205" name="Google Shape;205;p30"/>
            <p:cNvSpPr txBox="1"/>
            <p:nvPr/>
          </p:nvSpPr>
          <p:spPr>
            <a:xfrm>
              <a:off x="0" y="2823677"/>
              <a:ext cx="10597599" cy="255454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BIRCH summarizes large datasets into smaller, dense regions called Clustering Feature (CF) entries. </a:t>
              </a:r>
              <a:endParaRPr sz="1100"/>
            </a:p>
            <a:p>
              <a:pPr indent="-247650" lvl="1" marL="5969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CF: Clustering Feature entry is defined as an ordered triple, (N, LS, SS) where ‘N’ is the number of data points in the cluster, ‘LS’ is the linear sum of the data points and ‘SS’ is the squared sum of the data points in the cluster.</a:t>
              </a:r>
              <a:endParaRPr sz="1100"/>
            </a:p>
            <a:p>
              <a:pPr indent="-247650" lvl="1" marL="596900" marR="0" rtl="0" algn="just">
                <a:spcBef>
                  <a:spcPts val="0"/>
                </a:spcBef>
                <a:spcAft>
                  <a:spcPts val="0"/>
                </a:spcAft>
                <a:buClr>
                  <a:schemeClr val="dk1"/>
                </a:buClr>
                <a:buSzPts val="1500"/>
                <a:buFont typeface="Noto Sans Symbols"/>
                <a:buChar char="⮚"/>
              </a:pPr>
              <a:r>
                <a:rPr b="0" i="0" lang="en" sz="1500" u="none" cap="none" strike="noStrike">
                  <a:solidFill>
                    <a:schemeClr val="dk1"/>
                  </a:solidFill>
                  <a:latin typeface="Times New Roman"/>
                  <a:ea typeface="Times New Roman"/>
                  <a:cs typeface="Times New Roman"/>
                  <a:sym typeface="Times New Roman"/>
                </a:rPr>
                <a:t>CF Tree: A CF tree is a tree where each leaf node contains a sub-cluster. Every entry in a CF tree contains a pointer to a child node and a CF entry made up of the sum of CF entries in the child nodes. There is a maximum entry (radius) allowed in each leaf node. This maximum number is called the threshold.</a:t>
              </a:r>
              <a:endParaRPr b="0" i="0" sz="1500" u="none" cap="none" strike="noStrike">
                <a:solidFill>
                  <a:schemeClr val="dk1"/>
                </a:solidFill>
                <a:latin typeface="Times New Roman"/>
                <a:ea typeface="Times New Roman"/>
                <a:cs typeface="Times New Roman"/>
                <a:sym typeface="Times New Roman"/>
              </a:endParaRPr>
            </a:p>
          </p:txBody>
        </p:sp>
        <p:pic>
          <p:nvPicPr>
            <p:cNvPr id="206" name="Google Shape;206;p30"/>
            <p:cNvPicPr preferRelativeResize="0"/>
            <p:nvPr/>
          </p:nvPicPr>
          <p:blipFill rotWithShape="1">
            <a:blip r:embed="rId3">
              <a:alphaModFix/>
            </a:blip>
            <a:srcRect b="0" l="0" r="0" t="0"/>
            <a:stretch/>
          </p:blipFill>
          <p:spPr>
            <a:xfrm>
              <a:off x="10816723" y="2921168"/>
              <a:ext cx="1273609" cy="1015663"/>
            </a:xfrm>
            <a:prstGeom prst="rect">
              <a:avLst/>
            </a:prstGeom>
            <a:noFill/>
            <a:ln>
              <a:noFill/>
            </a:ln>
          </p:spPr>
        </p:pic>
      </p:grpSp>
      <p:sp>
        <p:nvSpPr>
          <p:cNvPr id="207" name="Google Shape;207;p30"/>
          <p:cNvSpPr txBox="1"/>
          <p:nvPr/>
        </p:nvSpPr>
        <p:spPr>
          <a:xfrm>
            <a:off x="0" y="26569"/>
            <a:ext cx="448751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Limitation of Some Clustering Algorithm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31"/>
          <p:cNvGrpSpPr/>
          <p:nvPr/>
        </p:nvGrpSpPr>
        <p:grpSpPr>
          <a:xfrm>
            <a:off x="91495" y="607527"/>
            <a:ext cx="6898560" cy="638901"/>
            <a:chOff x="171689" y="1207601"/>
            <a:chExt cx="9198080" cy="851868"/>
          </a:xfrm>
        </p:grpSpPr>
        <p:pic>
          <p:nvPicPr>
            <p:cNvPr id="213" name="Google Shape;213;p31"/>
            <p:cNvPicPr preferRelativeResize="0"/>
            <p:nvPr/>
          </p:nvPicPr>
          <p:blipFill rotWithShape="1">
            <a:blip r:embed="rId3">
              <a:alphaModFix/>
            </a:blip>
            <a:srcRect b="81002" l="59469" r="4236" t="13626"/>
            <a:stretch/>
          </p:blipFill>
          <p:spPr>
            <a:xfrm>
              <a:off x="241263" y="1840809"/>
              <a:ext cx="3200400" cy="218660"/>
            </a:xfrm>
            <a:prstGeom prst="rect">
              <a:avLst/>
            </a:prstGeom>
            <a:noFill/>
            <a:ln>
              <a:noFill/>
            </a:ln>
          </p:spPr>
        </p:pic>
        <p:pic>
          <p:nvPicPr>
            <p:cNvPr id="214" name="Google Shape;214;p31"/>
            <p:cNvPicPr preferRelativeResize="0"/>
            <p:nvPr/>
          </p:nvPicPr>
          <p:blipFill rotWithShape="1">
            <a:blip r:embed="rId3">
              <a:alphaModFix/>
            </a:blip>
            <a:srcRect b="89137" l="3526" r="14275" t="3906"/>
            <a:stretch/>
          </p:blipFill>
          <p:spPr>
            <a:xfrm>
              <a:off x="171689" y="1207601"/>
              <a:ext cx="9198080" cy="359464"/>
            </a:xfrm>
            <a:prstGeom prst="rect">
              <a:avLst/>
            </a:prstGeom>
            <a:noFill/>
            <a:ln>
              <a:noFill/>
            </a:ln>
          </p:spPr>
        </p:pic>
      </p:grpSp>
      <p:grpSp>
        <p:nvGrpSpPr>
          <p:cNvPr id="215" name="Google Shape;215;p31"/>
          <p:cNvGrpSpPr/>
          <p:nvPr/>
        </p:nvGrpSpPr>
        <p:grpSpPr>
          <a:xfrm>
            <a:off x="143675" y="1535596"/>
            <a:ext cx="8756654" cy="3419857"/>
            <a:chOff x="267178" y="2246243"/>
            <a:chExt cx="11675539" cy="4559809"/>
          </a:xfrm>
        </p:grpSpPr>
        <p:pic>
          <p:nvPicPr>
            <p:cNvPr id="216" name="Google Shape;216;p31"/>
            <p:cNvPicPr preferRelativeResize="0"/>
            <p:nvPr/>
          </p:nvPicPr>
          <p:blipFill rotWithShape="1">
            <a:blip r:embed="rId3">
              <a:alphaModFix/>
            </a:blip>
            <a:srcRect b="-1" l="0" r="0" t="23472"/>
            <a:stretch/>
          </p:blipFill>
          <p:spPr>
            <a:xfrm>
              <a:off x="267178" y="2246243"/>
              <a:ext cx="6159962" cy="2176691"/>
            </a:xfrm>
            <a:prstGeom prst="rect">
              <a:avLst/>
            </a:prstGeom>
            <a:noFill/>
            <a:ln>
              <a:noFill/>
            </a:ln>
          </p:spPr>
        </p:pic>
        <p:pic>
          <p:nvPicPr>
            <p:cNvPr id="217" name="Google Shape;217;p31"/>
            <p:cNvPicPr preferRelativeResize="0"/>
            <p:nvPr/>
          </p:nvPicPr>
          <p:blipFill rotWithShape="1">
            <a:blip r:embed="rId4">
              <a:alphaModFix/>
            </a:blip>
            <a:srcRect b="0" l="0" r="0" t="0"/>
            <a:stretch/>
          </p:blipFill>
          <p:spPr>
            <a:xfrm>
              <a:off x="5387009" y="4494745"/>
              <a:ext cx="6555708" cy="2311307"/>
            </a:xfrm>
            <a:prstGeom prst="rect">
              <a:avLst/>
            </a:prstGeom>
            <a:noFill/>
            <a:ln>
              <a:noFill/>
            </a:ln>
          </p:spPr>
        </p:pic>
      </p:grpSp>
      <p:sp>
        <p:nvSpPr>
          <p:cNvPr id="218" name="Google Shape;218;p31"/>
          <p:cNvSpPr txBox="1"/>
          <p:nvPr/>
        </p:nvSpPr>
        <p:spPr>
          <a:xfrm>
            <a:off x="1" y="12817"/>
            <a:ext cx="3391728" cy="346249"/>
          </a:xfrm>
          <a:prstGeom prst="rect">
            <a:avLst/>
          </a:prstGeom>
          <a:solidFill>
            <a:srgbClr val="00B0F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Numerical Approach to BIRCH</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0" y="390113"/>
            <a:ext cx="8714132" cy="99257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CURE(Clustering Using Representatives) is a hierarchical based clustering technique, that adopts a middle ground between the centroid based and  the all-point extremes. </a:t>
            </a:r>
            <a:endParaRPr sz="1100"/>
          </a:p>
          <a:p>
            <a:pPr indent="-247650" lvl="0" marL="2540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Instead of using one point centroid, as in most of data mining algorithms, CURE uses a set of well-defined representative points, for efficiently handling the clusters and eliminating the outliers.</a:t>
            </a:r>
            <a:endParaRPr sz="1100"/>
          </a:p>
        </p:txBody>
      </p:sp>
      <p:sp>
        <p:nvSpPr>
          <p:cNvPr id="224" name="Google Shape;224;p32"/>
          <p:cNvSpPr txBox="1"/>
          <p:nvPr/>
        </p:nvSpPr>
        <p:spPr>
          <a:xfrm>
            <a:off x="137905" y="1293517"/>
            <a:ext cx="5669100" cy="1593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500">
                <a:solidFill>
                  <a:schemeClr val="dk1"/>
                </a:solidFill>
                <a:latin typeface="Times New Roman"/>
                <a:ea typeface="Times New Roman"/>
                <a:cs typeface="Times New Roman"/>
                <a:sym typeface="Times New Roman"/>
              </a:rPr>
              <a:t>Idea: </a:t>
            </a:r>
            <a:endParaRPr sz="1100"/>
          </a:p>
          <a:p>
            <a:pPr indent="-342900" lvl="0" marL="342900" marR="0" rtl="0" algn="just">
              <a:spcBef>
                <a:spcPts val="0"/>
              </a:spcBef>
              <a:spcAft>
                <a:spcPts val="0"/>
              </a:spcAft>
              <a:buClr>
                <a:schemeClr val="dk1"/>
              </a:buClr>
              <a:buSzPts val="1400"/>
              <a:buFont typeface="Calibri"/>
              <a:buAutoNum type="arabicParenR"/>
            </a:pPr>
            <a:r>
              <a:rPr lang="en" sz="1400">
                <a:solidFill>
                  <a:schemeClr val="dk1"/>
                </a:solidFill>
                <a:latin typeface="Times New Roman"/>
                <a:ea typeface="Times New Roman"/>
                <a:cs typeface="Times New Roman"/>
                <a:sym typeface="Times New Roman"/>
              </a:rPr>
              <a:t>Random sample, say ‘s’ is drawn out of a given data. </a:t>
            </a:r>
            <a:endParaRPr sz="1100"/>
          </a:p>
          <a:p>
            <a:pPr indent="-342900" lvl="0" marL="342900" marR="0" rtl="0" algn="just">
              <a:spcBef>
                <a:spcPts val="0"/>
              </a:spcBef>
              <a:spcAft>
                <a:spcPts val="0"/>
              </a:spcAft>
              <a:buClr>
                <a:schemeClr val="dk1"/>
              </a:buClr>
              <a:buSzPts val="1400"/>
              <a:buFont typeface="Calibri"/>
              <a:buAutoNum type="arabicParenR"/>
            </a:pPr>
            <a:r>
              <a:rPr lang="en" sz="1400">
                <a:solidFill>
                  <a:schemeClr val="dk1"/>
                </a:solidFill>
                <a:latin typeface="Times New Roman"/>
                <a:ea typeface="Times New Roman"/>
                <a:cs typeface="Times New Roman"/>
                <a:sym typeface="Times New Roman"/>
              </a:rPr>
              <a:t>This random sample is partitioned, say ‘p’ partitions with size s/p. </a:t>
            </a:r>
            <a:endParaRPr sz="1100"/>
          </a:p>
          <a:p>
            <a:pPr indent="-342900" lvl="0" marL="342900" marR="0" rtl="0" algn="just">
              <a:spcBef>
                <a:spcPts val="0"/>
              </a:spcBef>
              <a:spcAft>
                <a:spcPts val="0"/>
              </a:spcAft>
              <a:buClr>
                <a:schemeClr val="dk1"/>
              </a:buClr>
              <a:buSzPts val="1400"/>
              <a:buFont typeface="Calibri"/>
              <a:buAutoNum type="arabicParenR"/>
            </a:pPr>
            <a:r>
              <a:rPr lang="en" sz="1400">
                <a:solidFill>
                  <a:schemeClr val="dk1"/>
                </a:solidFill>
                <a:latin typeface="Times New Roman"/>
                <a:ea typeface="Times New Roman"/>
                <a:cs typeface="Times New Roman"/>
                <a:sym typeface="Times New Roman"/>
              </a:rPr>
              <a:t>The partitioned sample is partially clustered, into say ‘s/pq’ clusters. </a:t>
            </a:r>
            <a:endParaRPr sz="1100"/>
          </a:p>
          <a:p>
            <a:pPr indent="-342900" lvl="0" marL="342900" marR="0" rtl="0" algn="just">
              <a:spcBef>
                <a:spcPts val="0"/>
              </a:spcBef>
              <a:spcAft>
                <a:spcPts val="0"/>
              </a:spcAft>
              <a:buClr>
                <a:schemeClr val="dk1"/>
              </a:buClr>
              <a:buSzPts val="1400"/>
              <a:buFont typeface="Calibri"/>
              <a:buAutoNum type="arabicParenR"/>
            </a:pPr>
            <a:r>
              <a:rPr lang="en" sz="1400">
                <a:solidFill>
                  <a:schemeClr val="dk1"/>
                </a:solidFill>
                <a:latin typeface="Times New Roman"/>
                <a:ea typeface="Times New Roman"/>
                <a:cs typeface="Times New Roman"/>
                <a:sym typeface="Times New Roman"/>
              </a:rPr>
              <a:t>Outliers are discarded/eliminated from this partially clustered partition. </a:t>
            </a:r>
            <a:endParaRPr sz="1100"/>
          </a:p>
          <a:p>
            <a:pPr indent="-342900" lvl="0" marL="342900" marR="0" rtl="0" algn="just">
              <a:spcBef>
                <a:spcPts val="0"/>
              </a:spcBef>
              <a:spcAft>
                <a:spcPts val="0"/>
              </a:spcAft>
              <a:buClr>
                <a:schemeClr val="dk1"/>
              </a:buClr>
              <a:buSzPts val="1400"/>
              <a:buFont typeface="Calibri"/>
              <a:buAutoNum type="arabicParenR"/>
            </a:pPr>
            <a:r>
              <a:rPr lang="en" sz="1400">
                <a:solidFill>
                  <a:schemeClr val="dk1"/>
                </a:solidFill>
                <a:latin typeface="Times New Roman"/>
                <a:ea typeface="Times New Roman"/>
                <a:cs typeface="Times New Roman"/>
                <a:sym typeface="Times New Roman"/>
              </a:rPr>
              <a:t>The partially clustered partitions need to be clustered again. Label the data in the disk. </a:t>
            </a:r>
            <a:endParaRPr sz="1400">
              <a:solidFill>
                <a:schemeClr val="dk1"/>
              </a:solidFill>
              <a:latin typeface="Times New Roman"/>
              <a:ea typeface="Times New Roman"/>
              <a:cs typeface="Times New Roman"/>
              <a:sym typeface="Times New Roman"/>
            </a:endParaRPr>
          </a:p>
        </p:txBody>
      </p:sp>
      <p:pic>
        <p:nvPicPr>
          <p:cNvPr id="225" name="Google Shape;225;p32"/>
          <p:cNvPicPr preferRelativeResize="0"/>
          <p:nvPr/>
        </p:nvPicPr>
        <p:blipFill rotWithShape="1">
          <a:blip r:embed="rId3">
            <a:alphaModFix/>
          </a:blip>
          <a:srcRect b="7585" l="510" r="1296" t="2236"/>
          <a:stretch/>
        </p:blipFill>
        <p:spPr>
          <a:xfrm>
            <a:off x="6311113" y="1526143"/>
            <a:ext cx="2535720" cy="1313964"/>
          </a:xfrm>
          <a:prstGeom prst="rect">
            <a:avLst/>
          </a:prstGeom>
          <a:noFill/>
          <a:ln>
            <a:noFill/>
          </a:ln>
        </p:spPr>
      </p:pic>
      <p:sp>
        <p:nvSpPr>
          <p:cNvPr id="226" name="Google Shape;226;p32"/>
          <p:cNvSpPr txBox="1"/>
          <p:nvPr/>
        </p:nvSpPr>
        <p:spPr>
          <a:xfrm>
            <a:off x="9319" y="43864"/>
            <a:ext cx="1209469" cy="346249"/>
          </a:xfrm>
          <a:prstGeom prst="rect">
            <a:avLst/>
          </a:prstGeom>
          <a:solidFill>
            <a:srgbClr val="92D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(ii) CURE</a:t>
            </a:r>
            <a:endParaRPr sz="1100"/>
          </a:p>
        </p:txBody>
      </p:sp>
      <p:sp>
        <p:nvSpPr>
          <p:cNvPr id="227" name="Google Shape;227;p32"/>
          <p:cNvSpPr txBox="1"/>
          <p:nvPr/>
        </p:nvSpPr>
        <p:spPr>
          <a:xfrm>
            <a:off x="51400" y="2703888"/>
            <a:ext cx="6649200" cy="24396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400">
                <a:solidFill>
                  <a:schemeClr val="dk1"/>
                </a:solidFill>
                <a:latin typeface="Times New Roman"/>
                <a:ea typeface="Times New Roman"/>
                <a:cs typeface="Times New Roman"/>
                <a:sym typeface="Times New Roman"/>
              </a:rPr>
              <a:t>Steps:</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Choose a target number of points 'gfg' to represent each cluster.</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Pick 'gfg' points that are well-scattered within the cluster. </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Move the selected points towards the cluster’s centroid to reduce the effects of outliers.</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Use these shrunk points as representatives for the cluster.</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Calculate the minimum distance (Dmin) between the scattered points inside the cluster and points from other clusters.  Merge the cluster with the nearest point (smallest Dmin).</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After merging, update representative points for the new cluster.</a:t>
            </a:r>
            <a:endParaRPr sz="1100"/>
          </a:p>
          <a:p>
            <a:pPr indent="-342900" lvl="0" marL="342900" marR="0" rtl="0" algn="just">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Repeat the process until the desired number of clusters 'k' is achieved.</a:t>
            </a:r>
            <a:endParaRPr sz="1400">
              <a:solidFill>
                <a:schemeClr val="dk1"/>
              </a:solidFill>
              <a:latin typeface="Times New Roman"/>
              <a:ea typeface="Times New Roman"/>
              <a:cs typeface="Times New Roman"/>
              <a:sym typeface="Times New Roman"/>
            </a:endParaRPr>
          </a:p>
        </p:txBody>
      </p:sp>
      <p:pic>
        <p:nvPicPr>
          <p:cNvPr id="228" name="Google Shape;228;p32"/>
          <p:cNvPicPr preferRelativeResize="0"/>
          <p:nvPr/>
        </p:nvPicPr>
        <p:blipFill rotWithShape="1">
          <a:blip r:embed="rId4">
            <a:alphaModFix/>
          </a:blip>
          <a:srcRect b="902" l="1365" r="5118" t="1871"/>
          <a:stretch/>
        </p:blipFill>
        <p:spPr>
          <a:xfrm>
            <a:off x="6821736" y="3178328"/>
            <a:ext cx="2046453" cy="17666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nvSpPr>
        <p:spPr>
          <a:xfrm>
            <a:off x="80135" y="423334"/>
            <a:ext cx="8775631" cy="1592744"/>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Density-based clustering, a model-based method, finds groups based on the density of data points. </a:t>
            </a:r>
            <a:endParaRPr sz="1100"/>
          </a:p>
          <a:p>
            <a:pPr indent="-260350" lvl="0" marL="254000" marR="0" rtl="0" algn="just">
              <a:spcBef>
                <a:spcPts val="0"/>
              </a:spcBef>
              <a:spcAft>
                <a:spcPts val="0"/>
              </a:spcAft>
              <a:buClr>
                <a:schemeClr val="dk1"/>
              </a:buClr>
              <a:buSzPts val="1700"/>
              <a:buFont typeface="Noto Sans Symbols"/>
              <a:buChar char="⮚"/>
            </a:pPr>
            <a:r>
              <a:rPr lang="en" sz="1700">
                <a:solidFill>
                  <a:schemeClr val="dk1"/>
                </a:solidFill>
                <a:latin typeface="Times New Roman"/>
                <a:ea typeface="Times New Roman"/>
                <a:cs typeface="Times New Roman"/>
                <a:sym typeface="Times New Roman"/>
              </a:rPr>
              <a:t>Contrary to centroid-based clustering, which requires that the number of clusters be predefined and is sensitive to initialization, density-based clustering determines the number of clusters automatically and is less susceptible to beginning positions. </a:t>
            </a:r>
            <a:endParaRPr sz="1100"/>
          </a:p>
          <a:p>
            <a:pPr indent="-260350" lvl="0" marL="254000" marR="0" rtl="0" algn="just">
              <a:spcBef>
                <a:spcPts val="0"/>
              </a:spcBef>
              <a:spcAft>
                <a:spcPts val="0"/>
              </a:spcAft>
              <a:buClr>
                <a:schemeClr val="dk1"/>
              </a:buClr>
              <a:buSzPts val="1700"/>
              <a:buFont typeface="Noto Sans Symbols"/>
              <a:buChar char="✔"/>
            </a:pPr>
            <a:r>
              <a:rPr lang="en" sz="1700">
                <a:solidFill>
                  <a:schemeClr val="dk1"/>
                </a:solidFill>
                <a:latin typeface="Times New Roman"/>
                <a:ea typeface="Times New Roman"/>
                <a:cs typeface="Times New Roman"/>
                <a:sym typeface="Times New Roman"/>
              </a:rPr>
              <a:t>They are great at handling clusters of different sizes and forms, making them ideally suited for datasets with irregularly shaped or overlapping clusters. </a:t>
            </a:r>
            <a:endParaRPr sz="1100"/>
          </a:p>
        </p:txBody>
      </p:sp>
      <p:sp>
        <p:nvSpPr>
          <p:cNvPr id="234" name="Google Shape;234;p33"/>
          <p:cNvSpPr txBox="1"/>
          <p:nvPr/>
        </p:nvSpPr>
        <p:spPr>
          <a:xfrm>
            <a:off x="80134" y="19075"/>
            <a:ext cx="2909059" cy="346249"/>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3. Density-based Clustering</a:t>
            </a:r>
            <a:endParaRPr sz="1100"/>
          </a:p>
        </p:txBody>
      </p:sp>
      <p:sp>
        <p:nvSpPr>
          <p:cNvPr id="235" name="Google Shape;235;p33"/>
          <p:cNvSpPr txBox="1"/>
          <p:nvPr/>
        </p:nvSpPr>
        <p:spPr>
          <a:xfrm>
            <a:off x="4631" y="2084520"/>
            <a:ext cx="1185242" cy="346249"/>
          </a:xfrm>
          <a:prstGeom prst="rect">
            <a:avLst/>
          </a:prstGeom>
          <a:solidFill>
            <a:srgbClr val="92D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DBSCAN</a:t>
            </a:r>
            <a:endParaRPr sz="1100"/>
          </a:p>
        </p:txBody>
      </p:sp>
      <p:sp>
        <p:nvSpPr>
          <p:cNvPr id="236" name="Google Shape;236;p33"/>
          <p:cNvSpPr txBox="1"/>
          <p:nvPr/>
        </p:nvSpPr>
        <p:spPr>
          <a:xfrm>
            <a:off x="0" y="2429373"/>
            <a:ext cx="8546700" cy="8541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The key idea of The Density-Based Spatial Clustering of Applications With Noise (DBSCAN) is that for each point of a cluster, the neighborhood of a given radius has to contain at least a minimum number of points. </a:t>
            </a:r>
            <a:endParaRPr sz="1100"/>
          </a:p>
        </p:txBody>
      </p:sp>
      <p:sp>
        <p:nvSpPr>
          <p:cNvPr id="237" name="Google Shape;237;p33"/>
          <p:cNvSpPr txBox="1"/>
          <p:nvPr/>
        </p:nvSpPr>
        <p:spPr>
          <a:xfrm>
            <a:off x="80135" y="3353593"/>
            <a:ext cx="7538400" cy="16392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700">
                <a:solidFill>
                  <a:schemeClr val="dk1"/>
                </a:solidFill>
                <a:latin typeface="Times New Roman"/>
                <a:ea typeface="Times New Roman"/>
                <a:cs typeface="Times New Roman"/>
                <a:sym typeface="Times New Roman"/>
              </a:rPr>
              <a:t>Parameters</a:t>
            </a:r>
            <a:endParaRPr sz="1100"/>
          </a:p>
          <a:p>
            <a:pPr indent="-107950" lvl="0" marL="0" marR="0" rtl="0" algn="just">
              <a:spcBef>
                <a:spcPts val="0"/>
              </a:spcBef>
              <a:spcAft>
                <a:spcPts val="0"/>
              </a:spcAft>
              <a:buClr>
                <a:schemeClr val="dk1"/>
              </a:buClr>
              <a:buSzPts val="1700"/>
              <a:buFont typeface="Calibri"/>
              <a:buAutoNum type="arabicPeriod"/>
            </a:pPr>
            <a:r>
              <a:rPr lang="en" sz="17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eps: It defines the neighborhood around a data </a:t>
            </a:r>
            <a:r>
              <a:rPr lang="en" sz="1700">
                <a:solidFill>
                  <a:schemeClr val="dk1"/>
                </a:solidFill>
                <a:latin typeface="Times New Roman"/>
                <a:ea typeface="Times New Roman"/>
                <a:cs typeface="Times New Roman"/>
                <a:sym typeface="Times New Roman"/>
              </a:rPr>
              <a:t>point,</a:t>
            </a:r>
            <a:r>
              <a:rPr lang="en" sz="1700">
                <a:solidFill>
                  <a:schemeClr val="dk1"/>
                </a:solidFill>
                <a:latin typeface="Times New Roman"/>
                <a:ea typeface="Times New Roman"/>
                <a:cs typeface="Times New Roman"/>
                <a:sym typeface="Times New Roman"/>
              </a:rPr>
              <a:t> i.e. if the distance between two points is lower or equal to ‘eps’ then they are considered neighbors. </a:t>
            </a:r>
            <a:endParaRPr sz="1100"/>
          </a:p>
          <a:p>
            <a:pPr indent="0" lvl="0" marL="0" marR="0" rtl="0" algn="just">
              <a:spcBef>
                <a:spcPts val="0"/>
              </a:spcBef>
              <a:spcAft>
                <a:spcPts val="0"/>
              </a:spcAft>
              <a:buClr>
                <a:schemeClr val="dk1"/>
              </a:buClr>
              <a:buSzPts val="1700"/>
              <a:buFont typeface="Calibri"/>
              <a:buNone/>
            </a:pPr>
            <a:r>
              <a:t/>
            </a:r>
            <a:endParaRPr sz="1700">
              <a:solidFill>
                <a:schemeClr val="dk1"/>
              </a:solidFill>
              <a:latin typeface="Times New Roman"/>
              <a:ea typeface="Times New Roman"/>
              <a:cs typeface="Times New Roman"/>
              <a:sym typeface="Times New Roman"/>
            </a:endParaRPr>
          </a:p>
          <a:p>
            <a:pPr indent="-107950" lvl="0" marL="0" marR="0" rtl="0" algn="just">
              <a:spcBef>
                <a:spcPts val="0"/>
              </a:spcBef>
              <a:spcAft>
                <a:spcPts val="0"/>
              </a:spcAft>
              <a:buClr>
                <a:schemeClr val="dk1"/>
              </a:buClr>
              <a:buSzPts val="1700"/>
              <a:buFont typeface="Calibri"/>
              <a:buAutoNum type="arabicPeriod"/>
            </a:pPr>
            <a:r>
              <a:rPr lang="en" sz="1700">
                <a:solidFill>
                  <a:schemeClr val="dk1"/>
                </a:solidFill>
                <a:latin typeface="Times New Roman"/>
                <a:ea typeface="Times New Roman"/>
                <a:cs typeface="Times New Roman"/>
                <a:sym typeface="Times New Roman"/>
              </a:rPr>
              <a:t> MinPts: Minimum number of neighbors (data points) within eps radius. The minimum value of MinPts must be chosen at least 3.</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