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Arial Black"/>
      <p:regular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ArialBlack-regular.fnt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b1898c63c_1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0b1898c63c_1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0b1898c63c_1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30b1898c63c_1_1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30b1898c63c_1_1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0b1898c63c_1_1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3" name="Google Shape;233;g30b1898c63c_1_1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g30b1898c63c_1_1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0b1898c63c_1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g30b1898c63c_1_1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30b1898c63c_1_1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0b1898c63c_1_1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7" name="Google Shape;257;g30b1898c63c_1_1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30b1898c63c_1_1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0b1898c63c_1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g30b1898c63c_1_20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g30b1898c63c_1_20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0b1898c63c_1_2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1" name="Google Shape;281;g30b1898c63c_1_2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g30b1898c63c_1_2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b1898c63c_1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g30b1898c63c_1_2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g30b1898c63c_1_2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0b1898c63c_1_2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g30b1898c63c_1_2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30b1898c63c_1_2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b1898c63c_1_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30b1898c63c_1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0b1898c63c_1_9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30b1898c63c_1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0b1898c63c_1_1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30b1898c63c_1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0b1898c63c_1_11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30b1898c63c_1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0b1898c63c_1_1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30b1898c63c_1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0b1898c63c_1_13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30b1898c63c_1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b1898c63c_1_1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g30b1898c63c_1_1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30b1898c63c_1_1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0b1898c63c_1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30b1898c63c_1_1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g30b1898c63c_1_1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8" name="Google Shape;58;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59" name="Google Shape;59;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2" name="Google Shape;62;p15"/>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63" name="Google Shape;63;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4" name="Google Shape;64;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5" name="Google Shape;65;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8" name="Google Shape;68;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9" name="Google Shape;69;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1" name="Google Shape;71;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4" name="Google Shape;74;p17"/>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5" name="Google Shape;75;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7" name="Google Shape;77;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0" name="Google Shape;80;p18"/>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1" name="Google Shape;81;p18"/>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3" name="Google Shape;83;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4" name="Google Shape;84;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7" name="Google Shape;87;p19"/>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8" name="Google Shape;88;p19"/>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9" name="Google Shape;89;p19"/>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0" name="Google Shape;90;p19"/>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1" name="Google Shape;91;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2.png"/><Relationship Id="rId5" Type="http://schemas.openxmlformats.org/officeDocument/2006/relationships/image" Target="../media/image10.png"/><Relationship Id="rId6" Type="http://schemas.openxmlformats.org/officeDocument/2006/relationships/image" Target="../media/image1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60000"/>
          </a:blip>
          <a:stretch>
            <a:fillRect/>
          </a:stretch>
        </a:blipFill>
      </p:bgPr>
    </p:bg>
    <p:spTree>
      <p:nvGrpSpPr>
        <p:cNvPr id="128" name="Shape 128"/>
        <p:cNvGrpSpPr/>
        <p:nvPr/>
      </p:nvGrpSpPr>
      <p:grpSpPr>
        <a:xfrm>
          <a:off x="0" y="0"/>
          <a:ext cx="0" cy="0"/>
          <a:chOff x="0" y="0"/>
          <a:chExt cx="0" cy="0"/>
        </a:xfrm>
      </p:grpSpPr>
      <p:sp>
        <p:nvSpPr>
          <p:cNvPr id="129" name="Google Shape;129;p25"/>
          <p:cNvSpPr/>
          <p:nvPr/>
        </p:nvSpPr>
        <p:spPr>
          <a:xfrm>
            <a:off x="2198876" y="128010"/>
            <a:ext cx="4746251" cy="1315744"/>
          </a:xfrm>
          <a:prstGeom prst="rect">
            <a:avLst/>
          </a:prstGeom>
          <a:noFill/>
          <a:ln>
            <a:noFill/>
          </a:ln>
        </p:spPr>
        <p:txBody>
          <a:bodyPr anchorCtr="0" anchor="t" bIns="34275" lIns="68575" spcFirstLastPara="1" rIns="68575" wrap="square" tIns="34275">
            <a:noAutofit/>
          </a:bodyPr>
          <a:lstStyle/>
          <a:p>
            <a:pPr indent="0" lvl="0" marL="0" marR="0" rtl="0" algn="ctr">
              <a:spcBef>
                <a:spcPts val="0"/>
              </a:spcBef>
              <a:spcAft>
                <a:spcPts val="0"/>
              </a:spcAft>
              <a:buNone/>
            </a:pPr>
            <a:r>
              <a:rPr b="1" i="0" lang="en" sz="4100" u="none" cap="none" strike="noStrike">
                <a:solidFill>
                  <a:srgbClr val="FFD966"/>
                </a:solidFill>
                <a:latin typeface="Calibri"/>
                <a:ea typeface="Calibri"/>
                <a:cs typeface="Calibri"/>
                <a:sym typeface="Calibri"/>
              </a:rPr>
              <a:t>Week-12 (Discussion)</a:t>
            </a:r>
            <a:endParaRPr sz="1100"/>
          </a:p>
          <a:p>
            <a:pPr indent="0" lvl="0" marL="0" marR="0" rtl="0" algn="ctr">
              <a:spcBef>
                <a:spcPts val="0"/>
              </a:spcBef>
              <a:spcAft>
                <a:spcPts val="0"/>
              </a:spcAft>
              <a:buNone/>
            </a:pPr>
            <a:r>
              <a:rPr b="1" i="0" lang="en" sz="4100" u="none" cap="none" strike="noStrike">
                <a:solidFill>
                  <a:srgbClr val="FFD966"/>
                </a:solidFill>
                <a:latin typeface="Calibri"/>
                <a:ea typeface="Calibri"/>
                <a:cs typeface="Calibri"/>
                <a:sym typeface="Calibri"/>
              </a:rPr>
              <a:t>14</a:t>
            </a:r>
            <a:r>
              <a:rPr b="1" baseline="30000" i="0" lang="en" sz="4100" u="none" cap="none" strike="noStrike">
                <a:solidFill>
                  <a:srgbClr val="FFD966"/>
                </a:solidFill>
                <a:latin typeface="Calibri"/>
                <a:ea typeface="Calibri"/>
                <a:cs typeface="Calibri"/>
                <a:sym typeface="Calibri"/>
              </a:rPr>
              <a:t>th</a:t>
            </a:r>
            <a:r>
              <a:rPr b="1" i="0" lang="en" sz="4100" u="none" cap="none" strike="noStrike">
                <a:solidFill>
                  <a:srgbClr val="FFD966"/>
                </a:solidFill>
                <a:latin typeface="Calibri"/>
                <a:ea typeface="Calibri"/>
                <a:cs typeface="Calibri"/>
                <a:sym typeface="Calibri"/>
              </a:rPr>
              <a:t> October, 2024</a:t>
            </a:r>
            <a:endParaRPr b="1" i="0" sz="4100" u="none" cap="none" strike="noStrike">
              <a:solidFill>
                <a:srgbClr val="FFD966"/>
              </a:solidFill>
              <a:latin typeface="Calibri"/>
              <a:ea typeface="Calibri"/>
              <a:cs typeface="Calibri"/>
              <a:sym typeface="Calibri"/>
            </a:endParaRPr>
          </a:p>
        </p:txBody>
      </p:sp>
      <p:pic>
        <p:nvPicPr>
          <p:cNvPr id="130" name="Google Shape;130;p25"/>
          <p:cNvPicPr preferRelativeResize="0"/>
          <p:nvPr/>
        </p:nvPicPr>
        <p:blipFill rotWithShape="1">
          <a:blip r:embed="rId4">
            <a:alphaModFix/>
          </a:blip>
          <a:srcRect b="0" l="0" r="0" t="0"/>
          <a:stretch/>
        </p:blipFill>
        <p:spPr>
          <a:xfrm>
            <a:off x="91911" y="122195"/>
            <a:ext cx="1477652" cy="1477652"/>
          </a:xfrm>
          <a:prstGeom prst="rect">
            <a:avLst/>
          </a:prstGeom>
          <a:noFill/>
          <a:ln>
            <a:noFill/>
          </a:ln>
        </p:spPr>
      </p:pic>
      <p:pic>
        <p:nvPicPr>
          <p:cNvPr id="131" name="Google Shape;131;p25"/>
          <p:cNvPicPr preferRelativeResize="0"/>
          <p:nvPr/>
        </p:nvPicPr>
        <p:blipFill rotWithShape="1">
          <a:blip r:embed="rId5">
            <a:alphaModFix/>
          </a:blip>
          <a:srcRect b="0" l="0" r="0" t="0"/>
          <a:stretch/>
        </p:blipFill>
        <p:spPr>
          <a:xfrm>
            <a:off x="7858547" y="226219"/>
            <a:ext cx="1133573" cy="1269602"/>
          </a:xfrm>
          <a:prstGeom prst="rect">
            <a:avLst/>
          </a:prstGeom>
          <a:noFill/>
          <a:ln>
            <a:noFill/>
          </a:ln>
        </p:spPr>
      </p:pic>
      <p:sp>
        <p:nvSpPr>
          <p:cNvPr id="132" name="Google Shape;132;p25"/>
          <p:cNvSpPr txBox="1"/>
          <p:nvPr/>
        </p:nvSpPr>
        <p:spPr>
          <a:xfrm>
            <a:off x="0" y="1922667"/>
            <a:ext cx="7335077" cy="1882919"/>
          </a:xfrm>
          <a:prstGeom prst="rect">
            <a:avLst/>
          </a:prstGeom>
          <a:solidFill>
            <a:srgbClr val="FFE699">
              <a:alpha val="74901"/>
            </a:srgbClr>
          </a:solid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3000" u="none" cap="none" strike="noStrike">
                <a:solidFill>
                  <a:srgbClr val="548135"/>
                </a:solidFill>
                <a:latin typeface="Arial Black"/>
                <a:ea typeface="Arial Black"/>
                <a:cs typeface="Arial Black"/>
                <a:sym typeface="Arial Black"/>
              </a:rPr>
              <a:t>Introduction to Machine Learning</a:t>
            </a:r>
            <a:endParaRPr sz="1800">
              <a:solidFill>
                <a:srgbClr val="548135"/>
              </a:solidFill>
              <a:latin typeface="Arial Black"/>
              <a:ea typeface="Arial Black"/>
              <a:cs typeface="Arial Black"/>
              <a:sym typeface="Arial Black"/>
            </a:endParaRPr>
          </a:p>
          <a:p>
            <a:pPr indent="0" lvl="0" marL="0" marR="0" rtl="0" algn="l">
              <a:lnSpc>
                <a:spcPct val="150000"/>
              </a:lnSpc>
              <a:spcBef>
                <a:spcPts val="0"/>
              </a:spcBef>
              <a:spcAft>
                <a:spcPts val="0"/>
              </a:spcAft>
              <a:buNone/>
            </a:pPr>
            <a:r>
              <a:rPr b="1" lang="en" sz="1500">
                <a:solidFill>
                  <a:srgbClr val="548135"/>
                </a:solidFill>
                <a:latin typeface="Arial"/>
                <a:ea typeface="Arial"/>
                <a:cs typeface="Arial"/>
                <a:sym typeface="Arial"/>
              </a:rPr>
              <a:t>Prof. Balaraman Ravindran</a:t>
            </a:r>
            <a:endParaRPr sz="1100"/>
          </a:p>
          <a:p>
            <a:pPr indent="0" lvl="0" marL="0" marR="0" rtl="0" algn="l">
              <a:lnSpc>
                <a:spcPct val="150000"/>
              </a:lnSpc>
              <a:spcBef>
                <a:spcPts val="0"/>
              </a:spcBef>
              <a:spcAft>
                <a:spcPts val="0"/>
              </a:spcAft>
              <a:buNone/>
            </a:pPr>
            <a:r>
              <a:rPr b="1" lang="en" sz="1500">
                <a:solidFill>
                  <a:srgbClr val="548135"/>
                </a:solidFill>
                <a:latin typeface="Arial"/>
                <a:ea typeface="Arial"/>
                <a:cs typeface="Arial"/>
                <a:sym typeface="Arial"/>
              </a:rPr>
              <a:t>Professor and Head of the Department</a:t>
            </a:r>
            <a:endParaRPr sz="1100"/>
          </a:p>
          <a:p>
            <a:pPr indent="0" lvl="0" marL="0" marR="0" rtl="0" algn="l">
              <a:lnSpc>
                <a:spcPct val="150000"/>
              </a:lnSpc>
              <a:spcBef>
                <a:spcPts val="0"/>
              </a:spcBef>
              <a:spcAft>
                <a:spcPts val="0"/>
              </a:spcAft>
              <a:buNone/>
            </a:pPr>
            <a:r>
              <a:rPr b="1" lang="en" sz="1500">
                <a:solidFill>
                  <a:srgbClr val="548135"/>
                </a:solidFill>
                <a:latin typeface="Arial"/>
                <a:ea typeface="Arial"/>
                <a:cs typeface="Arial"/>
                <a:sym typeface="Arial"/>
              </a:rPr>
              <a:t>Department of Data Science and Artificial Intelligence </a:t>
            </a:r>
            <a:endParaRPr sz="1100"/>
          </a:p>
          <a:p>
            <a:pPr indent="0" lvl="0" marL="0" marR="0" rtl="0" algn="l">
              <a:lnSpc>
                <a:spcPct val="150000"/>
              </a:lnSpc>
              <a:spcBef>
                <a:spcPts val="0"/>
              </a:spcBef>
              <a:spcAft>
                <a:spcPts val="0"/>
              </a:spcAft>
              <a:buNone/>
            </a:pPr>
            <a:r>
              <a:rPr b="1" lang="en" sz="1500">
                <a:solidFill>
                  <a:srgbClr val="548135"/>
                </a:solidFill>
                <a:latin typeface="Arial"/>
                <a:ea typeface="Arial"/>
                <a:cs typeface="Arial"/>
                <a:sym typeface="Arial"/>
              </a:rPr>
              <a:t>IIT Madras</a:t>
            </a:r>
            <a:endParaRPr b="1" sz="1500">
              <a:solidFill>
                <a:srgbClr val="548135"/>
              </a:solidFill>
              <a:latin typeface="Arial"/>
              <a:ea typeface="Arial"/>
              <a:cs typeface="Arial"/>
              <a:sym typeface="Arial"/>
            </a:endParaRPr>
          </a:p>
        </p:txBody>
      </p:sp>
      <p:sp>
        <p:nvSpPr>
          <p:cNvPr id="133" name="Google Shape;133;p25"/>
          <p:cNvSpPr txBox="1"/>
          <p:nvPr/>
        </p:nvSpPr>
        <p:spPr>
          <a:xfrm>
            <a:off x="1" y="3965274"/>
            <a:ext cx="6440864" cy="1073756"/>
          </a:xfrm>
          <a:prstGeom prst="rect">
            <a:avLst/>
          </a:prstGeom>
          <a:solidFill>
            <a:srgbClr val="812494"/>
          </a:solidFill>
          <a:ln>
            <a:noFill/>
          </a:ln>
        </p:spPr>
        <p:txBody>
          <a:bodyPr anchorCtr="0" anchor="t" bIns="34275" lIns="68575" spcFirstLastPara="1" rIns="68575" wrap="square" tIns="34275">
            <a:spAutoFit/>
          </a:bodyPr>
          <a:lstStyle/>
          <a:p>
            <a:pPr indent="0" lvl="0" marL="0" marR="0" rtl="0" algn="r">
              <a:lnSpc>
                <a:spcPct val="150000"/>
              </a:lnSpc>
              <a:spcBef>
                <a:spcPts val="0"/>
              </a:spcBef>
              <a:spcAft>
                <a:spcPts val="0"/>
              </a:spcAft>
              <a:buNone/>
            </a:pPr>
            <a:r>
              <a:rPr b="1" lang="en" sz="1500">
                <a:solidFill>
                  <a:srgbClr val="FFF2CC"/>
                </a:solidFill>
                <a:latin typeface="Arial"/>
                <a:ea typeface="Arial"/>
                <a:cs typeface="Arial"/>
                <a:sym typeface="Arial"/>
              </a:rPr>
              <a:t>Ayan Paul</a:t>
            </a:r>
            <a:endParaRPr sz="1100"/>
          </a:p>
          <a:p>
            <a:pPr indent="0" lvl="0" marL="0" marR="0" rtl="0" algn="r">
              <a:lnSpc>
                <a:spcPct val="150000"/>
              </a:lnSpc>
              <a:spcBef>
                <a:spcPts val="0"/>
              </a:spcBef>
              <a:spcAft>
                <a:spcPts val="0"/>
              </a:spcAft>
              <a:buNone/>
            </a:pPr>
            <a:r>
              <a:rPr b="1" lang="en" sz="1500">
                <a:solidFill>
                  <a:srgbClr val="FFF2CC"/>
                </a:solidFill>
                <a:latin typeface="Arial"/>
                <a:ea typeface="Arial"/>
                <a:cs typeface="Arial"/>
                <a:sym typeface="Arial"/>
              </a:rPr>
              <a:t>PMRF Research Scholar </a:t>
            </a:r>
            <a:endParaRPr sz="1100"/>
          </a:p>
          <a:p>
            <a:pPr indent="0" lvl="0" marL="0" marR="0" rtl="0" algn="r">
              <a:lnSpc>
                <a:spcPct val="150000"/>
              </a:lnSpc>
              <a:spcBef>
                <a:spcPts val="0"/>
              </a:spcBef>
              <a:spcAft>
                <a:spcPts val="0"/>
              </a:spcAft>
              <a:buNone/>
            </a:pPr>
            <a:r>
              <a:rPr b="1" lang="en" sz="1500">
                <a:solidFill>
                  <a:srgbClr val="FFF2CC"/>
                </a:solidFill>
                <a:latin typeface="Arial"/>
                <a:ea typeface="Arial"/>
                <a:cs typeface="Arial"/>
                <a:sym typeface="Arial"/>
              </a:rPr>
              <a:t>IIT Kharagpur</a:t>
            </a:r>
            <a:endParaRPr b="1" sz="1500">
              <a:solidFill>
                <a:srgbClr val="FFF2CC"/>
              </a:solidFill>
              <a:latin typeface="Arial"/>
              <a:ea typeface="Arial"/>
              <a:cs typeface="Arial"/>
              <a:sym typeface="Arial"/>
            </a:endParaRPr>
          </a:p>
        </p:txBody>
      </p:sp>
      <p:pic>
        <p:nvPicPr>
          <p:cNvPr id="134" name="Google Shape;134;p25"/>
          <p:cNvPicPr preferRelativeResize="0"/>
          <p:nvPr/>
        </p:nvPicPr>
        <p:blipFill rotWithShape="1">
          <a:blip r:embed="rId6">
            <a:alphaModFix/>
          </a:blip>
          <a:srcRect b="0" l="0" r="0" t="0"/>
          <a:stretch/>
        </p:blipFill>
        <p:spPr>
          <a:xfrm>
            <a:off x="6015821" y="2197044"/>
            <a:ext cx="3128179" cy="29464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4"/>
          <p:cNvSpPr txBox="1"/>
          <p:nvPr/>
        </p:nvSpPr>
        <p:spPr>
          <a:xfrm>
            <a:off x="0" y="15803"/>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3</a:t>
            </a:r>
            <a:endParaRPr b="1" sz="1800">
              <a:solidFill>
                <a:schemeClr val="lt1"/>
              </a:solidFill>
              <a:latin typeface="Times New Roman"/>
              <a:ea typeface="Times New Roman"/>
              <a:cs typeface="Times New Roman"/>
              <a:sym typeface="Times New Roman"/>
            </a:endParaRPr>
          </a:p>
        </p:txBody>
      </p:sp>
      <p:sp>
        <p:nvSpPr>
          <p:cNvPr id="225" name="Google Shape;225;p34"/>
          <p:cNvSpPr txBox="1"/>
          <p:nvPr/>
        </p:nvSpPr>
        <p:spPr>
          <a:xfrm>
            <a:off x="117975" y="448578"/>
            <a:ext cx="8833500" cy="20088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800" u="none" strike="noStrike">
                <a:solidFill>
                  <a:schemeClr val="dk1"/>
                </a:solidFill>
                <a:latin typeface="Times New Roman"/>
                <a:ea typeface="Times New Roman"/>
                <a:cs typeface="Times New Roman"/>
                <a:sym typeface="Times New Roman"/>
              </a:rPr>
              <a:t>Statement A: Reinforcement learning is a type of unsupervised learning.</a:t>
            </a:r>
            <a:endParaRPr sz="1100"/>
          </a:p>
          <a:p>
            <a:pPr indent="0" lvl="0" marL="0" marR="0" rtl="0" algn="l">
              <a:spcBef>
                <a:spcPts val="0"/>
              </a:spcBef>
              <a:spcAft>
                <a:spcPts val="0"/>
              </a:spcAft>
              <a:buNone/>
            </a:pPr>
            <a:r>
              <a:rPr b="0" i="0" lang="en" sz="1800" u="none" strike="noStrike">
                <a:solidFill>
                  <a:schemeClr val="dk1"/>
                </a:solidFill>
                <a:latin typeface="Times New Roman"/>
                <a:ea typeface="Times New Roman"/>
                <a:cs typeface="Times New Roman"/>
                <a:sym typeface="Times New Roman"/>
              </a:rPr>
              <a:t>Statement B: Reinforcement learning does not have labels.</a:t>
            </a:r>
            <a:endParaRPr sz="1100"/>
          </a:p>
          <a:p>
            <a:pPr indent="-342900" lvl="0" marL="342900" marR="0" rtl="0" algn="l">
              <a:spcBef>
                <a:spcPts val="0"/>
              </a:spcBef>
              <a:spcAft>
                <a:spcPts val="0"/>
              </a:spcAft>
              <a:buClr>
                <a:schemeClr val="dk1"/>
              </a:buClr>
              <a:buSzPts val="1800"/>
              <a:buFont typeface="Calibri"/>
              <a:buAutoNum type="alphaLcParenR"/>
            </a:pPr>
            <a:r>
              <a:rPr b="0" i="0" lang="en" sz="1800" u="none" strike="noStrike">
                <a:solidFill>
                  <a:schemeClr val="dk1"/>
                </a:solidFill>
                <a:latin typeface="Times New Roman"/>
                <a:ea typeface="Times New Roman"/>
                <a:cs typeface="Times New Roman"/>
                <a:sym typeface="Times New Roman"/>
              </a:rPr>
              <a:t>Both statements are true. Statement B is the correct explanation for statement A.</a:t>
            </a:r>
            <a:endParaRPr sz="1100"/>
          </a:p>
          <a:p>
            <a:pPr indent="-342900" lvl="0" marL="342900" marR="0" rtl="0" algn="l">
              <a:spcBef>
                <a:spcPts val="0"/>
              </a:spcBef>
              <a:spcAft>
                <a:spcPts val="0"/>
              </a:spcAft>
              <a:buClr>
                <a:schemeClr val="dk1"/>
              </a:buClr>
              <a:buSzPts val="1800"/>
              <a:buFont typeface="Calibri"/>
              <a:buAutoNum type="alphaLcParenR"/>
            </a:pPr>
            <a:r>
              <a:rPr b="0" i="0" lang="en" sz="1800" u="none" strike="noStrike">
                <a:solidFill>
                  <a:schemeClr val="dk1"/>
                </a:solidFill>
                <a:latin typeface="Times New Roman"/>
                <a:ea typeface="Times New Roman"/>
                <a:cs typeface="Times New Roman"/>
                <a:sym typeface="Times New Roman"/>
              </a:rPr>
              <a:t>Both statements are true. Statement B is NOT the correct explanation for statement A.</a:t>
            </a:r>
            <a:endParaRPr sz="1100"/>
          </a:p>
          <a:p>
            <a:pPr indent="-342900" lvl="0" marL="342900" marR="0" rtl="0" algn="l">
              <a:spcBef>
                <a:spcPts val="0"/>
              </a:spcBef>
              <a:spcAft>
                <a:spcPts val="0"/>
              </a:spcAft>
              <a:buClr>
                <a:schemeClr val="dk1"/>
              </a:buClr>
              <a:buSzPts val="1800"/>
              <a:buFont typeface="Calibri"/>
              <a:buAutoNum type="alphaLcParenR"/>
            </a:pPr>
            <a:r>
              <a:rPr b="0" i="0" lang="en" sz="1800" u="none" strike="noStrike">
                <a:solidFill>
                  <a:schemeClr val="dk1"/>
                </a:solidFill>
                <a:latin typeface="Times New Roman"/>
                <a:ea typeface="Times New Roman"/>
                <a:cs typeface="Times New Roman"/>
                <a:sym typeface="Times New Roman"/>
              </a:rPr>
              <a:t>Statement A is true. Statement B is false.</a:t>
            </a:r>
            <a:endParaRPr sz="1100"/>
          </a:p>
          <a:p>
            <a:pPr indent="-342900" lvl="0" marL="342900" marR="0" rtl="0" algn="l">
              <a:spcBef>
                <a:spcPts val="0"/>
              </a:spcBef>
              <a:spcAft>
                <a:spcPts val="0"/>
              </a:spcAft>
              <a:buClr>
                <a:schemeClr val="dk1"/>
              </a:buClr>
              <a:buSzPts val="1800"/>
              <a:buFont typeface="Calibri"/>
              <a:buAutoNum type="alphaLcParenR"/>
            </a:pPr>
            <a:r>
              <a:rPr b="0" i="0" lang="en" sz="1800" u="none" strike="noStrike">
                <a:solidFill>
                  <a:schemeClr val="dk1"/>
                </a:solidFill>
                <a:latin typeface="Times New Roman"/>
                <a:ea typeface="Times New Roman"/>
                <a:cs typeface="Times New Roman"/>
                <a:sym typeface="Times New Roman"/>
              </a:rPr>
              <a:t>Statement A is false. Statement B is true.</a:t>
            </a:r>
            <a:endParaRPr sz="1100"/>
          </a:p>
          <a:p>
            <a:pPr indent="-342900" lvl="0" marL="342900" marR="0" rtl="0" algn="l">
              <a:spcBef>
                <a:spcPts val="0"/>
              </a:spcBef>
              <a:spcAft>
                <a:spcPts val="0"/>
              </a:spcAft>
              <a:buClr>
                <a:schemeClr val="dk1"/>
              </a:buClr>
              <a:buSzPts val="1800"/>
              <a:buFont typeface="Calibri"/>
              <a:buAutoNum type="alphaLcParenR"/>
            </a:pPr>
            <a:r>
              <a:rPr b="0" i="0" lang="en" sz="1800" u="none" strike="noStrike">
                <a:solidFill>
                  <a:schemeClr val="dk1"/>
                </a:solidFill>
                <a:latin typeface="Times New Roman"/>
                <a:ea typeface="Times New Roman"/>
                <a:cs typeface="Times New Roman"/>
                <a:sym typeface="Times New Roman"/>
              </a:rPr>
              <a:t>Both statements are false.</a:t>
            </a:r>
            <a:endParaRPr sz="1100"/>
          </a:p>
        </p:txBody>
      </p:sp>
      <p:sp>
        <p:nvSpPr>
          <p:cNvPr id="226" name="Google Shape;226;p34"/>
          <p:cNvSpPr txBox="1"/>
          <p:nvPr/>
        </p:nvSpPr>
        <p:spPr>
          <a:xfrm>
            <a:off x="0" y="2664350"/>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3</a:t>
            </a:r>
            <a:endParaRPr b="1" sz="1800">
              <a:solidFill>
                <a:schemeClr val="lt1"/>
              </a:solidFill>
              <a:latin typeface="Times New Roman"/>
              <a:ea typeface="Times New Roman"/>
              <a:cs typeface="Times New Roman"/>
              <a:sym typeface="Times New Roman"/>
            </a:endParaRPr>
          </a:p>
        </p:txBody>
      </p:sp>
      <p:sp>
        <p:nvSpPr>
          <p:cNvPr id="227" name="Google Shape;227;p34"/>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3</a:t>
            </a:r>
            <a:endParaRPr b="1" sz="1800">
              <a:solidFill>
                <a:schemeClr val="lt1"/>
              </a:solidFill>
              <a:latin typeface="Times New Roman"/>
              <a:ea typeface="Times New Roman"/>
              <a:cs typeface="Times New Roman"/>
              <a:sym typeface="Times New Roman"/>
            </a:endParaRPr>
          </a:p>
        </p:txBody>
      </p:sp>
      <p:sp>
        <p:nvSpPr>
          <p:cNvPr id="228" name="Google Shape;228;p34"/>
          <p:cNvSpPr txBox="1"/>
          <p:nvPr/>
        </p:nvSpPr>
        <p:spPr>
          <a:xfrm>
            <a:off x="58439" y="3160097"/>
            <a:ext cx="5918752" cy="145424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1" lang="en" sz="1800">
                <a:solidFill>
                  <a:schemeClr val="dk1"/>
                </a:solidFill>
                <a:latin typeface="Times New Roman"/>
                <a:ea typeface="Times New Roman"/>
                <a:cs typeface="Times New Roman"/>
                <a:sym typeface="Times New Roman"/>
              </a:rPr>
              <a:t>Supervised</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Input, Labels (Expected Output)</a:t>
            </a:r>
            <a:endParaRPr sz="1100"/>
          </a:p>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 sz="1800">
                <a:solidFill>
                  <a:schemeClr val="dk1"/>
                </a:solidFill>
                <a:latin typeface="Times New Roman"/>
                <a:ea typeface="Times New Roman"/>
                <a:cs typeface="Times New Roman"/>
                <a:sym typeface="Times New Roman"/>
              </a:rPr>
              <a:t>RL</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Input: Current Positions, Expected Action</a:t>
            </a:r>
            <a:endParaRPr sz="1800">
              <a:solidFill>
                <a:schemeClr val="dk1"/>
              </a:solidFill>
              <a:latin typeface="Times New Roman"/>
              <a:ea typeface="Times New Roman"/>
              <a:cs typeface="Times New Roman"/>
              <a:sym typeface="Times New Roman"/>
            </a:endParaRPr>
          </a:p>
        </p:txBody>
      </p:sp>
      <p:sp>
        <p:nvSpPr>
          <p:cNvPr id="229" name="Google Shape;229;p34"/>
          <p:cNvSpPr txBox="1"/>
          <p:nvPr/>
        </p:nvSpPr>
        <p:spPr>
          <a:xfrm>
            <a:off x="3017816" y="4763840"/>
            <a:ext cx="813719"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d)</a:t>
            </a:r>
            <a:endParaRPr b="1" sz="1800">
              <a:solidFill>
                <a:schemeClr val="lt1"/>
              </a:solidFill>
              <a:latin typeface="Times New Roman"/>
              <a:ea typeface="Times New Roman"/>
              <a:cs typeface="Times New Roman"/>
              <a:sym typeface="Times New Roman"/>
            </a:endParaRPr>
          </a:p>
        </p:txBody>
      </p:sp>
      <p:cxnSp>
        <p:nvCxnSpPr>
          <p:cNvPr id="230" name="Google Shape;230;p34"/>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par>
                                <p:cTn fill="hold" nodeType="with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5"/>
          <p:cNvSpPr txBox="1"/>
          <p:nvPr/>
        </p:nvSpPr>
        <p:spPr>
          <a:xfrm>
            <a:off x="0" y="1755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4</a:t>
            </a:r>
            <a:endParaRPr b="1" sz="1800">
              <a:solidFill>
                <a:schemeClr val="lt1"/>
              </a:solidFill>
              <a:latin typeface="Times New Roman"/>
              <a:ea typeface="Times New Roman"/>
              <a:cs typeface="Times New Roman"/>
              <a:sym typeface="Times New Roman"/>
            </a:endParaRPr>
          </a:p>
        </p:txBody>
      </p:sp>
      <p:sp>
        <p:nvSpPr>
          <p:cNvPr id="237" name="Google Shape;237;p35"/>
          <p:cNvSpPr txBox="1"/>
          <p:nvPr/>
        </p:nvSpPr>
        <p:spPr>
          <a:xfrm>
            <a:off x="35097" y="384932"/>
            <a:ext cx="8982490" cy="145424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If a hypothesis class has a VC dimension of 4, what does it imply?</a:t>
            </a:r>
            <a:endParaRPr sz="1100"/>
          </a:p>
          <a:p>
            <a:pPr indent="-342900" lvl="0" marL="342900" marR="0" rtl="0" algn="l">
              <a:spcBef>
                <a:spcPts val="0"/>
              </a:spcBef>
              <a:spcAft>
                <a:spcPts val="0"/>
              </a:spcAft>
              <a:buClr>
                <a:schemeClr val="dk1"/>
              </a:buClr>
              <a:buSzPts val="1800"/>
              <a:buFont typeface="Calibri"/>
              <a:buAutoNum type="alphaLcParenR"/>
            </a:pPr>
            <a:r>
              <a:rPr lang="en" sz="1800">
                <a:solidFill>
                  <a:schemeClr val="dk1"/>
                </a:solidFill>
                <a:latin typeface="Times New Roman"/>
                <a:ea typeface="Times New Roman"/>
                <a:cs typeface="Times New Roman"/>
                <a:sym typeface="Times New Roman"/>
              </a:rPr>
              <a:t>It can shatter any set of 4 points but not any set of 5 points.</a:t>
            </a:r>
            <a:endParaRPr sz="1100"/>
          </a:p>
          <a:p>
            <a:pPr indent="-342900" lvl="0" marL="342900" marR="0" rtl="0" algn="l">
              <a:spcBef>
                <a:spcPts val="0"/>
              </a:spcBef>
              <a:spcAft>
                <a:spcPts val="0"/>
              </a:spcAft>
              <a:buClr>
                <a:schemeClr val="dk1"/>
              </a:buClr>
              <a:buSzPts val="1800"/>
              <a:buFont typeface="Calibri"/>
              <a:buAutoNum type="alphaLcParenR"/>
            </a:pPr>
            <a:r>
              <a:rPr lang="en" sz="1800">
                <a:solidFill>
                  <a:schemeClr val="dk1"/>
                </a:solidFill>
                <a:latin typeface="Times New Roman"/>
                <a:ea typeface="Times New Roman"/>
                <a:cs typeface="Times New Roman"/>
                <a:sym typeface="Times New Roman"/>
              </a:rPr>
              <a:t>It can perfectly classify any dataset.</a:t>
            </a:r>
            <a:endParaRPr sz="1100"/>
          </a:p>
          <a:p>
            <a:pPr indent="-342900" lvl="0" marL="342900" marR="0" rtl="0" algn="l">
              <a:spcBef>
                <a:spcPts val="0"/>
              </a:spcBef>
              <a:spcAft>
                <a:spcPts val="0"/>
              </a:spcAft>
              <a:buClr>
                <a:schemeClr val="dk1"/>
              </a:buClr>
              <a:buSzPts val="1800"/>
              <a:buFont typeface="Calibri"/>
              <a:buAutoNum type="alphaLcParenR"/>
            </a:pPr>
            <a:r>
              <a:rPr lang="en" sz="1800">
                <a:solidFill>
                  <a:schemeClr val="dk1"/>
                </a:solidFill>
                <a:latin typeface="Times New Roman"/>
                <a:ea typeface="Times New Roman"/>
                <a:cs typeface="Times New Roman"/>
                <a:sym typeface="Times New Roman"/>
              </a:rPr>
              <a:t>It will always have zero training error.</a:t>
            </a:r>
            <a:endParaRPr sz="1100"/>
          </a:p>
          <a:p>
            <a:pPr indent="-342900" lvl="0" marL="342900" marR="0" rtl="0" algn="l">
              <a:spcBef>
                <a:spcPts val="0"/>
              </a:spcBef>
              <a:spcAft>
                <a:spcPts val="0"/>
              </a:spcAft>
              <a:buClr>
                <a:schemeClr val="dk1"/>
              </a:buClr>
              <a:buSzPts val="1800"/>
              <a:buFont typeface="Calibri"/>
              <a:buAutoNum type="alphaLcParenR"/>
            </a:pPr>
            <a:r>
              <a:rPr lang="en" sz="1800">
                <a:solidFill>
                  <a:schemeClr val="dk1"/>
                </a:solidFill>
                <a:latin typeface="Times New Roman"/>
                <a:ea typeface="Times New Roman"/>
                <a:cs typeface="Times New Roman"/>
                <a:sym typeface="Times New Roman"/>
              </a:rPr>
              <a:t>It requires at least 4 training samples to achieve low generalization error.</a:t>
            </a:r>
            <a:endParaRPr b="0" i="0" sz="1800" u="none" strike="noStrike">
              <a:solidFill>
                <a:schemeClr val="dk1"/>
              </a:solidFill>
              <a:latin typeface="Times New Roman"/>
              <a:ea typeface="Times New Roman"/>
              <a:cs typeface="Times New Roman"/>
              <a:sym typeface="Times New Roman"/>
            </a:endParaRPr>
          </a:p>
        </p:txBody>
      </p:sp>
      <p:sp>
        <p:nvSpPr>
          <p:cNvPr id="238" name="Google Shape;238;p35"/>
          <p:cNvSpPr txBox="1"/>
          <p:nvPr/>
        </p:nvSpPr>
        <p:spPr>
          <a:xfrm>
            <a:off x="35097" y="2574982"/>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4</a:t>
            </a:r>
            <a:endParaRPr b="1" sz="1800">
              <a:solidFill>
                <a:schemeClr val="lt1"/>
              </a:solidFill>
              <a:latin typeface="Times New Roman"/>
              <a:ea typeface="Times New Roman"/>
              <a:cs typeface="Times New Roman"/>
              <a:sym typeface="Times New Roman"/>
            </a:endParaRPr>
          </a:p>
        </p:txBody>
      </p:sp>
      <p:sp>
        <p:nvSpPr>
          <p:cNvPr id="239" name="Google Shape;239;p35"/>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4</a:t>
            </a:r>
            <a:endParaRPr b="1" sz="1800">
              <a:solidFill>
                <a:schemeClr val="lt1"/>
              </a:solidFill>
              <a:latin typeface="Times New Roman"/>
              <a:ea typeface="Times New Roman"/>
              <a:cs typeface="Times New Roman"/>
              <a:sym typeface="Times New Roman"/>
            </a:endParaRPr>
          </a:p>
        </p:txBody>
      </p:sp>
      <p:sp>
        <p:nvSpPr>
          <p:cNvPr id="240" name="Google Shape;240;p35"/>
          <p:cNvSpPr txBox="1"/>
          <p:nvPr/>
        </p:nvSpPr>
        <p:spPr>
          <a:xfrm>
            <a:off x="99400" y="3101758"/>
            <a:ext cx="8480554" cy="6232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VC dimension of 4 means the hypothesis class can shatter any set of 4 points, but there is no guarantee it can shatter any set of 5 points.</a:t>
            </a:r>
            <a:endParaRPr sz="1100"/>
          </a:p>
        </p:txBody>
      </p:sp>
      <p:sp>
        <p:nvSpPr>
          <p:cNvPr id="241" name="Google Shape;241;p35"/>
          <p:cNvSpPr txBox="1"/>
          <p:nvPr/>
        </p:nvSpPr>
        <p:spPr>
          <a:xfrm>
            <a:off x="3017816" y="4785028"/>
            <a:ext cx="493181"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a)</a:t>
            </a:r>
            <a:endParaRPr b="1" sz="1800">
              <a:solidFill>
                <a:schemeClr val="lt1"/>
              </a:solidFill>
              <a:latin typeface="Times New Roman"/>
              <a:ea typeface="Times New Roman"/>
              <a:cs typeface="Times New Roman"/>
              <a:sym typeface="Times New Roman"/>
            </a:endParaRPr>
          </a:p>
        </p:txBody>
      </p:sp>
      <p:cxnSp>
        <p:nvCxnSpPr>
          <p:cNvPr id="242" name="Google Shape;242;p35"/>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1000"/>
                                        <p:tgtEl>
                                          <p:spTgt spid="2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1000"/>
                                        <p:tgtEl>
                                          <p:spTgt spid="241"/>
                                        </p:tgtEl>
                                      </p:cBhvr>
                                    </p:animEffect>
                                  </p:childTnLst>
                                </p:cTn>
                              </p:par>
                              <p:par>
                                <p:cTn fill="hold" nodeType="with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1000"/>
                                        <p:tgtEl>
                                          <p:spTgt spid="242"/>
                                        </p:tgtEl>
                                      </p:cBhvr>
                                    </p:animEffect>
                                  </p:childTnLst>
                                </p:cTn>
                              </p:par>
                              <p:par>
                                <p:cTn fill="hold" nodeType="with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6"/>
          <p:cNvSpPr txBox="1"/>
          <p:nvPr/>
        </p:nvSpPr>
        <p:spPr>
          <a:xfrm>
            <a:off x="0" y="17552"/>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5</a:t>
            </a:r>
            <a:endParaRPr b="1" sz="1800">
              <a:solidFill>
                <a:schemeClr val="lt1"/>
              </a:solidFill>
              <a:latin typeface="Times New Roman"/>
              <a:ea typeface="Times New Roman"/>
              <a:cs typeface="Times New Roman"/>
              <a:sym typeface="Times New Roman"/>
            </a:endParaRPr>
          </a:p>
        </p:txBody>
      </p:sp>
      <p:sp>
        <p:nvSpPr>
          <p:cNvPr id="249" name="Google Shape;249;p36"/>
          <p:cNvSpPr txBox="1"/>
          <p:nvPr/>
        </p:nvSpPr>
        <p:spPr>
          <a:xfrm>
            <a:off x="35097" y="384932"/>
            <a:ext cx="8982490" cy="1454244"/>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What is the VC dimension of the set of all linear classifiers in 2D?:</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1</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2</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3</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4</a:t>
            </a:r>
            <a:endParaRPr b="0" i="0" sz="1800" u="none" strike="noStrike">
              <a:solidFill>
                <a:schemeClr val="dk1"/>
              </a:solidFill>
              <a:latin typeface="Times New Roman"/>
              <a:ea typeface="Times New Roman"/>
              <a:cs typeface="Times New Roman"/>
              <a:sym typeface="Times New Roman"/>
            </a:endParaRPr>
          </a:p>
        </p:txBody>
      </p:sp>
      <p:sp>
        <p:nvSpPr>
          <p:cNvPr id="250" name="Google Shape;250;p36"/>
          <p:cNvSpPr txBox="1"/>
          <p:nvPr/>
        </p:nvSpPr>
        <p:spPr>
          <a:xfrm>
            <a:off x="35097" y="1952926"/>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5</a:t>
            </a:r>
            <a:endParaRPr b="1" sz="1800">
              <a:solidFill>
                <a:schemeClr val="lt1"/>
              </a:solidFill>
              <a:latin typeface="Times New Roman"/>
              <a:ea typeface="Times New Roman"/>
              <a:cs typeface="Times New Roman"/>
              <a:sym typeface="Times New Roman"/>
            </a:endParaRPr>
          </a:p>
        </p:txBody>
      </p:sp>
      <p:sp>
        <p:nvSpPr>
          <p:cNvPr id="251" name="Google Shape;251;p36"/>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5</a:t>
            </a:r>
            <a:endParaRPr b="1" sz="1800">
              <a:solidFill>
                <a:schemeClr val="lt1"/>
              </a:solidFill>
              <a:latin typeface="Times New Roman"/>
              <a:ea typeface="Times New Roman"/>
              <a:cs typeface="Times New Roman"/>
              <a:sym typeface="Times New Roman"/>
            </a:endParaRPr>
          </a:p>
        </p:txBody>
      </p:sp>
      <p:sp>
        <p:nvSpPr>
          <p:cNvPr id="252" name="Google Shape;252;p36"/>
          <p:cNvSpPr txBox="1"/>
          <p:nvPr/>
        </p:nvSpPr>
        <p:spPr>
          <a:xfrm>
            <a:off x="161821" y="2483840"/>
            <a:ext cx="8164686" cy="53091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500">
                <a:solidFill>
                  <a:schemeClr val="dk1"/>
                </a:solidFill>
                <a:latin typeface="Times New Roman"/>
                <a:ea typeface="Times New Roman"/>
                <a:cs typeface="Times New Roman"/>
                <a:sym typeface="Times New Roman"/>
              </a:rPr>
              <a:t>The VC dimension of the set of all linear classifiers in 2D is 3 because three points in general position can always be separated by a line, but four points cannot always be shattered by a linear classifier in 2D.</a:t>
            </a:r>
            <a:endParaRPr sz="1100"/>
          </a:p>
        </p:txBody>
      </p:sp>
      <p:sp>
        <p:nvSpPr>
          <p:cNvPr id="253" name="Google Shape;253;p36"/>
          <p:cNvSpPr txBox="1"/>
          <p:nvPr/>
        </p:nvSpPr>
        <p:spPr>
          <a:xfrm>
            <a:off x="3017816" y="4763840"/>
            <a:ext cx="925534"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a:t>
            </a:r>
            <a:endParaRPr b="1" sz="1800">
              <a:solidFill>
                <a:schemeClr val="lt1"/>
              </a:solidFill>
              <a:latin typeface="Times New Roman"/>
              <a:ea typeface="Times New Roman"/>
              <a:cs typeface="Times New Roman"/>
              <a:sym typeface="Times New Roman"/>
            </a:endParaRPr>
          </a:p>
        </p:txBody>
      </p:sp>
      <p:cxnSp>
        <p:nvCxnSpPr>
          <p:cNvPr id="254" name="Google Shape;254;p36"/>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000"/>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0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7"/>
          <p:cNvSpPr txBox="1"/>
          <p:nvPr/>
        </p:nvSpPr>
        <p:spPr>
          <a:xfrm>
            <a:off x="0" y="4756"/>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6</a:t>
            </a:r>
            <a:endParaRPr b="1" sz="1800">
              <a:solidFill>
                <a:schemeClr val="lt1"/>
              </a:solidFill>
              <a:latin typeface="Times New Roman"/>
              <a:ea typeface="Times New Roman"/>
              <a:cs typeface="Times New Roman"/>
              <a:sym typeface="Times New Roman"/>
            </a:endParaRPr>
          </a:p>
        </p:txBody>
      </p:sp>
      <p:sp>
        <p:nvSpPr>
          <p:cNvPr id="261" name="Google Shape;261;p37"/>
          <p:cNvSpPr txBox="1"/>
          <p:nvPr/>
        </p:nvSpPr>
        <p:spPr>
          <a:xfrm>
            <a:off x="-37657" y="351005"/>
            <a:ext cx="8871060" cy="133882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What is a policy in reinforcement learning?</a:t>
            </a:r>
            <a:endParaRPr sz="1100"/>
          </a:p>
          <a:p>
            <a:pPr indent="-349250" lvl="0" marL="342900" marR="0" rtl="0" algn="l">
              <a:spcBef>
                <a:spcPts val="0"/>
              </a:spcBef>
              <a:spcAft>
                <a:spcPts val="0"/>
              </a:spcAft>
              <a:buClr>
                <a:schemeClr val="dk1"/>
              </a:buClr>
              <a:buSzPts val="1700"/>
              <a:buFont typeface="Calibri"/>
              <a:buAutoNum type="alphaLcParenR"/>
            </a:pPr>
            <a:r>
              <a:rPr b="0" i="0" lang="en" sz="1700" u="none" strike="noStrike">
                <a:solidFill>
                  <a:schemeClr val="dk1"/>
                </a:solidFill>
                <a:latin typeface="Times New Roman"/>
                <a:ea typeface="Times New Roman"/>
                <a:cs typeface="Times New Roman"/>
                <a:sym typeface="Times New Roman"/>
              </a:rPr>
              <a:t>A mapping from states to actions</a:t>
            </a:r>
            <a:endParaRPr sz="1100"/>
          </a:p>
          <a:p>
            <a:pPr indent="-349250" lvl="0" marL="342900" marR="0" rtl="0" algn="l">
              <a:spcBef>
                <a:spcPts val="0"/>
              </a:spcBef>
              <a:spcAft>
                <a:spcPts val="0"/>
              </a:spcAft>
              <a:buClr>
                <a:schemeClr val="dk1"/>
              </a:buClr>
              <a:buSzPts val="1700"/>
              <a:buFont typeface="Calibri"/>
              <a:buAutoNum type="alphaLcParenR"/>
            </a:pPr>
            <a:r>
              <a:rPr b="0" i="0" lang="en" sz="1700" u="none" strike="noStrike">
                <a:solidFill>
                  <a:schemeClr val="dk1"/>
                </a:solidFill>
                <a:latin typeface="Times New Roman"/>
                <a:ea typeface="Times New Roman"/>
                <a:cs typeface="Times New Roman"/>
                <a:sym typeface="Times New Roman"/>
              </a:rPr>
              <a:t>A mapping from states to rewards</a:t>
            </a:r>
            <a:endParaRPr sz="1100"/>
          </a:p>
          <a:p>
            <a:pPr indent="-349250" lvl="0" marL="342900" marR="0" rtl="0" algn="l">
              <a:spcBef>
                <a:spcPts val="0"/>
              </a:spcBef>
              <a:spcAft>
                <a:spcPts val="0"/>
              </a:spcAft>
              <a:buClr>
                <a:schemeClr val="dk1"/>
              </a:buClr>
              <a:buSzPts val="1700"/>
              <a:buFont typeface="Calibri"/>
              <a:buAutoNum type="alphaLcParenR"/>
            </a:pPr>
            <a:r>
              <a:rPr b="0" i="0" lang="en" sz="1700" u="none" strike="noStrike">
                <a:solidFill>
                  <a:schemeClr val="dk1"/>
                </a:solidFill>
                <a:latin typeface="Times New Roman"/>
                <a:ea typeface="Times New Roman"/>
                <a:cs typeface="Times New Roman"/>
                <a:sym typeface="Times New Roman"/>
              </a:rPr>
              <a:t>A mapping from actions to rewards</a:t>
            </a:r>
            <a:endParaRPr sz="1100"/>
          </a:p>
          <a:p>
            <a:pPr indent="-349250" lvl="0" marL="342900" marR="0" rtl="0" algn="l">
              <a:spcBef>
                <a:spcPts val="0"/>
              </a:spcBef>
              <a:spcAft>
                <a:spcPts val="0"/>
              </a:spcAft>
              <a:buClr>
                <a:schemeClr val="dk1"/>
              </a:buClr>
              <a:buSzPts val="1700"/>
              <a:buFont typeface="Calibri"/>
              <a:buAutoNum type="alphaLcParenR"/>
            </a:pPr>
            <a:r>
              <a:rPr b="0" i="0" lang="en" sz="1700" u="none" strike="noStrike">
                <a:solidFill>
                  <a:schemeClr val="dk1"/>
                </a:solidFill>
                <a:latin typeface="Times New Roman"/>
                <a:ea typeface="Times New Roman"/>
                <a:cs typeface="Times New Roman"/>
                <a:sym typeface="Times New Roman"/>
              </a:rPr>
              <a:t>A mapping from actions to next state</a:t>
            </a:r>
            <a:endParaRPr sz="1100"/>
          </a:p>
        </p:txBody>
      </p:sp>
      <p:sp>
        <p:nvSpPr>
          <p:cNvPr id="262" name="Google Shape;262;p37"/>
          <p:cNvSpPr txBox="1"/>
          <p:nvPr/>
        </p:nvSpPr>
        <p:spPr>
          <a:xfrm>
            <a:off x="0" y="2116872"/>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6</a:t>
            </a:r>
            <a:endParaRPr b="1" sz="1800">
              <a:solidFill>
                <a:schemeClr val="lt1"/>
              </a:solidFill>
              <a:latin typeface="Times New Roman"/>
              <a:ea typeface="Times New Roman"/>
              <a:cs typeface="Times New Roman"/>
              <a:sym typeface="Times New Roman"/>
            </a:endParaRPr>
          </a:p>
        </p:txBody>
      </p:sp>
      <p:sp>
        <p:nvSpPr>
          <p:cNvPr id="263" name="Google Shape;263;p37"/>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6</a:t>
            </a:r>
            <a:endParaRPr b="1" sz="1800">
              <a:solidFill>
                <a:schemeClr val="lt1"/>
              </a:solidFill>
              <a:latin typeface="Times New Roman"/>
              <a:ea typeface="Times New Roman"/>
              <a:cs typeface="Times New Roman"/>
              <a:sym typeface="Times New Roman"/>
            </a:endParaRPr>
          </a:p>
        </p:txBody>
      </p:sp>
      <p:sp>
        <p:nvSpPr>
          <p:cNvPr id="264" name="Google Shape;264;p37"/>
          <p:cNvSpPr txBox="1"/>
          <p:nvPr/>
        </p:nvSpPr>
        <p:spPr>
          <a:xfrm>
            <a:off x="3017816" y="4763840"/>
            <a:ext cx="500636"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a)</a:t>
            </a:r>
            <a:endParaRPr b="1" sz="1800">
              <a:solidFill>
                <a:schemeClr val="lt1"/>
              </a:solidFill>
              <a:latin typeface="Times New Roman"/>
              <a:ea typeface="Times New Roman"/>
              <a:cs typeface="Times New Roman"/>
              <a:sym typeface="Times New Roman"/>
            </a:endParaRPr>
          </a:p>
        </p:txBody>
      </p:sp>
      <p:cxnSp>
        <p:nvCxnSpPr>
          <p:cNvPr id="265" name="Google Shape;265;p37"/>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266" name="Google Shape;266;p37"/>
          <p:cNvSpPr txBox="1"/>
          <p:nvPr/>
        </p:nvSpPr>
        <p:spPr>
          <a:xfrm>
            <a:off x="0" y="2518466"/>
            <a:ext cx="7923972" cy="323165"/>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700" u="none" strike="noStrike">
                <a:solidFill>
                  <a:schemeClr val="dk1"/>
                </a:solidFill>
                <a:latin typeface="Times New Roman"/>
                <a:ea typeface="Times New Roman"/>
                <a:cs typeface="Times New Roman"/>
                <a:sym typeface="Times New Roman"/>
              </a:rPr>
              <a:t>A mapping from states to actions</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nvSpPr>
        <p:spPr>
          <a:xfrm>
            <a:off x="0" y="-15449"/>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7</a:t>
            </a:r>
            <a:endParaRPr b="1" sz="1800">
              <a:solidFill>
                <a:schemeClr val="lt1"/>
              </a:solidFill>
              <a:latin typeface="Times New Roman"/>
              <a:ea typeface="Times New Roman"/>
              <a:cs typeface="Times New Roman"/>
              <a:sym typeface="Times New Roman"/>
            </a:endParaRPr>
          </a:p>
        </p:txBody>
      </p:sp>
      <p:sp>
        <p:nvSpPr>
          <p:cNvPr id="273" name="Google Shape;273;p38"/>
          <p:cNvSpPr txBox="1"/>
          <p:nvPr/>
        </p:nvSpPr>
        <p:spPr>
          <a:xfrm>
            <a:off x="63862" y="2776665"/>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7</a:t>
            </a:r>
            <a:endParaRPr b="1" sz="1800">
              <a:solidFill>
                <a:schemeClr val="lt1"/>
              </a:solidFill>
              <a:latin typeface="Times New Roman"/>
              <a:ea typeface="Times New Roman"/>
              <a:cs typeface="Times New Roman"/>
              <a:sym typeface="Times New Roman"/>
            </a:endParaRPr>
          </a:p>
        </p:txBody>
      </p:sp>
      <p:sp>
        <p:nvSpPr>
          <p:cNvPr id="274" name="Google Shape;274;p38"/>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7</a:t>
            </a:r>
            <a:endParaRPr b="1" sz="1800">
              <a:solidFill>
                <a:schemeClr val="lt1"/>
              </a:solidFill>
              <a:latin typeface="Times New Roman"/>
              <a:ea typeface="Times New Roman"/>
              <a:cs typeface="Times New Roman"/>
              <a:sym typeface="Times New Roman"/>
            </a:endParaRPr>
          </a:p>
        </p:txBody>
      </p:sp>
      <p:sp>
        <p:nvSpPr>
          <p:cNvPr id="275" name="Google Shape;275;p38"/>
          <p:cNvSpPr txBox="1"/>
          <p:nvPr/>
        </p:nvSpPr>
        <p:spPr>
          <a:xfrm>
            <a:off x="3017816" y="4763840"/>
            <a:ext cx="515545"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a:t>
            </a:r>
            <a:endParaRPr b="1" sz="1800">
              <a:solidFill>
                <a:schemeClr val="lt1"/>
              </a:solidFill>
              <a:latin typeface="Times New Roman"/>
              <a:ea typeface="Times New Roman"/>
              <a:cs typeface="Times New Roman"/>
              <a:sym typeface="Times New Roman"/>
            </a:endParaRPr>
          </a:p>
        </p:txBody>
      </p:sp>
      <p:cxnSp>
        <p:nvCxnSpPr>
          <p:cNvPr id="276" name="Google Shape;276;p38"/>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pic>
        <p:nvPicPr>
          <p:cNvPr id="277" name="Google Shape;277;p38"/>
          <p:cNvPicPr preferRelativeResize="0"/>
          <p:nvPr/>
        </p:nvPicPr>
        <p:blipFill rotWithShape="1">
          <a:blip r:embed="rId3">
            <a:alphaModFix/>
          </a:blip>
          <a:srcRect b="0" l="0" r="0" t="0"/>
          <a:stretch/>
        </p:blipFill>
        <p:spPr>
          <a:xfrm>
            <a:off x="63862" y="363453"/>
            <a:ext cx="8143376" cy="2316006"/>
          </a:xfrm>
          <a:prstGeom prst="rect">
            <a:avLst/>
          </a:prstGeom>
          <a:noFill/>
          <a:ln>
            <a:noFill/>
          </a:ln>
        </p:spPr>
      </p:pic>
      <p:pic>
        <p:nvPicPr>
          <p:cNvPr id="278" name="Google Shape;278;p38"/>
          <p:cNvPicPr preferRelativeResize="0"/>
          <p:nvPr/>
        </p:nvPicPr>
        <p:blipFill rotWithShape="1">
          <a:blip r:embed="rId4">
            <a:alphaModFix/>
          </a:blip>
          <a:srcRect b="0" l="0" r="0" t="0"/>
          <a:stretch/>
        </p:blipFill>
        <p:spPr>
          <a:xfrm>
            <a:off x="130918" y="3667565"/>
            <a:ext cx="8009261" cy="4858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9"/>
          <p:cNvSpPr txBox="1"/>
          <p:nvPr/>
        </p:nvSpPr>
        <p:spPr>
          <a:xfrm>
            <a:off x="0" y="1919"/>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8</a:t>
            </a:r>
            <a:endParaRPr b="1" sz="1800">
              <a:solidFill>
                <a:schemeClr val="lt1"/>
              </a:solidFill>
              <a:latin typeface="Times New Roman"/>
              <a:ea typeface="Times New Roman"/>
              <a:cs typeface="Times New Roman"/>
              <a:sym typeface="Times New Roman"/>
            </a:endParaRPr>
          </a:p>
        </p:txBody>
      </p:sp>
      <p:sp>
        <p:nvSpPr>
          <p:cNvPr id="285" name="Google Shape;285;p39"/>
          <p:cNvSpPr txBox="1"/>
          <p:nvPr/>
        </p:nvSpPr>
        <p:spPr>
          <a:xfrm>
            <a:off x="0" y="3427504"/>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8</a:t>
            </a:r>
            <a:endParaRPr b="1" sz="1800">
              <a:solidFill>
                <a:schemeClr val="lt1"/>
              </a:solidFill>
              <a:latin typeface="Times New Roman"/>
              <a:ea typeface="Times New Roman"/>
              <a:cs typeface="Times New Roman"/>
              <a:sym typeface="Times New Roman"/>
            </a:endParaRPr>
          </a:p>
        </p:txBody>
      </p:sp>
      <p:sp>
        <p:nvSpPr>
          <p:cNvPr id="286" name="Google Shape;286;p39"/>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8</a:t>
            </a:r>
            <a:endParaRPr b="1" sz="1800">
              <a:solidFill>
                <a:schemeClr val="lt1"/>
              </a:solidFill>
              <a:latin typeface="Times New Roman"/>
              <a:ea typeface="Times New Roman"/>
              <a:cs typeface="Times New Roman"/>
              <a:sym typeface="Times New Roman"/>
            </a:endParaRPr>
          </a:p>
        </p:txBody>
      </p:sp>
      <p:sp>
        <p:nvSpPr>
          <p:cNvPr id="287" name="Google Shape;287;p39"/>
          <p:cNvSpPr txBox="1"/>
          <p:nvPr/>
        </p:nvSpPr>
        <p:spPr>
          <a:xfrm>
            <a:off x="3017816" y="4763840"/>
            <a:ext cx="828628"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a)</a:t>
            </a:r>
            <a:endParaRPr b="1" sz="1800">
              <a:solidFill>
                <a:schemeClr val="lt1"/>
              </a:solidFill>
              <a:latin typeface="Times New Roman"/>
              <a:ea typeface="Times New Roman"/>
              <a:cs typeface="Times New Roman"/>
              <a:sym typeface="Times New Roman"/>
            </a:endParaRPr>
          </a:p>
        </p:txBody>
      </p:sp>
      <p:cxnSp>
        <p:nvCxnSpPr>
          <p:cNvPr id="288" name="Google Shape;288;p39"/>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289" name="Google Shape;289;p39"/>
          <p:cNvSpPr txBox="1"/>
          <p:nvPr/>
        </p:nvSpPr>
        <p:spPr>
          <a:xfrm>
            <a:off x="0" y="3773752"/>
            <a:ext cx="9033961" cy="623248"/>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State-(Current steering wheel position, Current pedal positions, Current speed) Actions-(Turn the steering wheel, Press pedals)</a:t>
            </a:r>
            <a:endParaRPr sz="1100"/>
          </a:p>
        </p:txBody>
      </p:sp>
      <p:sp>
        <p:nvSpPr>
          <p:cNvPr id="290" name="Google Shape;290;p39"/>
          <p:cNvSpPr txBox="1"/>
          <p:nvPr/>
        </p:nvSpPr>
        <p:spPr>
          <a:xfrm>
            <a:off x="55019" y="456675"/>
            <a:ext cx="8923921" cy="286232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700">
                <a:solidFill>
                  <a:schemeClr val="dk1"/>
                </a:solidFill>
                <a:latin typeface="Times New Roman"/>
                <a:ea typeface="Times New Roman"/>
                <a:cs typeface="Times New Roman"/>
                <a:sym typeface="Times New Roman"/>
              </a:rPr>
              <a:t>You want to create a self-driving car software. In the context of the standard Reinforcement Learning framework, what would you classify as the state and actions? Note that your system does not have access to previous states.</a:t>
            </a:r>
            <a:endParaRPr sz="1100"/>
          </a:p>
          <a:p>
            <a:pPr indent="0" lvl="0" marL="0" marR="0" rtl="0" algn="l">
              <a:spcBef>
                <a:spcPts val="0"/>
              </a:spcBef>
              <a:spcAft>
                <a:spcPts val="0"/>
              </a:spcAft>
              <a:buNone/>
            </a:pPr>
            <a:r>
              <a:rPr lang="en" sz="1700">
                <a:solidFill>
                  <a:schemeClr val="dk1"/>
                </a:solidFill>
                <a:latin typeface="Times New Roman"/>
                <a:ea typeface="Times New Roman"/>
                <a:cs typeface="Times New Roman"/>
                <a:sym typeface="Times New Roman"/>
              </a:rPr>
              <a:t>a. State-(Current steering wheel position, Current pedal positions, Current speed) Actions-(Turn the steering wheel, Press pedals)</a:t>
            </a:r>
            <a:endParaRPr sz="1100"/>
          </a:p>
          <a:p>
            <a:pPr indent="0" lvl="0" marL="0" marR="0" rtl="0" algn="l">
              <a:spcBef>
                <a:spcPts val="0"/>
              </a:spcBef>
              <a:spcAft>
                <a:spcPts val="0"/>
              </a:spcAft>
              <a:buNone/>
            </a:pPr>
            <a:r>
              <a:rPr lang="en" sz="1700">
                <a:solidFill>
                  <a:schemeClr val="dk1"/>
                </a:solidFill>
                <a:latin typeface="Times New Roman"/>
                <a:ea typeface="Times New Roman"/>
                <a:cs typeface="Times New Roman"/>
                <a:sym typeface="Times New Roman"/>
              </a:rPr>
              <a:t>b. State-(Current steering wheel position, Current pedal positions, Current acceleration) Actions-(Turn the steering wheel, Press pedals)</a:t>
            </a:r>
            <a:endParaRPr sz="1100"/>
          </a:p>
          <a:p>
            <a:pPr indent="0" lvl="0" marL="0" marR="0" rtl="0" algn="l">
              <a:spcBef>
                <a:spcPts val="0"/>
              </a:spcBef>
              <a:spcAft>
                <a:spcPts val="0"/>
              </a:spcAft>
              <a:buNone/>
            </a:pPr>
            <a:r>
              <a:rPr lang="en" sz="1700">
                <a:solidFill>
                  <a:schemeClr val="dk1"/>
                </a:solidFill>
                <a:latin typeface="Times New Roman"/>
                <a:ea typeface="Times New Roman"/>
                <a:cs typeface="Times New Roman"/>
                <a:sym typeface="Times New Roman"/>
              </a:rPr>
              <a:t>c. State-(Current steering wheel position, Current pedal positions, Current speed) Actions-(Change direction, Change speed)</a:t>
            </a:r>
            <a:endParaRPr sz="1100"/>
          </a:p>
          <a:p>
            <a:pPr indent="0" lvl="0" marL="0" marR="0" rtl="0" algn="l">
              <a:spcBef>
                <a:spcPts val="0"/>
              </a:spcBef>
              <a:spcAft>
                <a:spcPts val="0"/>
              </a:spcAft>
              <a:buNone/>
            </a:pPr>
            <a:r>
              <a:rPr lang="en" sz="1700">
                <a:solidFill>
                  <a:schemeClr val="dk1"/>
                </a:solidFill>
                <a:latin typeface="Times New Roman"/>
                <a:ea typeface="Times New Roman"/>
                <a:cs typeface="Times New Roman"/>
                <a:sym typeface="Times New Roman"/>
              </a:rPr>
              <a:t>d. State-(Current steering wheel position, Current pedal positions, Current acceleration) Actions-(Change direction, Change speed)</a:t>
            </a:r>
            <a:endParaRPr sz="17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000"/>
                                        <p:tgtEl>
                                          <p:spTgt spid="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0"/>
          <p:cNvSpPr txBox="1"/>
          <p:nvPr/>
        </p:nvSpPr>
        <p:spPr>
          <a:xfrm>
            <a:off x="0" y="24490"/>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9</a:t>
            </a:r>
            <a:endParaRPr b="1" sz="1800">
              <a:solidFill>
                <a:schemeClr val="lt1"/>
              </a:solidFill>
              <a:latin typeface="Times New Roman"/>
              <a:ea typeface="Times New Roman"/>
              <a:cs typeface="Times New Roman"/>
              <a:sym typeface="Times New Roman"/>
            </a:endParaRPr>
          </a:p>
        </p:txBody>
      </p:sp>
      <p:sp>
        <p:nvSpPr>
          <p:cNvPr id="297" name="Google Shape;297;p40"/>
          <p:cNvSpPr txBox="1"/>
          <p:nvPr/>
        </p:nvSpPr>
        <p:spPr>
          <a:xfrm>
            <a:off x="69651" y="2556961"/>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9</a:t>
            </a:r>
            <a:endParaRPr b="1" sz="1800">
              <a:solidFill>
                <a:schemeClr val="lt1"/>
              </a:solidFill>
              <a:latin typeface="Times New Roman"/>
              <a:ea typeface="Times New Roman"/>
              <a:cs typeface="Times New Roman"/>
              <a:sym typeface="Times New Roman"/>
            </a:endParaRPr>
          </a:p>
        </p:txBody>
      </p:sp>
      <p:sp>
        <p:nvSpPr>
          <p:cNvPr id="298" name="Google Shape;298;p40"/>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9</a:t>
            </a:r>
            <a:endParaRPr b="1" sz="1800">
              <a:solidFill>
                <a:schemeClr val="lt1"/>
              </a:solidFill>
              <a:latin typeface="Times New Roman"/>
              <a:ea typeface="Times New Roman"/>
              <a:cs typeface="Times New Roman"/>
              <a:sym typeface="Times New Roman"/>
            </a:endParaRPr>
          </a:p>
        </p:txBody>
      </p:sp>
      <p:sp>
        <p:nvSpPr>
          <p:cNvPr id="299" name="Google Shape;299;p40"/>
          <p:cNvSpPr txBox="1"/>
          <p:nvPr/>
        </p:nvSpPr>
        <p:spPr>
          <a:xfrm>
            <a:off x="3017816" y="4763840"/>
            <a:ext cx="850991"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d)</a:t>
            </a:r>
            <a:endParaRPr b="1" sz="1800">
              <a:solidFill>
                <a:schemeClr val="lt1"/>
              </a:solidFill>
              <a:latin typeface="Times New Roman"/>
              <a:ea typeface="Times New Roman"/>
              <a:cs typeface="Times New Roman"/>
              <a:sym typeface="Times New Roman"/>
            </a:endParaRPr>
          </a:p>
        </p:txBody>
      </p:sp>
      <p:cxnSp>
        <p:nvCxnSpPr>
          <p:cNvPr id="300" name="Google Shape;300;p40"/>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301" name="Google Shape;301;p40"/>
          <p:cNvSpPr/>
          <p:nvPr/>
        </p:nvSpPr>
        <p:spPr>
          <a:xfrm>
            <a:off x="69651" y="408850"/>
            <a:ext cx="9119306" cy="1838965"/>
          </a:xfrm>
          <a:prstGeom prst="rect">
            <a:avLst/>
          </a:prstGeom>
          <a:noFill/>
          <a:ln>
            <a:noFill/>
          </a:ln>
        </p:spPr>
        <p:txBody>
          <a:bodyPr anchorCtr="0" anchor="ctr" bIns="34275" lIns="68575" spcFirstLastPara="1" rIns="68575" wrap="square" tIns="34275">
            <a:noAutofit/>
          </a:bodyPr>
          <a:lstStyle/>
          <a:p>
            <a:pPr indent="0" lvl="0" marL="0" marR="0" rtl="0" algn="l">
              <a:lnSpc>
                <a:spcPct val="107000"/>
              </a:lnSpc>
              <a:spcBef>
                <a:spcPts val="0"/>
              </a:spcBef>
              <a:spcAft>
                <a:spcPts val="0"/>
              </a:spcAft>
              <a:buNone/>
            </a:pPr>
            <a:r>
              <a:rPr lang="en" sz="1800">
                <a:solidFill>
                  <a:schemeClr val="dk1"/>
                </a:solidFill>
                <a:latin typeface="Times New Roman"/>
                <a:ea typeface="Times New Roman"/>
                <a:cs typeface="Times New Roman"/>
                <a:sym typeface="Times New Roman"/>
              </a:rPr>
              <a:t>Which type of feedback does an agent in reinforcement learning receive?</a:t>
            </a:r>
            <a:endParaRPr sz="1100"/>
          </a:p>
          <a:p>
            <a:pPr indent="-342900" lvl="0" marL="342900" marR="0" rtl="0" algn="l">
              <a:lnSpc>
                <a:spcPct val="107000"/>
              </a:lnSpc>
              <a:spcBef>
                <a:spcPts val="600"/>
              </a:spcBef>
              <a:spcAft>
                <a:spcPts val="0"/>
              </a:spcAft>
              <a:buClr>
                <a:schemeClr val="dk1"/>
              </a:buClr>
              <a:buSzPts val="1800"/>
              <a:buFont typeface="Calibri"/>
              <a:buAutoNum type="alphaLcParenR"/>
            </a:pPr>
            <a:r>
              <a:rPr lang="en" sz="1800">
                <a:solidFill>
                  <a:schemeClr val="dk1"/>
                </a:solidFill>
                <a:latin typeface="Times New Roman"/>
                <a:ea typeface="Times New Roman"/>
                <a:cs typeface="Times New Roman"/>
                <a:sym typeface="Times New Roman"/>
              </a:rPr>
              <a:t>Predictions</a:t>
            </a:r>
            <a:endParaRPr sz="1100"/>
          </a:p>
          <a:p>
            <a:pPr indent="-342900" lvl="0" marL="342900" marR="0" rtl="0" algn="l">
              <a:lnSpc>
                <a:spcPct val="107000"/>
              </a:lnSpc>
              <a:spcBef>
                <a:spcPts val="600"/>
              </a:spcBef>
              <a:spcAft>
                <a:spcPts val="0"/>
              </a:spcAft>
              <a:buClr>
                <a:schemeClr val="dk1"/>
              </a:buClr>
              <a:buSzPts val="1800"/>
              <a:buFont typeface="Calibri"/>
              <a:buAutoNum type="alphaLcParenR"/>
            </a:pPr>
            <a:r>
              <a:rPr lang="en" sz="1800">
                <a:solidFill>
                  <a:schemeClr val="dk1"/>
                </a:solidFill>
                <a:latin typeface="Times New Roman"/>
                <a:ea typeface="Times New Roman"/>
                <a:cs typeface="Times New Roman"/>
                <a:sym typeface="Times New Roman"/>
              </a:rPr>
              <a:t>Labels</a:t>
            </a:r>
            <a:endParaRPr sz="1100"/>
          </a:p>
          <a:p>
            <a:pPr indent="-342900" lvl="0" marL="342900" marR="0" rtl="0" algn="l">
              <a:lnSpc>
                <a:spcPct val="107000"/>
              </a:lnSpc>
              <a:spcBef>
                <a:spcPts val="600"/>
              </a:spcBef>
              <a:spcAft>
                <a:spcPts val="0"/>
              </a:spcAft>
              <a:buClr>
                <a:schemeClr val="dk1"/>
              </a:buClr>
              <a:buSzPts val="1800"/>
              <a:buFont typeface="Calibri"/>
              <a:buAutoNum type="alphaLcParenR"/>
            </a:pPr>
            <a:r>
              <a:rPr lang="en" sz="1800">
                <a:solidFill>
                  <a:schemeClr val="dk1"/>
                </a:solidFill>
                <a:latin typeface="Times New Roman"/>
                <a:ea typeface="Times New Roman"/>
                <a:cs typeface="Times New Roman"/>
                <a:sym typeface="Times New Roman"/>
              </a:rPr>
              <a:t>Clusters</a:t>
            </a:r>
            <a:endParaRPr sz="1100"/>
          </a:p>
          <a:p>
            <a:pPr indent="-342900" lvl="0" marL="342900" marR="0" rtl="0" algn="l">
              <a:lnSpc>
                <a:spcPct val="107000"/>
              </a:lnSpc>
              <a:spcBef>
                <a:spcPts val="600"/>
              </a:spcBef>
              <a:spcAft>
                <a:spcPts val="0"/>
              </a:spcAft>
              <a:buClr>
                <a:schemeClr val="dk1"/>
              </a:buClr>
              <a:buSzPts val="1800"/>
              <a:buFont typeface="Calibri"/>
              <a:buAutoNum type="alphaLcParenR"/>
            </a:pPr>
            <a:r>
              <a:rPr lang="en" sz="1800">
                <a:solidFill>
                  <a:schemeClr val="dk1"/>
                </a:solidFill>
                <a:latin typeface="Times New Roman"/>
                <a:ea typeface="Times New Roman"/>
                <a:cs typeface="Times New Roman"/>
                <a:sym typeface="Times New Roman"/>
              </a:rPr>
              <a:t>Rewards or penalties</a:t>
            </a:r>
            <a:endParaRPr sz="1800">
              <a:solidFill>
                <a:schemeClr val="dk1"/>
              </a:solidFill>
              <a:latin typeface="Times New Roman"/>
              <a:ea typeface="Times New Roman"/>
              <a:cs typeface="Times New Roman"/>
              <a:sym typeface="Times New Roman"/>
            </a:endParaRPr>
          </a:p>
        </p:txBody>
      </p:sp>
      <p:sp>
        <p:nvSpPr>
          <p:cNvPr id="302" name="Google Shape;302;p40"/>
          <p:cNvSpPr txBox="1"/>
          <p:nvPr/>
        </p:nvSpPr>
        <p:spPr>
          <a:xfrm>
            <a:off x="69651" y="3189692"/>
            <a:ext cx="8361371" cy="346249"/>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An agent in reinforcement learning receive feedback in the form of Rewards or penalties</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1000"/>
                                        <p:tgtEl>
                                          <p:spTgt spid="3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1"/>
          <p:cNvSpPr txBox="1"/>
          <p:nvPr/>
        </p:nvSpPr>
        <p:spPr>
          <a:xfrm>
            <a:off x="0" y="3505"/>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10</a:t>
            </a:r>
            <a:endParaRPr b="1" sz="1800">
              <a:solidFill>
                <a:schemeClr val="lt1"/>
              </a:solidFill>
              <a:latin typeface="Times New Roman"/>
              <a:ea typeface="Times New Roman"/>
              <a:cs typeface="Times New Roman"/>
              <a:sym typeface="Times New Roman"/>
            </a:endParaRPr>
          </a:p>
        </p:txBody>
      </p:sp>
      <p:sp>
        <p:nvSpPr>
          <p:cNvPr id="309" name="Google Shape;309;p41"/>
          <p:cNvSpPr txBox="1"/>
          <p:nvPr/>
        </p:nvSpPr>
        <p:spPr>
          <a:xfrm>
            <a:off x="68798" y="2203388"/>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10</a:t>
            </a:r>
            <a:endParaRPr b="1" sz="1800">
              <a:solidFill>
                <a:schemeClr val="lt1"/>
              </a:solidFill>
              <a:latin typeface="Times New Roman"/>
              <a:ea typeface="Times New Roman"/>
              <a:cs typeface="Times New Roman"/>
              <a:sym typeface="Times New Roman"/>
            </a:endParaRPr>
          </a:p>
        </p:txBody>
      </p:sp>
      <p:sp>
        <p:nvSpPr>
          <p:cNvPr id="310" name="Google Shape;310;p41"/>
          <p:cNvSpPr txBox="1"/>
          <p:nvPr/>
        </p:nvSpPr>
        <p:spPr>
          <a:xfrm>
            <a:off x="-1" y="4763840"/>
            <a:ext cx="2817743"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10</a:t>
            </a:r>
            <a:endParaRPr b="1" sz="1800">
              <a:solidFill>
                <a:schemeClr val="lt1"/>
              </a:solidFill>
              <a:latin typeface="Times New Roman"/>
              <a:ea typeface="Times New Roman"/>
              <a:cs typeface="Times New Roman"/>
              <a:sym typeface="Times New Roman"/>
            </a:endParaRPr>
          </a:p>
        </p:txBody>
      </p:sp>
      <p:sp>
        <p:nvSpPr>
          <p:cNvPr id="311" name="Google Shape;311;p41"/>
          <p:cNvSpPr txBox="1"/>
          <p:nvPr/>
        </p:nvSpPr>
        <p:spPr>
          <a:xfrm>
            <a:off x="3301082" y="4771806"/>
            <a:ext cx="1052257"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e)</a:t>
            </a:r>
            <a:endParaRPr b="1" sz="1800">
              <a:solidFill>
                <a:schemeClr val="lt1"/>
              </a:solidFill>
              <a:latin typeface="Times New Roman"/>
              <a:ea typeface="Times New Roman"/>
              <a:cs typeface="Times New Roman"/>
              <a:sym typeface="Times New Roman"/>
            </a:endParaRPr>
          </a:p>
        </p:txBody>
      </p:sp>
      <p:cxnSp>
        <p:nvCxnSpPr>
          <p:cNvPr id="312" name="Google Shape;312;p41"/>
          <p:cNvCxnSpPr/>
          <p:nvPr/>
        </p:nvCxnSpPr>
        <p:spPr>
          <a:xfrm>
            <a:off x="2964542" y="4944930"/>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313" name="Google Shape;313;p41"/>
          <p:cNvSpPr/>
          <p:nvPr/>
        </p:nvSpPr>
        <p:spPr>
          <a:xfrm>
            <a:off x="0" y="296427"/>
            <a:ext cx="8885582" cy="1731243"/>
          </a:xfrm>
          <a:prstGeom prst="rect">
            <a:avLst/>
          </a:prstGeom>
          <a:no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chemeClr val="dk1"/>
              </a:buClr>
              <a:buSzPts val="1800"/>
              <a:buFont typeface="Times New Roman"/>
              <a:buNone/>
            </a:pPr>
            <a:r>
              <a:rPr b="0" i="0" lang="en" sz="1800" u="none" cap="none" strike="noStrike">
                <a:solidFill>
                  <a:schemeClr val="dk1"/>
                </a:solidFill>
                <a:latin typeface="Times New Roman"/>
                <a:ea typeface="Times New Roman"/>
                <a:cs typeface="Times New Roman"/>
                <a:sym typeface="Times New Roman"/>
              </a:rPr>
              <a:t>Which of the following measure best analyze the performance of a classifier?</a:t>
            </a:r>
            <a:endParaRPr sz="1100"/>
          </a:p>
          <a:p>
            <a:pPr indent="0" lvl="0" marL="0" marR="0" rtl="0" algn="l">
              <a:lnSpc>
                <a:spcPct val="100000"/>
              </a:lnSpc>
              <a:spcBef>
                <a:spcPts val="0"/>
              </a:spcBef>
              <a:spcAft>
                <a:spcPts val="0"/>
              </a:spcAft>
              <a:buClr>
                <a:schemeClr val="dk1"/>
              </a:buClr>
              <a:buSzPts val="1800"/>
              <a:buFont typeface="Times New Roman"/>
              <a:buNone/>
            </a:pPr>
            <a:r>
              <a:rPr b="0" i="0" lang="en" sz="1800" u="none" cap="none" strike="noStrike">
                <a:solidFill>
                  <a:schemeClr val="dk1"/>
                </a:solidFill>
                <a:latin typeface="Times New Roman"/>
                <a:ea typeface="Times New Roman"/>
                <a:cs typeface="Times New Roman"/>
                <a:sym typeface="Times New Roman"/>
              </a:rPr>
              <a:t>(a) Precision</a:t>
            </a:r>
            <a:endParaRPr sz="1100"/>
          </a:p>
          <a:p>
            <a:pPr indent="0" lvl="0" marL="0" marR="0" rtl="0" algn="l">
              <a:lnSpc>
                <a:spcPct val="100000"/>
              </a:lnSpc>
              <a:spcBef>
                <a:spcPts val="0"/>
              </a:spcBef>
              <a:spcAft>
                <a:spcPts val="0"/>
              </a:spcAft>
              <a:buClr>
                <a:schemeClr val="dk1"/>
              </a:buClr>
              <a:buSzPts val="1800"/>
              <a:buFont typeface="Times New Roman"/>
              <a:buNone/>
            </a:pPr>
            <a:r>
              <a:rPr b="0" i="0" lang="en" sz="1800" u="none" cap="none" strike="noStrike">
                <a:solidFill>
                  <a:schemeClr val="dk1"/>
                </a:solidFill>
                <a:latin typeface="Times New Roman"/>
                <a:ea typeface="Times New Roman"/>
                <a:cs typeface="Times New Roman"/>
                <a:sym typeface="Times New Roman"/>
              </a:rPr>
              <a:t>(b) Recall</a:t>
            </a:r>
            <a:endParaRPr sz="1100"/>
          </a:p>
          <a:p>
            <a:pPr indent="0" lvl="0" marL="0" marR="0" rtl="0" algn="l">
              <a:lnSpc>
                <a:spcPct val="100000"/>
              </a:lnSpc>
              <a:spcBef>
                <a:spcPts val="0"/>
              </a:spcBef>
              <a:spcAft>
                <a:spcPts val="0"/>
              </a:spcAft>
              <a:buClr>
                <a:schemeClr val="dk1"/>
              </a:buClr>
              <a:buSzPts val="1800"/>
              <a:buFont typeface="Times New Roman"/>
              <a:buNone/>
            </a:pPr>
            <a:r>
              <a:rPr b="0" i="0" lang="en" sz="1800" u="none" cap="none" strike="noStrike">
                <a:solidFill>
                  <a:schemeClr val="dk1"/>
                </a:solidFill>
                <a:latin typeface="Times New Roman"/>
                <a:ea typeface="Times New Roman"/>
                <a:cs typeface="Times New Roman"/>
                <a:sym typeface="Times New Roman"/>
              </a:rPr>
              <a:t>(c) Accuracy</a:t>
            </a:r>
            <a:endParaRPr sz="1100"/>
          </a:p>
          <a:p>
            <a:pPr indent="0" lvl="0" marL="0" marR="0" rtl="0" algn="l">
              <a:lnSpc>
                <a:spcPct val="100000"/>
              </a:lnSpc>
              <a:spcBef>
                <a:spcPts val="0"/>
              </a:spcBef>
              <a:spcAft>
                <a:spcPts val="0"/>
              </a:spcAft>
              <a:buClr>
                <a:schemeClr val="dk1"/>
              </a:buClr>
              <a:buSzPts val="1800"/>
              <a:buFont typeface="Times New Roman"/>
              <a:buNone/>
            </a:pPr>
            <a:r>
              <a:rPr b="0" i="0" lang="en" sz="1800" u="none" cap="none" strike="noStrike">
                <a:solidFill>
                  <a:schemeClr val="dk1"/>
                </a:solidFill>
                <a:latin typeface="Times New Roman"/>
                <a:ea typeface="Times New Roman"/>
                <a:cs typeface="Times New Roman"/>
                <a:sym typeface="Times New Roman"/>
              </a:rPr>
              <a:t>(d) Time complexity</a:t>
            </a:r>
            <a:endParaRPr sz="1100"/>
          </a:p>
          <a:p>
            <a:pPr indent="0" lvl="0" marL="0" marR="0" rtl="0" algn="l">
              <a:lnSpc>
                <a:spcPct val="100000"/>
              </a:lnSpc>
              <a:spcBef>
                <a:spcPts val="0"/>
              </a:spcBef>
              <a:spcAft>
                <a:spcPts val="0"/>
              </a:spcAft>
              <a:buClr>
                <a:schemeClr val="dk1"/>
              </a:buClr>
              <a:buSzPts val="1800"/>
              <a:buFont typeface="Times New Roman"/>
              <a:buNone/>
            </a:pPr>
            <a:r>
              <a:rPr b="0" i="0" lang="en" sz="1800" u="none" cap="none" strike="noStrike">
                <a:solidFill>
                  <a:schemeClr val="dk1"/>
                </a:solidFill>
                <a:latin typeface="Times New Roman"/>
                <a:ea typeface="Times New Roman"/>
                <a:cs typeface="Times New Roman"/>
                <a:sym typeface="Times New Roman"/>
              </a:rPr>
              <a:t>(e) Depends on the application</a:t>
            </a:r>
            <a:endParaRPr sz="1100"/>
          </a:p>
        </p:txBody>
      </p:sp>
      <p:sp>
        <p:nvSpPr>
          <p:cNvPr id="314" name="Google Shape;314;p41"/>
          <p:cNvSpPr txBox="1"/>
          <p:nvPr/>
        </p:nvSpPr>
        <p:spPr>
          <a:xfrm>
            <a:off x="68797" y="2664158"/>
            <a:ext cx="8885582" cy="761747"/>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Different applications might need to optimize different performance measures. Applications of machine learning span over playing games to very critical domains(such as health and security). So there cannot be a single measure to analyze the effectiveness of a classifier in all environments.</a:t>
            </a:r>
            <a:endParaRPr sz="15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nvSpPr>
        <p:spPr>
          <a:xfrm>
            <a:off x="5565206" y="180974"/>
            <a:ext cx="2720300"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Machine Learning Theory</a:t>
            </a:r>
            <a:endParaRPr b="1" sz="1800">
              <a:solidFill>
                <a:schemeClr val="lt1"/>
              </a:solidFill>
              <a:latin typeface="Times New Roman"/>
              <a:ea typeface="Times New Roman"/>
              <a:cs typeface="Times New Roman"/>
              <a:sym typeface="Times New Roman"/>
            </a:endParaRPr>
          </a:p>
        </p:txBody>
      </p:sp>
      <p:sp>
        <p:nvSpPr>
          <p:cNvPr id="140" name="Google Shape;140;p26"/>
          <p:cNvSpPr txBox="1"/>
          <p:nvPr/>
        </p:nvSpPr>
        <p:spPr>
          <a:xfrm>
            <a:off x="4743986" y="664579"/>
            <a:ext cx="4362743" cy="1338828"/>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700">
                <a:solidFill>
                  <a:schemeClr val="dk1"/>
                </a:solidFill>
                <a:latin typeface="Times New Roman"/>
                <a:ea typeface="Times New Roman"/>
                <a:cs typeface="Times New Roman"/>
                <a:sym typeface="Times New Roman"/>
              </a:rPr>
              <a:t>Machine Learning Theory, also known as Computational Learning Theory, aims to understand the fundamental principles of learning as a computational process and combines tools from Computer Science and Statistics. </a:t>
            </a:r>
            <a:endParaRPr sz="1700">
              <a:solidFill>
                <a:schemeClr val="dk1"/>
              </a:solidFill>
              <a:latin typeface="Times New Roman"/>
              <a:ea typeface="Times New Roman"/>
              <a:cs typeface="Times New Roman"/>
              <a:sym typeface="Times New Roman"/>
            </a:endParaRPr>
          </a:p>
        </p:txBody>
      </p:sp>
      <p:sp>
        <p:nvSpPr>
          <p:cNvPr id="141" name="Google Shape;141;p26"/>
          <p:cNvSpPr txBox="1"/>
          <p:nvPr/>
        </p:nvSpPr>
        <p:spPr>
          <a:xfrm>
            <a:off x="90160" y="506189"/>
            <a:ext cx="3987540" cy="1846660"/>
          </a:xfrm>
          <a:prstGeom prst="rect">
            <a:avLst/>
          </a:prstGeom>
          <a:noFill/>
          <a:ln>
            <a:noFill/>
          </a:ln>
        </p:spPr>
        <p:txBody>
          <a:bodyPr anchorCtr="0" anchor="t" bIns="34275" lIns="68575" spcFirstLastPara="1" rIns="68575" wrap="square" tIns="34275">
            <a:spAutoFit/>
          </a:bodyPr>
          <a:lstStyle/>
          <a:p>
            <a:pPr indent="-260350" lvl="0" marL="254000" marR="0" rtl="0" algn="just">
              <a:spcBef>
                <a:spcPts val="0"/>
              </a:spcBef>
              <a:spcAft>
                <a:spcPts val="0"/>
              </a:spcAft>
              <a:buClr>
                <a:schemeClr val="dk1"/>
              </a:buClr>
              <a:buSzPts val="1700"/>
              <a:buFont typeface="Arial"/>
              <a:buChar char="•"/>
            </a:pPr>
            <a:r>
              <a:rPr lang="en" sz="1700">
                <a:solidFill>
                  <a:schemeClr val="dk1"/>
                </a:solidFill>
                <a:latin typeface="Times New Roman"/>
                <a:ea typeface="Times New Roman"/>
                <a:cs typeface="Times New Roman"/>
                <a:sym typeface="Times New Roman"/>
              </a:rPr>
              <a:t>Mix of mathematical science and experimental science</a:t>
            </a:r>
            <a:endParaRPr sz="1100"/>
          </a:p>
          <a:p>
            <a:pPr indent="-260350" lvl="1" marL="596900" marR="0" rtl="0" algn="just">
              <a:spcBef>
                <a:spcPts val="0"/>
              </a:spcBef>
              <a:spcAft>
                <a:spcPts val="0"/>
              </a:spcAft>
              <a:buClr>
                <a:schemeClr val="dk1"/>
              </a:buClr>
              <a:buSzPts val="1700"/>
              <a:buFont typeface="Noto Sans Symbols"/>
              <a:buChar char="▪"/>
            </a:pPr>
            <a:r>
              <a:rPr b="0" i="0" lang="en" sz="1700" u="none" cap="none" strike="noStrike">
                <a:solidFill>
                  <a:schemeClr val="dk1"/>
                </a:solidFill>
                <a:latin typeface="Times New Roman"/>
                <a:ea typeface="Times New Roman"/>
                <a:cs typeface="Times New Roman"/>
                <a:sym typeface="Times New Roman"/>
              </a:rPr>
              <a:t>Experimental: cross-validation, held-out testing, deployment</a:t>
            </a:r>
            <a:endParaRPr sz="1100"/>
          </a:p>
          <a:p>
            <a:pPr indent="-260350" lvl="1" marL="596900" marR="0" rtl="0" algn="just">
              <a:spcBef>
                <a:spcPts val="0"/>
              </a:spcBef>
              <a:spcAft>
                <a:spcPts val="0"/>
              </a:spcAft>
              <a:buClr>
                <a:schemeClr val="dk1"/>
              </a:buClr>
              <a:buSzPts val="1700"/>
              <a:buFont typeface="Noto Sans Symbols"/>
              <a:buChar char="▪"/>
            </a:pPr>
            <a:r>
              <a:rPr b="0" i="0" lang="en" sz="1700" u="none" cap="none" strike="noStrike">
                <a:solidFill>
                  <a:schemeClr val="dk1"/>
                </a:solidFill>
                <a:latin typeface="Times New Roman"/>
                <a:ea typeface="Times New Roman"/>
                <a:cs typeface="Times New Roman"/>
                <a:sym typeface="Times New Roman"/>
              </a:rPr>
              <a:t>Mathematical: theorems and proofs</a:t>
            </a:r>
            <a:endParaRPr sz="1100"/>
          </a:p>
          <a:p>
            <a:pPr indent="-260350" lvl="0" marL="254000" marR="0" rtl="0" algn="just">
              <a:spcBef>
                <a:spcPts val="0"/>
              </a:spcBef>
              <a:spcAft>
                <a:spcPts val="0"/>
              </a:spcAft>
              <a:buClr>
                <a:schemeClr val="dk1"/>
              </a:buClr>
              <a:buSzPts val="1700"/>
              <a:buFont typeface="Noto Sans Symbols"/>
              <a:buChar char="✔"/>
            </a:pPr>
            <a:r>
              <a:rPr lang="en" sz="1700">
                <a:solidFill>
                  <a:schemeClr val="dk1"/>
                </a:solidFill>
                <a:latin typeface="Times New Roman"/>
                <a:ea typeface="Times New Roman"/>
                <a:cs typeface="Times New Roman"/>
                <a:sym typeface="Times New Roman"/>
              </a:rPr>
              <a:t>Strongest contributions combine both styles of science</a:t>
            </a:r>
            <a:endParaRPr sz="1100"/>
          </a:p>
        </p:txBody>
      </p:sp>
      <p:sp>
        <p:nvSpPr>
          <p:cNvPr id="142" name="Google Shape;142;p26"/>
          <p:cNvSpPr txBox="1"/>
          <p:nvPr/>
        </p:nvSpPr>
        <p:spPr>
          <a:xfrm>
            <a:off x="339526" y="102384"/>
            <a:ext cx="3987539" cy="346249"/>
          </a:xfrm>
          <a:prstGeom prst="rect">
            <a:avLst/>
          </a:prstGeom>
          <a:solidFill>
            <a:srgbClr val="00B05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Science of Machine Learning Research</a:t>
            </a:r>
            <a:endParaRPr b="1" sz="1800">
              <a:solidFill>
                <a:schemeClr val="lt1"/>
              </a:solidFill>
              <a:latin typeface="Times New Roman"/>
              <a:ea typeface="Times New Roman"/>
              <a:cs typeface="Times New Roman"/>
              <a:sym typeface="Times New Roman"/>
            </a:endParaRPr>
          </a:p>
        </p:txBody>
      </p:sp>
      <p:sp>
        <p:nvSpPr>
          <p:cNvPr id="143" name="Google Shape;143;p26"/>
          <p:cNvSpPr txBox="1"/>
          <p:nvPr/>
        </p:nvSpPr>
        <p:spPr>
          <a:xfrm>
            <a:off x="90160" y="3113088"/>
            <a:ext cx="8386848" cy="1928028"/>
          </a:xfrm>
          <a:prstGeom prst="rect">
            <a:avLst/>
          </a:prstGeom>
          <a:noFill/>
          <a:ln>
            <a:noFill/>
          </a:ln>
        </p:spPr>
        <p:txBody>
          <a:bodyPr anchorCtr="0" anchor="t" bIns="34275" lIns="68575" spcFirstLastPara="1" rIns="68575" wrap="square" tIns="34275">
            <a:spAutoFit/>
          </a:bodyPr>
          <a:lstStyle/>
          <a:p>
            <a:pPr indent="-260350" lvl="0" marL="254000" marR="0" rtl="0" algn="just">
              <a:lnSpc>
                <a:spcPct val="150000"/>
              </a:lnSpc>
              <a:spcBef>
                <a:spcPts val="0"/>
              </a:spcBef>
              <a:spcAft>
                <a:spcPts val="0"/>
              </a:spcAft>
              <a:buClr>
                <a:schemeClr val="dk1"/>
              </a:buClr>
              <a:buSzPts val="1700"/>
              <a:buFont typeface="Arial"/>
              <a:buChar char="•"/>
            </a:pPr>
            <a:r>
              <a:rPr lang="en" sz="1700">
                <a:solidFill>
                  <a:schemeClr val="dk1"/>
                </a:solidFill>
                <a:latin typeface="Times New Roman"/>
                <a:ea typeface="Times New Roman"/>
                <a:cs typeface="Times New Roman"/>
                <a:sym typeface="Times New Roman"/>
              </a:rPr>
              <a:t>Under what assumptions can we guarantee some behavior of some learning algorithm?</a:t>
            </a:r>
            <a:endParaRPr sz="1100"/>
          </a:p>
          <a:p>
            <a:pPr indent="-260350" lvl="0" marL="254000" marR="0" rtl="0" algn="just">
              <a:lnSpc>
                <a:spcPct val="150000"/>
              </a:lnSpc>
              <a:spcBef>
                <a:spcPts val="0"/>
              </a:spcBef>
              <a:spcAft>
                <a:spcPts val="0"/>
              </a:spcAft>
              <a:buClr>
                <a:schemeClr val="dk1"/>
              </a:buClr>
              <a:buSzPts val="1700"/>
              <a:buFont typeface="Arial"/>
              <a:buChar char="•"/>
            </a:pPr>
            <a:r>
              <a:rPr lang="en" sz="1700">
                <a:solidFill>
                  <a:schemeClr val="dk1"/>
                </a:solidFill>
                <a:latin typeface="Times New Roman"/>
                <a:ea typeface="Times New Roman"/>
                <a:cs typeface="Times New Roman"/>
                <a:sym typeface="Times New Roman"/>
              </a:rPr>
              <a:t>What is the computational complexity of some algorithm?</a:t>
            </a:r>
            <a:endParaRPr sz="1100"/>
          </a:p>
          <a:p>
            <a:pPr indent="-260350" lvl="0" marL="254000" marR="0" rtl="0" algn="just">
              <a:lnSpc>
                <a:spcPct val="150000"/>
              </a:lnSpc>
              <a:spcBef>
                <a:spcPts val="0"/>
              </a:spcBef>
              <a:spcAft>
                <a:spcPts val="0"/>
              </a:spcAft>
              <a:buClr>
                <a:schemeClr val="dk1"/>
              </a:buClr>
              <a:buSzPts val="1700"/>
              <a:buFont typeface="Arial"/>
              <a:buChar char="•"/>
            </a:pPr>
            <a:r>
              <a:rPr lang="en" sz="1700">
                <a:solidFill>
                  <a:schemeClr val="dk1"/>
                </a:solidFill>
                <a:latin typeface="Times New Roman"/>
                <a:ea typeface="Times New Roman"/>
                <a:cs typeface="Times New Roman"/>
                <a:sym typeface="Times New Roman"/>
              </a:rPr>
              <a:t>What is the sample complexity required to fit some model?</a:t>
            </a:r>
            <a:endParaRPr sz="1100"/>
          </a:p>
          <a:p>
            <a:pPr indent="-260350" lvl="0" marL="254000" marR="0" rtl="0" algn="just">
              <a:lnSpc>
                <a:spcPct val="150000"/>
              </a:lnSpc>
              <a:spcBef>
                <a:spcPts val="0"/>
              </a:spcBef>
              <a:spcAft>
                <a:spcPts val="0"/>
              </a:spcAft>
              <a:buClr>
                <a:schemeClr val="dk1"/>
              </a:buClr>
              <a:buSzPts val="1700"/>
              <a:buFont typeface="Arial"/>
              <a:buChar char="•"/>
            </a:pPr>
            <a:r>
              <a:rPr lang="en" sz="1700">
                <a:solidFill>
                  <a:schemeClr val="dk1"/>
                </a:solidFill>
                <a:latin typeface="Times New Roman"/>
                <a:ea typeface="Times New Roman"/>
                <a:cs typeface="Times New Roman"/>
                <a:sym typeface="Times New Roman"/>
              </a:rPr>
              <a:t>How many mistakes will an online learner make?</a:t>
            </a:r>
            <a:endParaRPr sz="1100"/>
          </a:p>
          <a:p>
            <a:pPr indent="-260350" lvl="0" marL="254000" marR="0" rtl="0" algn="just">
              <a:lnSpc>
                <a:spcPct val="150000"/>
              </a:lnSpc>
              <a:spcBef>
                <a:spcPts val="0"/>
              </a:spcBef>
              <a:spcAft>
                <a:spcPts val="0"/>
              </a:spcAft>
              <a:buClr>
                <a:schemeClr val="dk1"/>
              </a:buClr>
              <a:buSzPts val="1700"/>
              <a:buFont typeface="Arial"/>
              <a:buChar char="•"/>
            </a:pPr>
            <a:r>
              <a:rPr lang="en" sz="1700">
                <a:solidFill>
                  <a:schemeClr val="dk1"/>
                </a:solidFill>
                <a:latin typeface="Times New Roman"/>
                <a:ea typeface="Times New Roman"/>
                <a:cs typeface="Times New Roman"/>
                <a:sym typeface="Times New Roman"/>
              </a:rPr>
              <a:t>How well will a learned model generalize when trained on a finite sample?</a:t>
            </a:r>
            <a:endParaRPr sz="1100"/>
          </a:p>
        </p:txBody>
      </p:sp>
      <p:sp>
        <p:nvSpPr>
          <p:cNvPr id="144" name="Google Shape;144;p26"/>
          <p:cNvSpPr txBox="1"/>
          <p:nvPr/>
        </p:nvSpPr>
        <p:spPr>
          <a:xfrm>
            <a:off x="141633" y="2654271"/>
            <a:ext cx="4602353" cy="346249"/>
          </a:xfrm>
          <a:prstGeom prst="rect">
            <a:avLst/>
          </a:prstGeom>
          <a:solidFill>
            <a:srgbClr val="B20679"/>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Questions We Can Ask from learning theory</a:t>
            </a:r>
            <a:endParaRPr b="1" sz="1800">
              <a:solidFill>
                <a:schemeClr val="lt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2"/>
                                        </p:tgtEl>
                                        <p:attrNameLst>
                                          <p:attrName>style.visibility</p:attrName>
                                        </p:attrNameLst>
                                      </p:cBhvr>
                                      <p:to>
                                        <p:strVal val="visible"/>
                                      </p:to>
                                    </p:set>
                                    <p:anim calcmode="lin" valueType="num">
                                      <p:cBhvr additive="base">
                                        <p:cTn dur="500"/>
                                        <p:tgtEl>
                                          <p:spTgt spid="14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9"/>
                                        </p:tgtEl>
                                        <p:attrNameLst>
                                          <p:attrName>style.visibility</p:attrName>
                                        </p:attrNameLst>
                                      </p:cBhvr>
                                      <p:to>
                                        <p:strVal val="visible"/>
                                      </p:to>
                                    </p:set>
                                    <p:anim calcmode="lin" valueType="num">
                                      <p:cBhvr additive="base">
                                        <p:cTn dur="500"/>
                                        <p:tgtEl>
                                          <p:spTgt spid="13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gtEl>
                                        <p:attrNameLst>
                                          <p:attrName>style.visibility</p:attrName>
                                        </p:attrNameLst>
                                      </p:cBhvr>
                                      <p:to>
                                        <p:strVal val="visible"/>
                                      </p:to>
                                    </p:set>
                                    <p:anim calcmode="lin" valueType="num">
                                      <p:cBhvr additive="base">
                                        <p:cTn dur="500"/>
                                        <p:tgtEl>
                                          <p:spTgt spid="14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nvSpPr>
        <p:spPr>
          <a:xfrm>
            <a:off x="0" y="-18725"/>
            <a:ext cx="7089086" cy="346249"/>
          </a:xfrm>
          <a:prstGeom prst="rect">
            <a:avLst/>
          </a:prstGeom>
          <a:solidFill>
            <a:srgbClr val="B20679"/>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Foundational Concepts for theoretical limits of learning algorithms</a:t>
            </a:r>
            <a:endParaRPr b="1" sz="1800">
              <a:solidFill>
                <a:schemeClr val="lt1"/>
              </a:solidFill>
              <a:latin typeface="Times New Roman"/>
              <a:ea typeface="Times New Roman"/>
              <a:cs typeface="Times New Roman"/>
              <a:sym typeface="Times New Roman"/>
            </a:endParaRPr>
          </a:p>
        </p:txBody>
      </p:sp>
      <p:sp>
        <p:nvSpPr>
          <p:cNvPr id="150" name="Google Shape;150;p27"/>
          <p:cNvSpPr txBox="1"/>
          <p:nvPr/>
        </p:nvSpPr>
        <p:spPr>
          <a:xfrm>
            <a:off x="0" y="421658"/>
            <a:ext cx="1930676" cy="346249"/>
          </a:xfrm>
          <a:prstGeom prst="rect">
            <a:avLst/>
          </a:prstGeom>
          <a:solidFill>
            <a:srgbClr val="FFC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1. VC Dimension</a:t>
            </a:r>
            <a:endParaRPr b="1" sz="1800">
              <a:solidFill>
                <a:schemeClr val="lt1"/>
              </a:solidFill>
              <a:latin typeface="Times New Roman"/>
              <a:ea typeface="Times New Roman"/>
              <a:cs typeface="Times New Roman"/>
              <a:sym typeface="Times New Roman"/>
            </a:endParaRPr>
          </a:p>
        </p:txBody>
      </p:sp>
      <p:sp>
        <p:nvSpPr>
          <p:cNvPr id="151" name="Google Shape;151;p27"/>
          <p:cNvSpPr txBox="1"/>
          <p:nvPr/>
        </p:nvSpPr>
        <p:spPr>
          <a:xfrm>
            <a:off x="80134" y="850354"/>
            <a:ext cx="5003732" cy="1938992"/>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400">
                <a:solidFill>
                  <a:schemeClr val="dk1"/>
                </a:solidFill>
                <a:latin typeface="Times New Roman"/>
                <a:ea typeface="Times New Roman"/>
                <a:cs typeface="Times New Roman"/>
                <a:sym typeface="Times New Roman"/>
              </a:rPr>
              <a:t>The VC (Vapnik-Chervonenkis Dimension) dimension is a measure of the </a:t>
            </a:r>
            <a:r>
              <a:rPr b="1" lang="en" sz="1400">
                <a:solidFill>
                  <a:schemeClr val="dk1"/>
                </a:solidFill>
                <a:latin typeface="Times New Roman"/>
                <a:ea typeface="Times New Roman"/>
                <a:cs typeface="Times New Roman"/>
                <a:sym typeface="Times New Roman"/>
              </a:rPr>
              <a:t>capacity</a:t>
            </a:r>
            <a:r>
              <a:rPr lang="en" sz="1400">
                <a:solidFill>
                  <a:schemeClr val="dk1"/>
                </a:solidFill>
                <a:latin typeface="Times New Roman"/>
                <a:ea typeface="Times New Roman"/>
                <a:cs typeface="Times New Roman"/>
                <a:sym typeface="Times New Roman"/>
              </a:rPr>
              <a:t> or </a:t>
            </a:r>
            <a:r>
              <a:rPr b="1" lang="en" sz="1400">
                <a:solidFill>
                  <a:schemeClr val="dk1"/>
                </a:solidFill>
                <a:latin typeface="Times New Roman"/>
                <a:ea typeface="Times New Roman"/>
                <a:cs typeface="Times New Roman"/>
                <a:sym typeface="Times New Roman"/>
              </a:rPr>
              <a:t>complexity</a:t>
            </a:r>
            <a:r>
              <a:rPr lang="en" sz="1400">
                <a:solidFill>
                  <a:schemeClr val="dk1"/>
                </a:solidFill>
                <a:latin typeface="Times New Roman"/>
                <a:ea typeface="Times New Roman"/>
                <a:cs typeface="Times New Roman"/>
                <a:sym typeface="Times New Roman"/>
              </a:rPr>
              <a:t> of a hypothesis class (a set of functions or classifiers). It essentially tells us how powerful a learning model is in terms of its ability to classify data correctly.</a:t>
            </a:r>
            <a:endParaRPr sz="1100"/>
          </a:p>
          <a:p>
            <a:pPr indent="-215900" lvl="0" marL="215900" marR="0" rtl="0" algn="just">
              <a:spcBef>
                <a:spcPts val="0"/>
              </a:spcBef>
              <a:spcAft>
                <a:spcPts val="0"/>
              </a:spcAft>
              <a:buClr>
                <a:schemeClr val="dk1"/>
              </a:buClr>
              <a:buSzPts val="1400"/>
              <a:buFont typeface="Arial"/>
              <a:buChar char="•"/>
            </a:pPr>
            <a:r>
              <a:rPr lang="en" sz="1400">
                <a:solidFill>
                  <a:schemeClr val="dk1"/>
                </a:solidFill>
                <a:latin typeface="Times New Roman"/>
                <a:ea typeface="Times New Roman"/>
                <a:cs typeface="Times New Roman"/>
                <a:sym typeface="Times New Roman"/>
              </a:rPr>
              <a:t>The </a:t>
            </a:r>
            <a:r>
              <a:rPr b="1" lang="en" sz="1400">
                <a:solidFill>
                  <a:schemeClr val="dk1"/>
                </a:solidFill>
                <a:latin typeface="Times New Roman"/>
                <a:ea typeface="Times New Roman"/>
                <a:cs typeface="Times New Roman"/>
                <a:sym typeface="Times New Roman"/>
              </a:rPr>
              <a:t>VC dimension</a:t>
            </a:r>
            <a:r>
              <a:rPr lang="en" sz="1400">
                <a:solidFill>
                  <a:schemeClr val="dk1"/>
                </a:solidFill>
                <a:latin typeface="Times New Roman"/>
                <a:ea typeface="Times New Roman"/>
                <a:cs typeface="Times New Roman"/>
                <a:sym typeface="Times New Roman"/>
              </a:rPr>
              <a:t> of a hypothesis H is the size of the </a:t>
            </a:r>
            <a:r>
              <a:rPr b="1" lang="en" sz="1400">
                <a:solidFill>
                  <a:schemeClr val="dk1"/>
                </a:solidFill>
                <a:latin typeface="Times New Roman"/>
                <a:ea typeface="Times New Roman"/>
                <a:cs typeface="Times New Roman"/>
                <a:sym typeface="Times New Roman"/>
              </a:rPr>
              <a:t>largest set</a:t>
            </a:r>
            <a:r>
              <a:rPr lang="en" sz="1400">
                <a:solidFill>
                  <a:schemeClr val="dk1"/>
                </a:solidFill>
                <a:latin typeface="Times New Roman"/>
                <a:ea typeface="Times New Roman"/>
                <a:cs typeface="Times New Roman"/>
                <a:sym typeface="Times New Roman"/>
              </a:rPr>
              <a:t> of points that can be </a:t>
            </a:r>
            <a:r>
              <a:rPr b="1" lang="en" sz="1400">
                <a:solidFill>
                  <a:schemeClr val="dk1"/>
                </a:solidFill>
                <a:latin typeface="Times New Roman"/>
                <a:ea typeface="Times New Roman"/>
                <a:cs typeface="Times New Roman"/>
                <a:sym typeface="Times New Roman"/>
              </a:rPr>
              <a:t>shattered</a:t>
            </a:r>
            <a:r>
              <a:rPr lang="en" sz="1400">
                <a:solidFill>
                  <a:schemeClr val="dk1"/>
                </a:solidFill>
                <a:latin typeface="Times New Roman"/>
                <a:ea typeface="Times New Roman"/>
                <a:cs typeface="Times New Roman"/>
                <a:sym typeface="Times New Roman"/>
              </a:rPr>
              <a:t> by H.</a:t>
            </a:r>
            <a:endParaRPr sz="1100"/>
          </a:p>
          <a:p>
            <a:pPr indent="-215900" lvl="0" marL="215900" marR="0" rtl="0" algn="just">
              <a:spcBef>
                <a:spcPts val="0"/>
              </a:spcBef>
              <a:spcAft>
                <a:spcPts val="0"/>
              </a:spcAft>
              <a:buClr>
                <a:schemeClr val="dk1"/>
              </a:buClr>
              <a:buSzPts val="1400"/>
              <a:buFont typeface="Noto Sans Symbols"/>
              <a:buChar char="⮚"/>
            </a:pPr>
            <a:r>
              <a:rPr lang="en" sz="1400">
                <a:solidFill>
                  <a:schemeClr val="dk1"/>
                </a:solidFill>
                <a:latin typeface="Times New Roman"/>
                <a:ea typeface="Times New Roman"/>
                <a:cs typeface="Times New Roman"/>
                <a:sym typeface="Times New Roman"/>
              </a:rPr>
              <a:t>A set of points, S is </a:t>
            </a:r>
            <a:r>
              <a:rPr b="1" lang="en" sz="1400">
                <a:solidFill>
                  <a:schemeClr val="dk1"/>
                </a:solidFill>
                <a:latin typeface="Times New Roman"/>
                <a:ea typeface="Times New Roman"/>
                <a:cs typeface="Times New Roman"/>
                <a:sym typeface="Times New Roman"/>
              </a:rPr>
              <a:t>shattered</a:t>
            </a:r>
            <a:r>
              <a:rPr lang="en" sz="1400">
                <a:solidFill>
                  <a:schemeClr val="dk1"/>
                </a:solidFill>
                <a:latin typeface="Times New Roman"/>
                <a:ea typeface="Times New Roman"/>
                <a:cs typeface="Times New Roman"/>
                <a:sym typeface="Times New Roman"/>
              </a:rPr>
              <a:t> by a hypothesis if, for every possible labeling of those points, there exists a hypothesis in H that correctly classifies the points with that labeling.</a:t>
            </a:r>
            <a:endParaRPr sz="1100"/>
          </a:p>
        </p:txBody>
      </p:sp>
      <p:sp>
        <p:nvSpPr>
          <p:cNvPr id="152" name="Google Shape;152;p27"/>
          <p:cNvSpPr txBox="1"/>
          <p:nvPr/>
        </p:nvSpPr>
        <p:spPr>
          <a:xfrm>
            <a:off x="80133" y="3531398"/>
            <a:ext cx="5145364" cy="1315745"/>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b="1" lang="en" sz="1400">
                <a:solidFill>
                  <a:schemeClr val="dk1"/>
                </a:solidFill>
                <a:latin typeface="Times New Roman"/>
                <a:ea typeface="Times New Roman"/>
                <a:cs typeface="Times New Roman"/>
                <a:sym typeface="Times New Roman"/>
              </a:rPr>
              <a:t>Example:</a:t>
            </a:r>
            <a:endParaRPr sz="1100"/>
          </a:p>
          <a:p>
            <a:pPr indent="-88900" lvl="0" marL="0" marR="0" rtl="0" algn="just">
              <a:spcBef>
                <a:spcPts val="0"/>
              </a:spcBef>
              <a:spcAft>
                <a:spcPts val="0"/>
              </a:spcAft>
              <a:buClr>
                <a:schemeClr val="dk1"/>
              </a:buClr>
              <a:buSzPts val="1400"/>
              <a:buFont typeface="Arial"/>
              <a:buChar char="•"/>
            </a:pPr>
            <a:r>
              <a:rPr b="1" lang="en" sz="1400">
                <a:solidFill>
                  <a:schemeClr val="dk1"/>
                </a:solidFill>
                <a:latin typeface="Times New Roman"/>
                <a:ea typeface="Times New Roman"/>
                <a:cs typeface="Times New Roman"/>
                <a:sym typeface="Times New Roman"/>
              </a:rPr>
              <a:t>Linear classifiers in 2D</a:t>
            </a:r>
            <a:r>
              <a:rPr lang="en" sz="1400">
                <a:solidFill>
                  <a:schemeClr val="dk1"/>
                </a:solidFill>
                <a:latin typeface="Times New Roman"/>
                <a:ea typeface="Times New Roman"/>
                <a:cs typeface="Times New Roman"/>
                <a:sym typeface="Times New Roman"/>
              </a:rPr>
              <a:t>: Consider linear classifiers (lines) that separate points in a 2D plane. The VC dimension of linear classifiers in 2D is </a:t>
            </a:r>
            <a:r>
              <a:rPr b="1" lang="en" sz="1400">
                <a:solidFill>
                  <a:schemeClr val="dk1"/>
                </a:solidFill>
                <a:latin typeface="Times New Roman"/>
                <a:ea typeface="Times New Roman"/>
                <a:cs typeface="Times New Roman"/>
                <a:sym typeface="Times New Roman"/>
              </a:rPr>
              <a:t>3</a:t>
            </a:r>
            <a:r>
              <a:rPr lang="en" sz="1400">
                <a:solidFill>
                  <a:schemeClr val="dk1"/>
                </a:solidFill>
                <a:latin typeface="Times New Roman"/>
                <a:ea typeface="Times New Roman"/>
                <a:cs typeface="Times New Roman"/>
                <a:sym typeface="Times New Roman"/>
              </a:rPr>
              <a:t>. This is because any 3 points in general position (not collinear) can be shattered by lines, but 4 points cannot always be shattered (there are configurations of 4 points that cannot be linearly separated).</a:t>
            </a:r>
            <a:endParaRPr sz="1100"/>
          </a:p>
        </p:txBody>
      </p:sp>
      <p:pic>
        <p:nvPicPr>
          <p:cNvPr id="153" name="Google Shape;153;p27"/>
          <p:cNvPicPr preferRelativeResize="0"/>
          <p:nvPr/>
        </p:nvPicPr>
        <p:blipFill rotWithShape="1">
          <a:blip r:embed="rId3">
            <a:alphaModFix/>
          </a:blip>
          <a:srcRect b="0" l="0" r="0" t="0"/>
          <a:stretch/>
        </p:blipFill>
        <p:spPr>
          <a:xfrm>
            <a:off x="182719" y="2896604"/>
            <a:ext cx="3894808" cy="407537"/>
          </a:xfrm>
          <a:prstGeom prst="rect">
            <a:avLst/>
          </a:prstGeom>
          <a:noFill/>
          <a:ln>
            <a:noFill/>
          </a:ln>
        </p:spPr>
      </p:pic>
      <p:pic>
        <p:nvPicPr>
          <p:cNvPr id="154" name="Google Shape;154;p27"/>
          <p:cNvPicPr preferRelativeResize="0"/>
          <p:nvPr/>
        </p:nvPicPr>
        <p:blipFill rotWithShape="1">
          <a:blip r:embed="rId4">
            <a:alphaModFix/>
          </a:blip>
          <a:srcRect b="5687" l="9156" r="8570" t="6910"/>
          <a:stretch/>
        </p:blipFill>
        <p:spPr>
          <a:xfrm>
            <a:off x="5886217" y="490880"/>
            <a:ext cx="2146853" cy="1438581"/>
          </a:xfrm>
          <a:prstGeom prst="rect">
            <a:avLst/>
          </a:prstGeom>
          <a:noFill/>
          <a:ln>
            <a:noFill/>
          </a:ln>
        </p:spPr>
      </p:pic>
      <p:pic>
        <p:nvPicPr>
          <p:cNvPr id="155" name="Google Shape;155;p27"/>
          <p:cNvPicPr preferRelativeResize="0"/>
          <p:nvPr/>
        </p:nvPicPr>
        <p:blipFill rotWithShape="1">
          <a:blip r:embed="rId5">
            <a:alphaModFix/>
          </a:blip>
          <a:srcRect b="0" l="0" r="0" t="0"/>
          <a:stretch/>
        </p:blipFill>
        <p:spPr>
          <a:xfrm>
            <a:off x="5886218" y="2177313"/>
            <a:ext cx="2276293" cy="1438582"/>
          </a:xfrm>
          <a:prstGeom prst="rect">
            <a:avLst/>
          </a:prstGeom>
          <a:noFill/>
          <a:ln>
            <a:noFill/>
          </a:ln>
        </p:spPr>
      </p:pic>
      <p:pic>
        <p:nvPicPr>
          <p:cNvPr id="156" name="Google Shape;156;p27"/>
          <p:cNvPicPr preferRelativeResize="0"/>
          <p:nvPr/>
        </p:nvPicPr>
        <p:blipFill rotWithShape="1">
          <a:blip r:embed="rId6">
            <a:alphaModFix/>
          </a:blip>
          <a:srcRect b="0" l="0" r="0" t="0"/>
          <a:stretch/>
        </p:blipFill>
        <p:spPr>
          <a:xfrm>
            <a:off x="5950938" y="4043339"/>
            <a:ext cx="2338790" cy="98354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9"/>
                                        </p:tgtEl>
                                        <p:attrNameLst>
                                          <p:attrName>style.visibility</p:attrName>
                                        </p:attrNameLst>
                                      </p:cBhvr>
                                      <p:to>
                                        <p:strVal val="visible"/>
                                      </p:to>
                                    </p:set>
                                    <p:anim calcmode="lin" valueType="num">
                                      <p:cBhvr additive="base">
                                        <p:cTn dur="500"/>
                                        <p:tgtEl>
                                          <p:spTgt spid="149"/>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0"/>
                                        </p:tgtEl>
                                        <p:attrNameLst>
                                          <p:attrName>style.visibility</p:attrName>
                                        </p:attrNameLst>
                                      </p:cBhvr>
                                      <p:to>
                                        <p:strVal val="visible"/>
                                      </p:to>
                                    </p:set>
                                    <p:anim calcmode="lin" valueType="num">
                                      <p:cBhvr additive="base">
                                        <p:cTn dur="500"/>
                                        <p:tgtEl>
                                          <p:spTgt spid="15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51"/>
                                        </p:tgtEl>
                                        <p:attrNameLst>
                                          <p:attrName>style.visibility</p:attrName>
                                        </p:attrNameLst>
                                      </p:cBhvr>
                                      <p:to>
                                        <p:strVal val="visible"/>
                                      </p:to>
                                    </p:set>
                                    <p:anim calcmode="lin" valueType="num">
                                      <p:cBhvr additive="base">
                                        <p:cTn dur="500"/>
                                        <p:tgtEl>
                                          <p:spTgt spid="15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000"/>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nvSpPr>
        <p:spPr>
          <a:xfrm>
            <a:off x="81998" y="15017"/>
            <a:ext cx="1930676" cy="346249"/>
          </a:xfrm>
          <a:prstGeom prst="rect">
            <a:avLst/>
          </a:prstGeom>
          <a:solidFill>
            <a:srgbClr val="FFC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2. PAC Learning</a:t>
            </a:r>
            <a:endParaRPr b="1" sz="1800">
              <a:solidFill>
                <a:schemeClr val="lt1"/>
              </a:solidFill>
              <a:latin typeface="Times New Roman"/>
              <a:ea typeface="Times New Roman"/>
              <a:cs typeface="Times New Roman"/>
              <a:sym typeface="Times New Roman"/>
            </a:endParaRPr>
          </a:p>
        </p:txBody>
      </p:sp>
      <p:sp>
        <p:nvSpPr>
          <p:cNvPr id="162" name="Google Shape;162;p28"/>
          <p:cNvSpPr txBox="1"/>
          <p:nvPr/>
        </p:nvSpPr>
        <p:spPr>
          <a:xfrm>
            <a:off x="-1" y="489611"/>
            <a:ext cx="8647043" cy="761747"/>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PAC learning defines what it means for a learning algorithm to be </a:t>
            </a:r>
            <a:r>
              <a:rPr b="1" lang="en" sz="1500">
                <a:solidFill>
                  <a:schemeClr val="dk1"/>
                </a:solidFill>
                <a:latin typeface="Times New Roman"/>
                <a:ea typeface="Times New Roman"/>
                <a:cs typeface="Times New Roman"/>
                <a:sym typeface="Times New Roman"/>
              </a:rPr>
              <a:t>successful</a:t>
            </a:r>
            <a:r>
              <a:rPr lang="en" sz="1500">
                <a:solidFill>
                  <a:schemeClr val="dk1"/>
                </a:solidFill>
                <a:latin typeface="Times New Roman"/>
                <a:ea typeface="Times New Roman"/>
                <a:cs typeface="Times New Roman"/>
                <a:sym typeface="Times New Roman"/>
              </a:rPr>
              <a:t>. A hypothesis class is PAC-learnable if, given enough training data, the algorithm can produce a hypothesis that is </a:t>
            </a:r>
            <a:r>
              <a:rPr b="1" lang="en" sz="1500">
                <a:solidFill>
                  <a:schemeClr val="dk1"/>
                </a:solidFill>
                <a:latin typeface="Times New Roman"/>
                <a:ea typeface="Times New Roman"/>
                <a:cs typeface="Times New Roman"/>
                <a:sym typeface="Times New Roman"/>
              </a:rPr>
              <a:t>probably</a:t>
            </a:r>
            <a:r>
              <a:rPr lang="en" sz="1500">
                <a:solidFill>
                  <a:schemeClr val="dk1"/>
                </a:solidFill>
                <a:latin typeface="Times New Roman"/>
                <a:ea typeface="Times New Roman"/>
                <a:cs typeface="Times New Roman"/>
                <a:sym typeface="Times New Roman"/>
              </a:rPr>
              <a:t> (with high probability) </a:t>
            </a:r>
            <a:r>
              <a:rPr b="1" lang="en" sz="1500">
                <a:solidFill>
                  <a:schemeClr val="dk1"/>
                </a:solidFill>
                <a:latin typeface="Times New Roman"/>
                <a:ea typeface="Times New Roman"/>
                <a:cs typeface="Times New Roman"/>
                <a:sym typeface="Times New Roman"/>
              </a:rPr>
              <a:t>approximately correct</a:t>
            </a:r>
            <a:r>
              <a:rPr lang="en" sz="1500">
                <a:solidFill>
                  <a:schemeClr val="dk1"/>
                </a:solidFill>
                <a:latin typeface="Times New Roman"/>
                <a:ea typeface="Times New Roman"/>
                <a:cs typeface="Times New Roman"/>
                <a:sym typeface="Times New Roman"/>
              </a:rPr>
              <a:t> (within a small error margin).</a:t>
            </a:r>
            <a:endParaRPr sz="1500">
              <a:solidFill>
                <a:schemeClr val="dk1"/>
              </a:solidFill>
              <a:latin typeface="Times New Roman"/>
              <a:ea typeface="Times New Roman"/>
              <a:cs typeface="Times New Roman"/>
              <a:sym typeface="Times New Roman"/>
            </a:endParaRPr>
          </a:p>
        </p:txBody>
      </p:sp>
      <p:sp>
        <p:nvSpPr>
          <p:cNvPr id="163" name="Google Shape;163;p28"/>
          <p:cNvSpPr txBox="1"/>
          <p:nvPr/>
        </p:nvSpPr>
        <p:spPr>
          <a:xfrm>
            <a:off x="81997" y="1379702"/>
            <a:ext cx="8714132" cy="992579"/>
          </a:xfrm>
          <a:prstGeom prst="rect">
            <a:avLst/>
          </a:prstGeom>
          <a:noFill/>
          <a:ln>
            <a:noFill/>
          </a:ln>
        </p:spPr>
        <p:txBody>
          <a:bodyPr anchorCtr="0" anchor="t" bIns="34275" lIns="68575" spcFirstLastPara="1" rIns="68575" wrap="square" tIns="34275">
            <a:spAutoFit/>
          </a:bodyPr>
          <a:lstStyle/>
          <a:p>
            <a:pPr indent="-247650" lvl="0" marL="254000" marR="0" rtl="0" algn="just">
              <a:spcBef>
                <a:spcPts val="0"/>
              </a:spcBef>
              <a:spcAft>
                <a:spcPts val="0"/>
              </a:spcAft>
              <a:buClr>
                <a:schemeClr val="dk1"/>
              </a:buClr>
              <a:buSzPts val="1500"/>
              <a:buFont typeface="Noto Sans Symbols"/>
              <a:buChar char="▪"/>
            </a:pPr>
            <a:r>
              <a:rPr lang="en" sz="1500">
                <a:solidFill>
                  <a:schemeClr val="dk1"/>
                </a:solidFill>
                <a:latin typeface="Times New Roman"/>
                <a:ea typeface="Times New Roman"/>
                <a:cs typeface="Times New Roman"/>
                <a:sym typeface="Times New Roman"/>
              </a:rPr>
              <a:t>A hypothesis class H is </a:t>
            </a:r>
            <a:r>
              <a:rPr b="1" lang="en" sz="1500">
                <a:solidFill>
                  <a:schemeClr val="dk1"/>
                </a:solidFill>
                <a:latin typeface="Times New Roman"/>
                <a:ea typeface="Times New Roman"/>
                <a:cs typeface="Times New Roman"/>
                <a:sym typeface="Times New Roman"/>
              </a:rPr>
              <a:t>PAC-learnable</a:t>
            </a:r>
            <a:r>
              <a:rPr lang="en" sz="1500">
                <a:solidFill>
                  <a:schemeClr val="dk1"/>
                </a:solidFill>
                <a:latin typeface="Times New Roman"/>
                <a:ea typeface="Times New Roman"/>
                <a:cs typeface="Times New Roman"/>
                <a:sym typeface="Times New Roman"/>
              </a:rPr>
              <a:t> if there exists a learning algorithm that, for any distribution of the data, can, with high probability, output a hypothesis h∈H such that the error of h is within a small margin ϵ, given a sufficient number of training samples m. This probability is at least 1−δ where δ is a small confidence parameter.</a:t>
            </a:r>
            <a:endParaRPr sz="1500">
              <a:solidFill>
                <a:schemeClr val="dk1"/>
              </a:solidFill>
              <a:latin typeface="Times New Roman"/>
              <a:ea typeface="Times New Roman"/>
              <a:cs typeface="Times New Roman"/>
              <a:sym typeface="Times New Roman"/>
            </a:endParaRPr>
          </a:p>
        </p:txBody>
      </p:sp>
      <p:pic>
        <p:nvPicPr>
          <p:cNvPr id="164" name="Google Shape;164;p28"/>
          <p:cNvPicPr preferRelativeResize="0"/>
          <p:nvPr/>
        </p:nvPicPr>
        <p:blipFill rotWithShape="1">
          <a:blip r:embed="rId3">
            <a:alphaModFix/>
          </a:blip>
          <a:srcRect b="0" l="0" r="0" t="0"/>
          <a:stretch/>
        </p:blipFill>
        <p:spPr>
          <a:xfrm>
            <a:off x="364523" y="2372281"/>
            <a:ext cx="3296303" cy="828578"/>
          </a:xfrm>
          <a:prstGeom prst="rect">
            <a:avLst/>
          </a:prstGeom>
          <a:noFill/>
          <a:ln>
            <a:noFill/>
          </a:ln>
        </p:spPr>
      </p:pic>
      <p:sp>
        <p:nvSpPr>
          <p:cNvPr id="165" name="Google Shape;165;p28"/>
          <p:cNvSpPr txBox="1"/>
          <p:nvPr/>
        </p:nvSpPr>
        <p:spPr>
          <a:xfrm>
            <a:off x="81998" y="3476320"/>
            <a:ext cx="1930676" cy="346249"/>
          </a:xfrm>
          <a:prstGeom prst="rect">
            <a:avLst/>
          </a:prstGeom>
          <a:solidFill>
            <a:srgbClr val="92D05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Time Complexity</a:t>
            </a:r>
            <a:endParaRPr b="1" sz="1800">
              <a:solidFill>
                <a:schemeClr val="lt1"/>
              </a:solidFill>
              <a:latin typeface="Times New Roman"/>
              <a:ea typeface="Times New Roman"/>
              <a:cs typeface="Times New Roman"/>
              <a:sym typeface="Times New Roman"/>
            </a:endParaRPr>
          </a:p>
        </p:txBody>
      </p:sp>
      <p:sp>
        <p:nvSpPr>
          <p:cNvPr id="166" name="Google Shape;166;p28"/>
          <p:cNvSpPr txBox="1"/>
          <p:nvPr/>
        </p:nvSpPr>
        <p:spPr>
          <a:xfrm>
            <a:off x="182632" y="4066552"/>
            <a:ext cx="4599331" cy="761747"/>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In theoretical computer science, the time complexity is the computational complexity that describes the amount of computer time it takes to run an algorithm.</a:t>
            </a:r>
            <a:endParaRPr sz="1500">
              <a:solidFill>
                <a:schemeClr val="dk1"/>
              </a:solidFill>
              <a:latin typeface="Times New Roman"/>
              <a:ea typeface="Times New Roman"/>
              <a:cs typeface="Times New Roman"/>
              <a:sym typeface="Times New Roman"/>
            </a:endParaRPr>
          </a:p>
        </p:txBody>
      </p:sp>
      <p:pic>
        <p:nvPicPr>
          <p:cNvPr id="167" name="Google Shape;167;p28"/>
          <p:cNvPicPr preferRelativeResize="0"/>
          <p:nvPr/>
        </p:nvPicPr>
        <p:blipFill rotWithShape="1">
          <a:blip r:embed="rId4">
            <a:alphaModFix/>
          </a:blip>
          <a:srcRect b="0" l="0" r="0" t="0"/>
          <a:stretch/>
        </p:blipFill>
        <p:spPr>
          <a:xfrm>
            <a:off x="5567595" y="3573564"/>
            <a:ext cx="2600688" cy="492988"/>
          </a:xfrm>
          <a:prstGeom prst="rect">
            <a:avLst/>
          </a:prstGeom>
          <a:noFill/>
          <a:ln>
            <a:noFill/>
          </a:ln>
        </p:spPr>
      </p:pic>
      <p:sp>
        <p:nvSpPr>
          <p:cNvPr id="168" name="Google Shape;168;p28"/>
          <p:cNvSpPr txBox="1"/>
          <p:nvPr/>
        </p:nvSpPr>
        <p:spPr>
          <a:xfrm>
            <a:off x="5567595" y="4143645"/>
            <a:ext cx="2669459" cy="90024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Times New Roman"/>
                <a:ea typeface="Times New Roman"/>
                <a:cs typeface="Times New Roman"/>
                <a:sym typeface="Times New Roman"/>
              </a:rPr>
              <a:t>Where,</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Times New Roman"/>
                <a:ea typeface="Times New Roman"/>
                <a:cs typeface="Times New Roman"/>
                <a:sym typeface="Times New Roman"/>
              </a:rPr>
              <a:t>k is the number of iterations,</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Times New Roman"/>
                <a:ea typeface="Times New Roman"/>
                <a:cs typeface="Times New Roman"/>
                <a:sym typeface="Times New Roman"/>
              </a:rPr>
              <a:t>n is the number of data points,</a:t>
            </a:r>
            <a:endParaRPr sz="1100"/>
          </a:p>
          <a:p>
            <a:pPr indent="-215900" lvl="0" marL="215900" marR="0" rtl="0" algn="l">
              <a:spcBef>
                <a:spcPts val="0"/>
              </a:spcBef>
              <a:spcAft>
                <a:spcPts val="0"/>
              </a:spcAft>
              <a:buClr>
                <a:schemeClr val="dk1"/>
              </a:buClr>
              <a:buSzPts val="1400"/>
              <a:buFont typeface="Arial"/>
              <a:buChar char="•"/>
            </a:pPr>
            <a:r>
              <a:rPr lang="en" sz="1400">
                <a:solidFill>
                  <a:schemeClr val="dk1"/>
                </a:solidFill>
                <a:latin typeface="Times New Roman"/>
                <a:ea typeface="Times New Roman"/>
                <a:cs typeface="Times New Roman"/>
                <a:sym typeface="Times New Roman"/>
              </a:rPr>
              <a:t>d is the number of features.</a:t>
            </a:r>
            <a:endParaRPr sz="14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500"/>
                                        <p:tgtEl>
                                          <p:spTgt spid="1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500"/>
                                        <p:tgtEl>
                                          <p:spTgt spid="1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000"/>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0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9"/>
          <p:cNvPicPr preferRelativeResize="0"/>
          <p:nvPr/>
        </p:nvPicPr>
        <p:blipFill rotWithShape="1">
          <a:blip r:embed="rId3">
            <a:alphaModFix/>
          </a:blip>
          <a:srcRect b="0" l="0" r="0" t="0"/>
          <a:stretch/>
        </p:blipFill>
        <p:spPr>
          <a:xfrm>
            <a:off x="134179" y="488676"/>
            <a:ext cx="5106227" cy="1977224"/>
          </a:xfrm>
          <a:prstGeom prst="rect">
            <a:avLst/>
          </a:prstGeom>
          <a:noFill/>
          <a:ln>
            <a:noFill/>
          </a:ln>
        </p:spPr>
      </p:pic>
      <p:sp>
        <p:nvSpPr>
          <p:cNvPr id="174" name="Google Shape;174;p29"/>
          <p:cNvSpPr txBox="1"/>
          <p:nvPr/>
        </p:nvSpPr>
        <p:spPr>
          <a:xfrm>
            <a:off x="134180" y="76582"/>
            <a:ext cx="2392845" cy="346249"/>
          </a:xfrm>
          <a:prstGeom prst="rect">
            <a:avLst/>
          </a:prstGeom>
          <a:solidFill>
            <a:srgbClr val="92D05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Generalization Error</a:t>
            </a:r>
            <a:endParaRPr b="1" sz="1800">
              <a:solidFill>
                <a:schemeClr val="lt1"/>
              </a:solidFill>
              <a:latin typeface="Times New Roman"/>
              <a:ea typeface="Times New Roman"/>
              <a:cs typeface="Times New Roman"/>
              <a:sym typeface="Times New Roman"/>
            </a:endParaRPr>
          </a:p>
        </p:txBody>
      </p:sp>
      <p:pic>
        <p:nvPicPr>
          <p:cNvPr id="175" name="Google Shape;175;p29"/>
          <p:cNvPicPr preferRelativeResize="0"/>
          <p:nvPr/>
        </p:nvPicPr>
        <p:blipFill rotWithShape="1">
          <a:blip r:embed="rId4">
            <a:alphaModFix/>
          </a:blip>
          <a:srcRect b="0" l="0" r="0" t="0"/>
          <a:stretch/>
        </p:blipFill>
        <p:spPr>
          <a:xfrm>
            <a:off x="3466273" y="2571750"/>
            <a:ext cx="5046592" cy="247568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74"/>
                                        </p:tgtEl>
                                        <p:attrNameLst>
                                          <p:attrName>style.visibility</p:attrName>
                                        </p:attrNameLst>
                                      </p:cBhvr>
                                      <p:to>
                                        <p:strVal val="visible"/>
                                      </p:to>
                                    </p:set>
                                    <p:anim calcmode="lin" valueType="num">
                                      <p:cBhvr additive="base">
                                        <p:cTn dur="500"/>
                                        <p:tgtEl>
                                          <p:spTgt spid="17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nvSpPr>
        <p:spPr>
          <a:xfrm>
            <a:off x="0" y="0"/>
            <a:ext cx="2743200" cy="346249"/>
          </a:xfrm>
          <a:prstGeom prst="rect">
            <a:avLst/>
          </a:prstGeom>
          <a:solidFill>
            <a:srgbClr val="00B05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Reinforcement Learning</a:t>
            </a:r>
            <a:endParaRPr sz="1100"/>
          </a:p>
        </p:txBody>
      </p:sp>
      <p:sp>
        <p:nvSpPr>
          <p:cNvPr id="181" name="Google Shape;181;p30"/>
          <p:cNvSpPr txBox="1"/>
          <p:nvPr/>
        </p:nvSpPr>
        <p:spPr>
          <a:xfrm>
            <a:off x="119271" y="407613"/>
            <a:ext cx="8224010" cy="1223412"/>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500">
                <a:solidFill>
                  <a:schemeClr val="dk1"/>
                </a:solidFill>
                <a:latin typeface="Times New Roman"/>
                <a:ea typeface="Times New Roman"/>
                <a:cs typeface="Times New Roman"/>
                <a:sym typeface="Times New Roman"/>
              </a:rPr>
              <a:t>Reinforcement learning is learning about stimuli and actions based on rewards and punishment alone.</a:t>
            </a:r>
            <a:endParaRPr sz="1100"/>
          </a:p>
          <a:p>
            <a:pPr indent="-247650" lvl="0" marL="254000" marR="0" rtl="0" algn="just">
              <a:spcBef>
                <a:spcPts val="0"/>
              </a:spcBef>
              <a:spcAft>
                <a:spcPts val="0"/>
              </a:spcAft>
              <a:buClr>
                <a:schemeClr val="dk1"/>
              </a:buClr>
              <a:buSzPts val="1500"/>
              <a:buFont typeface="Arial"/>
              <a:buChar char="•"/>
            </a:pPr>
            <a:r>
              <a:rPr lang="en" sz="1500">
                <a:solidFill>
                  <a:schemeClr val="dk1"/>
                </a:solidFill>
                <a:latin typeface="Times New Roman"/>
                <a:ea typeface="Times New Roman"/>
                <a:cs typeface="Times New Roman"/>
                <a:sym typeface="Times New Roman"/>
              </a:rPr>
              <a:t>Unlike supervised learning, which relies on a training dataset with predefined answers, RL involves learning through experience. </a:t>
            </a:r>
            <a:endParaRPr sz="1100"/>
          </a:p>
          <a:p>
            <a:pPr indent="-247650" lvl="0" marL="254000" marR="0" rtl="0" algn="just">
              <a:spcBef>
                <a:spcPts val="0"/>
              </a:spcBef>
              <a:spcAft>
                <a:spcPts val="0"/>
              </a:spcAft>
              <a:buClr>
                <a:schemeClr val="dk1"/>
              </a:buClr>
              <a:buSzPts val="1500"/>
              <a:buFont typeface="Arial"/>
              <a:buChar char="•"/>
            </a:pPr>
            <a:r>
              <a:rPr lang="en" sz="1500">
                <a:solidFill>
                  <a:schemeClr val="dk1"/>
                </a:solidFill>
                <a:latin typeface="Times New Roman"/>
                <a:ea typeface="Times New Roman"/>
                <a:cs typeface="Times New Roman"/>
                <a:sym typeface="Times New Roman"/>
              </a:rPr>
              <a:t>In RL, an agent learns to achieve a goal in an uncertain, potentially complex environment by performing actions and receiving feedback through rewards or penalties.</a:t>
            </a:r>
            <a:endParaRPr sz="1500">
              <a:solidFill>
                <a:schemeClr val="dk1"/>
              </a:solidFill>
              <a:latin typeface="Times New Roman"/>
              <a:ea typeface="Times New Roman"/>
              <a:cs typeface="Times New Roman"/>
              <a:sym typeface="Times New Roman"/>
            </a:endParaRPr>
          </a:p>
        </p:txBody>
      </p:sp>
      <p:sp>
        <p:nvSpPr>
          <p:cNvPr id="182" name="Google Shape;182;p30"/>
          <p:cNvSpPr txBox="1"/>
          <p:nvPr/>
        </p:nvSpPr>
        <p:spPr>
          <a:xfrm>
            <a:off x="119271" y="2196731"/>
            <a:ext cx="4189343" cy="1315745"/>
          </a:xfrm>
          <a:prstGeom prst="rect">
            <a:avLst/>
          </a:prstGeom>
          <a:noFill/>
          <a:ln>
            <a:noFill/>
          </a:ln>
        </p:spPr>
        <p:txBody>
          <a:bodyPr anchorCtr="0" anchor="t" bIns="34275" lIns="68575" spcFirstLastPara="1" rIns="68575" wrap="square" tIns="34275">
            <a:spAutoFit/>
          </a:bodyPr>
          <a:lstStyle/>
          <a:p>
            <a:pPr indent="-88900" lvl="0" marL="0" marR="0" rtl="0" algn="just">
              <a:spcBef>
                <a:spcPts val="0"/>
              </a:spcBef>
              <a:spcAft>
                <a:spcPts val="0"/>
              </a:spcAft>
              <a:buClr>
                <a:schemeClr val="dk1"/>
              </a:buClr>
              <a:buSzPts val="1400"/>
              <a:buFont typeface="Arial"/>
              <a:buChar char="•"/>
            </a:pPr>
            <a:r>
              <a:rPr b="1" lang="en" sz="1400">
                <a:solidFill>
                  <a:schemeClr val="dk1"/>
                </a:solidFill>
                <a:latin typeface="Times New Roman"/>
                <a:ea typeface="Times New Roman"/>
                <a:cs typeface="Times New Roman"/>
                <a:sym typeface="Times New Roman"/>
              </a:rPr>
              <a:t>Agent:</a:t>
            </a:r>
            <a:r>
              <a:rPr lang="en" sz="1400">
                <a:solidFill>
                  <a:schemeClr val="dk1"/>
                </a:solidFill>
                <a:latin typeface="Times New Roman"/>
                <a:ea typeface="Times New Roman"/>
                <a:cs typeface="Times New Roman"/>
                <a:sym typeface="Times New Roman"/>
              </a:rPr>
              <a:t> The learner or decision-maker.</a:t>
            </a:r>
            <a:endParaRPr sz="1100"/>
          </a:p>
          <a:p>
            <a:pPr indent="-88900" lvl="0" marL="0" marR="0" rtl="0" algn="just">
              <a:spcBef>
                <a:spcPts val="0"/>
              </a:spcBef>
              <a:spcAft>
                <a:spcPts val="0"/>
              </a:spcAft>
              <a:buClr>
                <a:schemeClr val="dk1"/>
              </a:buClr>
              <a:buSzPts val="1400"/>
              <a:buFont typeface="Arial"/>
              <a:buChar char="•"/>
            </a:pPr>
            <a:r>
              <a:rPr b="1" lang="en" sz="1400">
                <a:solidFill>
                  <a:schemeClr val="dk1"/>
                </a:solidFill>
                <a:latin typeface="Times New Roman"/>
                <a:ea typeface="Times New Roman"/>
                <a:cs typeface="Times New Roman"/>
                <a:sym typeface="Times New Roman"/>
              </a:rPr>
              <a:t>Environment: </a:t>
            </a:r>
            <a:r>
              <a:rPr lang="en" sz="1400">
                <a:solidFill>
                  <a:schemeClr val="dk1"/>
                </a:solidFill>
                <a:latin typeface="Times New Roman"/>
                <a:ea typeface="Times New Roman"/>
                <a:cs typeface="Times New Roman"/>
                <a:sym typeface="Times New Roman"/>
              </a:rPr>
              <a:t>Everything the agent interacts with.</a:t>
            </a:r>
            <a:endParaRPr sz="1100"/>
          </a:p>
          <a:p>
            <a:pPr indent="-88900" lvl="0" marL="0" marR="0" rtl="0" algn="just">
              <a:spcBef>
                <a:spcPts val="0"/>
              </a:spcBef>
              <a:spcAft>
                <a:spcPts val="0"/>
              </a:spcAft>
              <a:buClr>
                <a:schemeClr val="dk1"/>
              </a:buClr>
              <a:buSzPts val="1400"/>
              <a:buFont typeface="Arial"/>
              <a:buChar char="•"/>
            </a:pPr>
            <a:r>
              <a:rPr b="1" lang="en" sz="1400">
                <a:solidFill>
                  <a:schemeClr val="dk1"/>
                </a:solidFill>
                <a:latin typeface="Times New Roman"/>
                <a:ea typeface="Times New Roman"/>
                <a:cs typeface="Times New Roman"/>
                <a:sym typeface="Times New Roman"/>
              </a:rPr>
              <a:t>State:</a:t>
            </a:r>
            <a:r>
              <a:rPr lang="en" sz="1400">
                <a:solidFill>
                  <a:schemeClr val="dk1"/>
                </a:solidFill>
                <a:latin typeface="Times New Roman"/>
                <a:ea typeface="Times New Roman"/>
                <a:cs typeface="Times New Roman"/>
                <a:sym typeface="Times New Roman"/>
              </a:rPr>
              <a:t> A specific situation in which the agent finds itself.</a:t>
            </a:r>
            <a:endParaRPr sz="1100"/>
          </a:p>
          <a:p>
            <a:pPr indent="-88900" lvl="0" marL="0" marR="0" rtl="0" algn="just">
              <a:spcBef>
                <a:spcPts val="0"/>
              </a:spcBef>
              <a:spcAft>
                <a:spcPts val="0"/>
              </a:spcAft>
              <a:buClr>
                <a:schemeClr val="dk1"/>
              </a:buClr>
              <a:buSzPts val="1400"/>
              <a:buFont typeface="Arial"/>
              <a:buChar char="•"/>
            </a:pPr>
            <a:r>
              <a:rPr b="1" lang="en" sz="1400">
                <a:solidFill>
                  <a:schemeClr val="dk1"/>
                </a:solidFill>
                <a:latin typeface="Times New Roman"/>
                <a:ea typeface="Times New Roman"/>
                <a:cs typeface="Times New Roman"/>
                <a:sym typeface="Times New Roman"/>
              </a:rPr>
              <a:t>Action: </a:t>
            </a:r>
            <a:r>
              <a:rPr lang="en" sz="1400">
                <a:solidFill>
                  <a:schemeClr val="dk1"/>
                </a:solidFill>
                <a:latin typeface="Times New Roman"/>
                <a:ea typeface="Times New Roman"/>
                <a:cs typeface="Times New Roman"/>
                <a:sym typeface="Times New Roman"/>
              </a:rPr>
              <a:t>All possible moves the agent can make.</a:t>
            </a:r>
            <a:endParaRPr sz="1100"/>
          </a:p>
          <a:p>
            <a:pPr indent="-88900" lvl="0" marL="0" marR="0" rtl="0" algn="just">
              <a:spcBef>
                <a:spcPts val="0"/>
              </a:spcBef>
              <a:spcAft>
                <a:spcPts val="0"/>
              </a:spcAft>
              <a:buClr>
                <a:schemeClr val="dk1"/>
              </a:buClr>
              <a:buSzPts val="1400"/>
              <a:buFont typeface="Arial"/>
              <a:buChar char="•"/>
            </a:pPr>
            <a:r>
              <a:rPr b="1" lang="en" sz="1400">
                <a:solidFill>
                  <a:schemeClr val="dk1"/>
                </a:solidFill>
                <a:latin typeface="Times New Roman"/>
                <a:ea typeface="Times New Roman"/>
                <a:cs typeface="Times New Roman"/>
                <a:sym typeface="Times New Roman"/>
              </a:rPr>
              <a:t>Reward: </a:t>
            </a:r>
            <a:r>
              <a:rPr lang="en" sz="1400">
                <a:solidFill>
                  <a:schemeClr val="dk1"/>
                </a:solidFill>
                <a:latin typeface="Times New Roman"/>
                <a:ea typeface="Times New Roman"/>
                <a:cs typeface="Times New Roman"/>
                <a:sym typeface="Times New Roman"/>
              </a:rPr>
              <a:t>Feedback from the environment based on the action taken.</a:t>
            </a:r>
            <a:endParaRPr sz="1100"/>
          </a:p>
        </p:txBody>
      </p:sp>
      <p:sp>
        <p:nvSpPr>
          <p:cNvPr id="183" name="Google Shape;183;p30"/>
          <p:cNvSpPr txBox="1"/>
          <p:nvPr/>
        </p:nvSpPr>
        <p:spPr>
          <a:xfrm>
            <a:off x="0" y="1850482"/>
            <a:ext cx="1759226" cy="346249"/>
          </a:xfrm>
          <a:prstGeom prst="rect">
            <a:avLst/>
          </a:prstGeom>
          <a:solidFill>
            <a:srgbClr val="B20679"/>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Key Concepts</a:t>
            </a:r>
            <a:endParaRPr sz="1100"/>
          </a:p>
        </p:txBody>
      </p:sp>
      <p:sp>
        <p:nvSpPr>
          <p:cNvPr id="184" name="Google Shape;184;p30"/>
          <p:cNvSpPr txBox="1"/>
          <p:nvPr/>
        </p:nvSpPr>
        <p:spPr>
          <a:xfrm>
            <a:off x="4516712" y="2202879"/>
            <a:ext cx="4237177" cy="900247"/>
          </a:xfrm>
          <a:prstGeom prst="rect">
            <a:avLst/>
          </a:prstGeom>
          <a:noFill/>
          <a:ln>
            <a:noFill/>
          </a:ln>
        </p:spPr>
        <p:txBody>
          <a:bodyPr anchorCtr="0" anchor="t" bIns="34275" lIns="68575" spcFirstLastPara="1" rIns="68575" wrap="square" tIns="34275">
            <a:spAutoFit/>
          </a:bodyPr>
          <a:lstStyle/>
          <a:p>
            <a:pPr indent="0" lvl="0" marL="0" marR="0" rtl="0" algn="just">
              <a:spcBef>
                <a:spcPts val="0"/>
              </a:spcBef>
              <a:spcAft>
                <a:spcPts val="0"/>
              </a:spcAft>
              <a:buNone/>
            </a:pPr>
            <a:r>
              <a:rPr lang="en" sz="1400">
                <a:solidFill>
                  <a:schemeClr val="dk1"/>
                </a:solidFill>
                <a:latin typeface="Times New Roman"/>
                <a:ea typeface="Times New Roman"/>
                <a:cs typeface="Times New Roman"/>
                <a:sym typeface="Times New Roman"/>
              </a:rPr>
              <a:t>RL operates on the principle of learning optimal behavior through trial and error. The agent takes actions within the environment, receives rewards or penalties, and adjusts its behavior to maximize the cumulative reward. </a:t>
            </a:r>
            <a:endParaRPr sz="1400">
              <a:solidFill>
                <a:schemeClr val="dk1"/>
              </a:solidFill>
              <a:latin typeface="Times New Roman"/>
              <a:ea typeface="Times New Roman"/>
              <a:cs typeface="Times New Roman"/>
              <a:sym typeface="Times New Roman"/>
            </a:endParaRPr>
          </a:p>
        </p:txBody>
      </p:sp>
      <p:sp>
        <p:nvSpPr>
          <p:cNvPr id="185" name="Google Shape;185;p30"/>
          <p:cNvSpPr txBox="1"/>
          <p:nvPr/>
        </p:nvSpPr>
        <p:spPr>
          <a:xfrm>
            <a:off x="4572000" y="1783336"/>
            <a:ext cx="4181889" cy="346249"/>
          </a:xfrm>
          <a:prstGeom prst="rect">
            <a:avLst/>
          </a:prstGeom>
          <a:solidFill>
            <a:srgbClr val="812494"/>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How Reinforcement Learning Works</a:t>
            </a:r>
            <a:endParaRPr sz="1100"/>
          </a:p>
        </p:txBody>
      </p:sp>
      <p:sp>
        <p:nvSpPr>
          <p:cNvPr id="186" name="Google Shape;186;p30"/>
          <p:cNvSpPr txBox="1"/>
          <p:nvPr/>
        </p:nvSpPr>
        <p:spPr>
          <a:xfrm>
            <a:off x="4516712" y="3176420"/>
            <a:ext cx="4573242" cy="1938992"/>
          </a:xfrm>
          <a:prstGeom prst="rect">
            <a:avLst/>
          </a:prstGeom>
          <a:noFill/>
          <a:ln>
            <a:noFill/>
          </a:ln>
        </p:spPr>
        <p:txBody>
          <a:bodyPr anchorCtr="0" anchor="t" bIns="34275" lIns="68575" spcFirstLastPara="1" rIns="68575" wrap="square" tIns="34275">
            <a:spAutoFit/>
          </a:bodyPr>
          <a:lstStyle/>
          <a:p>
            <a:pPr indent="-88900" lvl="0" marL="0" marR="0" rtl="0" algn="just">
              <a:spcBef>
                <a:spcPts val="0"/>
              </a:spcBef>
              <a:spcAft>
                <a:spcPts val="0"/>
              </a:spcAft>
              <a:buClr>
                <a:schemeClr val="dk1"/>
              </a:buClr>
              <a:buSzPts val="1400"/>
              <a:buFont typeface="Arial"/>
              <a:buChar char="•"/>
            </a:pPr>
            <a:r>
              <a:rPr b="1" lang="en" sz="1400">
                <a:solidFill>
                  <a:schemeClr val="dk1"/>
                </a:solidFill>
                <a:latin typeface="Times New Roman"/>
                <a:ea typeface="Times New Roman"/>
                <a:cs typeface="Times New Roman"/>
                <a:sym typeface="Times New Roman"/>
              </a:rPr>
              <a:t>Policy:</a:t>
            </a:r>
            <a:r>
              <a:rPr lang="en" sz="1400">
                <a:solidFill>
                  <a:schemeClr val="dk1"/>
                </a:solidFill>
                <a:latin typeface="Times New Roman"/>
                <a:ea typeface="Times New Roman"/>
                <a:cs typeface="Times New Roman"/>
                <a:sym typeface="Times New Roman"/>
              </a:rPr>
              <a:t> A strategy used by the agent to determine the next action based on the current state.</a:t>
            </a:r>
            <a:endParaRPr sz="1100"/>
          </a:p>
          <a:p>
            <a:pPr indent="-88900" lvl="0" marL="0" marR="0" rtl="0" algn="just">
              <a:spcBef>
                <a:spcPts val="0"/>
              </a:spcBef>
              <a:spcAft>
                <a:spcPts val="0"/>
              </a:spcAft>
              <a:buClr>
                <a:schemeClr val="dk1"/>
              </a:buClr>
              <a:buSzPts val="1400"/>
              <a:buFont typeface="Arial"/>
              <a:buChar char="•"/>
            </a:pPr>
            <a:r>
              <a:rPr b="1" lang="en" sz="1400">
                <a:solidFill>
                  <a:schemeClr val="dk1"/>
                </a:solidFill>
                <a:latin typeface="Times New Roman"/>
                <a:ea typeface="Times New Roman"/>
                <a:cs typeface="Times New Roman"/>
                <a:sym typeface="Times New Roman"/>
              </a:rPr>
              <a:t>Reward Function:</a:t>
            </a:r>
            <a:r>
              <a:rPr lang="en" sz="1400">
                <a:solidFill>
                  <a:schemeClr val="dk1"/>
                </a:solidFill>
                <a:latin typeface="Times New Roman"/>
                <a:ea typeface="Times New Roman"/>
                <a:cs typeface="Times New Roman"/>
                <a:sym typeface="Times New Roman"/>
              </a:rPr>
              <a:t> A function that provides a scalar feedback signal based on the state and action.</a:t>
            </a:r>
            <a:endParaRPr sz="1100"/>
          </a:p>
          <a:p>
            <a:pPr indent="-88900" lvl="0" marL="0" marR="0" rtl="0" algn="just">
              <a:spcBef>
                <a:spcPts val="0"/>
              </a:spcBef>
              <a:spcAft>
                <a:spcPts val="0"/>
              </a:spcAft>
              <a:buClr>
                <a:schemeClr val="dk1"/>
              </a:buClr>
              <a:buSzPts val="1400"/>
              <a:buFont typeface="Arial"/>
              <a:buChar char="•"/>
            </a:pPr>
            <a:r>
              <a:rPr b="1" lang="en" sz="1400">
                <a:solidFill>
                  <a:schemeClr val="dk1"/>
                </a:solidFill>
                <a:latin typeface="Times New Roman"/>
                <a:ea typeface="Times New Roman"/>
                <a:cs typeface="Times New Roman"/>
                <a:sym typeface="Times New Roman"/>
              </a:rPr>
              <a:t>Value Function:</a:t>
            </a:r>
            <a:r>
              <a:rPr lang="en" sz="1400">
                <a:solidFill>
                  <a:schemeClr val="dk1"/>
                </a:solidFill>
                <a:latin typeface="Times New Roman"/>
                <a:ea typeface="Times New Roman"/>
                <a:cs typeface="Times New Roman"/>
                <a:sym typeface="Times New Roman"/>
              </a:rPr>
              <a:t> A function that estimates the expected cumulative reward from a given state.</a:t>
            </a:r>
            <a:endParaRPr sz="1100"/>
          </a:p>
          <a:p>
            <a:pPr indent="-88900" lvl="0" marL="0" marR="0" rtl="0" algn="just">
              <a:spcBef>
                <a:spcPts val="0"/>
              </a:spcBef>
              <a:spcAft>
                <a:spcPts val="0"/>
              </a:spcAft>
              <a:buClr>
                <a:schemeClr val="dk1"/>
              </a:buClr>
              <a:buSzPts val="1400"/>
              <a:buFont typeface="Arial"/>
              <a:buChar char="•"/>
            </a:pPr>
            <a:r>
              <a:rPr b="1" lang="en" sz="1400">
                <a:solidFill>
                  <a:schemeClr val="dk1"/>
                </a:solidFill>
                <a:latin typeface="Times New Roman"/>
                <a:ea typeface="Times New Roman"/>
                <a:cs typeface="Times New Roman"/>
                <a:sym typeface="Times New Roman"/>
              </a:rPr>
              <a:t>Model of the Environment:</a:t>
            </a:r>
            <a:r>
              <a:rPr lang="en" sz="1400">
                <a:solidFill>
                  <a:schemeClr val="dk1"/>
                </a:solidFill>
                <a:latin typeface="Times New Roman"/>
                <a:ea typeface="Times New Roman"/>
                <a:cs typeface="Times New Roman"/>
                <a:sym typeface="Times New Roman"/>
              </a:rPr>
              <a:t> A representation of the environment that helps in planning by predicting future states and rewards.</a:t>
            </a:r>
            <a:endParaRPr sz="1100"/>
          </a:p>
        </p:txBody>
      </p:sp>
      <p:pic>
        <p:nvPicPr>
          <p:cNvPr id="187" name="Google Shape;187;p30"/>
          <p:cNvPicPr preferRelativeResize="0"/>
          <p:nvPr/>
        </p:nvPicPr>
        <p:blipFill rotWithShape="1">
          <a:blip r:embed="rId3">
            <a:alphaModFix/>
          </a:blip>
          <a:srcRect b="43981" l="20551" r="3387" t="0"/>
          <a:stretch/>
        </p:blipFill>
        <p:spPr>
          <a:xfrm>
            <a:off x="605045" y="3933267"/>
            <a:ext cx="2984225" cy="1131413"/>
          </a:xfrm>
          <a:prstGeom prst="rect">
            <a:avLst/>
          </a:prstGeom>
          <a:noFill/>
          <a:ln>
            <a:noFill/>
          </a:ln>
        </p:spPr>
      </p:pic>
      <p:sp>
        <p:nvSpPr>
          <p:cNvPr id="188" name="Google Shape;188;p30"/>
          <p:cNvSpPr txBox="1"/>
          <p:nvPr/>
        </p:nvSpPr>
        <p:spPr>
          <a:xfrm>
            <a:off x="1164122" y="3549747"/>
            <a:ext cx="1866073" cy="346249"/>
          </a:xfrm>
          <a:prstGeom prst="rect">
            <a:avLst/>
          </a:prstGeom>
          <a:solidFill>
            <a:srgbClr val="812494"/>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RL Framework</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0"/>
                                        </p:tgtEl>
                                        <p:attrNameLst>
                                          <p:attrName>style.visibility</p:attrName>
                                        </p:attrNameLst>
                                      </p:cBhvr>
                                      <p:to>
                                        <p:strVal val="visible"/>
                                      </p:to>
                                    </p:set>
                                    <p:anim calcmode="lin" valueType="num">
                                      <p:cBhvr additive="base">
                                        <p:cTn dur="500"/>
                                        <p:tgtEl>
                                          <p:spTgt spid="180"/>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3"/>
                                        </p:tgtEl>
                                        <p:attrNameLst>
                                          <p:attrName>style.visibility</p:attrName>
                                        </p:attrNameLst>
                                      </p:cBhvr>
                                      <p:to>
                                        <p:strVal val="visible"/>
                                      </p:to>
                                    </p:set>
                                    <p:anim calcmode="lin" valueType="num">
                                      <p:cBhvr additive="base">
                                        <p:cTn dur="500"/>
                                        <p:tgtEl>
                                          <p:spTgt spid="18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8"/>
                                        </p:tgtEl>
                                        <p:attrNameLst>
                                          <p:attrName>style.visibility</p:attrName>
                                        </p:attrNameLst>
                                      </p:cBhvr>
                                      <p:to>
                                        <p:strVal val="visible"/>
                                      </p:to>
                                    </p:set>
                                    <p:anim calcmode="lin" valueType="num">
                                      <p:cBhvr additive="base">
                                        <p:cTn dur="500"/>
                                        <p:tgtEl>
                                          <p:spTgt spid="188"/>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0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85"/>
                                        </p:tgtEl>
                                        <p:attrNameLst>
                                          <p:attrName>style.visibility</p:attrName>
                                        </p:attrNameLst>
                                      </p:cBhvr>
                                      <p:to>
                                        <p:strVal val="visible"/>
                                      </p:to>
                                    </p:set>
                                    <p:anim calcmode="lin" valueType="num">
                                      <p:cBhvr additive="base">
                                        <p:cTn dur="500"/>
                                        <p:tgtEl>
                                          <p:spTgt spid="18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1000"/>
                                        <p:tgtEl>
                                          <p:spTgt spid="1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nvSpPr>
        <p:spPr>
          <a:xfrm>
            <a:off x="1178350" y="1081725"/>
            <a:ext cx="7197365" cy="900247"/>
          </a:xfrm>
          <a:prstGeom prst="rect">
            <a:avLst/>
          </a:prstGeom>
          <a:noFill/>
          <a:ln>
            <a:noFill/>
          </a:ln>
        </p:spPr>
        <p:txBody>
          <a:bodyPr anchorCtr="0" anchor="t" bIns="34275" lIns="68575" spcFirstLastPara="1" rIns="68575" wrap="square" tIns="34275">
            <a:spAutoFit/>
          </a:bodyPr>
          <a:lstStyle/>
          <a:p>
            <a:pPr indent="-342900" lvl="0" marL="342900" marR="0" rtl="0" algn="l">
              <a:spcBef>
                <a:spcPts val="0"/>
              </a:spcBef>
              <a:spcAft>
                <a:spcPts val="0"/>
              </a:spcAft>
              <a:buClr>
                <a:schemeClr val="dk1"/>
              </a:buClr>
              <a:buSzPts val="1800"/>
              <a:buFont typeface="Calibri"/>
              <a:buAutoNum type="arabicPeriod"/>
            </a:pPr>
            <a:r>
              <a:rPr lang="en" sz="1800">
                <a:solidFill>
                  <a:schemeClr val="dk1"/>
                </a:solidFill>
                <a:latin typeface="Times New Roman"/>
                <a:ea typeface="Times New Roman"/>
                <a:cs typeface="Times New Roman"/>
                <a:sym typeface="Times New Roman"/>
              </a:rPr>
              <a:t>Learning Theory</a:t>
            </a:r>
            <a:endParaRPr sz="1100"/>
          </a:p>
          <a:p>
            <a:pPr indent="-228600" lvl="0" marL="342900" marR="0" rtl="0" algn="l">
              <a:spcBef>
                <a:spcPts val="0"/>
              </a:spcBef>
              <a:spcAft>
                <a:spcPts val="0"/>
              </a:spcAft>
              <a:buClr>
                <a:schemeClr val="dk1"/>
              </a:buClr>
              <a:buSzPts val="1800"/>
              <a:buFont typeface="Calibri"/>
              <a:buNone/>
            </a:pPr>
            <a:r>
              <a:t/>
            </a:r>
            <a:endParaRPr sz="18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1800"/>
              <a:buFont typeface="Calibri"/>
              <a:buAutoNum type="arabicPeriod"/>
            </a:pPr>
            <a:r>
              <a:rPr lang="en" sz="1800">
                <a:solidFill>
                  <a:schemeClr val="dk1"/>
                </a:solidFill>
                <a:latin typeface="Times New Roman"/>
                <a:ea typeface="Times New Roman"/>
                <a:cs typeface="Times New Roman"/>
                <a:sym typeface="Times New Roman"/>
              </a:rPr>
              <a:t>Reinforcement Learning</a:t>
            </a:r>
            <a:endParaRPr sz="1100"/>
          </a:p>
        </p:txBody>
      </p:sp>
      <p:sp>
        <p:nvSpPr>
          <p:cNvPr id="194" name="Google Shape;194;p31"/>
          <p:cNvSpPr txBox="1"/>
          <p:nvPr/>
        </p:nvSpPr>
        <p:spPr>
          <a:xfrm>
            <a:off x="1538924" y="283105"/>
            <a:ext cx="6066149"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Clr>
                <a:schemeClr val="lt1"/>
              </a:buClr>
              <a:buSzPts val="1800"/>
              <a:buFont typeface="Times New Roman"/>
              <a:buNone/>
            </a:pPr>
            <a:r>
              <a:rPr b="1" lang="en" sz="1800">
                <a:solidFill>
                  <a:schemeClr val="lt1"/>
                </a:solidFill>
                <a:latin typeface="Times New Roman"/>
                <a:ea typeface="Times New Roman"/>
                <a:cs typeface="Times New Roman"/>
                <a:sym typeface="Times New Roman"/>
              </a:rPr>
              <a:t>Topics on which Week 12 Assignment Questions are based</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94"/>
                                        </p:tgtEl>
                                        <p:attrNameLst>
                                          <p:attrName>style.visibility</p:attrName>
                                        </p:attrNameLst>
                                      </p:cBhvr>
                                      <p:to>
                                        <p:strVal val="visible"/>
                                      </p:to>
                                    </p:set>
                                    <p:anim calcmode="lin" valueType="num">
                                      <p:cBhvr additive="base">
                                        <p:cTn dur="500"/>
                                        <p:tgtEl>
                                          <p:spTgt spid="19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nvSpPr>
        <p:spPr>
          <a:xfrm>
            <a:off x="-7991" y="4315"/>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1</a:t>
            </a:r>
            <a:endParaRPr b="1" sz="1800">
              <a:solidFill>
                <a:schemeClr val="lt1"/>
              </a:solidFill>
              <a:latin typeface="Times New Roman"/>
              <a:ea typeface="Times New Roman"/>
              <a:cs typeface="Times New Roman"/>
              <a:sym typeface="Times New Roman"/>
            </a:endParaRPr>
          </a:p>
        </p:txBody>
      </p:sp>
      <p:sp>
        <p:nvSpPr>
          <p:cNvPr id="201" name="Google Shape;201;p32"/>
          <p:cNvSpPr txBox="1"/>
          <p:nvPr/>
        </p:nvSpPr>
        <p:spPr>
          <a:xfrm>
            <a:off x="0" y="370411"/>
            <a:ext cx="8982489" cy="2008242"/>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Statement 1: Empirical error is always greater than generalisation error.</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Statement 2: Training data and test data have different underlying(true) distributions.</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Choose the correct option:</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(a) Statement 1 is true. Statement 2 is true. Statement 2 is the correct reason for statement 1.</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(b) Statement 1 is true. Statement 2 is true. Statement 2 is not the correct reason for statement 1.</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(c) Statement 1 is true. Statement 2 is false.</a:t>
            </a:r>
            <a:endParaRPr sz="1100"/>
          </a:p>
          <a:p>
            <a:pPr indent="0" lvl="0" marL="0" marR="0" rtl="0" algn="l">
              <a:spcBef>
                <a:spcPts val="0"/>
              </a:spcBef>
              <a:spcAft>
                <a:spcPts val="0"/>
              </a:spcAft>
              <a:buNone/>
            </a:pPr>
            <a:r>
              <a:rPr lang="en" sz="1800">
                <a:solidFill>
                  <a:schemeClr val="dk1"/>
                </a:solidFill>
                <a:latin typeface="Times New Roman"/>
                <a:ea typeface="Times New Roman"/>
                <a:cs typeface="Times New Roman"/>
                <a:sym typeface="Times New Roman"/>
              </a:rPr>
              <a:t>(d) Both statements are false.</a:t>
            </a:r>
            <a:endParaRPr sz="1100"/>
          </a:p>
        </p:txBody>
      </p:sp>
      <p:sp>
        <p:nvSpPr>
          <p:cNvPr id="202" name="Google Shape;202;p32"/>
          <p:cNvSpPr txBox="1"/>
          <p:nvPr/>
        </p:nvSpPr>
        <p:spPr>
          <a:xfrm>
            <a:off x="0" y="2860473"/>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1</a:t>
            </a:r>
            <a:endParaRPr b="1" sz="1800">
              <a:solidFill>
                <a:schemeClr val="lt1"/>
              </a:solidFill>
              <a:latin typeface="Times New Roman"/>
              <a:ea typeface="Times New Roman"/>
              <a:cs typeface="Times New Roman"/>
              <a:sym typeface="Times New Roman"/>
            </a:endParaRPr>
          </a:p>
        </p:txBody>
      </p:sp>
      <p:sp>
        <p:nvSpPr>
          <p:cNvPr id="203" name="Google Shape;203;p32"/>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1</a:t>
            </a:r>
            <a:endParaRPr b="1" sz="1800">
              <a:solidFill>
                <a:schemeClr val="lt1"/>
              </a:solidFill>
              <a:latin typeface="Times New Roman"/>
              <a:ea typeface="Times New Roman"/>
              <a:cs typeface="Times New Roman"/>
              <a:sym typeface="Times New Roman"/>
            </a:endParaRPr>
          </a:p>
        </p:txBody>
      </p:sp>
      <p:sp>
        <p:nvSpPr>
          <p:cNvPr id="204" name="Google Shape;204;p32"/>
          <p:cNvSpPr txBox="1"/>
          <p:nvPr/>
        </p:nvSpPr>
        <p:spPr>
          <a:xfrm>
            <a:off x="3017816" y="4763840"/>
            <a:ext cx="582634"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d)</a:t>
            </a:r>
            <a:endParaRPr b="1" sz="1800">
              <a:solidFill>
                <a:schemeClr val="lt1"/>
              </a:solidFill>
              <a:latin typeface="Times New Roman"/>
              <a:ea typeface="Times New Roman"/>
              <a:cs typeface="Times New Roman"/>
              <a:sym typeface="Times New Roman"/>
            </a:endParaRPr>
          </a:p>
        </p:txBody>
      </p:sp>
      <p:cxnSp>
        <p:nvCxnSpPr>
          <p:cNvPr id="205" name="Google Shape;205;p32"/>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206" name="Google Shape;206;p32"/>
          <p:cNvSpPr txBox="1"/>
          <p:nvPr/>
        </p:nvSpPr>
        <p:spPr>
          <a:xfrm>
            <a:off x="17853" y="3316501"/>
            <a:ext cx="8946782" cy="900247"/>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b="0" i="0" lang="en" sz="1800" u="none" strike="noStrike">
                <a:solidFill>
                  <a:schemeClr val="dk1"/>
                </a:solidFill>
                <a:latin typeface="Times New Roman"/>
                <a:ea typeface="Times New Roman"/>
                <a:cs typeface="Times New Roman"/>
                <a:sym typeface="Times New Roman"/>
              </a:rPr>
              <a:t>Empirical error can be greater than or less than generalisation error. In fact, it is typically less than generalisation error since the model tends to perform better on the data it has seen during training.</a:t>
            </a:r>
            <a:endParaRPr sz="1800">
              <a:solidFill>
                <a:schemeClr val="dk1"/>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0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000"/>
                                        <p:tgtEl>
                                          <p:spTgt spid="205"/>
                                        </p:tgtEl>
                                      </p:cBhvr>
                                    </p:animEffec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0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nvSpPr>
        <p:spPr>
          <a:xfrm>
            <a:off x="-1" y="0"/>
            <a:ext cx="1923068" cy="346249"/>
          </a:xfrm>
          <a:prstGeom prst="rect">
            <a:avLst/>
          </a:prstGeom>
          <a:solidFill>
            <a:srgbClr val="FF0000"/>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QUESTION 2</a:t>
            </a:r>
            <a:endParaRPr b="1" sz="1800">
              <a:solidFill>
                <a:schemeClr val="lt1"/>
              </a:solidFill>
              <a:latin typeface="Times New Roman"/>
              <a:ea typeface="Times New Roman"/>
              <a:cs typeface="Times New Roman"/>
              <a:sym typeface="Times New Roman"/>
            </a:endParaRPr>
          </a:p>
        </p:txBody>
      </p:sp>
      <p:sp>
        <p:nvSpPr>
          <p:cNvPr id="213" name="Google Shape;213;p33"/>
          <p:cNvSpPr txBox="1"/>
          <p:nvPr/>
        </p:nvSpPr>
        <p:spPr>
          <a:xfrm>
            <a:off x="-14910" y="360157"/>
            <a:ext cx="8833402" cy="1798137"/>
          </a:xfrm>
          <a:prstGeom prst="rect">
            <a:avLst/>
          </a:prstGeom>
          <a:blipFill rotWithShape="1">
            <a:blip r:embed="rId3">
              <a:alphaModFix/>
            </a:blip>
            <a:stretch>
              <a:fillRect b="-2543" l="-827" r="0" t="-1016"/>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
        <p:nvSpPr>
          <p:cNvPr id="214" name="Google Shape;214;p33"/>
          <p:cNvSpPr txBox="1"/>
          <p:nvPr/>
        </p:nvSpPr>
        <p:spPr>
          <a:xfrm>
            <a:off x="62012" y="2428853"/>
            <a:ext cx="1923068" cy="346249"/>
          </a:xfrm>
          <a:prstGeom prst="rect">
            <a:avLst/>
          </a:prstGeom>
          <a:solidFill>
            <a:srgbClr val="2E75B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SOLUTION 2</a:t>
            </a:r>
            <a:endParaRPr b="1" sz="1800">
              <a:solidFill>
                <a:schemeClr val="lt1"/>
              </a:solidFill>
              <a:latin typeface="Times New Roman"/>
              <a:ea typeface="Times New Roman"/>
              <a:cs typeface="Times New Roman"/>
              <a:sym typeface="Times New Roman"/>
            </a:endParaRPr>
          </a:p>
        </p:txBody>
      </p:sp>
      <p:sp>
        <p:nvSpPr>
          <p:cNvPr id="215" name="Google Shape;215;p33"/>
          <p:cNvSpPr txBox="1"/>
          <p:nvPr/>
        </p:nvSpPr>
        <p:spPr>
          <a:xfrm>
            <a:off x="0" y="4763840"/>
            <a:ext cx="2578820" cy="346249"/>
          </a:xfrm>
          <a:prstGeom prst="rect">
            <a:avLst/>
          </a:prstGeom>
          <a:solidFill>
            <a:srgbClr val="548135"/>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CORRECT ANSWER 2</a:t>
            </a:r>
            <a:endParaRPr b="1" sz="1800">
              <a:solidFill>
                <a:schemeClr val="lt1"/>
              </a:solidFill>
              <a:latin typeface="Times New Roman"/>
              <a:ea typeface="Times New Roman"/>
              <a:cs typeface="Times New Roman"/>
              <a:sym typeface="Times New Roman"/>
            </a:endParaRPr>
          </a:p>
        </p:txBody>
      </p:sp>
      <p:sp>
        <p:nvSpPr>
          <p:cNvPr id="216" name="Google Shape;216;p33"/>
          <p:cNvSpPr txBox="1"/>
          <p:nvPr/>
        </p:nvSpPr>
        <p:spPr>
          <a:xfrm>
            <a:off x="3017816" y="4763840"/>
            <a:ext cx="694450" cy="346249"/>
          </a:xfrm>
          <a:prstGeom prst="rect">
            <a:avLst/>
          </a:prstGeom>
          <a:solidFill>
            <a:schemeClr val="accent6"/>
          </a:solidFill>
          <a:ln>
            <a:noFill/>
          </a:ln>
        </p:spPr>
        <p:txBody>
          <a:bodyPr anchorCtr="0" anchor="t" bIns="34275" lIns="68575" spcFirstLastPara="1" rIns="68575" wrap="square" tIns="34275">
            <a:spAutoFit/>
          </a:bodyPr>
          <a:lstStyle/>
          <a:p>
            <a:pPr indent="0" lvl="0" marL="0" marR="0" rtl="0" algn="ctr">
              <a:spcBef>
                <a:spcPts val="0"/>
              </a:spcBef>
              <a:spcAft>
                <a:spcPts val="0"/>
              </a:spcAft>
              <a:buNone/>
            </a:pPr>
            <a:r>
              <a:rPr b="1" lang="en" sz="1800">
                <a:solidFill>
                  <a:schemeClr val="lt1"/>
                </a:solidFill>
                <a:latin typeface="Times New Roman"/>
                <a:ea typeface="Times New Roman"/>
                <a:cs typeface="Times New Roman"/>
                <a:sym typeface="Times New Roman"/>
              </a:rPr>
              <a:t>c)</a:t>
            </a:r>
            <a:endParaRPr b="1" sz="1800">
              <a:solidFill>
                <a:schemeClr val="lt1"/>
              </a:solidFill>
              <a:latin typeface="Times New Roman"/>
              <a:ea typeface="Times New Roman"/>
              <a:cs typeface="Times New Roman"/>
              <a:sym typeface="Times New Roman"/>
            </a:endParaRPr>
          </a:p>
        </p:txBody>
      </p:sp>
      <p:cxnSp>
        <p:nvCxnSpPr>
          <p:cNvPr id="217" name="Google Shape;217;p33"/>
          <p:cNvCxnSpPr/>
          <p:nvPr/>
        </p:nvCxnSpPr>
        <p:spPr>
          <a:xfrm>
            <a:off x="2688731" y="4944931"/>
            <a:ext cx="219173" cy="0"/>
          </a:xfrm>
          <a:prstGeom prst="straightConnector1">
            <a:avLst/>
          </a:prstGeom>
          <a:noFill/>
          <a:ln cap="flat" cmpd="sng" w="19050">
            <a:solidFill>
              <a:schemeClr val="accent6"/>
            </a:solidFill>
            <a:prstDash val="solid"/>
            <a:miter lim="800000"/>
            <a:headEnd len="sm" w="sm" type="none"/>
            <a:tailEnd len="med" w="med" type="triangle"/>
          </a:ln>
        </p:spPr>
      </p:cxnSp>
      <p:sp>
        <p:nvSpPr>
          <p:cNvPr id="218" name="Google Shape;218;p33"/>
          <p:cNvSpPr txBox="1"/>
          <p:nvPr/>
        </p:nvSpPr>
        <p:spPr>
          <a:xfrm>
            <a:off x="62012" y="3052101"/>
            <a:ext cx="8579953" cy="1454244"/>
          </a:xfrm>
          <a:prstGeom prst="rect">
            <a:avLst/>
          </a:prstGeom>
          <a:blipFill rotWithShape="1">
            <a:blip r:embed="rId4">
              <a:alphaModFix/>
            </a:blip>
            <a:stretch>
              <a:fillRect b="-6287" l="-852" r="0" t="-2829"/>
            </a:stretch>
          </a:blipFill>
          <a:ln>
            <a:noFill/>
          </a:ln>
        </p:spPr>
        <p:txBody>
          <a:bodyPr anchorCtr="0" anchor="t" bIns="34275" lIns="68575" spcFirstLastPara="1" rIns="68575" wrap="square" tIns="34275">
            <a:noAutofit/>
          </a:bodyPr>
          <a:lstStyle/>
          <a:p>
            <a:pPr indent="0" lvl="0" marL="0" marR="0" rtl="0" algn="l">
              <a:spcBef>
                <a:spcPts val="0"/>
              </a:spcBef>
              <a:spcAft>
                <a:spcPts val="0"/>
              </a:spcAft>
              <a:buNone/>
            </a:pPr>
            <a:r>
              <a:rPr lang="en" sz="1400">
                <a:latin typeface="Calibri"/>
                <a:ea typeface="Calibri"/>
                <a:cs typeface="Calibri"/>
                <a:sym typeface="Calibri"/>
              </a:rPr>
              <a:t> </a:t>
            </a:r>
            <a:endParaRPr sz="1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