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Arial Black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ArialBlack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3fa7ec9fb_2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03fa7ec9fb_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03fa7ec9fb_2_1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303fa7ec9fb_2_1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303fa7ec9fb_2_17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03fa7ec9fb_2_1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303fa7ec9fb_2_19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303fa7ec9fb_2_19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3fa7ec9fb_2_2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303fa7ec9fb_2_20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303fa7ec9fb_2_20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03fa7ec9fb_2_2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303fa7ec9fb_2_2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303fa7ec9fb_2_2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03fa7ec9fb_2_2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303fa7ec9fb_2_2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303fa7ec9fb_2_2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03fa7ec9fb_2_2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303fa7ec9fb_2_2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303fa7ec9fb_2_2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03fa7ec9fb_2_2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g303fa7ec9fb_2_2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303fa7ec9fb_2_25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03fa7ec9fb_2_2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303fa7ec9fb_2_2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303fa7ec9fb_2_26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03fa7ec9fb_2_2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g303fa7ec9fb_2_2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303fa7ec9fb_2_27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3fa7ec9fb_2_8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303fa7ec9fb_2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3fa7ec9fb_2_10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303fa7ec9fb_2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3fa7ec9fb_2_1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303fa7ec9fb_2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3fa7ec9fb_2_1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303fa7ec9fb_2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3fa7ec9fb_2_1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303fa7ec9fb_2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3fa7ec9fb_2_1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303fa7ec9fb_2_1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03fa7ec9fb_2_1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303fa7ec9fb_2_1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03fa7ec9fb_2_1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303fa7ec9fb_2_1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303fa7ec9fb_2_16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png"/><Relationship Id="rId4" Type="http://schemas.openxmlformats.org/officeDocument/2006/relationships/image" Target="../media/image21.png"/><Relationship Id="rId5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Relationship Id="rId4" Type="http://schemas.openxmlformats.org/officeDocument/2006/relationships/image" Target="../media/image37.png"/><Relationship Id="rId5" Type="http://schemas.openxmlformats.org/officeDocument/2006/relationships/image" Target="../media/image3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24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2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38.png"/><Relationship Id="rId5" Type="http://schemas.openxmlformats.org/officeDocument/2006/relationships/image" Target="../media/image18.png"/><Relationship Id="rId6" Type="http://schemas.openxmlformats.org/officeDocument/2006/relationships/image" Target="../media/image30.png"/><Relationship Id="rId7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Relationship Id="rId5" Type="http://schemas.openxmlformats.org/officeDocument/2006/relationships/image" Target="../media/image22.png"/><Relationship Id="rId6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60000"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2212524" y="128000"/>
            <a:ext cx="5004900" cy="13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100" u="none" cap="none" strike="noStrike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Week-9 (Discussion)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100" u="none" cap="none" strike="noStrike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r>
              <a:rPr b="1" baseline="30000" i="0" lang="en" sz="4100" u="none" cap="none" strike="noStrike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b="1" i="0" lang="en" sz="4100" u="none" cap="none" strike="noStrike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 September, 2024</a:t>
            </a:r>
            <a:endParaRPr b="1" i="0" sz="4100" u="none" cap="none" strike="noStrike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911" y="122195"/>
            <a:ext cx="1477652" cy="1477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58547" y="226219"/>
            <a:ext cx="1133573" cy="126960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/>
        </p:nvSpPr>
        <p:spPr>
          <a:xfrm>
            <a:off x="0" y="1922667"/>
            <a:ext cx="7335077" cy="1882919"/>
          </a:xfrm>
          <a:prstGeom prst="rect">
            <a:avLst/>
          </a:prstGeom>
          <a:solidFill>
            <a:srgbClr val="FFE699">
              <a:alpha val="74901"/>
            </a:srgbClr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000" u="none" cap="none" strike="noStrike">
                <a:solidFill>
                  <a:srgbClr val="548135"/>
                </a:solidFill>
                <a:latin typeface="Arial Black"/>
                <a:ea typeface="Arial Black"/>
                <a:cs typeface="Arial Black"/>
                <a:sym typeface="Arial Black"/>
              </a:rPr>
              <a:t>Introduction to Machine Learning</a:t>
            </a:r>
            <a:endParaRPr sz="1800">
              <a:solidFill>
                <a:srgbClr val="548135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Prof. Balaraman Ravindran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Professor and Head of the Department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Department of Data Science and Artificial Intelligence 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IIT Madras</a:t>
            </a:r>
            <a:endParaRPr b="1" sz="1500">
              <a:solidFill>
                <a:srgbClr val="5481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1" y="3965274"/>
            <a:ext cx="6440864" cy="1073756"/>
          </a:xfrm>
          <a:prstGeom prst="rect">
            <a:avLst/>
          </a:prstGeom>
          <a:solidFill>
            <a:srgbClr val="812494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Ayan Paul</a:t>
            </a:r>
            <a:endParaRPr sz="1100"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PMRF Research Scholar </a:t>
            </a:r>
            <a:endParaRPr sz="1100"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IIT Kharagpur</a:t>
            </a:r>
            <a:endParaRPr b="1" sz="1500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15821" y="2197044"/>
            <a:ext cx="3128179" cy="2946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/>
        </p:nvSpPr>
        <p:spPr>
          <a:xfrm>
            <a:off x="-1" y="0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2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34"/>
          <p:cNvSpPr txBox="1"/>
          <p:nvPr/>
        </p:nvSpPr>
        <p:spPr>
          <a:xfrm>
            <a:off x="124025" y="342900"/>
            <a:ext cx="8709300" cy="25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Markov network shown in the figure. Which one of the following is not in Markov blanket of variable “4”?</a:t>
            </a:r>
            <a:endParaRPr sz="1100"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100"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1100"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100"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100"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1100"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100"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1100"/>
          </a:p>
        </p:txBody>
      </p:sp>
      <p:sp>
        <p:nvSpPr>
          <p:cNvPr id="243" name="Google Shape;243;p34"/>
          <p:cNvSpPr txBox="1"/>
          <p:nvPr/>
        </p:nvSpPr>
        <p:spPr>
          <a:xfrm>
            <a:off x="0" y="3159322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2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34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2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34"/>
          <p:cNvSpPr txBox="1"/>
          <p:nvPr/>
        </p:nvSpPr>
        <p:spPr>
          <a:xfrm>
            <a:off x="3017816" y="4763840"/>
            <a:ext cx="694450" cy="3462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d), g)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6" name="Google Shape;246;p34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7" name="Google Shape;247;p34"/>
          <p:cNvSpPr txBox="1"/>
          <p:nvPr/>
        </p:nvSpPr>
        <p:spPr>
          <a:xfrm>
            <a:off x="0" y="3519478"/>
            <a:ext cx="8915402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neighbors of “4” are 1, 3, 6, 8 and 2. so they are in the Markov blanket of variable “4”.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8" name="Google Shape;24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9626" y="754552"/>
            <a:ext cx="2420726" cy="2493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/>
        </p:nvSpPr>
        <p:spPr>
          <a:xfrm>
            <a:off x="0" y="15803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3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35"/>
          <p:cNvSpPr txBox="1"/>
          <p:nvPr/>
        </p:nvSpPr>
        <p:spPr>
          <a:xfrm>
            <a:off x="57356" y="332204"/>
            <a:ext cx="8833402" cy="22852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Markov Random Field. Which of the nodes has / have the largest Markov blanket (i.e. the Markov blanket with the most number of nodes)? (One or more correct options)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A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B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C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D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(e) 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(f) F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35"/>
          <p:cNvSpPr txBox="1"/>
          <p:nvPr/>
        </p:nvSpPr>
        <p:spPr>
          <a:xfrm>
            <a:off x="0" y="3184599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3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35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3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35"/>
          <p:cNvSpPr txBox="1"/>
          <p:nvPr/>
        </p:nvSpPr>
        <p:spPr>
          <a:xfrm>
            <a:off x="0" y="3643174"/>
            <a:ext cx="899739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an MRF, the Markov blanket of a node comprises of its immediate neighbours. Nodes A and C have four neighbours each while the other nodes have fewer than four neighbours. Hence, A and C have the largest Markov blankets.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35"/>
          <p:cNvSpPr txBox="1"/>
          <p:nvPr/>
        </p:nvSpPr>
        <p:spPr>
          <a:xfrm>
            <a:off x="3017816" y="4763840"/>
            <a:ext cx="633620" cy="3462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a), c)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0" name="Google Shape;260;p35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61" name="Google Shape;26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6572" y="954942"/>
            <a:ext cx="2288485" cy="2503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/>
          <p:nvPr/>
        </p:nvSpPr>
        <p:spPr>
          <a:xfrm>
            <a:off x="0" y="17552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4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36"/>
          <p:cNvSpPr txBox="1"/>
          <p:nvPr/>
        </p:nvSpPr>
        <p:spPr>
          <a:xfrm>
            <a:off x="35097" y="384932"/>
            <a:ext cx="8982490" cy="17312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Bayesian Network given below. Which of the following independence relations hold? (One or more correct options)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A and B are independent if C is given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A and B are independent if no other variables are given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C and D are not independent if A is given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A and F are independent if C is given</a:t>
            </a:r>
            <a:endParaRPr b="0" i="0" sz="1800" u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36"/>
          <p:cNvSpPr txBox="1"/>
          <p:nvPr/>
        </p:nvSpPr>
        <p:spPr>
          <a:xfrm>
            <a:off x="0" y="2314418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4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36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4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36"/>
          <p:cNvSpPr txBox="1"/>
          <p:nvPr/>
        </p:nvSpPr>
        <p:spPr>
          <a:xfrm>
            <a:off x="0" y="2755421"/>
            <a:ext cx="8781222" cy="14542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is a common descendant of A and B. So, A and B are not independent if C is given.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P(A,B,C,D,E, F) = P(A)P(B)P(D|A)P(C|A,B)P(E|C)P(F|C). Marginalizing over C, D, E, F, we get P(A,B) = P(A)P(B). Thus, A and B are marginally independent.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is a parent of both C and D. So. C and D are independent if A is given.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a directed path A → C → F. So, A and F are independent if C is given.</a:t>
            </a:r>
            <a:endParaRPr sz="1100"/>
          </a:p>
        </p:txBody>
      </p:sp>
      <p:sp>
        <p:nvSpPr>
          <p:cNvPr id="272" name="Google Shape;272;p36"/>
          <p:cNvSpPr txBox="1"/>
          <p:nvPr/>
        </p:nvSpPr>
        <p:spPr>
          <a:xfrm>
            <a:off x="3017816" y="4763840"/>
            <a:ext cx="925534" cy="3462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b), d)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3" name="Google Shape;273;p36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74" name="Google Shape;27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9455" y="785441"/>
            <a:ext cx="1538685" cy="152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/>
          <p:nvPr/>
        </p:nvSpPr>
        <p:spPr>
          <a:xfrm>
            <a:off x="0" y="17552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5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37"/>
          <p:cNvSpPr txBox="1"/>
          <p:nvPr/>
        </p:nvSpPr>
        <p:spPr>
          <a:xfrm>
            <a:off x="35097" y="384932"/>
            <a:ext cx="8982490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Bayesian Network from question 4, assume that every variable is binary. What is the number of independent parameters required to represent all the probability tables for the distribution?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8 (b) 12 (c) 16 (d) 24 (e) 36</a:t>
            </a:r>
            <a:endParaRPr b="0" i="0" sz="1400" u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37"/>
          <p:cNvSpPr txBox="1"/>
          <p:nvPr/>
        </p:nvSpPr>
        <p:spPr>
          <a:xfrm>
            <a:off x="14831" y="1130677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5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37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5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37"/>
          <p:cNvSpPr txBox="1"/>
          <p:nvPr/>
        </p:nvSpPr>
        <p:spPr>
          <a:xfrm>
            <a:off x="-62018" y="1552958"/>
            <a:ext cx="7454348" cy="9925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fully specify the distribution, we would need tables corresponding to P(A), P(B), P(C|A,B), P(D|A), P(E|C), P(F|C).The table for P(A) would appear as follows. It has 1 independent parameter since P(A = 1) can be determined given P(A = 0). The table structure is similar for P(B), which also has 1 parameter.</a:t>
            </a:r>
            <a:endParaRPr sz="1100"/>
          </a:p>
        </p:txBody>
      </p:sp>
      <p:sp>
        <p:nvSpPr>
          <p:cNvPr id="285" name="Google Shape;285;p37"/>
          <p:cNvSpPr txBox="1"/>
          <p:nvPr/>
        </p:nvSpPr>
        <p:spPr>
          <a:xfrm>
            <a:off x="3017816" y="4763840"/>
            <a:ext cx="925534" cy="3462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6" name="Google Shape;286;p37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87" name="Google Shape;28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8611" y="1588376"/>
            <a:ext cx="1528976" cy="47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81042" y="2508410"/>
            <a:ext cx="3215136" cy="1000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78738" y="3666583"/>
            <a:ext cx="2436359" cy="70733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7"/>
          <p:cNvSpPr txBox="1"/>
          <p:nvPr/>
        </p:nvSpPr>
        <p:spPr>
          <a:xfrm>
            <a:off x="-25536" y="2677793"/>
            <a:ext cx="5906578" cy="761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table for P(C|A,B) would appear as follows. It has 4 independent parameters, where each parameter corresponds to a row. Given one of the entries in a row, we can determine the other one.</a:t>
            </a:r>
            <a:endParaRPr sz="1100"/>
          </a:p>
        </p:txBody>
      </p:sp>
      <p:sp>
        <p:nvSpPr>
          <p:cNvPr id="291" name="Google Shape;291;p37"/>
          <p:cNvSpPr txBox="1"/>
          <p:nvPr/>
        </p:nvSpPr>
        <p:spPr>
          <a:xfrm>
            <a:off x="-23597" y="3552764"/>
            <a:ext cx="6082826" cy="9925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table for P(D|A) would appear as follows. It has 2 independent parameters, where each parameter corresponds to a row. Given one of the entries in a row, we can determine the other one. Since P(E|C) and P(F|C) have a similar structure, they also have 2 independent parameters each.</a:t>
            </a:r>
            <a:endParaRPr sz="1100"/>
          </a:p>
        </p:txBody>
      </p:sp>
      <p:sp>
        <p:nvSpPr>
          <p:cNvPr id="292" name="Google Shape;292;p37"/>
          <p:cNvSpPr txBox="1"/>
          <p:nvPr/>
        </p:nvSpPr>
        <p:spPr>
          <a:xfrm>
            <a:off x="4485665" y="4545344"/>
            <a:ext cx="4610514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Hence, the total number of independent parameters is 1 + 1 + 4 + 2 + 2 + 2 = 12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/>
        </p:nvSpPr>
        <p:spPr>
          <a:xfrm>
            <a:off x="0" y="4756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6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38"/>
          <p:cNvSpPr txBox="1"/>
          <p:nvPr/>
        </p:nvSpPr>
        <p:spPr>
          <a:xfrm>
            <a:off x="96575" y="351000"/>
            <a:ext cx="9009900" cy="21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7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undirected graph given below, which nodes are conditionally independent of each other given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B?</a:t>
            </a:r>
            <a:endParaRPr sz="1100"/>
          </a:p>
          <a:p>
            <a:pPr indent="-3492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lphaLcParenBoth"/>
            </a:pPr>
            <a:r>
              <a:rPr b="0" i="0" lang="en" sz="17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 D</a:t>
            </a:r>
            <a:endParaRPr sz="1100"/>
          </a:p>
          <a:p>
            <a:pPr indent="-3492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lphaLcParenBoth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D, E</a:t>
            </a:r>
            <a:endParaRPr sz="1100"/>
          </a:p>
          <a:p>
            <a:pPr indent="-3492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lphaLcParenBoth"/>
            </a:pPr>
            <a:r>
              <a:rPr b="0" i="0" lang="en" sz="17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C, D</a:t>
            </a:r>
            <a:endParaRPr sz="1100"/>
          </a:p>
          <a:p>
            <a:pPr indent="-3492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lphaLcParenBoth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 F</a:t>
            </a:r>
            <a:endParaRPr sz="1100"/>
          </a:p>
          <a:p>
            <a:pPr indent="-3492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lphaLcParenBoth"/>
            </a:pPr>
            <a:r>
              <a:rPr b="0" i="0" lang="en" sz="17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None of the above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38"/>
          <p:cNvSpPr txBox="1"/>
          <p:nvPr/>
        </p:nvSpPr>
        <p:spPr>
          <a:xfrm>
            <a:off x="0" y="2460470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6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38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6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38"/>
          <p:cNvSpPr txBox="1"/>
          <p:nvPr/>
        </p:nvSpPr>
        <p:spPr>
          <a:xfrm>
            <a:off x="3017816" y="4763840"/>
            <a:ext cx="1305706" cy="3462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e) 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3" name="Google Shape;303;p38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4" name="Google Shape;304;p38"/>
          <p:cNvSpPr txBox="1"/>
          <p:nvPr/>
        </p:nvSpPr>
        <p:spPr>
          <a:xfrm>
            <a:off x="-37657" y="2917180"/>
            <a:ext cx="9009822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7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pairs have an alternate route to each other that does not pass through B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5" name="Google Shape;30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8836" y="745434"/>
            <a:ext cx="3043280" cy="1991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9"/>
          <p:cNvSpPr txBox="1"/>
          <p:nvPr/>
        </p:nvSpPr>
        <p:spPr>
          <a:xfrm>
            <a:off x="0" y="-15449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7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39"/>
          <p:cNvSpPr txBox="1"/>
          <p:nvPr/>
        </p:nvSpPr>
        <p:spPr>
          <a:xfrm>
            <a:off x="0" y="397897"/>
            <a:ext cx="8773262" cy="206191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324" l="-781" r="0" t="-1772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313" name="Google Shape;313;p39"/>
          <p:cNvSpPr txBox="1"/>
          <p:nvPr/>
        </p:nvSpPr>
        <p:spPr>
          <a:xfrm>
            <a:off x="0" y="2768107"/>
            <a:ext cx="1796497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7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39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7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39"/>
          <p:cNvSpPr txBox="1"/>
          <p:nvPr/>
        </p:nvSpPr>
        <p:spPr>
          <a:xfrm>
            <a:off x="0" y="3202760"/>
            <a:ext cx="8244002" cy="8425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8695" l="-720" r="-164" t="-3803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/>
          </a:p>
        </p:txBody>
      </p:sp>
      <p:sp>
        <p:nvSpPr>
          <p:cNvPr id="316" name="Google Shape;316;p39"/>
          <p:cNvSpPr txBox="1"/>
          <p:nvPr/>
        </p:nvSpPr>
        <p:spPr>
          <a:xfrm>
            <a:off x="3017816" y="4763840"/>
            <a:ext cx="903171" cy="3462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17" name="Google Shape;317;p39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318" name="Google Shape;318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92966" y="1259785"/>
            <a:ext cx="1907377" cy="12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/>
        </p:nvSpPr>
        <p:spPr>
          <a:xfrm>
            <a:off x="0" y="1919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8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40"/>
          <p:cNvSpPr txBox="1"/>
          <p:nvPr/>
        </p:nvSpPr>
        <p:spPr>
          <a:xfrm>
            <a:off x="50939" y="437327"/>
            <a:ext cx="9042123" cy="17312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of the following best describes the Markov property in a Hidden Markov Model (HMM)?</a:t>
            </a:r>
            <a:endParaRPr sz="1100"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i="0" lang="en" sz="18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future state depends on the current state and the entire past sequence of states.</a:t>
            </a:r>
            <a:endParaRPr sz="1100"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i="0" lang="en" sz="18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future state depends only on the current state and is independent of the past states, given the current state.</a:t>
            </a:r>
            <a:endParaRPr sz="1100"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i="0" lang="en" sz="18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future state depends on the past states and the future states, given the current state.</a:t>
            </a:r>
            <a:endParaRPr sz="1100"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i="0" lang="en" sz="18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future state depends only on the past states and is independent of the current state.</a:t>
            </a:r>
            <a:endParaRPr sz="1100"/>
          </a:p>
        </p:txBody>
      </p:sp>
      <p:sp>
        <p:nvSpPr>
          <p:cNvPr id="326" name="Google Shape;326;p40"/>
          <p:cNvSpPr txBox="1"/>
          <p:nvPr/>
        </p:nvSpPr>
        <p:spPr>
          <a:xfrm>
            <a:off x="22209" y="2485825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8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40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8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40"/>
          <p:cNvSpPr txBox="1"/>
          <p:nvPr/>
        </p:nvSpPr>
        <p:spPr>
          <a:xfrm>
            <a:off x="3017816" y="4763840"/>
            <a:ext cx="828628" cy="3462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9" name="Google Shape;329;p40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0" name="Google Shape;330;p40"/>
          <p:cNvSpPr txBox="1"/>
          <p:nvPr/>
        </p:nvSpPr>
        <p:spPr>
          <a:xfrm>
            <a:off x="22209" y="3228403"/>
            <a:ext cx="8721741" cy="623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future state depends only on the current state and is independent of the past states, given the current state.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1"/>
          <p:cNvSpPr txBox="1"/>
          <p:nvPr/>
        </p:nvSpPr>
        <p:spPr>
          <a:xfrm>
            <a:off x="0" y="24490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9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41"/>
          <p:cNvSpPr txBox="1"/>
          <p:nvPr/>
        </p:nvSpPr>
        <p:spPr>
          <a:xfrm>
            <a:off x="81844" y="2322512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9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41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9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41"/>
          <p:cNvSpPr txBox="1"/>
          <p:nvPr/>
        </p:nvSpPr>
        <p:spPr>
          <a:xfrm>
            <a:off x="3017816" y="4763840"/>
            <a:ext cx="850991" cy="3462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40" name="Google Shape;340;p41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1" name="Google Shape;341;p41"/>
          <p:cNvSpPr/>
          <p:nvPr/>
        </p:nvSpPr>
        <p:spPr>
          <a:xfrm>
            <a:off x="81844" y="603797"/>
            <a:ext cx="8632288" cy="1454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main objective of Belief Propagation in a graphical model?</a:t>
            </a:r>
            <a:endParaRPr sz="11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To compute the shortest path between two nodes.</a:t>
            </a:r>
            <a:endParaRPr sz="11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To calculate the marginal probabilities for each node.</a:t>
            </a:r>
            <a:endParaRPr sz="11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To find the maximum likelihood path in a graph.</a:t>
            </a:r>
            <a:endParaRPr sz="11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To determine the posterior distribution of hidden variables. 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41"/>
          <p:cNvSpPr txBox="1"/>
          <p:nvPr/>
        </p:nvSpPr>
        <p:spPr>
          <a:xfrm>
            <a:off x="81844" y="3039264"/>
            <a:ext cx="8773921" cy="7617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 objective of Belief Propagation (BP) is to compute the marginal probabilities of each node in a graphical model, specifically in probabilistic graphical models such as Bayesian Networks or Markov Random Fields (MRFs).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"/>
          <p:cNvSpPr txBox="1"/>
          <p:nvPr/>
        </p:nvSpPr>
        <p:spPr>
          <a:xfrm>
            <a:off x="0" y="3505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10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42"/>
          <p:cNvSpPr txBox="1"/>
          <p:nvPr/>
        </p:nvSpPr>
        <p:spPr>
          <a:xfrm>
            <a:off x="84530" y="3085730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10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42"/>
          <p:cNvSpPr txBox="1"/>
          <p:nvPr/>
        </p:nvSpPr>
        <p:spPr>
          <a:xfrm>
            <a:off x="-1" y="4763840"/>
            <a:ext cx="2817743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10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42"/>
          <p:cNvSpPr txBox="1"/>
          <p:nvPr/>
        </p:nvSpPr>
        <p:spPr>
          <a:xfrm>
            <a:off x="3301082" y="4771806"/>
            <a:ext cx="649723" cy="3462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52" name="Google Shape;352;p42"/>
          <p:cNvCxnSpPr/>
          <p:nvPr/>
        </p:nvCxnSpPr>
        <p:spPr>
          <a:xfrm>
            <a:off x="2964542" y="4944930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3" name="Google Shape;353;p42"/>
          <p:cNvSpPr/>
          <p:nvPr/>
        </p:nvSpPr>
        <p:spPr>
          <a:xfrm>
            <a:off x="84530" y="256568"/>
            <a:ext cx="6433103" cy="2839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Markov network given in the figure, two students make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following claims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Manish claims variable “1” is dependent on variable “7” given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 “2”.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Trina claims variable “2” is independent of variable “6” given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 “3”.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of the following is true?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Both the students are correct.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Trina is incorrect and Manish is correct.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Trina is correct and Manish is incorrect.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Both the students are incorrect.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(e) Insufficient information to make any conclusion.</a:t>
            </a:r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42"/>
          <p:cNvSpPr txBox="1"/>
          <p:nvPr/>
        </p:nvSpPr>
        <p:spPr>
          <a:xfrm>
            <a:off x="123511" y="3570245"/>
            <a:ext cx="733083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88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1: If we block 2 then there’s no path between 1 and 7. Therefore 1 and 7 is independent given 2. ⇒ Manish is incorrect</a:t>
            </a:r>
            <a:endParaRPr sz="1100"/>
          </a:p>
          <a:p>
            <a:pPr indent="0" lvl="0" marL="8890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2: If we block 3 then also there is a path to reach from 2 to 6 via 4. Therefore 2 is dependent on 6 given 3. ⇒ Trina is incorrect</a:t>
            </a:r>
            <a:endParaRPr sz="1100"/>
          </a:p>
        </p:txBody>
      </p:sp>
      <p:pic>
        <p:nvPicPr>
          <p:cNvPr id="355" name="Google Shape;355;p42"/>
          <p:cNvPicPr preferRelativeResize="0"/>
          <p:nvPr/>
        </p:nvPicPr>
        <p:blipFill rotWithShape="1">
          <a:blip r:embed="rId3">
            <a:alphaModFix/>
          </a:blip>
          <a:srcRect b="2475" l="608" r="0" t="4934"/>
          <a:stretch/>
        </p:blipFill>
        <p:spPr>
          <a:xfrm>
            <a:off x="6149837" y="568782"/>
            <a:ext cx="2464063" cy="252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6"/>
          <p:cNvPicPr preferRelativeResize="0"/>
          <p:nvPr/>
        </p:nvPicPr>
        <p:blipFill rotWithShape="1">
          <a:blip r:embed="rId3">
            <a:alphaModFix/>
          </a:blip>
          <a:srcRect b="30036" l="46053" r="11312" t="0"/>
          <a:stretch/>
        </p:blipFill>
        <p:spPr>
          <a:xfrm>
            <a:off x="22364" y="3087328"/>
            <a:ext cx="1501631" cy="118705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6"/>
          <p:cNvSpPr txBox="1"/>
          <p:nvPr/>
        </p:nvSpPr>
        <p:spPr>
          <a:xfrm>
            <a:off x="22364" y="81838"/>
            <a:ext cx="1666445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Theory</a:t>
            </a:r>
            <a:endParaRPr sz="1100"/>
          </a:p>
        </p:txBody>
      </p:sp>
      <p:sp>
        <p:nvSpPr>
          <p:cNvPr id="141" name="Google Shape;141;p26"/>
          <p:cNvSpPr txBox="1"/>
          <p:nvPr/>
        </p:nvSpPr>
        <p:spPr>
          <a:xfrm>
            <a:off x="22364" y="532879"/>
            <a:ext cx="8859891" cy="623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branch of mathematics that deals with the study of graphs and it consists of a set of vertices(nodes) connected by edges.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6"/>
          <p:cNvSpPr/>
          <p:nvPr/>
        </p:nvSpPr>
        <p:spPr>
          <a:xfrm>
            <a:off x="4883462" y="1665133"/>
            <a:ext cx="4201768" cy="16850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undirected graph is a graph where the edges do not have a specific direction and it is bidirectional in nature it does not have a parent-child relation concept as there is no particular direction.</a:t>
            </a:r>
            <a:endParaRPr sz="1100"/>
          </a:p>
          <a:p>
            <a:pPr indent="-24765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⮚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Unordered Pair of Vertices</a:t>
            </a:r>
            <a:endParaRPr sz="1100"/>
          </a:p>
          <a:p>
            <a:pPr indent="-24765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Notation: </a:t>
            </a: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edge between A and B is denoted as (A↔B) or simply A−B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22363" y="1612697"/>
            <a:ext cx="4405519" cy="1454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directed graph is a graph that is unidirectional in this the edges have a specific direction and the edges have directions specified with them.</a:t>
            </a:r>
            <a:endParaRPr sz="1100"/>
          </a:p>
          <a:p>
            <a:pPr indent="-24765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⮚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Ordered Pair of Vertices</a:t>
            </a:r>
            <a:endParaRPr sz="1100"/>
          </a:p>
          <a:p>
            <a:pPr indent="-24765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Notation: 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edge from A to B is denoted as (A→B) or A → B.</a:t>
            </a:r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46790" y="1246062"/>
            <a:ext cx="1794434" cy="3462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Directed Graph</a:t>
            </a:r>
            <a:endParaRPr sz="1100"/>
          </a:p>
        </p:txBody>
      </p:sp>
      <p:sp>
        <p:nvSpPr>
          <p:cNvPr id="145" name="Google Shape;145;p26"/>
          <p:cNvSpPr txBox="1"/>
          <p:nvPr/>
        </p:nvSpPr>
        <p:spPr>
          <a:xfrm>
            <a:off x="4961690" y="1237505"/>
            <a:ext cx="2403205" cy="3462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Undirected Graph</a:t>
            </a:r>
            <a:endParaRPr sz="1100"/>
          </a:p>
        </p:txBody>
      </p:sp>
      <p:sp>
        <p:nvSpPr>
          <p:cNvPr id="146" name="Google Shape;146;p26"/>
          <p:cNvSpPr txBox="1"/>
          <p:nvPr/>
        </p:nvSpPr>
        <p:spPr>
          <a:xfrm>
            <a:off x="1523994" y="3465489"/>
            <a:ext cx="2736546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G(V,E) = {(1,2), (2,3), (3,4), (4,5), (5,1), (1,3)}</a:t>
            </a:r>
            <a:endParaRPr sz="11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 that (1,2) ≠ (2,1) [Asymmetry]</a:t>
            </a:r>
            <a:endParaRPr sz="1100"/>
          </a:p>
        </p:txBody>
      </p:sp>
      <p:pic>
        <p:nvPicPr>
          <p:cNvPr id="147" name="Google Shape;147;p26"/>
          <p:cNvPicPr preferRelativeResize="0"/>
          <p:nvPr/>
        </p:nvPicPr>
        <p:blipFill rotWithShape="1">
          <a:blip r:embed="rId4">
            <a:alphaModFix/>
          </a:blip>
          <a:srcRect b="4400" l="2889" r="7368" t="5580"/>
          <a:stretch/>
        </p:blipFill>
        <p:spPr>
          <a:xfrm>
            <a:off x="7980364" y="3121497"/>
            <a:ext cx="863039" cy="109970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 txBox="1"/>
          <p:nvPr/>
        </p:nvSpPr>
        <p:spPr>
          <a:xfrm>
            <a:off x="4883462" y="3465489"/>
            <a:ext cx="2736547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G(V,E) = [{1,6}, {6,5}, {5,4}, {4,3}, {5,3}, {3,2},{2,1}]</a:t>
            </a:r>
            <a:endParaRPr sz="11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 that {1,6} = {6,1} [Symmetry]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6"/>
          <p:cNvSpPr/>
          <p:nvPr/>
        </p:nvSpPr>
        <p:spPr>
          <a:xfrm>
            <a:off x="166481" y="4387088"/>
            <a:ext cx="4405519" cy="53091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24765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Applications: 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Bayesian Networks, Transportation Networks etc.</a:t>
            </a:r>
            <a:endParaRPr sz="1100"/>
          </a:p>
        </p:txBody>
      </p:sp>
      <p:sp>
        <p:nvSpPr>
          <p:cNvPr id="150" name="Google Shape;150;p26"/>
          <p:cNvSpPr/>
          <p:nvPr/>
        </p:nvSpPr>
        <p:spPr>
          <a:xfrm>
            <a:off x="4738481" y="4336481"/>
            <a:ext cx="4405519" cy="53091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24765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Applications: 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Social Networks, Communication Networks etc.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/>
        </p:nvSpPr>
        <p:spPr>
          <a:xfrm>
            <a:off x="0" y="0"/>
            <a:ext cx="3220277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Acyclicity of Bayes Networks</a:t>
            </a:r>
            <a:endParaRPr sz="1100"/>
          </a:p>
        </p:txBody>
      </p:sp>
      <p:pic>
        <p:nvPicPr>
          <p:cNvPr id="156" name="Google Shape;156;p27"/>
          <p:cNvPicPr preferRelativeResize="0"/>
          <p:nvPr/>
        </p:nvPicPr>
        <p:blipFill rotWithShape="1">
          <a:blip r:embed="rId3">
            <a:alphaModFix/>
          </a:blip>
          <a:srcRect b="46559" l="37799" r="39455" t="21683"/>
          <a:stretch/>
        </p:blipFill>
        <p:spPr>
          <a:xfrm>
            <a:off x="6082748" y="464288"/>
            <a:ext cx="2079763" cy="14908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" name="Google Shape;157;p27"/>
          <p:cNvGrpSpPr/>
          <p:nvPr/>
        </p:nvGrpSpPr>
        <p:grpSpPr>
          <a:xfrm>
            <a:off x="101876" y="496222"/>
            <a:ext cx="5918753" cy="1392071"/>
            <a:chOff x="79512" y="601422"/>
            <a:chExt cx="8567531" cy="2015055"/>
          </a:xfrm>
        </p:grpSpPr>
        <p:pic>
          <p:nvPicPr>
            <p:cNvPr id="158" name="Google Shape;158;p27"/>
            <p:cNvPicPr preferRelativeResize="0"/>
            <p:nvPr/>
          </p:nvPicPr>
          <p:blipFill rotWithShape="1">
            <a:blip r:embed="rId3">
              <a:alphaModFix/>
            </a:blip>
            <a:srcRect b="13618" l="0" r="0" t="58434"/>
            <a:stretch/>
          </p:blipFill>
          <p:spPr>
            <a:xfrm>
              <a:off x="79512" y="601422"/>
              <a:ext cx="8567531" cy="12292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27"/>
            <p:cNvPicPr preferRelativeResize="0"/>
            <p:nvPr/>
          </p:nvPicPr>
          <p:blipFill rotWithShape="1">
            <a:blip r:embed="rId3">
              <a:alphaModFix/>
            </a:blip>
            <a:srcRect b="57316" l="11847" r="64592" t="32362"/>
            <a:stretch/>
          </p:blipFill>
          <p:spPr>
            <a:xfrm>
              <a:off x="3468756" y="1970433"/>
              <a:ext cx="2872408" cy="6460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27"/>
          <p:cNvSpPr txBox="1"/>
          <p:nvPr/>
        </p:nvSpPr>
        <p:spPr>
          <a:xfrm>
            <a:off x="34785" y="2038488"/>
            <a:ext cx="2663690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Markov Random Field</a:t>
            </a:r>
            <a:endParaRPr sz="1100"/>
          </a:p>
        </p:txBody>
      </p:sp>
      <p:sp>
        <p:nvSpPr>
          <p:cNvPr id="161" name="Google Shape;161;p27"/>
          <p:cNvSpPr txBox="1"/>
          <p:nvPr/>
        </p:nvSpPr>
        <p:spPr>
          <a:xfrm>
            <a:off x="79512" y="2456283"/>
            <a:ext cx="7702827" cy="12234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Markov network or MRF is similar to a Bayesian network in its representation of dependencies; the differences being that Bayesian networks are directed and acyclic, whereas Markov networks are undirected and may be cyclic. </a:t>
            </a:r>
            <a:endParaRPr sz="11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Thus, a Markov network can represent certain dependencies that a Bayesian network cannot (such as cyclic dependencies)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7"/>
          <p:cNvSpPr txBox="1"/>
          <p:nvPr/>
        </p:nvSpPr>
        <p:spPr>
          <a:xfrm>
            <a:off x="42239" y="3735265"/>
            <a:ext cx="7387136" cy="5309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Markov Property (Markov Blanket)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 random variable in an MRF is conditionally independent of all other variables given its neighbors (the variables directly connected to it).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3" name="Google Shape;16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876" y="4329336"/>
            <a:ext cx="4372586" cy="635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/>
        </p:nvSpPr>
        <p:spPr>
          <a:xfrm>
            <a:off x="42661" y="107210"/>
            <a:ext cx="6216928" cy="346249"/>
          </a:xfrm>
          <a:prstGeom prst="rect">
            <a:avLst/>
          </a:prstGeom>
          <a:solidFill>
            <a:srgbClr val="B20679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Factorization comparison in Bayesian and Undirected Graph</a:t>
            </a:r>
            <a:endParaRPr sz="1100"/>
          </a:p>
        </p:txBody>
      </p:sp>
      <p:sp>
        <p:nvSpPr>
          <p:cNvPr id="169" name="Google Shape;169;p28"/>
          <p:cNvSpPr txBox="1"/>
          <p:nvPr/>
        </p:nvSpPr>
        <p:spPr>
          <a:xfrm>
            <a:off x="94841" y="588523"/>
            <a:ext cx="2358382" cy="3462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Bayesian Network</a:t>
            </a:r>
            <a:endParaRPr sz="1100"/>
          </a:p>
        </p:txBody>
      </p:sp>
      <p:sp>
        <p:nvSpPr>
          <p:cNvPr id="170" name="Google Shape;170;p28"/>
          <p:cNvSpPr txBox="1"/>
          <p:nvPr/>
        </p:nvSpPr>
        <p:spPr>
          <a:xfrm>
            <a:off x="4761976" y="588522"/>
            <a:ext cx="2491106" cy="3462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Markov Random Field</a:t>
            </a:r>
            <a:endParaRPr sz="1100"/>
          </a:p>
        </p:txBody>
      </p:sp>
      <p:pic>
        <p:nvPicPr>
          <p:cNvPr id="171" name="Google Shape;17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61" y="1013576"/>
            <a:ext cx="4652930" cy="1926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 rotWithShape="1">
          <a:blip r:embed="rId4">
            <a:alphaModFix/>
          </a:blip>
          <a:srcRect b="0" l="10112" r="0" t="15168"/>
          <a:stretch/>
        </p:blipFill>
        <p:spPr>
          <a:xfrm>
            <a:off x="4958504" y="3444665"/>
            <a:ext cx="3114195" cy="16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 rotWithShape="1">
          <a:blip r:embed="rId5">
            <a:alphaModFix/>
          </a:blip>
          <a:srcRect b="0" l="11107" r="0" t="22474"/>
          <a:stretch/>
        </p:blipFill>
        <p:spPr>
          <a:xfrm>
            <a:off x="720948" y="3377134"/>
            <a:ext cx="3464549" cy="16591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Google Shape;174;p28"/>
          <p:cNvGrpSpPr/>
          <p:nvPr/>
        </p:nvGrpSpPr>
        <p:grpSpPr>
          <a:xfrm>
            <a:off x="4767588" y="1020455"/>
            <a:ext cx="4333751" cy="1961476"/>
            <a:chOff x="6460435" y="1327449"/>
            <a:chExt cx="5778335" cy="2615301"/>
          </a:xfrm>
        </p:grpSpPr>
        <p:pic>
          <p:nvPicPr>
            <p:cNvPr id="175" name="Google Shape;175;p2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460435" y="1327449"/>
              <a:ext cx="5559094" cy="2615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28"/>
            <p:cNvPicPr preferRelativeResize="0"/>
            <p:nvPr/>
          </p:nvPicPr>
          <p:blipFill rotWithShape="1">
            <a:blip r:embed="rId7">
              <a:alphaModFix/>
            </a:blip>
            <a:srcRect b="-4007" l="33319" r="31729" t="52748"/>
            <a:stretch/>
          </p:blipFill>
          <p:spPr>
            <a:xfrm>
              <a:off x="10875603" y="2476931"/>
              <a:ext cx="1363167" cy="4013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7" name="Google Shape;177;p28"/>
          <p:cNvSpPr txBox="1"/>
          <p:nvPr/>
        </p:nvSpPr>
        <p:spPr>
          <a:xfrm>
            <a:off x="42661" y="3018821"/>
            <a:ext cx="5436285" cy="3462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 of Factorization in Markov Random Fields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/>
        </p:nvSpPr>
        <p:spPr>
          <a:xfrm>
            <a:off x="37039" y="46566"/>
            <a:ext cx="2358382" cy="3462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Connectivity in MRF</a:t>
            </a:r>
            <a:endParaRPr sz="1100"/>
          </a:p>
        </p:txBody>
      </p:sp>
      <p:grpSp>
        <p:nvGrpSpPr>
          <p:cNvPr id="183" name="Google Shape;183;p29"/>
          <p:cNvGrpSpPr/>
          <p:nvPr/>
        </p:nvGrpSpPr>
        <p:grpSpPr>
          <a:xfrm>
            <a:off x="5555974" y="233788"/>
            <a:ext cx="3496814" cy="1541590"/>
            <a:chOff x="7407965" y="311717"/>
            <a:chExt cx="4662418" cy="2055453"/>
          </a:xfrm>
        </p:grpSpPr>
        <p:pic>
          <p:nvPicPr>
            <p:cNvPr id="184" name="Google Shape;184;p29"/>
            <p:cNvPicPr preferRelativeResize="0"/>
            <p:nvPr/>
          </p:nvPicPr>
          <p:blipFill rotWithShape="1">
            <a:blip r:embed="rId3">
              <a:alphaModFix/>
            </a:blip>
            <a:srcRect b="0" l="28846" r="0" t="45078"/>
            <a:stretch/>
          </p:blipFill>
          <p:spPr>
            <a:xfrm>
              <a:off x="7407965" y="448917"/>
              <a:ext cx="4662418" cy="19182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29"/>
            <p:cNvPicPr preferRelativeResize="0"/>
            <p:nvPr/>
          </p:nvPicPr>
          <p:blipFill rotWithShape="1">
            <a:blip r:embed="rId3">
              <a:alphaModFix/>
            </a:blip>
            <a:srcRect b="11629" l="3514" r="79415" t="61613"/>
            <a:stretch/>
          </p:blipFill>
          <p:spPr>
            <a:xfrm>
              <a:off x="10509659" y="311717"/>
              <a:ext cx="1312246" cy="10963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6" name="Google Shape;186;p29"/>
          <p:cNvPicPr preferRelativeResize="0"/>
          <p:nvPr/>
        </p:nvPicPr>
        <p:blipFill rotWithShape="1">
          <a:blip r:embed="rId3">
            <a:alphaModFix/>
          </a:blip>
          <a:srcRect b="54669" l="5267" r="2935" t="18215"/>
          <a:stretch/>
        </p:blipFill>
        <p:spPr>
          <a:xfrm>
            <a:off x="125153" y="494965"/>
            <a:ext cx="5374818" cy="84626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9"/>
          <p:cNvSpPr txBox="1"/>
          <p:nvPr/>
        </p:nvSpPr>
        <p:spPr>
          <a:xfrm>
            <a:off x="37039" y="1535774"/>
            <a:ext cx="2996881" cy="346249"/>
          </a:xfrm>
          <a:prstGeom prst="rect">
            <a:avLst/>
          </a:prstGeom>
          <a:solidFill>
            <a:srgbClr val="B20679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Bayesian Network as MRF</a:t>
            </a:r>
            <a:endParaRPr sz="1100"/>
          </a:p>
        </p:txBody>
      </p:sp>
      <p:pic>
        <p:nvPicPr>
          <p:cNvPr id="188" name="Google Shape;188;p29"/>
          <p:cNvPicPr preferRelativeResize="0"/>
          <p:nvPr/>
        </p:nvPicPr>
        <p:blipFill rotWithShape="1">
          <a:blip r:embed="rId4">
            <a:alphaModFix/>
          </a:blip>
          <a:srcRect b="0" l="0" r="0" t="29881"/>
          <a:stretch/>
        </p:blipFill>
        <p:spPr>
          <a:xfrm>
            <a:off x="346916" y="1968614"/>
            <a:ext cx="3967865" cy="1489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 rotWithShape="1">
          <a:blip r:embed="rId5">
            <a:alphaModFix/>
          </a:blip>
          <a:srcRect b="0" l="3718" r="0" t="26702"/>
          <a:stretch/>
        </p:blipFill>
        <p:spPr>
          <a:xfrm>
            <a:off x="4816389" y="1913679"/>
            <a:ext cx="4035338" cy="1599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9"/>
          <p:cNvPicPr preferRelativeResize="0"/>
          <p:nvPr/>
        </p:nvPicPr>
        <p:blipFill rotWithShape="1">
          <a:blip r:embed="rId6">
            <a:alphaModFix/>
          </a:blip>
          <a:srcRect b="0" l="0" r="9757" t="25345"/>
          <a:stretch/>
        </p:blipFill>
        <p:spPr>
          <a:xfrm>
            <a:off x="2760593" y="3489478"/>
            <a:ext cx="3622813" cy="1599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0"/>
          <p:cNvPicPr preferRelativeResize="0"/>
          <p:nvPr/>
        </p:nvPicPr>
        <p:blipFill rotWithShape="1">
          <a:blip r:embed="rId3">
            <a:alphaModFix/>
          </a:blip>
          <a:srcRect b="0" l="0" r="0" t="19959"/>
          <a:stretch/>
        </p:blipFill>
        <p:spPr>
          <a:xfrm>
            <a:off x="87388" y="395320"/>
            <a:ext cx="3888628" cy="1795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0"/>
          <p:cNvPicPr preferRelativeResize="0"/>
          <p:nvPr/>
        </p:nvPicPr>
        <p:blipFill rotWithShape="1">
          <a:blip r:embed="rId4">
            <a:alphaModFix/>
          </a:blip>
          <a:srcRect b="0" l="0" r="24255" t="20645"/>
          <a:stretch/>
        </p:blipFill>
        <p:spPr>
          <a:xfrm>
            <a:off x="4450306" y="127848"/>
            <a:ext cx="3467256" cy="199346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 txBox="1"/>
          <p:nvPr/>
        </p:nvSpPr>
        <p:spPr>
          <a:xfrm>
            <a:off x="21568" y="49071"/>
            <a:ext cx="2089283" cy="3462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Moralizing Parents</a:t>
            </a:r>
            <a:endParaRPr sz="1100"/>
          </a:p>
        </p:txBody>
      </p:sp>
      <p:pic>
        <p:nvPicPr>
          <p:cNvPr id="198" name="Google Shape;198;p30"/>
          <p:cNvPicPr preferRelativeResize="0"/>
          <p:nvPr/>
        </p:nvPicPr>
        <p:blipFill rotWithShape="1">
          <a:blip r:embed="rId5">
            <a:alphaModFix/>
          </a:blip>
          <a:srcRect b="0" l="0" r="0" t="16136"/>
          <a:stretch/>
        </p:blipFill>
        <p:spPr>
          <a:xfrm>
            <a:off x="281148" y="3389909"/>
            <a:ext cx="3659405" cy="161979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0"/>
          <p:cNvSpPr txBox="1"/>
          <p:nvPr/>
        </p:nvSpPr>
        <p:spPr>
          <a:xfrm>
            <a:off x="44675" y="2346527"/>
            <a:ext cx="2089283" cy="3462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Belief Propagation</a:t>
            </a:r>
            <a:endParaRPr sz="1100"/>
          </a:p>
        </p:txBody>
      </p:sp>
      <p:sp>
        <p:nvSpPr>
          <p:cNvPr id="200" name="Google Shape;200;p30"/>
          <p:cNvSpPr txBox="1"/>
          <p:nvPr/>
        </p:nvSpPr>
        <p:spPr>
          <a:xfrm>
            <a:off x="44675" y="2675935"/>
            <a:ext cx="9056612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Belief propagation, also known as sum–product message passing, is a message-passing algorithm for performing inference on graphical models, such as Bayesian networks and Markov random fields. </a:t>
            </a:r>
            <a:endParaRPr sz="1100"/>
          </a:p>
          <a:p>
            <a:pPr indent="-215900" lvl="0" marL="215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calculates the marginal distribution for each unobserved node (or variable), conditional on any observed nodes (or variables)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01" name="Google Shape;201;p30"/>
          <p:cNvGrpSpPr/>
          <p:nvPr/>
        </p:nvGrpSpPr>
        <p:grpSpPr>
          <a:xfrm>
            <a:off x="3879230" y="3389909"/>
            <a:ext cx="5167864" cy="1729409"/>
            <a:chOff x="5172306" y="4519878"/>
            <a:chExt cx="6890485" cy="2305878"/>
          </a:xfrm>
        </p:grpSpPr>
        <p:grpSp>
          <p:nvGrpSpPr>
            <p:cNvPr id="202" name="Google Shape;202;p30"/>
            <p:cNvGrpSpPr/>
            <p:nvPr/>
          </p:nvGrpSpPr>
          <p:grpSpPr>
            <a:xfrm>
              <a:off x="5172306" y="4519878"/>
              <a:ext cx="6890485" cy="2305878"/>
              <a:chOff x="5172306" y="4519878"/>
              <a:chExt cx="6890485" cy="2305878"/>
            </a:xfrm>
          </p:grpSpPr>
          <p:pic>
            <p:nvPicPr>
              <p:cNvPr id="203" name="Google Shape;203;p3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999817" y="4519878"/>
                <a:ext cx="5062974" cy="230587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4" name="Google Shape;204;p30"/>
              <p:cNvPicPr preferRelativeResize="0"/>
              <p:nvPr/>
            </p:nvPicPr>
            <p:blipFill rotWithShape="1">
              <a:blip r:embed="rId7">
                <a:alphaModFix/>
              </a:blip>
              <a:srcRect b="50827" l="0" r="50527" t="0"/>
              <a:stretch/>
            </p:blipFill>
            <p:spPr>
              <a:xfrm>
                <a:off x="5172306" y="5502032"/>
                <a:ext cx="2044827" cy="97999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5" name="Google Shape;205;p30"/>
            <p:cNvSpPr txBox="1"/>
            <p:nvPr/>
          </p:nvSpPr>
          <p:spPr>
            <a:xfrm>
              <a:off x="8925337" y="6398587"/>
              <a:ext cx="2882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1"/>
          <p:cNvPicPr preferRelativeResize="0"/>
          <p:nvPr/>
        </p:nvPicPr>
        <p:blipFill rotWithShape="1">
          <a:blip r:embed="rId3">
            <a:alphaModFix/>
          </a:blip>
          <a:srcRect b="0" l="16582" r="0" t="16558"/>
          <a:stretch/>
        </p:blipFill>
        <p:spPr>
          <a:xfrm>
            <a:off x="4645196" y="763048"/>
            <a:ext cx="3658775" cy="202639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1"/>
          <p:cNvSpPr txBox="1"/>
          <p:nvPr/>
        </p:nvSpPr>
        <p:spPr>
          <a:xfrm>
            <a:off x="93427" y="0"/>
            <a:ext cx="1482584" cy="34624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BP in Trees</a:t>
            </a:r>
            <a:endParaRPr sz="1100"/>
          </a:p>
        </p:txBody>
      </p:sp>
      <p:sp>
        <p:nvSpPr>
          <p:cNvPr id="212" name="Google Shape;212;p31"/>
          <p:cNvSpPr txBox="1"/>
          <p:nvPr/>
        </p:nvSpPr>
        <p:spPr>
          <a:xfrm>
            <a:off x="2225406" y="2346243"/>
            <a:ext cx="585237" cy="2034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31"/>
          <p:cNvPicPr preferRelativeResize="0"/>
          <p:nvPr/>
        </p:nvPicPr>
        <p:blipFill rotWithShape="1">
          <a:blip r:embed="rId4">
            <a:alphaModFix/>
          </a:blip>
          <a:srcRect b="0" l="15414" r="0" t="16558"/>
          <a:stretch/>
        </p:blipFill>
        <p:spPr>
          <a:xfrm>
            <a:off x="324454" y="763048"/>
            <a:ext cx="3658775" cy="2026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1"/>
          <p:cNvPicPr preferRelativeResize="0"/>
          <p:nvPr/>
        </p:nvPicPr>
        <p:blipFill rotWithShape="1">
          <a:blip r:embed="rId5">
            <a:alphaModFix/>
          </a:blip>
          <a:srcRect b="9891" l="0" r="1130" t="34327"/>
          <a:stretch/>
        </p:blipFill>
        <p:spPr>
          <a:xfrm>
            <a:off x="41747" y="3403531"/>
            <a:ext cx="4523544" cy="1382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1"/>
          <p:cNvPicPr preferRelativeResize="0"/>
          <p:nvPr/>
        </p:nvPicPr>
        <p:blipFill rotWithShape="1">
          <a:blip r:embed="rId6">
            <a:alphaModFix/>
          </a:blip>
          <a:srcRect b="11483" l="0" r="0" t="26780"/>
          <a:stretch/>
        </p:blipFill>
        <p:spPr>
          <a:xfrm>
            <a:off x="4565291" y="3510058"/>
            <a:ext cx="4509465" cy="127644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1"/>
          <p:cNvSpPr txBox="1"/>
          <p:nvPr/>
        </p:nvSpPr>
        <p:spPr>
          <a:xfrm>
            <a:off x="5843258" y="3110546"/>
            <a:ext cx="2176903" cy="346249"/>
          </a:xfrm>
          <a:prstGeom prst="rect">
            <a:avLst/>
          </a:prstGeom>
          <a:solidFill>
            <a:srgbClr val="B20679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for BP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/>
        </p:nvSpPr>
        <p:spPr>
          <a:xfrm>
            <a:off x="1178350" y="1253175"/>
            <a:ext cx="7197365" cy="14542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Undirected Graphical Models</a:t>
            </a:r>
            <a:endParaRPr sz="1100"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Markov Model</a:t>
            </a:r>
            <a:endParaRPr sz="1100"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Belief Propagation</a:t>
            </a:r>
            <a:endParaRPr sz="1100"/>
          </a:p>
        </p:txBody>
      </p:sp>
      <p:sp>
        <p:nvSpPr>
          <p:cNvPr id="222" name="Google Shape;222;p32"/>
          <p:cNvSpPr txBox="1"/>
          <p:nvPr/>
        </p:nvSpPr>
        <p:spPr>
          <a:xfrm>
            <a:off x="1538924" y="283105"/>
            <a:ext cx="6066149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on which Week 9 Assignment Questions are based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/>
        </p:nvSpPr>
        <p:spPr>
          <a:xfrm>
            <a:off x="-7991" y="4315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1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33"/>
          <p:cNvSpPr txBox="1"/>
          <p:nvPr/>
        </p:nvSpPr>
        <p:spPr>
          <a:xfrm>
            <a:off x="181775" y="370400"/>
            <a:ext cx="8800800" cy="1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undirected graph given below, how many terms will be there in its potential function factorization?</a:t>
            </a:r>
            <a:endParaRPr sz="1100"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lphaLcParenBoth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1100"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lphaLcParenBoth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100"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lphaLcParenBoth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1100"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lphaLcParenBoth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1100"/>
          </a:p>
        </p:txBody>
      </p:sp>
      <p:sp>
        <p:nvSpPr>
          <p:cNvPr id="230" name="Google Shape;230;p33"/>
          <p:cNvSpPr txBox="1"/>
          <p:nvPr/>
        </p:nvSpPr>
        <p:spPr>
          <a:xfrm>
            <a:off x="0" y="2860473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1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33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1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33"/>
          <p:cNvSpPr txBox="1"/>
          <p:nvPr/>
        </p:nvSpPr>
        <p:spPr>
          <a:xfrm>
            <a:off x="3017816" y="4763840"/>
            <a:ext cx="1074620" cy="3462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3" name="Google Shape;233;p33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4" name="Google Shape;234;p33"/>
          <p:cNvSpPr txBox="1"/>
          <p:nvPr/>
        </p:nvSpPr>
        <p:spPr>
          <a:xfrm>
            <a:off x="17854" y="3316501"/>
            <a:ext cx="8800640" cy="623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will be same as maximum number of cliques in the graph: (A, B, C, D), (A, E, D), (B, C, F)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So, Maximum number of cliques are 3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5" name="Google Shape;23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8603" y="769130"/>
            <a:ext cx="1474263" cy="196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