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Pinyon Script"/>
      <p:regular r:id="rId29"/>
    </p:embeddedFont>
    <p:embeddedFont>
      <p:font typeface="Bad Script"/>
      <p:regular r:id="rId30"/>
    </p:embeddedFont>
    <p:embeddedFont>
      <p:font typeface="Arial Black"/>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191EEF-9240-42C9-BB5B-618E0CAAB660}">
  <a:tblStyle styleId="{D5191EEF-9240-42C9-BB5B-618E0CAAB66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inyonScrip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ialBlack-regular.fntdata"/><Relationship Id="rId30" Type="http://schemas.openxmlformats.org/officeDocument/2006/relationships/font" Target="fonts/BadScript-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a15f00c47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7a15f00c47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a15f00c47_2_1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7a15f00c47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a15f00c47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7a15f00c47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a15f00c47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7a15f00c47_2_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7a15f00c47_2_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a15f00c47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7a15f00c47_2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7a15f00c47_2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a15f00c47_2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7a15f00c47_2_1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7a15f00c47_2_1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a15f00c47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7a15f00c47_2_2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7a15f00c47_2_2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a15f00c47_2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7a15f00c47_2_2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7a15f00c47_2_2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a15f00c47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7a15f00c47_2_2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7a15f00c47_2_2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a15f00c47_2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7a15f00c47_2_2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27a15f00c47_2_2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a15f00c47_2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7a15f00c47_2_2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7a15f00c47_2_2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a15f00c47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7a15f00c47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a15f00c47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g27a15f00c47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7a15f00c47_2_2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a15f00c47_2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27a15f00c47_2_2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7a15f00c47_2_2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a15f00c47_2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7a15f00c47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a15f00c47_2_1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27a15f00c47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a15f00c47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7a15f00c47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a15f00c47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7a15f00c47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a15f00c47_2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7a15f00c47_2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a15f00c47_2_13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7a15f00c47_2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a15f00c47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7a15f00c47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0.png"/><Relationship Id="rId11" Type="http://schemas.openxmlformats.org/officeDocument/2006/relationships/image" Target="../media/image14.png"/><Relationship Id="rId10" Type="http://schemas.openxmlformats.org/officeDocument/2006/relationships/image" Target="../media/image17.png"/><Relationship Id="rId12"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25.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0.png"/><Relationship Id="rId5" Type="http://schemas.openxmlformats.org/officeDocument/2006/relationships/image" Target="../media/image13.png"/><Relationship Id="rId6" Type="http://schemas.openxmlformats.org/officeDocument/2006/relationships/image" Target="../media/image36.png"/><Relationship Id="rId7" Type="http://schemas.openxmlformats.org/officeDocument/2006/relationships/image" Target="../media/image5.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28" name="Shape 128"/>
        <p:cNvGrpSpPr/>
        <p:nvPr/>
      </p:nvGrpSpPr>
      <p:grpSpPr>
        <a:xfrm>
          <a:off x="0" y="0"/>
          <a:ext cx="0" cy="0"/>
          <a:chOff x="0" y="0"/>
          <a:chExt cx="0" cy="0"/>
        </a:xfrm>
      </p:grpSpPr>
      <p:sp>
        <p:nvSpPr>
          <p:cNvPr id="129" name="Google Shape;129;p25"/>
          <p:cNvSpPr/>
          <p:nvPr/>
        </p:nvSpPr>
        <p:spPr>
          <a:xfrm>
            <a:off x="2330523" y="128010"/>
            <a:ext cx="4482958" cy="13157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Week-2 (Discussion)</a:t>
            </a:r>
            <a:endParaRPr sz="1100"/>
          </a:p>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5</a:t>
            </a:r>
            <a:r>
              <a:rPr b="1" baseline="30000" i="0" lang="en" sz="4100" u="none" cap="none" strike="noStrike">
                <a:solidFill>
                  <a:srgbClr val="FFD966"/>
                </a:solidFill>
                <a:latin typeface="Calibri"/>
                <a:ea typeface="Calibri"/>
                <a:cs typeface="Calibri"/>
                <a:sym typeface="Calibri"/>
              </a:rPr>
              <a:t>th</a:t>
            </a:r>
            <a:r>
              <a:rPr b="1" i="0" lang="en" sz="4100" u="none" cap="none" strike="noStrike">
                <a:solidFill>
                  <a:srgbClr val="FFD966"/>
                </a:solidFill>
                <a:latin typeface="Calibri"/>
                <a:ea typeface="Calibri"/>
                <a:cs typeface="Calibri"/>
                <a:sym typeface="Calibri"/>
              </a:rPr>
              <a:t> </a:t>
            </a:r>
            <a:r>
              <a:rPr b="1" lang="en" sz="4100">
                <a:solidFill>
                  <a:srgbClr val="FFD966"/>
                </a:solidFill>
                <a:latin typeface="Calibri"/>
                <a:ea typeface="Calibri"/>
                <a:cs typeface="Calibri"/>
                <a:sym typeface="Calibri"/>
              </a:rPr>
              <a:t>August</a:t>
            </a:r>
            <a:r>
              <a:rPr b="1" i="0" lang="en" sz="4100" u="none" cap="none" strike="noStrike">
                <a:solidFill>
                  <a:srgbClr val="FFD966"/>
                </a:solidFill>
                <a:latin typeface="Calibri"/>
                <a:ea typeface="Calibri"/>
                <a:cs typeface="Calibri"/>
                <a:sym typeface="Calibri"/>
              </a:rPr>
              <a:t>, 2024</a:t>
            </a:r>
            <a:endParaRPr b="1" i="0" sz="4100" u="none" cap="none" strike="noStrike">
              <a:solidFill>
                <a:srgbClr val="FFD966"/>
              </a:solidFill>
              <a:latin typeface="Calibri"/>
              <a:ea typeface="Calibri"/>
              <a:cs typeface="Calibri"/>
              <a:sym typeface="Calibri"/>
            </a:endParaRPr>
          </a:p>
        </p:txBody>
      </p:sp>
      <p:pic>
        <p:nvPicPr>
          <p:cNvPr id="130" name="Google Shape;130;p25"/>
          <p:cNvPicPr preferRelativeResize="0"/>
          <p:nvPr/>
        </p:nvPicPr>
        <p:blipFill rotWithShape="1">
          <a:blip r:embed="rId4">
            <a:alphaModFix/>
          </a:blip>
          <a:srcRect b="0" l="0" r="0" t="0"/>
          <a:stretch/>
        </p:blipFill>
        <p:spPr>
          <a:xfrm>
            <a:off x="91911" y="122195"/>
            <a:ext cx="1477652" cy="1477652"/>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58547" y="226219"/>
            <a:ext cx="1133573" cy="1269602"/>
          </a:xfrm>
          <a:prstGeom prst="rect">
            <a:avLst/>
          </a:prstGeom>
          <a:noFill/>
          <a:ln>
            <a:noFill/>
          </a:ln>
        </p:spPr>
      </p:pic>
      <p:sp>
        <p:nvSpPr>
          <p:cNvPr id="132" name="Google Shape;132;p25"/>
          <p:cNvSpPr txBox="1"/>
          <p:nvPr/>
        </p:nvSpPr>
        <p:spPr>
          <a:xfrm>
            <a:off x="0" y="1922667"/>
            <a:ext cx="7335077" cy="1882919"/>
          </a:xfrm>
          <a:prstGeom prst="rect">
            <a:avLst/>
          </a:prstGeom>
          <a:solidFill>
            <a:srgbClr val="FFE699">
              <a:alpha val="74901"/>
            </a:srgbClr>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rgbClr val="548135"/>
                </a:solidFill>
                <a:latin typeface="Arial Black"/>
                <a:ea typeface="Arial Black"/>
                <a:cs typeface="Arial Black"/>
                <a:sym typeface="Arial Black"/>
              </a:rPr>
              <a:t>Introduction to Machine Learning</a:t>
            </a:r>
            <a:endParaRPr sz="18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 Balaraman Ravindran</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Professor and Head of the Department</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Department of Data Science and Artificial Intelligence </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IIT Madras</a:t>
            </a:r>
            <a:endParaRPr b="1" sz="1500">
              <a:solidFill>
                <a:srgbClr val="548135"/>
              </a:solidFill>
              <a:latin typeface="Arial"/>
              <a:ea typeface="Arial"/>
              <a:cs typeface="Arial"/>
              <a:sym typeface="Arial"/>
            </a:endParaRPr>
          </a:p>
        </p:txBody>
      </p:sp>
      <p:sp>
        <p:nvSpPr>
          <p:cNvPr id="133" name="Google Shape;133;p25"/>
          <p:cNvSpPr txBox="1"/>
          <p:nvPr/>
        </p:nvSpPr>
        <p:spPr>
          <a:xfrm>
            <a:off x="1" y="3965274"/>
            <a:ext cx="6440864" cy="1073756"/>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Ayan Paul</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PMRF Research Scholar </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IIT Kharagpur</a:t>
            </a:r>
            <a:endParaRPr b="1" sz="1500">
              <a:solidFill>
                <a:srgbClr val="FFF2CC"/>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6015821" y="2197044"/>
            <a:ext cx="3128179" cy="2946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rotWithShape="1">
          <a:blip r:embed="rId3">
            <a:alphaModFix/>
          </a:blip>
          <a:srcRect b="0" l="0" r="0" t="0"/>
          <a:stretch/>
        </p:blipFill>
        <p:spPr>
          <a:xfrm>
            <a:off x="152893" y="215898"/>
            <a:ext cx="5678878" cy="3176995"/>
          </a:xfrm>
          <a:prstGeom prst="rect">
            <a:avLst/>
          </a:prstGeom>
          <a:noFill/>
          <a:ln>
            <a:noFill/>
          </a:ln>
        </p:spPr>
      </p:pic>
      <p:grpSp>
        <p:nvGrpSpPr>
          <p:cNvPr id="223" name="Google Shape;223;p34"/>
          <p:cNvGrpSpPr/>
          <p:nvPr/>
        </p:nvGrpSpPr>
        <p:grpSpPr>
          <a:xfrm>
            <a:off x="117425" y="3685281"/>
            <a:ext cx="4805569" cy="919682"/>
            <a:chOff x="162338" y="5122429"/>
            <a:chExt cx="6407426" cy="1226243"/>
          </a:xfrm>
        </p:grpSpPr>
        <p:pic>
          <p:nvPicPr>
            <p:cNvPr id="224" name="Google Shape;224;p34"/>
            <p:cNvPicPr preferRelativeResize="0"/>
            <p:nvPr/>
          </p:nvPicPr>
          <p:blipFill rotWithShape="1">
            <a:blip r:embed="rId4">
              <a:alphaModFix/>
            </a:blip>
            <a:srcRect b="0" l="0" r="0" t="58512"/>
            <a:stretch/>
          </p:blipFill>
          <p:spPr>
            <a:xfrm>
              <a:off x="209628" y="5619084"/>
              <a:ext cx="5886372" cy="729588"/>
            </a:xfrm>
            <a:prstGeom prst="rect">
              <a:avLst/>
            </a:prstGeom>
            <a:noFill/>
            <a:ln>
              <a:noFill/>
            </a:ln>
          </p:spPr>
        </p:pic>
        <p:pic>
          <p:nvPicPr>
            <p:cNvPr id="225" name="Google Shape;225;p34"/>
            <p:cNvPicPr preferRelativeResize="0"/>
            <p:nvPr/>
          </p:nvPicPr>
          <p:blipFill rotWithShape="1">
            <a:blip r:embed="rId4">
              <a:alphaModFix/>
            </a:blip>
            <a:srcRect b="74096" l="10814" r="9086" t="3303"/>
            <a:stretch/>
          </p:blipFill>
          <p:spPr>
            <a:xfrm>
              <a:off x="162338" y="5122429"/>
              <a:ext cx="6407426" cy="540117"/>
            </a:xfrm>
            <a:prstGeom prst="rect">
              <a:avLst/>
            </a:prstGeom>
            <a:noFill/>
            <a:ln>
              <a:noFill/>
            </a:ln>
          </p:spPr>
        </p:pic>
      </p:grpSp>
      <p:pic>
        <p:nvPicPr>
          <p:cNvPr id="226" name="Google Shape;226;p34"/>
          <p:cNvPicPr preferRelativeResize="0"/>
          <p:nvPr/>
        </p:nvPicPr>
        <p:blipFill rotWithShape="1">
          <a:blip r:embed="rId5">
            <a:alphaModFix/>
          </a:blip>
          <a:srcRect b="0" l="7739" r="0" t="0"/>
          <a:stretch/>
        </p:blipFill>
        <p:spPr>
          <a:xfrm>
            <a:off x="5926504" y="355655"/>
            <a:ext cx="3100071" cy="2549387"/>
          </a:xfrm>
          <a:prstGeom prst="rect">
            <a:avLst/>
          </a:prstGeom>
          <a:noFill/>
          <a:ln>
            <a:noFill/>
          </a:ln>
        </p:spPr>
      </p:pic>
      <p:pic>
        <p:nvPicPr>
          <p:cNvPr id="227" name="Google Shape;227;p34"/>
          <p:cNvPicPr preferRelativeResize="0"/>
          <p:nvPr/>
        </p:nvPicPr>
        <p:blipFill rotWithShape="1">
          <a:blip r:embed="rId6">
            <a:alphaModFix/>
          </a:blip>
          <a:srcRect b="0" l="0" r="0" t="0"/>
          <a:stretch/>
        </p:blipFill>
        <p:spPr>
          <a:xfrm>
            <a:off x="6021565" y="3392893"/>
            <a:ext cx="2658718" cy="13949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nvSpPr>
        <p:spPr>
          <a:xfrm>
            <a:off x="1178350" y="1081725"/>
            <a:ext cx="7197365" cy="3116238"/>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Linear Regression</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Multivariate Regression</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Subset Selection</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Shrinkage Methods</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Principal Component Regression</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Partial Least Squares</a:t>
            </a:r>
            <a:endParaRPr sz="1100"/>
          </a:p>
        </p:txBody>
      </p:sp>
      <p:sp>
        <p:nvSpPr>
          <p:cNvPr id="233" name="Google Shape;233;p35"/>
          <p:cNvSpPr txBox="1"/>
          <p:nvPr/>
        </p:nvSpPr>
        <p:spPr>
          <a:xfrm>
            <a:off x="1538924" y="283105"/>
            <a:ext cx="606614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Topics on which Week 2 Assignment Questions are based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a:t>
            </a:r>
            <a:endParaRPr b="1" sz="1800">
              <a:solidFill>
                <a:schemeClr val="lt1"/>
              </a:solidFill>
              <a:latin typeface="Times New Roman"/>
              <a:ea typeface="Times New Roman"/>
              <a:cs typeface="Times New Roman"/>
              <a:sym typeface="Times New Roman"/>
            </a:endParaRPr>
          </a:p>
        </p:txBody>
      </p:sp>
      <p:sp>
        <p:nvSpPr>
          <p:cNvPr id="240" name="Google Shape;240;p36"/>
          <p:cNvSpPr txBox="1"/>
          <p:nvPr/>
        </p:nvSpPr>
        <p:spPr>
          <a:xfrm>
            <a:off x="-1" y="517216"/>
            <a:ext cx="8527775"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parameters obtained in linear regression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can take any value in the real space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are strictly integers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always lie in the range [0,1]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can take only non-zero values</a:t>
            </a:r>
            <a:endParaRPr sz="1800">
              <a:solidFill>
                <a:schemeClr val="dk1"/>
              </a:solidFill>
              <a:latin typeface="Times New Roman"/>
              <a:ea typeface="Times New Roman"/>
              <a:cs typeface="Times New Roman"/>
              <a:sym typeface="Times New Roman"/>
            </a:endParaRPr>
          </a:p>
        </p:txBody>
      </p:sp>
      <p:sp>
        <p:nvSpPr>
          <p:cNvPr id="241" name="Google Shape;241;p36"/>
          <p:cNvSpPr txBox="1"/>
          <p:nvPr/>
        </p:nvSpPr>
        <p:spPr>
          <a:xfrm>
            <a:off x="0" y="2149020"/>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a:t>
            </a:r>
            <a:endParaRPr b="1" sz="1800">
              <a:solidFill>
                <a:schemeClr val="lt1"/>
              </a:solidFill>
              <a:latin typeface="Times New Roman"/>
              <a:ea typeface="Times New Roman"/>
              <a:cs typeface="Times New Roman"/>
              <a:sym typeface="Times New Roman"/>
            </a:endParaRPr>
          </a:p>
        </p:txBody>
      </p:sp>
      <p:sp>
        <p:nvSpPr>
          <p:cNvPr id="242" name="Google Shape;242;p36"/>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a:t>
            </a:r>
            <a:endParaRPr b="1" sz="1800">
              <a:solidFill>
                <a:schemeClr val="lt1"/>
              </a:solidFill>
              <a:latin typeface="Times New Roman"/>
              <a:ea typeface="Times New Roman"/>
              <a:cs typeface="Times New Roman"/>
              <a:sym typeface="Times New Roman"/>
            </a:endParaRPr>
          </a:p>
        </p:txBody>
      </p:sp>
      <p:sp>
        <p:nvSpPr>
          <p:cNvPr id="243" name="Google Shape;243;p36"/>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44" name="Google Shape;244;p36"/>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45" name="Google Shape;245;p36"/>
          <p:cNvSpPr txBox="1"/>
          <p:nvPr/>
        </p:nvSpPr>
        <p:spPr>
          <a:xfrm>
            <a:off x="127656" y="3175010"/>
            <a:ext cx="8400118"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parameters obtained in linear regression can take any value in the real space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a:t>
            </a:r>
            <a:endParaRPr b="1" sz="1800">
              <a:solidFill>
                <a:schemeClr val="lt1"/>
              </a:solidFill>
              <a:latin typeface="Times New Roman"/>
              <a:ea typeface="Times New Roman"/>
              <a:cs typeface="Times New Roman"/>
              <a:sym typeface="Times New Roman"/>
            </a:endParaRPr>
          </a:p>
        </p:txBody>
      </p:sp>
      <p:sp>
        <p:nvSpPr>
          <p:cNvPr id="252" name="Google Shape;252;p37"/>
          <p:cNvSpPr txBox="1"/>
          <p:nvPr/>
        </p:nvSpPr>
        <p:spPr>
          <a:xfrm>
            <a:off x="-1" y="517217"/>
            <a:ext cx="8833402" cy="2008242"/>
          </a:xfrm>
          <a:prstGeom prst="rect">
            <a:avLst/>
          </a:prstGeom>
          <a:blipFill rotWithShape="1">
            <a:blip r:embed="rId3">
              <a:alphaModFix/>
            </a:blip>
            <a:stretch>
              <a:fillRect b="-4326" l="-775" r="0" t="-182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53" name="Google Shape;253;p37"/>
          <p:cNvSpPr txBox="1"/>
          <p:nvPr/>
        </p:nvSpPr>
        <p:spPr>
          <a:xfrm>
            <a:off x="0" y="294655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254" name="Google Shape;254;p37"/>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a:t>
            </a:r>
            <a:endParaRPr b="1" sz="1800">
              <a:solidFill>
                <a:schemeClr val="lt1"/>
              </a:solidFill>
              <a:latin typeface="Times New Roman"/>
              <a:ea typeface="Times New Roman"/>
              <a:cs typeface="Times New Roman"/>
              <a:sym typeface="Times New Roman"/>
            </a:endParaRPr>
          </a:p>
        </p:txBody>
      </p:sp>
      <p:sp>
        <p:nvSpPr>
          <p:cNvPr id="255" name="Google Shape;255;p37"/>
          <p:cNvSpPr txBox="1"/>
          <p:nvPr/>
        </p:nvSpPr>
        <p:spPr>
          <a:xfrm>
            <a:off x="0" y="3436899"/>
            <a:ext cx="8833402" cy="623248"/>
          </a:xfrm>
          <a:prstGeom prst="rect">
            <a:avLst/>
          </a:prstGeom>
          <a:blipFill rotWithShape="1">
            <a:blip r:embed="rId4">
              <a:alphaModFix/>
            </a:blip>
            <a:stretch>
              <a:fillRect b="-16174" l="-775" r="0" t="-5881"/>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56" name="Google Shape;256;p37"/>
          <p:cNvSpPr txBox="1"/>
          <p:nvPr/>
        </p:nvSpPr>
        <p:spPr>
          <a:xfrm>
            <a:off x="3017816" y="4763840"/>
            <a:ext cx="59008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57" name="Google Shape;257;p37"/>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3</a:t>
            </a:r>
            <a:endParaRPr b="1" sz="1800">
              <a:solidFill>
                <a:schemeClr val="lt1"/>
              </a:solidFill>
              <a:latin typeface="Times New Roman"/>
              <a:ea typeface="Times New Roman"/>
              <a:cs typeface="Times New Roman"/>
              <a:sym typeface="Times New Roman"/>
            </a:endParaRPr>
          </a:p>
        </p:txBody>
      </p:sp>
      <p:sp>
        <p:nvSpPr>
          <p:cNvPr id="264" name="Google Shape;264;p38"/>
          <p:cNvSpPr txBox="1"/>
          <p:nvPr/>
        </p:nvSpPr>
        <p:spPr>
          <a:xfrm>
            <a:off x="-1" y="517216"/>
            <a:ext cx="8833402" cy="228524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relation between studying time (in hours) and grade on the final examination (0-100) in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random sample of students in the Introduction to Machine Learning Class was found to be: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Grade = 30.5 + 15.2(h)</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How will a student’s grade be affected if she studies for four hours, compared to not studying?</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It will go down by 30.4 points.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It will go up by 60.8 points.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The grade will remain unchanged.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It cannot be determined from the information given</a:t>
            </a:r>
            <a:endParaRPr sz="1800">
              <a:solidFill>
                <a:schemeClr val="dk1"/>
              </a:solidFill>
              <a:latin typeface="Times New Roman"/>
              <a:ea typeface="Times New Roman"/>
              <a:cs typeface="Times New Roman"/>
              <a:sym typeface="Times New Roman"/>
            </a:endParaRPr>
          </a:p>
        </p:txBody>
      </p:sp>
      <p:sp>
        <p:nvSpPr>
          <p:cNvPr id="265" name="Google Shape;265;p38"/>
          <p:cNvSpPr txBox="1"/>
          <p:nvPr/>
        </p:nvSpPr>
        <p:spPr>
          <a:xfrm>
            <a:off x="0" y="303607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3</a:t>
            </a:r>
            <a:endParaRPr b="1" sz="1800">
              <a:solidFill>
                <a:schemeClr val="lt1"/>
              </a:solidFill>
              <a:latin typeface="Times New Roman"/>
              <a:ea typeface="Times New Roman"/>
              <a:cs typeface="Times New Roman"/>
              <a:sym typeface="Times New Roman"/>
            </a:endParaRPr>
          </a:p>
        </p:txBody>
      </p:sp>
      <p:sp>
        <p:nvSpPr>
          <p:cNvPr id="266" name="Google Shape;266;p38"/>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3</a:t>
            </a:r>
            <a:endParaRPr b="1" sz="1800">
              <a:solidFill>
                <a:schemeClr val="lt1"/>
              </a:solidFill>
              <a:latin typeface="Times New Roman"/>
              <a:ea typeface="Times New Roman"/>
              <a:cs typeface="Times New Roman"/>
              <a:sym typeface="Times New Roman"/>
            </a:endParaRPr>
          </a:p>
        </p:txBody>
      </p:sp>
      <p:sp>
        <p:nvSpPr>
          <p:cNvPr id="267" name="Google Shape;267;p38"/>
          <p:cNvSpPr txBox="1"/>
          <p:nvPr/>
        </p:nvSpPr>
        <p:spPr>
          <a:xfrm>
            <a:off x="0" y="3615943"/>
            <a:ext cx="8833402"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slope of the regression line gives the average increase in grade for every hour increase in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studying. So, if studying is increased by four hours, the grade will increase by 4×(15.2) = 60.8.</a:t>
            </a:r>
            <a:endParaRPr sz="1800">
              <a:solidFill>
                <a:schemeClr val="dk1"/>
              </a:solidFill>
              <a:latin typeface="Times New Roman"/>
              <a:ea typeface="Times New Roman"/>
              <a:cs typeface="Times New Roman"/>
              <a:sym typeface="Times New Roman"/>
            </a:endParaRPr>
          </a:p>
        </p:txBody>
      </p:sp>
      <p:sp>
        <p:nvSpPr>
          <p:cNvPr id="268" name="Google Shape;268;p38"/>
          <p:cNvSpPr txBox="1"/>
          <p:nvPr/>
        </p:nvSpPr>
        <p:spPr>
          <a:xfrm>
            <a:off x="3017816" y="4763840"/>
            <a:ext cx="597542"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269" name="Google Shape;269;p38"/>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4</a:t>
            </a:r>
            <a:endParaRPr b="1" sz="1800">
              <a:solidFill>
                <a:schemeClr val="lt1"/>
              </a:solidFill>
              <a:latin typeface="Times New Roman"/>
              <a:ea typeface="Times New Roman"/>
              <a:cs typeface="Times New Roman"/>
              <a:sym typeface="Times New Roman"/>
            </a:endParaRPr>
          </a:p>
        </p:txBody>
      </p:sp>
      <p:sp>
        <p:nvSpPr>
          <p:cNvPr id="276" name="Google Shape;276;p39"/>
          <p:cNvSpPr txBox="1"/>
          <p:nvPr/>
        </p:nvSpPr>
        <p:spPr>
          <a:xfrm>
            <a:off x="-1" y="517217"/>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the following 4 training examples: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We want to learn a function f(x) = ax+b which is parametrized by (a, b). Using squared error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as the loss function, which of the following parameters would you use to model this function.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(1,1)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(1,2)</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(2,1)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(2,2)</a:t>
            </a:r>
            <a:endParaRPr sz="1800">
              <a:solidFill>
                <a:schemeClr val="dk1"/>
              </a:solidFill>
              <a:latin typeface="Times New Roman"/>
              <a:ea typeface="Times New Roman"/>
              <a:cs typeface="Times New Roman"/>
              <a:sym typeface="Times New Roman"/>
            </a:endParaRPr>
          </a:p>
        </p:txBody>
      </p:sp>
      <p:sp>
        <p:nvSpPr>
          <p:cNvPr id="277" name="Google Shape;277;p39"/>
          <p:cNvSpPr txBox="1"/>
          <p:nvPr/>
        </p:nvSpPr>
        <p:spPr>
          <a:xfrm>
            <a:off x="0" y="305679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4</a:t>
            </a:r>
            <a:endParaRPr b="1" sz="1800">
              <a:solidFill>
                <a:schemeClr val="lt1"/>
              </a:solidFill>
              <a:latin typeface="Times New Roman"/>
              <a:ea typeface="Times New Roman"/>
              <a:cs typeface="Times New Roman"/>
              <a:sym typeface="Times New Roman"/>
            </a:endParaRPr>
          </a:p>
        </p:txBody>
      </p:sp>
      <p:sp>
        <p:nvSpPr>
          <p:cNvPr id="278" name="Google Shape;278;p39"/>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4</a:t>
            </a:r>
            <a:endParaRPr b="1" sz="1800">
              <a:solidFill>
                <a:schemeClr val="lt1"/>
              </a:solidFill>
              <a:latin typeface="Times New Roman"/>
              <a:ea typeface="Times New Roman"/>
              <a:cs typeface="Times New Roman"/>
              <a:sym typeface="Times New Roman"/>
            </a:endParaRPr>
          </a:p>
        </p:txBody>
      </p:sp>
      <p:sp>
        <p:nvSpPr>
          <p:cNvPr id="279" name="Google Shape;279;p39"/>
          <p:cNvSpPr txBox="1"/>
          <p:nvPr/>
        </p:nvSpPr>
        <p:spPr>
          <a:xfrm>
            <a:off x="0" y="3502570"/>
            <a:ext cx="883340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The line y = x + 1 is the one with minimum squared error out of all the four proposed.</a:t>
            </a:r>
            <a:endParaRPr sz="1100"/>
          </a:p>
        </p:txBody>
      </p:sp>
      <p:sp>
        <p:nvSpPr>
          <p:cNvPr id="280" name="Google Shape;280;p39"/>
          <p:cNvSpPr txBox="1"/>
          <p:nvPr/>
        </p:nvSpPr>
        <p:spPr>
          <a:xfrm>
            <a:off x="3017816" y="4763840"/>
            <a:ext cx="1097835"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81" name="Google Shape;281;p39"/>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graphicFrame>
        <p:nvGraphicFramePr>
          <p:cNvPr id="282" name="Google Shape;282;p39"/>
          <p:cNvGraphicFramePr/>
          <p:nvPr/>
        </p:nvGraphicFramePr>
        <p:xfrm>
          <a:off x="5566108" y="1452896"/>
          <a:ext cx="3000000" cy="3000000"/>
        </p:xfrm>
        <a:graphic>
          <a:graphicData uri="http://schemas.openxmlformats.org/drawingml/2006/table">
            <a:tbl>
              <a:tblPr bandRow="1" firstRow="1">
                <a:noFill/>
                <a:tableStyleId>{D5191EEF-9240-42C9-BB5B-618E0CAAB660}</a:tableStyleId>
              </a:tblPr>
              <a:tblGrid>
                <a:gridCol w="1073625"/>
                <a:gridCol w="1284175"/>
              </a:tblGrid>
              <a:tr h="278125">
                <a:tc>
                  <a:txBody>
                    <a:bodyPr/>
                    <a:lstStyle/>
                    <a:p>
                      <a:pPr indent="0" lvl="0" marL="0" marR="0" rtl="0" algn="ctr">
                        <a:lnSpc>
                          <a:spcPct val="100000"/>
                        </a:lnSpc>
                        <a:spcBef>
                          <a:spcPts val="0"/>
                        </a:spcBef>
                        <a:spcAft>
                          <a:spcPts val="0"/>
                        </a:spcAft>
                        <a:buClr>
                          <a:schemeClr val="lt1"/>
                        </a:buClr>
                        <a:buSzPts val="1500"/>
                        <a:buFont typeface="Times New Roman"/>
                        <a:buNone/>
                      </a:pPr>
                      <a:r>
                        <a:rPr b="1" lang="en" sz="1500" u="none" cap="none" strike="noStrike">
                          <a:solidFill>
                            <a:schemeClr val="lt1"/>
                          </a:solidFill>
                          <a:latin typeface="Times New Roman"/>
                          <a:ea typeface="Times New Roman"/>
                          <a:cs typeface="Times New Roman"/>
                          <a:sym typeface="Times New Roman"/>
                        </a:rPr>
                        <a:t>x</a:t>
                      </a:r>
                      <a:endParaRPr sz="1100"/>
                    </a:p>
                  </a:txBody>
                  <a:tcPr marT="34300" marB="34300" marR="68600" marL="68600"/>
                </a:tc>
                <a:tc>
                  <a:txBody>
                    <a:bodyPr/>
                    <a:lstStyle/>
                    <a:p>
                      <a:pPr indent="0" lvl="0" marL="0" marR="0" rtl="0" algn="ctr">
                        <a:spcBef>
                          <a:spcPts val="0"/>
                        </a:spcBef>
                        <a:spcAft>
                          <a:spcPts val="0"/>
                        </a:spcAft>
                        <a:buNone/>
                      </a:pPr>
                      <a:r>
                        <a:rPr lang="en" sz="1500" u="none" cap="none" strike="noStrike">
                          <a:latin typeface="Times New Roman"/>
                          <a:ea typeface="Times New Roman"/>
                          <a:cs typeface="Times New Roman"/>
                          <a:sym typeface="Times New Roman"/>
                        </a:rPr>
                        <a:t>y</a:t>
                      </a:r>
                      <a:endParaRPr sz="1500" u="none" cap="none" strike="noStrike">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a:t>
                      </a:r>
                      <a:endParaRPr sz="1100"/>
                    </a:p>
                  </a:txBody>
                  <a:tcPr marT="34300" marB="34300" marR="68600" marL="68600"/>
                </a:tc>
                <a:tc>
                  <a:txBody>
                    <a:bodyPr/>
                    <a:lstStyle/>
                    <a:p>
                      <a:pPr indent="0" lvl="0" marL="0" marR="0" rtl="0" algn="ctr">
                        <a:spcBef>
                          <a:spcPts val="0"/>
                        </a:spcBef>
                        <a:spcAft>
                          <a:spcPts val="0"/>
                        </a:spcAft>
                        <a:buNone/>
                      </a:pPr>
                      <a:r>
                        <a:rPr lang="en" sz="1500" u="none" cap="none" strike="noStrike">
                          <a:latin typeface="Times New Roman"/>
                          <a:ea typeface="Times New Roman"/>
                          <a:cs typeface="Times New Roman"/>
                          <a:sym typeface="Times New Roman"/>
                        </a:rPr>
                        <a:t>0.0319</a:t>
                      </a:r>
                      <a:endParaRPr sz="1500" u="none" cap="none" strike="noStrike">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0</a:t>
                      </a:r>
                      <a:endParaRPr sz="1100"/>
                    </a:p>
                  </a:txBody>
                  <a:tcPr marT="34300" marB="34300" marR="68600" marL="68600"/>
                </a:tc>
                <a:tc>
                  <a:txBody>
                    <a:bodyPr/>
                    <a:lstStyle/>
                    <a:p>
                      <a:pPr indent="0" lvl="0" marL="0" marR="0" rtl="0" algn="ctr">
                        <a:spcBef>
                          <a:spcPts val="0"/>
                        </a:spcBef>
                        <a:spcAft>
                          <a:spcPts val="0"/>
                        </a:spcAft>
                        <a:buNone/>
                      </a:pPr>
                      <a:r>
                        <a:rPr lang="en" sz="1500" u="none" cap="none" strike="noStrike">
                          <a:latin typeface="Times New Roman"/>
                          <a:ea typeface="Times New Roman"/>
                          <a:cs typeface="Times New Roman"/>
                          <a:sym typeface="Times New Roman"/>
                        </a:rPr>
                        <a:t>0.8692</a:t>
                      </a:r>
                      <a:endParaRPr sz="1500" u="none" cap="none" strike="noStrike">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1</a:t>
                      </a:r>
                      <a:endParaRPr sz="1100"/>
                    </a:p>
                  </a:txBody>
                  <a:tcPr marT="34300" marB="34300" marR="68600" marL="68600"/>
                </a:tc>
                <a:tc>
                  <a:txBody>
                    <a:bodyPr/>
                    <a:lstStyle/>
                    <a:p>
                      <a:pPr indent="0" lvl="0" marL="0" marR="0" rtl="0" algn="ctr">
                        <a:spcBef>
                          <a:spcPts val="0"/>
                        </a:spcBef>
                        <a:spcAft>
                          <a:spcPts val="0"/>
                        </a:spcAft>
                        <a:buNone/>
                      </a:pPr>
                      <a:r>
                        <a:rPr lang="en" sz="1500" u="none" cap="none" strike="noStrike">
                          <a:latin typeface="Times New Roman"/>
                          <a:ea typeface="Times New Roman"/>
                          <a:cs typeface="Times New Roman"/>
                          <a:sym typeface="Times New Roman"/>
                        </a:rPr>
                        <a:t>1.9566</a:t>
                      </a:r>
                      <a:endParaRPr sz="1500" u="none" cap="none" strike="noStrike">
                        <a:latin typeface="Times New Roman"/>
                        <a:ea typeface="Times New Roman"/>
                        <a:cs typeface="Times New Roman"/>
                        <a:sym typeface="Times New Roman"/>
                      </a:endParaRPr>
                    </a:p>
                  </a:txBody>
                  <a:tcPr marT="34300" marB="34300" marR="68600" marL="68600"/>
                </a:tc>
              </a:tr>
              <a:tr h="278125">
                <a:tc>
                  <a:txBody>
                    <a:bodyPr/>
                    <a:lstStyle/>
                    <a:p>
                      <a:pPr indent="0" lvl="0" marL="0" marR="0" rtl="0" algn="ctr">
                        <a:lnSpc>
                          <a:spcPct val="100000"/>
                        </a:lnSpc>
                        <a:spcBef>
                          <a:spcPts val="0"/>
                        </a:spcBef>
                        <a:spcAft>
                          <a:spcPts val="0"/>
                        </a:spcAft>
                        <a:buClr>
                          <a:srgbClr val="000000"/>
                        </a:buClr>
                        <a:buSzPts val="1500"/>
                        <a:buFont typeface="Times New Roman"/>
                        <a:buNone/>
                      </a:pPr>
                      <a:r>
                        <a:rPr b="0" i="0" lang="en" sz="1500" u="none" cap="none" strike="noStrike">
                          <a:solidFill>
                            <a:srgbClr val="000000"/>
                          </a:solidFill>
                          <a:latin typeface="Times New Roman"/>
                          <a:ea typeface="Times New Roman"/>
                          <a:cs typeface="Times New Roman"/>
                          <a:sym typeface="Times New Roman"/>
                        </a:rPr>
                        <a:t>2</a:t>
                      </a:r>
                      <a:endParaRPr sz="1100"/>
                    </a:p>
                  </a:txBody>
                  <a:tcPr marT="34300" marB="34300" marR="68600" marL="68600"/>
                </a:tc>
                <a:tc>
                  <a:txBody>
                    <a:bodyPr/>
                    <a:lstStyle/>
                    <a:p>
                      <a:pPr indent="0" lvl="0" marL="0" marR="0" rtl="0" algn="ctr">
                        <a:spcBef>
                          <a:spcPts val="0"/>
                        </a:spcBef>
                        <a:spcAft>
                          <a:spcPts val="0"/>
                        </a:spcAft>
                        <a:buNone/>
                      </a:pPr>
                      <a:r>
                        <a:rPr lang="en" sz="1500" u="none" cap="none" strike="noStrike">
                          <a:latin typeface="Times New Roman"/>
                          <a:ea typeface="Times New Roman"/>
                          <a:cs typeface="Times New Roman"/>
                          <a:sym typeface="Times New Roman"/>
                        </a:rPr>
                        <a:t>3.0343</a:t>
                      </a:r>
                      <a:endParaRPr sz="1500" u="none" cap="none" strike="noStrike">
                        <a:latin typeface="Times New Roman"/>
                        <a:ea typeface="Times New Roman"/>
                        <a:cs typeface="Times New Roman"/>
                        <a:sym typeface="Times New Roman"/>
                      </a:endParaRPr>
                    </a:p>
                  </a:txBody>
                  <a:tcPr marT="34300" marB="34300" marR="68600" marL="686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nvSpPr>
        <p:spPr>
          <a:xfrm>
            <a:off x="0" y="33411"/>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5</a:t>
            </a:r>
            <a:endParaRPr b="1" sz="1800">
              <a:solidFill>
                <a:schemeClr val="lt1"/>
              </a:solidFill>
              <a:latin typeface="Times New Roman"/>
              <a:ea typeface="Times New Roman"/>
              <a:cs typeface="Times New Roman"/>
              <a:sym typeface="Times New Roman"/>
            </a:endParaRPr>
          </a:p>
        </p:txBody>
      </p:sp>
      <p:sp>
        <p:nvSpPr>
          <p:cNvPr id="289" name="Google Shape;289;p40"/>
          <p:cNvSpPr txBox="1"/>
          <p:nvPr/>
        </p:nvSpPr>
        <p:spPr>
          <a:xfrm>
            <a:off x="0" y="346454"/>
            <a:ext cx="8833402"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a modified k-NN method in which once the k nearest neighbours to the query point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are identified, you do a linear regression fit on them and output the fitted value for the query</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point. Which of the following is/are true regarding this method.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This method makes an assumption that the data is locally linear.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In order to perform well, this method would need dense distributed training data.</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This method has higher bias compared to k-NN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This method has higher variance compared to k-NN</a:t>
            </a:r>
            <a:endParaRPr sz="1800">
              <a:solidFill>
                <a:schemeClr val="dk1"/>
              </a:solidFill>
              <a:latin typeface="Times New Roman"/>
              <a:ea typeface="Times New Roman"/>
              <a:cs typeface="Times New Roman"/>
              <a:sym typeface="Times New Roman"/>
            </a:endParaRPr>
          </a:p>
        </p:txBody>
      </p:sp>
      <p:sp>
        <p:nvSpPr>
          <p:cNvPr id="290" name="Google Shape;290;p40"/>
          <p:cNvSpPr txBox="1"/>
          <p:nvPr/>
        </p:nvSpPr>
        <p:spPr>
          <a:xfrm>
            <a:off x="-1" y="238300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5</a:t>
            </a:r>
            <a:endParaRPr b="1" sz="1800">
              <a:solidFill>
                <a:schemeClr val="lt1"/>
              </a:solidFill>
              <a:latin typeface="Times New Roman"/>
              <a:ea typeface="Times New Roman"/>
              <a:cs typeface="Times New Roman"/>
              <a:sym typeface="Times New Roman"/>
            </a:endParaRPr>
          </a:p>
        </p:txBody>
      </p:sp>
      <p:sp>
        <p:nvSpPr>
          <p:cNvPr id="291" name="Google Shape;291;p40"/>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5</a:t>
            </a:r>
            <a:endParaRPr b="1" sz="1800">
              <a:solidFill>
                <a:schemeClr val="lt1"/>
              </a:solidFill>
              <a:latin typeface="Times New Roman"/>
              <a:ea typeface="Times New Roman"/>
              <a:cs typeface="Times New Roman"/>
              <a:sym typeface="Times New Roman"/>
            </a:endParaRPr>
          </a:p>
        </p:txBody>
      </p:sp>
      <p:sp>
        <p:nvSpPr>
          <p:cNvPr id="292" name="Google Shape;292;p40"/>
          <p:cNvSpPr txBox="1"/>
          <p:nvPr/>
        </p:nvSpPr>
        <p:spPr>
          <a:xfrm>
            <a:off x="0" y="2788804"/>
            <a:ext cx="9064487" cy="184666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Since we are doing a linear fit in the k-neighborhood, we are making an assumption of local linearity. Hence, (a) holds. The method would need dense distributed training data to perform well, since in the case of the training data being sparse, the k-neighborhood would end up being quite spread out (not really local anymore). Hence, the assumption of local linearity would not give good results. Hence, (b) holds. The method has higher variance, since we now have two parameters (slope and intercept) instead of one in the case of conventional k-NN. (In the conventional case, we just try to fit a constant, and the average happens to be the constant which minimizes the squared error).</a:t>
            </a:r>
            <a:endParaRPr sz="1100"/>
          </a:p>
        </p:txBody>
      </p:sp>
      <p:sp>
        <p:nvSpPr>
          <p:cNvPr id="293" name="Google Shape;293;p40"/>
          <p:cNvSpPr txBox="1"/>
          <p:nvPr/>
        </p:nvSpPr>
        <p:spPr>
          <a:xfrm>
            <a:off x="3017816" y="4763840"/>
            <a:ext cx="1111892"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 b), d)</a:t>
            </a:r>
            <a:endParaRPr b="1" sz="1800">
              <a:solidFill>
                <a:schemeClr val="lt1"/>
              </a:solidFill>
              <a:latin typeface="Times New Roman"/>
              <a:ea typeface="Times New Roman"/>
              <a:cs typeface="Times New Roman"/>
              <a:sym typeface="Times New Roman"/>
            </a:endParaRPr>
          </a:p>
        </p:txBody>
      </p:sp>
      <p:cxnSp>
        <p:nvCxnSpPr>
          <p:cNvPr id="294" name="Google Shape;294;p40"/>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6</a:t>
            </a:r>
            <a:endParaRPr b="1" sz="1800">
              <a:solidFill>
                <a:schemeClr val="lt1"/>
              </a:solidFill>
              <a:latin typeface="Times New Roman"/>
              <a:ea typeface="Times New Roman"/>
              <a:cs typeface="Times New Roman"/>
              <a:sym typeface="Times New Roman"/>
            </a:endParaRPr>
          </a:p>
        </p:txBody>
      </p:sp>
      <p:sp>
        <p:nvSpPr>
          <p:cNvPr id="301" name="Google Shape;301;p41"/>
          <p:cNvSpPr txBox="1"/>
          <p:nvPr/>
        </p:nvSpPr>
        <p:spPr>
          <a:xfrm>
            <a:off x="-1" y="517216"/>
            <a:ext cx="8833402"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Which of the following is a L2 regularization?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Ridge regression.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Lasso regression.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Both (a) and (b).</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None of the (a) and (b).</a:t>
            </a:r>
            <a:endParaRPr sz="1800">
              <a:solidFill>
                <a:schemeClr val="dk1"/>
              </a:solidFill>
              <a:latin typeface="Times New Roman"/>
              <a:ea typeface="Times New Roman"/>
              <a:cs typeface="Times New Roman"/>
              <a:sym typeface="Times New Roman"/>
            </a:endParaRPr>
          </a:p>
        </p:txBody>
      </p:sp>
      <p:sp>
        <p:nvSpPr>
          <p:cNvPr id="302" name="Google Shape;302;p41"/>
          <p:cNvSpPr txBox="1"/>
          <p:nvPr/>
        </p:nvSpPr>
        <p:spPr>
          <a:xfrm>
            <a:off x="0" y="3166699"/>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6</a:t>
            </a:r>
            <a:endParaRPr b="1" sz="1800">
              <a:solidFill>
                <a:schemeClr val="lt1"/>
              </a:solidFill>
              <a:latin typeface="Times New Roman"/>
              <a:ea typeface="Times New Roman"/>
              <a:cs typeface="Times New Roman"/>
              <a:sym typeface="Times New Roman"/>
            </a:endParaRPr>
          </a:p>
        </p:txBody>
      </p:sp>
      <p:sp>
        <p:nvSpPr>
          <p:cNvPr id="303" name="Google Shape;303;p41"/>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6</a:t>
            </a:r>
            <a:endParaRPr b="1" sz="1800">
              <a:solidFill>
                <a:schemeClr val="lt1"/>
              </a:solidFill>
              <a:latin typeface="Times New Roman"/>
              <a:ea typeface="Times New Roman"/>
              <a:cs typeface="Times New Roman"/>
              <a:sym typeface="Times New Roman"/>
            </a:endParaRPr>
          </a:p>
        </p:txBody>
      </p:sp>
      <p:sp>
        <p:nvSpPr>
          <p:cNvPr id="304" name="Google Shape;304;p41"/>
          <p:cNvSpPr txBox="1"/>
          <p:nvPr/>
        </p:nvSpPr>
        <p:spPr>
          <a:xfrm>
            <a:off x="-2" y="3721697"/>
            <a:ext cx="8833402"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Ridge regression is a L2 regularization while Lasso is L1.</a:t>
            </a:r>
            <a:endParaRPr sz="1100"/>
          </a:p>
        </p:txBody>
      </p:sp>
      <p:sp>
        <p:nvSpPr>
          <p:cNvPr id="305" name="Google Shape;305;p41"/>
          <p:cNvSpPr txBox="1"/>
          <p:nvPr/>
        </p:nvSpPr>
        <p:spPr>
          <a:xfrm>
            <a:off x="3017816" y="4763840"/>
            <a:ext cx="90317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306" name="Google Shape;306;p41"/>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nvSpPr>
        <p:spPr>
          <a:xfrm>
            <a:off x="0" y="-1544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7</a:t>
            </a:r>
            <a:endParaRPr b="1" sz="1800">
              <a:solidFill>
                <a:schemeClr val="lt1"/>
              </a:solidFill>
              <a:latin typeface="Times New Roman"/>
              <a:ea typeface="Times New Roman"/>
              <a:cs typeface="Times New Roman"/>
              <a:sym typeface="Times New Roman"/>
            </a:endParaRPr>
          </a:p>
        </p:txBody>
      </p:sp>
      <p:sp>
        <p:nvSpPr>
          <p:cNvPr id="313" name="Google Shape;313;p42"/>
          <p:cNvSpPr txBox="1"/>
          <p:nvPr/>
        </p:nvSpPr>
        <p:spPr>
          <a:xfrm>
            <a:off x="0" y="284959"/>
            <a:ext cx="8833402" cy="256224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Choose the correct option(s) from the following:</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When working with a small dataset, one should prefer low bias/high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over high bias/low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When working with a small dataset, one should prefer high bias/low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over low bias/high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When working with a large dataset, one should prefer high bias/low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over low bias/high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When working with a large dataset, one should prefer low bias/high variance classifiers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over high bias/low variance classifiers.</a:t>
            </a:r>
            <a:endParaRPr sz="1800">
              <a:solidFill>
                <a:schemeClr val="dk1"/>
              </a:solidFill>
              <a:latin typeface="Times New Roman"/>
              <a:ea typeface="Times New Roman"/>
              <a:cs typeface="Times New Roman"/>
              <a:sym typeface="Times New Roman"/>
            </a:endParaRPr>
          </a:p>
        </p:txBody>
      </p:sp>
      <p:sp>
        <p:nvSpPr>
          <p:cNvPr id="314" name="Google Shape;314;p42"/>
          <p:cNvSpPr txBox="1"/>
          <p:nvPr/>
        </p:nvSpPr>
        <p:spPr>
          <a:xfrm>
            <a:off x="0" y="285516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7</a:t>
            </a:r>
            <a:endParaRPr b="1" sz="1800">
              <a:solidFill>
                <a:schemeClr val="lt1"/>
              </a:solidFill>
              <a:latin typeface="Times New Roman"/>
              <a:ea typeface="Times New Roman"/>
              <a:cs typeface="Times New Roman"/>
              <a:sym typeface="Times New Roman"/>
            </a:endParaRPr>
          </a:p>
        </p:txBody>
      </p:sp>
      <p:sp>
        <p:nvSpPr>
          <p:cNvPr id="315" name="Google Shape;315;p42"/>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7</a:t>
            </a:r>
            <a:endParaRPr b="1" sz="1800">
              <a:solidFill>
                <a:schemeClr val="lt1"/>
              </a:solidFill>
              <a:latin typeface="Times New Roman"/>
              <a:ea typeface="Times New Roman"/>
              <a:cs typeface="Times New Roman"/>
              <a:sym typeface="Times New Roman"/>
            </a:endParaRPr>
          </a:p>
        </p:txBody>
      </p:sp>
      <p:sp>
        <p:nvSpPr>
          <p:cNvPr id="316" name="Google Shape;316;p42"/>
          <p:cNvSpPr txBox="1"/>
          <p:nvPr/>
        </p:nvSpPr>
        <p:spPr>
          <a:xfrm>
            <a:off x="0" y="3209379"/>
            <a:ext cx="8922854"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On smaller datasets, variance is a concern since even small changes in the training set may</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change the optimal parameters significantly. Hence, a high bias/low variance classifier would be preferred. On the other hand, with a large dataset, since we have sufficient points to represent the data distribution accurately, variance is not of much concern. Hence, one would go for the classifier with low bias even though it has higher variance.</a:t>
            </a:r>
            <a:endParaRPr sz="1100"/>
          </a:p>
        </p:txBody>
      </p:sp>
      <p:sp>
        <p:nvSpPr>
          <p:cNvPr id="317" name="Google Shape;317;p42"/>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 d)</a:t>
            </a:r>
            <a:endParaRPr b="1" sz="1800">
              <a:solidFill>
                <a:schemeClr val="lt1"/>
              </a:solidFill>
              <a:latin typeface="Times New Roman"/>
              <a:ea typeface="Times New Roman"/>
              <a:cs typeface="Times New Roman"/>
              <a:sym typeface="Times New Roman"/>
            </a:endParaRPr>
          </a:p>
        </p:txBody>
      </p:sp>
      <p:cxnSp>
        <p:nvCxnSpPr>
          <p:cNvPr id="318" name="Google Shape;318;p42"/>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nvSpPr>
        <p:spPr>
          <a:xfrm>
            <a:off x="0" y="191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8</a:t>
            </a:r>
            <a:endParaRPr b="1" sz="1800">
              <a:solidFill>
                <a:schemeClr val="lt1"/>
              </a:solidFill>
              <a:latin typeface="Times New Roman"/>
              <a:ea typeface="Times New Roman"/>
              <a:cs typeface="Times New Roman"/>
              <a:sym typeface="Times New Roman"/>
            </a:endParaRPr>
          </a:p>
        </p:txBody>
      </p:sp>
      <p:sp>
        <p:nvSpPr>
          <p:cNvPr id="325" name="Google Shape;325;p43"/>
          <p:cNvSpPr txBox="1"/>
          <p:nvPr/>
        </p:nvSpPr>
        <p:spPr>
          <a:xfrm>
            <a:off x="22209" y="389257"/>
            <a:ext cx="8833402" cy="283923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Consider the following statements: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A: In Forward stepwise selection, in each step, that variable is chosen which has the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maximum correlation with the residual, then the residual is regressed on that variable, and it</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is added to the predictor.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B: In Forward stagewise selection, the variables are added one by one to the previously selected variables to produce the best fit till then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Both the statements are True.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Statement A is True, and Statement B is False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Statement A if False and Statement B is True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Both the statements are False.</a:t>
            </a:r>
            <a:endParaRPr sz="1100"/>
          </a:p>
        </p:txBody>
      </p:sp>
      <p:sp>
        <p:nvSpPr>
          <p:cNvPr id="326" name="Google Shape;326;p43"/>
          <p:cNvSpPr txBox="1"/>
          <p:nvPr/>
        </p:nvSpPr>
        <p:spPr>
          <a:xfrm>
            <a:off x="0" y="3331447"/>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8</a:t>
            </a:r>
            <a:endParaRPr b="1" sz="1800">
              <a:solidFill>
                <a:schemeClr val="lt1"/>
              </a:solidFill>
              <a:latin typeface="Times New Roman"/>
              <a:ea typeface="Times New Roman"/>
              <a:cs typeface="Times New Roman"/>
              <a:sym typeface="Times New Roman"/>
            </a:endParaRPr>
          </a:p>
        </p:txBody>
      </p:sp>
      <p:sp>
        <p:nvSpPr>
          <p:cNvPr id="327" name="Google Shape;327;p43"/>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8</a:t>
            </a:r>
            <a:endParaRPr b="1" sz="1800">
              <a:solidFill>
                <a:schemeClr val="lt1"/>
              </a:solidFill>
              <a:latin typeface="Times New Roman"/>
              <a:ea typeface="Times New Roman"/>
              <a:cs typeface="Times New Roman"/>
              <a:sym typeface="Times New Roman"/>
            </a:endParaRPr>
          </a:p>
        </p:txBody>
      </p:sp>
      <p:sp>
        <p:nvSpPr>
          <p:cNvPr id="328" name="Google Shape;328;p43"/>
          <p:cNvSpPr txBox="1"/>
          <p:nvPr/>
        </p:nvSpPr>
        <p:spPr>
          <a:xfrm>
            <a:off x="3017816" y="4763840"/>
            <a:ext cx="55281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329" name="Google Shape;329;p4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30" name="Google Shape;330;p43"/>
          <p:cNvSpPr txBox="1"/>
          <p:nvPr/>
        </p:nvSpPr>
        <p:spPr>
          <a:xfrm>
            <a:off x="2907904" y="3331447"/>
            <a:ext cx="5833817" cy="1315745"/>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In Forward stagewise selection, in each step, that variable is chosen which has the maximum correlation with the residual, then the residual is regressed on that variable, and it is added to the predictor.</a:t>
            </a:r>
            <a:endParaRPr sz="1100"/>
          </a:p>
          <a:p>
            <a:pPr indent="-127000" lvl="0" marL="215900" marR="0" rtl="0" algn="l">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In Forward stepwise selection, the variables are added one by one to the previously selected variables to produce the best fit till then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1226899" y="1152125"/>
            <a:ext cx="6838800" cy="2839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6000">
                <a:solidFill>
                  <a:srgbClr val="FF0000"/>
                </a:solidFill>
                <a:latin typeface="Bad Script"/>
                <a:ea typeface="Bad Script"/>
                <a:cs typeface="Bad Script"/>
                <a:sym typeface="Bad Script"/>
              </a:rPr>
              <a:t>All models are wrong,</a:t>
            </a:r>
            <a:endParaRPr sz="1100"/>
          </a:p>
          <a:p>
            <a:pPr indent="0" lvl="0" marL="0" marR="0" rtl="0" algn="l">
              <a:spcBef>
                <a:spcPts val="0"/>
              </a:spcBef>
              <a:spcAft>
                <a:spcPts val="0"/>
              </a:spcAft>
              <a:buNone/>
            </a:pPr>
            <a:r>
              <a:rPr lang="en" sz="6000">
                <a:solidFill>
                  <a:srgbClr val="385623"/>
                </a:solidFill>
                <a:latin typeface="Bad Script"/>
                <a:ea typeface="Bad Script"/>
                <a:cs typeface="Bad Script"/>
                <a:sym typeface="Bad Script"/>
              </a:rPr>
              <a:t>But some are useful.</a:t>
            </a:r>
            <a:endParaRPr sz="6000">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lang="en" sz="6000">
                <a:solidFill>
                  <a:srgbClr val="7F6000"/>
                </a:solidFill>
                <a:latin typeface="Pinyon Script"/>
                <a:ea typeface="Pinyon Script"/>
                <a:cs typeface="Pinyon Script"/>
                <a:sym typeface="Pinyon Script"/>
              </a:rPr>
              <a:t>-G. Box</a:t>
            </a:r>
            <a:r>
              <a:rPr lang="en" sz="6000">
                <a:solidFill>
                  <a:srgbClr val="7F6000"/>
                </a:solidFill>
                <a:latin typeface="Times New Roman"/>
                <a:ea typeface="Times New Roman"/>
                <a:cs typeface="Times New Roman"/>
                <a:sym typeface="Times New Roman"/>
              </a:rPr>
              <a:t> </a:t>
            </a:r>
            <a:endParaRPr sz="6000">
              <a:solidFill>
                <a:srgbClr val="7F6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9</a:t>
            </a:r>
            <a:endParaRPr b="1" sz="1800">
              <a:solidFill>
                <a:schemeClr val="lt1"/>
              </a:solidFill>
              <a:latin typeface="Times New Roman"/>
              <a:ea typeface="Times New Roman"/>
              <a:cs typeface="Times New Roman"/>
              <a:sym typeface="Times New Roman"/>
            </a:endParaRPr>
          </a:p>
        </p:txBody>
      </p:sp>
      <p:sp>
        <p:nvSpPr>
          <p:cNvPr id="337" name="Google Shape;337;p44"/>
          <p:cNvSpPr txBox="1"/>
          <p:nvPr/>
        </p:nvSpPr>
        <p:spPr>
          <a:xfrm>
            <a:off x="0" y="411025"/>
            <a:ext cx="8833402" cy="2786821"/>
          </a:xfrm>
          <a:prstGeom prst="rect">
            <a:avLst/>
          </a:prstGeom>
          <a:blipFill rotWithShape="1">
            <a:blip r:embed="rId3">
              <a:alphaModFix/>
            </a:blip>
            <a:stretch>
              <a:fillRect b="-2954" l="-775" r="-1447" t="-1312"/>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38" name="Google Shape;338;p44"/>
          <p:cNvSpPr txBox="1"/>
          <p:nvPr/>
        </p:nvSpPr>
        <p:spPr>
          <a:xfrm>
            <a:off x="19878" y="338874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9</a:t>
            </a:r>
            <a:endParaRPr b="1" sz="1800">
              <a:solidFill>
                <a:schemeClr val="lt1"/>
              </a:solidFill>
              <a:latin typeface="Times New Roman"/>
              <a:ea typeface="Times New Roman"/>
              <a:cs typeface="Times New Roman"/>
              <a:sym typeface="Times New Roman"/>
            </a:endParaRPr>
          </a:p>
        </p:txBody>
      </p:sp>
      <p:sp>
        <p:nvSpPr>
          <p:cNvPr id="339" name="Google Shape;339;p44"/>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9</a:t>
            </a:r>
            <a:endParaRPr b="1" sz="1800">
              <a:solidFill>
                <a:schemeClr val="lt1"/>
              </a:solidFill>
              <a:latin typeface="Times New Roman"/>
              <a:ea typeface="Times New Roman"/>
              <a:cs typeface="Times New Roman"/>
              <a:sym typeface="Times New Roman"/>
            </a:endParaRPr>
          </a:p>
        </p:txBody>
      </p:sp>
      <p:sp>
        <p:nvSpPr>
          <p:cNvPr id="340" name="Google Shape;340;p44"/>
          <p:cNvSpPr txBox="1"/>
          <p:nvPr/>
        </p:nvSpPr>
        <p:spPr>
          <a:xfrm>
            <a:off x="3017816" y="2694574"/>
            <a:ext cx="5531511" cy="1867579"/>
          </a:xfrm>
          <a:prstGeom prst="rect">
            <a:avLst/>
          </a:prstGeom>
          <a:blipFill rotWithShape="1">
            <a:blip r:embed="rId4">
              <a:alphaModFix/>
            </a:blip>
            <a:stretch>
              <a:fillRect b="-4644" l="-1239" r="0" t="-1953"/>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341" name="Google Shape;341;p44"/>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342" name="Google Shape;342;p44"/>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nvSpPr>
        <p:spPr>
          <a:xfrm>
            <a:off x="0" y="8631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10</a:t>
            </a:r>
            <a:endParaRPr b="1" sz="1800">
              <a:solidFill>
                <a:schemeClr val="lt1"/>
              </a:solidFill>
              <a:latin typeface="Times New Roman"/>
              <a:ea typeface="Times New Roman"/>
              <a:cs typeface="Times New Roman"/>
              <a:sym typeface="Times New Roman"/>
            </a:endParaRPr>
          </a:p>
        </p:txBody>
      </p:sp>
      <p:sp>
        <p:nvSpPr>
          <p:cNvPr id="349" name="Google Shape;349;p45"/>
          <p:cNvSpPr txBox="1"/>
          <p:nvPr/>
        </p:nvSpPr>
        <p:spPr>
          <a:xfrm>
            <a:off x="0" y="577003"/>
            <a:ext cx="9027215" cy="2135922"/>
          </a:xfrm>
          <a:prstGeom prst="rect">
            <a:avLst/>
          </a:prstGeom>
          <a:noFill/>
          <a:ln>
            <a:noFill/>
          </a:ln>
        </p:spPr>
        <p:txBody>
          <a:bodyPr anchorCtr="0" anchor="t" bIns="34275" lIns="68575" spcFirstLastPara="1" rIns="68575" wrap="square" tIns="34275">
            <a:spAutoFit/>
          </a:bodyPr>
          <a:lstStyle/>
          <a:p>
            <a:pPr indent="0" lvl="0" marL="0" marR="0" rtl="0" algn="l">
              <a:lnSpc>
                <a:spcPct val="107000"/>
              </a:lnSpc>
              <a:spcBef>
                <a:spcPts val="0"/>
              </a:spcBef>
              <a:spcAft>
                <a:spcPts val="0"/>
              </a:spcAft>
              <a:buNone/>
            </a:pPr>
            <a:r>
              <a:rPr lang="en" sz="1800">
                <a:solidFill>
                  <a:schemeClr val="dk1"/>
                </a:solidFill>
                <a:latin typeface="Times New Roman"/>
                <a:ea typeface="Times New Roman"/>
                <a:cs typeface="Times New Roman"/>
                <a:sym typeface="Times New Roman"/>
              </a:rPr>
              <a:t>Let </a:t>
            </a:r>
            <a:r>
              <a:rPr i="1" lang="en" sz="1800">
                <a:solidFill>
                  <a:schemeClr val="dk1"/>
                </a:solidFill>
                <a:latin typeface="Times New Roman"/>
                <a:ea typeface="Times New Roman"/>
                <a:cs typeface="Times New Roman"/>
                <a:sym typeface="Times New Roman"/>
              </a:rPr>
              <a:t>A</a:t>
            </a:r>
            <a:r>
              <a:rPr baseline="30000" i="1" lang="en" sz="1800">
                <a:solidFill>
                  <a:schemeClr val="dk1"/>
                </a:solidFill>
                <a:latin typeface="Times New Roman"/>
                <a:ea typeface="Times New Roman"/>
                <a:cs typeface="Times New Roman"/>
                <a:sym typeface="Times New Roman"/>
              </a:rPr>
              <a:t>m×n</a:t>
            </a:r>
            <a:r>
              <a:rPr lang="en" sz="1800">
                <a:solidFill>
                  <a:schemeClr val="dk1"/>
                </a:solidFill>
                <a:latin typeface="Times New Roman"/>
                <a:ea typeface="Times New Roman"/>
                <a:cs typeface="Times New Roman"/>
                <a:sym typeface="Times New Roman"/>
              </a:rPr>
              <a:t> be a matrix of real numbers. The matrix </a:t>
            </a:r>
            <a:r>
              <a:rPr i="1" lang="en" sz="1800">
                <a:solidFill>
                  <a:schemeClr val="dk1"/>
                </a:solidFill>
                <a:latin typeface="Times New Roman"/>
                <a:ea typeface="Times New Roman"/>
                <a:cs typeface="Times New Roman"/>
                <a:sym typeface="Times New Roman"/>
              </a:rPr>
              <a:t>AA</a:t>
            </a:r>
            <a:r>
              <a:rPr baseline="30000" i="1" lang="en" sz="1800">
                <a:solidFill>
                  <a:schemeClr val="dk1"/>
                </a:solidFill>
                <a:latin typeface="Times New Roman"/>
                <a:ea typeface="Times New Roman"/>
                <a:cs typeface="Times New Roman"/>
                <a:sym typeface="Times New Roman"/>
              </a:rPr>
              <a:t>T</a:t>
            </a:r>
            <a:r>
              <a:rPr lang="en" sz="1800">
                <a:solidFill>
                  <a:schemeClr val="dk1"/>
                </a:solidFill>
                <a:latin typeface="Times New Roman"/>
                <a:ea typeface="Times New Roman"/>
                <a:cs typeface="Times New Roman"/>
                <a:sym typeface="Times New Roman"/>
              </a:rPr>
              <a:t> has an eigenvector </a:t>
            </a:r>
            <a:r>
              <a:rPr i="1" lang="en" sz="1800">
                <a:solidFill>
                  <a:schemeClr val="dk1"/>
                </a:solidFill>
                <a:latin typeface="Times New Roman"/>
                <a:ea typeface="Times New Roman"/>
                <a:cs typeface="Times New Roman"/>
                <a:sym typeface="Times New Roman"/>
              </a:rPr>
              <a:t>x</a:t>
            </a:r>
            <a:r>
              <a:rPr lang="en" sz="1800">
                <a:solidFill>
                  <a:schemeClr val="dk1"/>
                </a:solidFill>
                <a:latin typeface="Times New Roman"/>
                <a:ea typeface="Times New Roman"/>
                <a:cs typeface="Times New Roman"/>
                <a:sym typeface="Times New Roman"/>
              </a:rPr>
              <a:t> with eigenvalue </a:t>
            </a:r>
            <a:r>
              <a:rPr i="1" lang="en" sz="1800">
                <a:solidFill>
                  <a:schemeClr val="dk1"/>
                </a:solidFill>
                <a:latin typeface="Times New Roman"/>
                <a:ea typeface="Times New Roman"/>
                <a:cs typeface="Times New Roman"/>
                <a:sym typeface="Times New Roman"/>
              </a:rPr>
              <a:t>b</a:t>
            </a:r>
            <a:r>
              <a:rPr lang="en" sz="1800">
                <a:solidFill>
                  <a:schemeClr val="dk1"/>
                </a:solidFill>
                <a:latin typeface="Times New Roman"/>
                <a:ea typeface="Times New Roman"/>
                <a:cs typeface="Times New Roman"/>
                <a:sym typeface="Times New Roman"/>
              </a:rPr>
              <a:t>. Then the eigenvector </a:t>
            </a:r>
            <a:r>
              <a:rPr i="1" lang="en" sz="1800">
                <a:solidFill>
                  <a:schemeClr val="dk1"/>
                </a:solidFill>
                <a:latin typeface="Times New Roman"/>
                <a:ea typeface="Times New Roman"/>
                <a:cs typeface="Times New Roman"/>
                <a:sym typeface="Times New Roman"/>
              </a:rPr>
              <a:t>y</a:t>
            </a:r>
            <a:r>
              <a:rPr lang="en" sz="1800">
                <a:solidFill>
                  <a:schemeClr val="dk1"/>
                </a:solidFill>
                <a:latin typeface="Times New Roman"/>
                <a:ea typeface="Times New Roman"/>
                <a:cs typeface="Times New Roman"/>
                <a:sym typeface="Times New Roman"/>
              </a:rPr>
              <a:t> of </a:t>
            </a:r>
            <a:r>
              <a:rPr i="1" lang="en" sz="1800">
                <a:solidFill>
                  <a:schemeClr val="dk1"/>
                </a:solidFill>
                <a:latin typeface="Times New Roman"/>
                <a:ea typeface="Times New Roman"/>
                <a:cs typeface="Times New Roman"/>
                <a:sym typeface="Times New Roman"/>
              </a:rPr>
              <a:t>A</a:t>
            </a:r>
            <a:r>
              <a:rPr baseline="30000" i="1" lang="en" sz="1800">
                <a:solidFill>
                  <a:schemeClr val="dk1"/>
                </a:solidFill>
                <a:latin typeface="Times New Roman"/>
                <a:ea typeface="Times New Roman"/>
                <a:cs typeface="Times New Roman"/>
                <a:sym typeface="Times New Roman"/>
              </a:rPr>
              <a:t>T</a:t>
            </a:r>
            <a:r>
              <a:rPr lang="en" sz="1800">
                <a:solidFill>
                  <a:schemeClr val="dk1"/>
                </a:solidFill>
                <a:latin typeface="Times New Roman"/>
                <a:ea typeface="Times New Roman"/>
                <a:cs typeface="Times New Roman"/>
                <a:sym typeface="Times New Roman"/>
              </a:rPr>
              <a:t> A which has eigenvalue </a:t>
            </a:r>
            <a:r>
              <a:rPr i="1" lang="en" sz="1800">
                <a:solidFill>
                  <a:schemeClr val="dk1"/>
                </a:solidFill>
                <a:latin typeface="Times New Roman"/>
                <a:ea typeface="Times New Roman"/>
                <a:cs typeface="Times New Roman"/>
                <a:sym typeface="Times New Roman"/>
              </a:rPr>
              <a:t>b</a:t>
            </a:r>
            <a:r>
              <a:rPr lang="en" sz="1800">
                <a:solidFill>
                  <a:schemeClr val="dk1"/>
                </a:solidFill>
                <a:latin typeface="Times New Roman"/>
                <a:ea typeface="Times New Roman"/>
                <a:cs typeface="Times New Roman"/>
                <a:sym typeface="Times New Roman"/>
              </a:rPr>
              <a:t> is equal to</a:t>
            </a:r>
            <a:endParaRPr sz="1100"/>
          </a:p>
          <a:p>
            <a:pPr indent="0" lvl="0" marL="0" marR="0" rtl="0" algn="l">
              <a:lnSpc>
                <a:spcPct val="107000"/>
              </a:lnSpc>
              <a:spcBef>
                <a:spcPts val="600"/>
              </a:spcBef>
              <a:spcAft>
                <a:spcPts val="0"/>
              </a:spcAft>
              <a:buNone/>
            </a:pPr>
            <a:r>
              <a:rPr i="1" lang="en" sz="1800">
                <a:solidFill>
                  <a:schemeClr val="dk1"/>
                </a:solidFill>
                <a:latin typeface="Times New Roman"/>
                <a:ea typeface="Times New Roman"/>
                <a:cs typeface="Times New Roman"/>
                <a:sym typeface="Times New Roman"/>
              </a:rPr>
              <a:t>a) x</a:t>
            </a:r>
            <a:r>
              <a:rPr baseline="30000" i="1" lang="en" sz="1800">
                <a:solidFill>
                  <a:schemeClr val="dk1"/>
                </a:solidFill>
                <a:latin typeface="Times New Roman"/>
                <a:ea typeface="Times New Roman"/>
                <a:cs typeface="Times New Roman"/>
                <a:sym typeface="Times New Roman"/>
              </a:rPr>
              <a:t>T</a:t>
            </a:r>
            <a:r>
              <a:rPr i="1" lang="en" sz="1800">
                <a:solidFill>
                  <a:schemeClr val="dk1"/>
                </a:solidFill>
                <a:latin typeface="Times New Roman"/>
                <a:ea typeface="Times New Roman"/>
                <a:cs typeface="Times New Roman"/>
                <a:sym typeface="Times New Roman"/>
              </a:rPr>
              <a:t> A</a:t>
            </a:r>
            <a:r>
              <a:rPr lang="en" sz="1800">
                <a:solidFill>
                  <a:schemeClr val="dk1"/>
                </a:solidFill>
                <a:latin typeface="Times New Roman"/>
                <a:ea typeface="Times New Roman"/>
                <a:cs typeface="Times New Roman"/>
                <a:sym typeface="Times New Roman"/>
              </a:rPr>
              <a:t> </a:t>
            </a:r>
            <a:endParaRPr sz="1100"/>
          </a:p>
          <a:p>
            <a:pPr indent="0" lvl="0" marL="0" marR="0" rtl="0" algn="l">
              <a:lnSpc>
                <a:spcPct val="107000"/>
              </a:lnSpc>
              <a:spcBef>
                <a:spcPts val="600"/>
              </a:spcBef>
              <a:spcAft>
                <a:spcPts val="0"/>
              </a:spcAft>
              <a:buNone/>
            </a:pPr>
            <a:r>
              <a:rPr i="1" lang="en" sz="1800">
                <a:solidFill>
                  <a:schemeClr val="dk1"/>
                </a:solidFill>
                <a:latin typeface="Times New Roman"/>
                <a:ea typeface="Times New Roman"/>
                <a:cs typeface="Times New Roman"/>
                <a:sym typeface="Times New Roman"/>
              </a:rPr>
              <a:t>b) A</a:t>
            </a:r>
            <a:r>
              <a:rPr baseline="30000" i="1" lang="en" sz="1800">
                <a:solidFill>
                  <a:schemeClr val="dk1"/>
                </a:solidFill>
                <a:latin typeface="Times New Roman"/>
                <a:ea typeface="Times New Roman"/>
                <a:cs typeface="Times New Roman"/>
                <a:sym typeface="Times New Roman"/>
              </a:rPr>
              <a:t>T</a:t>
            </a:r>
            <a:r>
              <a:rPr i="1" lang="en" sz="1800">
                <a:solidFill>
                  <a:schemeClr val="dk1"/>
                </a:solidFill>
                <a:latin typeface="Times New Roman"/>
                <a:ea typeface="Times New Roman"/>
                <a:cs typeface="Times New Roman"/>
                <a:sym typeface="Times New Roman"/>
              </a:rPr>
              <a:t> x</a:t>
            </a:r>
            <a:r>
              <a:rPr lang="en" sz="1800">
                <a:solidFill>
                  <a:schemeClr val="dk1"/>
                </a:solidFill>
                <a:latin typeface="Times New Roman"/>
                <a:ea typeface="Times New Roman"/>
                <a:cs typeface="Times New Roman"/>
                <a:sym typeface="Times New Roman"/>
              </a:rPr>
              <a:t> </a:t>
            </a:r>
            <a:endParaRPr sz="1100"/>
          </a:p>
          <a:p>
            <a:pPr indent="0" lvl="0" marL="0" marR="0" rtl="0" algn="l">
              <a:lnSpc>
                <a:spcPct val="107000"/>
              </a:lnSpc>
              <a:spcBef>
                <a:spcPts val="600"/>
              </a:spcBef>
              <a:spcAft>
                <a:spcPts val="0"/>
              </a:spcAft>
              <a:buNone/>
            </a:pPr>
            <a:r>
              <a:rPr i="1" lang="en" sz="1800">
                <a:solidFill>
                  <a:schemeClr val="dk1"/>
                </a:solidFill>
                <a:latin typeface="Times New Roman"/>
                <a:ea typeface="Times New Roman"/>
                <a:cs typeface="Times New Roman"/>
                <a:sym typeface="Times New Roman"/>
              </a:rPr>
              <a:t>c) x</a:t>
            </a:r>
            <a:r>
              <a:rPr lang="en" sz="1800">
                <a:solidFill>
                  <a:schemeClr val="dk1"/>
                </a:solidFill>
                <a:latin typeface="Times New Roman"/>
                <a:ea typeface="Times New Roman"/>
                <a:cs typeface="Times New Roman"/>
                <a:sym typeface="Times New Roman"/>
              </a:rPr>
              <a:t> </a:t>
            </a:r>
            <a:endParaRPr sz="1100"/>
          </a:p>
          <a:p>
            <a:pPr indent="0" lvl="0" marL="0" marR="0" rtl="0" algn="l">
              <a:spcBef>
                <a:spcPts val="600"/>
              </a:spcBef>
              <a:spcAft>
                <a:spcPts val="0"/>
              </a:spcAft>
              <a:buNone/>
            </a:pPr>
            <a:r>
              <a:rPr lang="en" sz="1800">
                <a:solidFill>
                  <a:schemeClr val="dk1"/>
                </a:solidFill>
                <a:latin typeface="Times New Roman"/>
                <a:ea typeface="Times New Roman"/>
                <a:cs typeface="Times New Roman"/>
                <a:sym typeface="Times New Roman"/>
              </a:rPr>
              <a:t>d) Cannot be described in terms of </a:t>
            </a:r>
            <a:r>
              <a:rPr i="1" lang="en" sz="1800">
                <a:solidFill>
                  <a:schemeClr val="dk1"/>
                </a:solidFill>
                <a:latin typeface="Times New Roman"/>
                <a:ea typeface="Times New Roman"/>
                <a:cs typeface="Times New Roman"/>
                <a:sym typeface="Times New Roman"/>
              </a:rPr>
              <a:t>x</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50" name="Google Shape;350;p45"/>
          <p:cNvSpPr txBox="1"/>
          <p:nvPr/>
        </p:nvSpPr>
        <p:spPr>
          <a:xfrm>
            <a:off x="104361" y="2776698"/>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10</a:t>
            </a:r>
            <a:endParaRPr b="1" sz="1800">
              <a:solidFill>
                <a:schemeClr val="lt1"/>
              </a:solidFill>
              <a:latin typeface="Times New Roman"/>
              <a:ea typeface="Times New Roman"/>
              <a:cs typeface="Times New Roman"/>
              <a:sym typeface="Times New Roman"/>
            </a:endParaRPr>
          </a:p>
        </p:txBody>
      </p:sp>
      <p:sp>
        <p:nvSpPr>
          <p:cNvPr id="351" name="Google Shape;351;p45"/>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352" name="Google Shape;352;p45"/>
          <p:cNvSpPr txBox="1"/>
          <p:nvPr/>
        </p:nvSpPr>
        <p:spPr>
          <a:xfrm>
            <a:off x="-1" y="3762706"/>
            <a:ext cx="9027215"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53" name="Google Shape;353;p45"/>
          <p:cNvSpPr txBox="1"/>
          <p:nvPr/>
        </p:nvSpPr>
        <p:spPr>
          <a:xfrm>
            <a:off x="3301077" y="4771800"/>
            <a:ext cx="890700" cy="346200"/>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b)</a:t>
            </a:r>
            <a:endParaRPr b="1" sz="1800">
              <a:solidFill>
                <a:schemeClr val="lt1"/>
              </a:solidFill>
              <a:latin typeface="Times New Roman"/>
              <a:ea typeface="Times New Roman"/>
              <a:cs typeface="Times New Roman"/>
              <a:sym typeface="Times New Roman"/>
            </a:endParaRPr>
          </a:p>
        </p:txBody>
      </p:sp>
      <p:cxnSp>
        <p:nvCxnSpPr>
          <p:cNvPr id="354" name="Google Shape;354;p45"/>
          <p:cNvCxnSpPr/>
          <p:nvPr/>
        </p:nvCxnSpPr>
        <p:spPr>
          <a:xfrm>
            <a:off x="2964542" y="4944930"/>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355" name="Google Shape;355;p45"/>
          <p:cNvPicPr preferRelativeResize="0"/>
          <p:nvPr/>
        </p:nvPicPr>
        <p:blipFill rotWithShape="1">
          <a:blip r:embed="rId3">
            <a:alphaModFix/>
          </a:blip>
          <a:srcRect b="0" l="0" r="36324" t="20586"/>
          <a:stretch/>
        </p:blipFill>
        <p:spPr>
          <a:xfrm>
            <a:off x="2815357" y="2921614"/>
            <a:ext cx="3513286" cy="15812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0" r="0" t="0"/>
          <a:stretch/>
        </p:blipFill>
        <p:spPr>
          <a:xfrm>
            <a:off x="129599" y="742710"/>
            <a:ext cx="2261659" cy="353719"/>
          </a:xfrm>
          <a:prstGeom prst="rect">
            <a:avLst/>
          </a:prstGeom>
          <a:noFill/>
          <a:ln>
            <a:noFill/>
          </a:ln>
        </p:spPr>
      </p:pic>
      <p:pic>
        <p:nvPicPr>
          <p:cNvPr id="145" name="Google Shape;145;p27"/>
          <p:cNvPicPr preferRelativeResize="0"/>
          <p:nvPr/>
        </p:nvPicPr>
        <p:blipFill rotWithShape="1">
          <a:blip r:embed="rId4">
            <a:alphaModFix/>
          </a:blip>
          <a:srcRect b="0" l="0" r="0" t="0"/>
          <a:stretch/>
        </p:blipFill>
        <p:spPr>
          <a:xfrm>
            <a:off x="35683" y="1199337"/>
            <a:ext cx="1995486" cy="692497"/>
          </a:xfrm>
          <a:prstGeom prst="rect">
            <a:avLst/>
          </a:prstGeom>
          <a:noFill/>
          <a:ln>
            <a:noFill/>
          </a:ln>
        </p:spPr>
      </p:pic>
      <p:grpSp>
        <p:nvGrpSpPr>
          <p:cNvPr id="146" name="Google Shape;146;p27"/>
          <p:cNvGrpSpPr/>
          <p:nvPr/>
        </p:nvGrpSpPr>
        <p:grpSpPr>
          <a:xfrm>
            <a:off x="35683" y="2304143"/>
            <a:ext cx="4757462" cy="2344143"/>
            <a:chOff x="47578" y="3072191"/>
            <a:chExt cx="6343283" cy="3125524"/>
          </a:xfrm>
        </p:grpSpPr>
        <p:pic>
          <p:nvPicPr>
            <p:cNvPr id="147" name="Google Shape;147;p27"/>
            <p:cNvPicPr preferRelativeResize="0"/>
            <p:nvPr/>
          </p:nvPicPr>
          <p:blipFill rotWithShape="1">
            <a:blip r:embed="rId5">
              <a:alphaModFix/>
            </a:blip>
            <a:srcRect b="0" l="0" r="0" t="0"/>
            <a:stretch/>
          </p:blipFill>
          <p:spPr>
            <a:xfrm>
              <a:off x="47578" y="3072191"/>
              <a:ext cx="6343283" cy="1136919"/>
            </a:xfrm>
            <a:prstGeom prst="rect">
              <a:avLst/>
            </a:prstGeom>
            <a:noFill/>
            <a:ln>
              <a:noFill/>
            </a:ln>
          </p:spPr>
        </p:pic>
        <p:pic>
          <p:nvPicPr>
            <p:cNvPr id="148" name="Google Shape;148;p27"/>
            <p:cNvPicPr preferRelativeResize="0"/>
            <p:nvPr/>
          </p:nvPicPr>
          <p:blipFill rotWithShape="1">
            <a:blip r:embed="rId6">
              <a:alphaModFix/>
            </a:blip>
            <a:srcRect b="0" l="0" r="0" t="0"/>
            <a:stretch/>
          </p:blipFill>
          <p:spPr>
            <a:xfrm>
              <a:off x="215680" y="4392725"/>
              <a:ext cx="4241172" cy="1804990"/>
            </a:xfrm>
            <a:prstGeom prst="rect">
              <a:avLst/>
            </a:prstGeom>
            <a:noFill/>
            <a:ln>
              <a:noFill/>
            </a:ln>
          </p:spPr>
        </p:pic>
      </p:grpSp>
      <p:sp>
        <p:nvSpPr>
          <p:cNvPr id="149" name="Google Shape;149;p27"/>
          <p:cNvSpPr txBox="1"/>
          <p:nvPr/>
        </p:nvSpPr>
        <p:spPr>
          <a:xfrm>
            <a:off x="4658534" y="745118"/>
            <a:ext cx="4355867"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X the N × (p + 1) matrix with each row an input vector, and similarly let y be the N -vector of outputs in the training set</a:t>
            </a:r>
            <a:endParaRPr sz="1100"/>
          </a:p>
        </p:txBody>
      </p:sp>
      <p:pic>
        <p:nvPicPr>
          <p:cNvPr id="150" name="Google Shape;150;p27"/>
          <p:cNvPicPr preferRelativeResize="0"/>
          <p:nvPr/>
        </p:nvPicPr>
        <p:blipFill rotWithShape="1">
          <a:blip r:embed="rId7">
            <a:alphaModFix/>
          </a:blip>
          <a:srcRect b="0" l="0" r="0" t="0"/>
          <a:stretch/>
        </p:blipFill>
        <p:spPr>
          <a:xfrm>
            <a:off x="5714824" y="1396848"/>
            <a:ext cx="2036253" cy="242921"/>
          </a:xfrm>
          <a:prstGeom prst="rect">
            <a:avLst/>
          </a:prstGeom>
          <a:noFill/>
          <a:ln>
            <a:noFill/>
          </a:ln>
        </p:spPr>
      </p:pic>
      <p:sp>
        <p:nvSpPr>
          <p:cNvPr id="151" name="Google Shape;151;p27"/>
          <p:cNvSpPr txBox="1"/>
          <p:nvPr/>
        </p:nvSpPr>
        <p:spPr>
          <a:xfrm>
            <a:off x="6023739" y="3480250"/>
            <a:ext cx="1850400" cy="2847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Times New Roman"/>
                <a:ea typeface="Times New Roman"/>
                <a:cs typeface="Times New Roman"/>
                <a:sym typeface="Times New Roman"/>
              </a:rPr>
              <a:t>Minimising the RSS</a:t>
            </a:r>
            <a:endParaRPr sz="1100"/>
          </a:p>
        </p:txBody>
      </p:sp>
      <p:pic>
        <p:nvPicPr>
          <p:cNvPr id="152" name="Google Shape;152;p27"/>
          <p:cNvPicPr preferRelativeResize="0"/>
          <p:nvPr/>
        </p:nvPicPr>
        <p:blipFill rotWithShape="1">
          <a:blip r:embed="rId8">
            <a:alphaModFix/>
          </a:blip>
          <a:srcRect b="0" l="0" r="0" t="0"/>
          <a:stretch/>
        </p:blipFill>
        <p:spPr>
          <a:xfrm>
            <a:off x="6298361" y="3916430"/>
            <a:ext cx="1343212" cy="373556"/>
          </a:xfrm>
          <a:prstGeom prst="rect">
            <a:avLst/>
          </a:prstGeom>
          <a:noFill/>
          <a:ln>
            <a:noFill/>
          </a:ln>
        </p:spPr>
      </p:pic>
      <p:pic>
        <p:nvPicPr>
          <p:cNvPr id="153" name="Google Shape;153;p27"/>
          <p:cNvPicPr preferRelativeResize="0"/>
          <p:nvPr/>
        </p:nvPicPr>
        <p:blipFill rotWithShape="1">
          <a:blip r:embed="rId9">
            <a:alphaModFix/>
          </a:blip>
          <a:srcRect b="0" l="0" r="0" t="0"/>
          <a:stretch/>
        </p:blipFill>
        <p:spPr>
          <a:xfrm>
            <a:off x="6298362" y="4324144"/>
            <a:ext cx="1343212" cy="307224"/>
          </a:xfrm>
          <a:prstGeom prst="rect">
            <a:avLst/>
          </a:prstGeom>
          <a:noFill/>
          <a:ln>
            <a:noFill/>
          </a:ln>
        </p:spPr>
      </p:pic>
      <p:grpSp>
        <p:nvGrpSpPr>
          <p:cNvPr id="154" name="Google Shape;154;p27"/>
          <p:cNvGrpSpPr/>
          <p:nvPr/>
        </p:nvGrpSpPr>
        <p:grpSpPr>
          <a:xfrm>
            <a:off x="4941259" y="1726096"/>
            <a:ext cx="3921668" cy="1602682"/>
            <a:chOff x="6588346" y="2329908"/>
            <a:chExt cx="5228890" cy="2136909"/>
          </a:xfrm>
        </p:grpSpPr>
        <p:pic>
          <p:nvPicPr>
            <p:cNvPr id="155" name="Google Shape;155;p27"/>
            <p:cNvPicPr preferRelativeResize="0"/>
            <p:nvPr/>
          </p:nvPicPr>
          <p:blipFill rotWithShape="1">
            <a:blip r:embed="rId10">
              <a:alphaModFix/>
            </a:blip>
            <a:srcRect b="0" l="0" r="0" t="0"/>
            <a:stretch/>
          </p:blipFill>
          <p:spPr>
            <a:xfrm>
              <a:off x="7735150" y="3876185"/>
              <a:ext cx="2286319" cy="590632"/>
            </a:xfrm>
            <a:prstGeom prst="rect">
              <a:avLst/>
            </a:prstGeom>
            <a:noFill/>
            <a:ln>
              <a:noFill/>
            </a:ln>
          </p:spPr>
        </p:pic>
        <p:pic>
          <p:nvPicPr>
            <p:cNvPr id="156" name="Google Shape;156;p27"/>
            <p:cNvPicPr preferRelativeResize="0"/>
            <p:nvPr/>
          </p:nvPicPr>
          <p:blipFill rotWithShape="1">
            <a:blip r:embed="rId11">
              <a:alphaModFix/>
            </a:blip>
            <a:srcRect b="0" l="0" r="0" t="0"/>
            <a:stretch/>
          </p:blipFill>
          <p:spPr>
            <a:xfrm>
              <a:off x="6588346" y="2329908"/>
              <a:ext cx="5228890" cy="1547752"/>
            </a:xfrm>
            <a:prstGeom prst="rect">
              <a:avLst/>
            </a:prstGeom>
            <a:noFill/>
            <a:ln>
              <a:noFill/>
            </a:ln>
          </p:spPr>
        </p:pic>
      </p:grpSp>
      <p:pic>
        <p:nvPicPr>
          <p:cNvPr id="157" name="Google Shape;157;p27"/>
          <p:cNvPicPr preferRelativeResize="0"/>
          <p:nvPr/>
        </p:nvPicPr>
        <p:blipFill rotWithShape="1">
          <a:blip r:embed="rId12">
            <a:alphaModFix/>
          </a:blip>
          <a:srcRect b="0" l="0" r="0" t="0"/>
          <a:stretch/>
        </p:blipFill>
        <p:spPr>
          <a:xfrm>
            <a:off x="6023693" y="4663133"/>
            <a:ext cx="1850489" cy="285790"/>
          </a:xfrm>
          <a:prstGeom prst="rect">
            <a:avLst/>
          </a:prstGeom>
          <a:noFill/>
          <a:ln>
            <a:noFill/>
          </a:ln>
        </p:spPr>
      </p:pic>
      <p:sp>
        <p:nvSpPr>
          <p:cNvPr id="158" name="Google Shape;158;p27"/>
          <p:cNvSpPr txBox="1"/>
          <p:nvPr/>
        </p:nvSpPr>
        <p:spPr>
          <a:xfrm>
            <a:off x="0" y="-11027"/>
            <a:ext cx="6799077" cy="484748"/>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Linear Regression Models and Least Squares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rotWithShape="1">
          <a:blip r:embed="rId3">
            <a:alphaModFix/>
          </a:blip>
          <a:srcRect b="0" l="0" r="0" t="0"/>
          <a:stretch/>
        </p:blipFill>
        <p:spPr>
          <a:xfrm>
            <a:off x="2448797" y="819146"/>
            <a:ext cx="3843874" cy="821646"/>
          </a:xfrm>
          <a:prstGeom prst="rect">
            <a:avLst/>
          </a:prstGeom>
          <a:noFill/>
          <a:ln>
            <a:noFill/>
          </a:ln>
        </p:spPr>
      </p:pic>
      <p:pic>
        <p:nvPicPr>
          <p:cNvPr id="164" name="Google Shape;164;p28"/>
          <p:cNvPicPr preferRelativeResize="0"/>
          <p:nvPr/>
        </p:nvPicPr>
        <p:blipFill rotWithShape="1">
          <a:blip r:embed="rId4">
            <a:alphaModFix/>
          </a:blip>
          <a:srcRect b="0" l="0" r="0" t="0"/>
          <a:stretch/>
        </p:blipFill>
        <p:spPr>
          <a:xfrm>
            <a:off x="1315647" y="1796499"/>
            <a:ext cx="6512705" cy="3227016"/>
          </a:xfrm>
          <a:prstGeom prst="rect">
            <a:avLst/>
          </a:prstGeom>
          <a:noFill/>
          <a:ln>
            <a:noFill/>
          </a:ln>
        </p:spPr>
      </p:pic>
      <p:sp>
        <p:nvSpPr>
          <p:cNvPr id="165" name="Google Shape;165;p28"/>
          <p:cNvSpPr txBox="1"/>
          <p:nvPr/>
        </p:nvSpPr>
        <p:spPr>
          <a:xfrm>
            <a:off x="-1" y="7670"/>
            <a:ext cx="8117786" cy="484748"/>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A Linear Regression Model Example with inputs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1" y="7670"/>
            <a:ext cx="4383157" cy="484748"/>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Dimensionality of inputs</a:t>
            </a:r>
            <a:endParaRPr sz="1100"/>
          </a:p>
        </p:txBody>
      </p:sp>
      <p:sp>
        <p:nvSpPr>
          <p:cNvPr id="171" name="Google Shape;171;p29"/>
          <p:cNvSpPr txBox="1"/>
          <p:nvPr/>
        </p:nvSpPr>
        <p:spPr>
          <a:xfrm>
            <a:off x="182632" y="803958"/>
            <a:ext cx="8591135" cy="3937616"/>
          </a:xfrm>
          <a:prstGeom prst="rect">
            <a:avLst/>
          </a:prstGeom>
          <a:noFill/>
          <a:ln>
            <a:noFill/>
          </a:ln>
        </p:spPr>
        <p:txBody>
          <a:bodyPr anchorCtr="0" anchor="t" bIns="34275" lIns="68575" spcFirstLastPara="1" rIns="68575" wrap="square" tIns="34275">
            <a:spAutoFit/>
          </a:bodyPr>
          <a:lstStyle/>
          <a:p>
            <a:pPr indent="-234950" lvl="0" marL="241300" marR="0" rtl="0" algn="l">
              <a:lnSpc>
                <a:spcPct val="100000"/>
              </a:lnSpc>
              <a:spcBef>
                <a:spcPts val="0"/>
              </a:spcBef>
              <a:spcAft>
                <a:spcPts val="0"/>
              </a:spcAft>
              <a:buClr>
                <a:srgbClr val="DD8047"/>
              </a:buClr>
              <a:buSzPts val="1300"/>
              <a:buFont typeface="Noto Sans Symbols"/>
              <a:buChar char="◻"/>
            </a:pPr>
            <a:r>
              <a:rPr b="0" i="0" lang="en" sz="2200" u="none" cap="none" strike="noStrike">
                <a:solidFill>
                  <a:srgbClr val="000000"/>
                </a:solidFill>
                <a:latin typeface="Times New Roman"/>
                <a:ea typeface="Times New Roman"/>
                <a:cs typeface="Times New Roman"/>
                <a:sym typeface="Times New Roman"/>
              </a:rPr>
              <a:t>Number of </a:t>
            </a:r>
            <a:r>
              <a:rPr lang="en" sz="2200">
                <a:solidFill>
                  <a:srgbClr val="000000"/>
                </a:solidFill>
                <a:latin typeface="Times New Roman"/>
                <a:ea typeface="Times New Roman"/>
                <a:cs typeface="Times New Roman"/>
                <a:sym typeface="Times New Roman"/>
              </a:rPr>
              <a:t>Inputs</a:t>
            </a:r>
            <a:r>
              <a:rPr b="0" i="0" lang="en" sz="2200" u="none" cap="none" strike="noStrike">
                <a:solidFill>
                  <a:srgbClr val="000000"/>
                </a:solidFill>
                <a:latin typeface="Times New Roman"/>
                <a:ea typeface="Times New Roman"/>
                <a:cs typeface="Times New Roman"/>
                <a:sym typeface="Times New Roman"/>
              </a:rPr>
              <a:t> (e.g. age and income)</a:t>
            </a:r>
            <a:endParaRPr sz="1100"/>
          </a:p>
          <a:p>
            <a:pPr indent="0" lvl="0" marL="0" marR="0" rtl="0" algn="l">
              <a:lnSpc>
                <a:spcPct val="100000"/>
              </a:lnSpc>
              <a:spcBef>
                <a:spcPts val="500"/>
              </a:spcBef>
              <a:spcAft>
                <a:spcPts val="0"/>
              </a:spcAft>
              <a:buNone/>
            </a:pPr>
            <a:r>
              <a:rPr b="0" i="0" lang="en" sz="2200" u="none" cap="none" strike="noStrike">
                <a:solidFill>
                  <a:srgbClr val="000000"/>
                </a:solidFill>
                <a:latin typeface="Times New Roman"/>
                <a:ea typeface="Times New Roman"/>
                <a:cs typeface="Times New Roman"/>
                <a:sym typeface="Times New Roman"/>
              </a:rPr>
              <a:t> </a:t>
            </a:r>
            <a:endParaRPr sz="1100"/>
          </a:p>
          <a:p>
            <a:pPr indent="-234950" lvl="0" marL="241300" marR="0" rtl="0" algn="l">
              <a:lnSpc>
                <a:spcPct val="100000"/>
              </a:lnSpc>
              <a:spcBef>
                <a:spcPts val="500"/>
              </a:spcBef>
              <a:spcAft>
                <a:spcPts val="0"/>
              </a:spcAft>
              <a:buClr>
                <a:srgbClr val="DD8047"/>
              </a:buClr>
              <a:buSzPts val="1300"/>
              <a:buFont typeface="Noto Sans Symbols"/>
              <a:buChar char="◻"/>
            </a:pPr>
            <a:r>
              <a:rPr b="0" i="0" lang="en" sz="2200" u="none" cap="none" strike="noStrike">
                <a:solidFill>
                  <a:srgbClr val="000000"/>
                </a:solidFill>
                <a:latin typeface="Times New Roman"/>
                <a:ea typeface="Times New Roman"/>
                <a:cs typeface="Times New Roman"/>
                <a:sym typeface="Times New Roman"/>
              </a:rPr>
              <a:t>If number of inputs is increased</a:t>
            </a:r>
            <a:endParaRPr sz="1100"/>
          </a:p>
          <a:p>
            <a:pPr indent="-215900" lvl="1" marL="482600" marR="0" rtl="0" algn="l">
              <a:lnSpc>
                <a:spcPct val="100000"/>
              </a:lnSpc>
              <a:spcBef>
                <a:spcPts val="400"/>
              </a:spcBef>
              <a:spcAft>
                <a:spcPts val="0"/>
              </a:spcAft>
              <a:buClr>
                <a:srgbClr val="94B6D2"/>
              </a:buClr>
              <a:buSzPts val="1400"/>
              <a:buFont typeface="Noto Sans Symbols"/>
              <a:buChar char="🞑"/>
            </a:pPr>
            <a:r>
              <a:rPr b="0" i="0" lang="en" sz="2000" u="none" cap="none" strike="noStrike">
                <a:solidFill>
                  <a:srgbClr val="000000"/>
                </a:solidFill>
                <a:latin typeface="Times New Roman"/>
                <a:ea typeface="Times New Roman"/>
                <a:cs typeface="Times New Roman"/>
                <a:sym typeface="Times New Roman"/>
              </a:rPr>
              <a:t>More time to compute </a:t>
            </a:r>
            <a:endParaRPr sz="1100"/>
          </a:p>
          <a:p>
            <a:pPr indent="-215900" lvl="1" marL="482600" marR="0" rtl="0" algn="l">
              <a:lnSpc>
                <a:spcPct val="100000"/>
              </a:lnSpc>
              <a:spcBef>
                <a:spcPts val="400"/>
              </a:spcBef>
              <a:spcAft>
                <a:spcPts val="0"/>
              </a:spcAft>
              <a:buClr>
                <a:srgbClr val="94B6D2"/>
              </a:buClr>
              <a:buSzPts val="1400"/>
              <a:buFont typeface="Noto Sans Symbols"/>
              <a:buChar char="🞑"/>
            </a:pPr>
            <a:r>
              <a:rPr b="0" i="0" lang="en" sz="2000" u="none" cap="none" strike="noStrike">
                <a:solidFill>
                  <a:srgbClr val="000000"/>
                </a:solidFill>
                <a:latin typeface="Times New Roman"/>
                <a:ea typeface="Times New Roman"/>
                <a:cs typeface="Times New Roman"/>
                <a:sym typeface="Times New Roman"/>
              </a:rPr>
              <a:t>More  memory to store inputs and intermediate results</a:t>
            </a:r>
            <a:endParaRPr sz="1100"/>
          </a:p>
          <a:p>
            <a:pPr indent="-215900" lvl="1" marL="482600" marR="0" rtl="0" algn="l">
              <a:lnSpc>
                <a:spcPct val="100000"/>
              </a:lnSpc>
              <a:spcBef>
                <a:spcPts val="400"/>
              </a:spcBef>
              <a:spcAft>
                <a:spcPts val="0"/>
              </a:spcAft>
              <a:buClr>
                <a:srgbClr val="94B6D2"/>
              </a:buClr>
              <a:buSzPts val="1400"/>
              <a:buFont typeface="Noto Sans Symbols"/>
              <a:buChar char="🞑"/>
            </a:pPr>
            <a:r>
              <a:rPr b="0" i="0" lang="en" sz="2000" u="none" cap="none" strike="noStrike">
                <a:solidFill>
                  <a:srgbClr val="000000"/>
                </a:solidFill>
                <a:latin typeface="Times New Roman"/>
                <a:ea typeface="Times New Roman"/>
                <a:cs typeface="Times New Roman"/>
                <a:sym typeface="Times New Roman"/>
              </a:rPr>
              <a:t>More complicated explanations (knowledge from learning) </a:t>
            </a:r>
            <a:endParaRPr sz="1100"/>
          </a:p>
          <a:p>
            <a:pPr indent="-171450" lvl="2" marL="685800" marR="0" rtl="0" algn="l">
              <a:lnSpc>
                <a:spcPct val="100000"/>
              </a:lnSpc>
              <a:spcBef>
                <a:spcPts val="400"/>
              </a:spcBef>
              <a:spcAft>
                <a:spcPts val="0"/>
              </a:spcAft>
              <a:buClr>
                <a:srgbClr val="DD8047"/>
              </a:buClr>
              <a:buSzPts val="1300"/>
              <a:buFont typeface="Noto Sans Symbols"/>
              <a:buChar char="■"/>
            </a:pPr>
            <a:r>
              <a:rPr b="0" i="0" lang="en" sz="1700" u="none" cap="none" strike="noStrike">
                <a:solidFill>
                  <a:srgbClr val="000000"/>
                </a:solidFill>
                <a:latin typeface="Times New Roman"/>
                <a:ea typeface="Times New Roman"/>
                <a:cs typeface="Times New Roman"/>
                <a:sym typeface="Times New Roman"/>
              </a:rPr>
              <a:t>Regression from 100 vs. 2 parameters</a:t>
            </a:r>
            <a:endParaRPr sz="1100"/>
          </a:p>
          <a:p>
            <a:pPr indent="-215900" lvl="1" marL="482600" marR="0" rtl="0" algn="l">
              <a:lnSpc>
                <a:spcPct val="100000"/>
              </a:lnSpc>
              <a:spcBef>
                <a:spcPts val="400"/>
              </a:spcBef>
              <a:spcAft>
                <a:spcPts val="0"/>
              </a:spcAft>
              <a:buClr>
                <a:srgbClr val="94B6D2"/>
              </a:buClr>
              <a:buSzPts val="1400"/>
              <a:buFont typeface="Noto Sans Symbols"/>
              <a:buChar char="🞑"/>
            </a:pPr>
            <a:r>
              <a:rPr b="0" i="0" lang="en" sz="2000" u="none" cap="none" strike="noStrike">
                <a:solidFill>
                  <a:srgbClr val="000000"/>
                </a:solidFill>
                <a:latin typeface="Times New Roman"/>
                <a:ea typeface="Times New Roman"/>
                <a:cs typeface="Times New Roman"/>
                <a:sym typeface="Times New Roman"/>
              </a:rPr>
              <a:t> No simple visualization</a:t>
            </a:r>
            <a:endParaRPr sz="1100"/>
          </a:p>
          <a:p>
            <a:pPr indent="-171450" lvl="2" marL="685800" marR="0" rtl="0" algn="l">
              <a:lnSpc>
                <a:spcPct val="100000"/>
              </a:lnSpc>
              <a:spcBef>
                <a:spcPts val="400"/>
              </a:spcBef>
              <a:spcAft>
                <a:spcPts val="0"/>
              </a:spcAft>
              <a:buClr>
                <a:srgbClr val="DD8047"/>
              </a:buClr>
              <a:buSzPts val="1300"/>
              <a:buFont typeface="Noto Sans Symbols"/>
              <a:buChar char="■"/>
            </a:pPr>
            <a:r>
              <a:rPr b="0" i="0" lang="en" sz="1700" u="none" cap="none" strike="noStrike">
                <a:solidFill>
                  <a:srgbClr val="000000"/>
                </a:solidFill>
                <a:latin typeface="Times New Roman"/>
                <a:ea typeface="Times New Roman"/>
                <a:cs typeface="Times New Roman"/>
                <a:sym typeface="Times New Roman"/>
              </a:rPr>
              <a:t>2D vs. 10D graph</a:t>
            </a:r>
            <a:endParaRPr sz="1100"/>
          </a:p>
          <a:p>
            <a:pPr indent="-215900" lvl="1" marL="482600" marR="0" rtl="0" algn="l">
              <a:lnSpc>
                <a:spcPct val="100000"/>
              </a:lnSpc>
              <a:spcBef>
                <a:spcPts val="400"/>
              </a:spcBef>
              <a:spcAft>
                <a:spcPts val="0"/>
              </a:spcAft>
              <a:buClr>
                <a:srgbClr val="94B6D2"/>
              </a:buClr>
              <a:buSzPts val="1400"/>
              <a:buFont typeface="Noto Sans Symbols"/>
              <a:buChar char="🞑"/>
            </a:pPr>
            <a:r>
              <a:rPr b="1" i="0" lang="en" sz="2000" u="none" cap="none" strike="noStrike">
                <a:solidFill>
                  <a:srgbClr val="000000"/>
                </a:solidFill>
                <a:latin typeface="Times New Roman"/>
                <a:ea typeface="Times New Roman"/>
                <a:cs typeface="Times New Roman"/>
                <a:sym typeface="Times New Roman"/>
              </a:rPr>
              <a:t> Need much more data (curse of dimensionality)</a:t>
            </a:r>
            <a:endParaRPr sz="1100"/>
          </a:p>
          <a:p>
            <a:pPr indent="-171450" lvl="2" marL="685800" marR="0" rtl="0" algn="l">
              <a:lnSpc>
                <a:spcPct val="100000"/>
              </a:lnSpc>
              <a:spcBef>
                <a:spcPts val="400"/>
              </a:spcBef>
              <a:spcAft>
                <a:spcPts val="0"/>
              </a:spcAft>
              <a:buClr>
                <a:srgbClr val="DD8047"/>
              </a:buClr>
              <a:buSzPts val="1300"/>
              <a:buFont typeface="Noto Sans Symbols"/>
              <a:buChar char="■"/>
            </a:pPr>
            <a:r>
              <a:rPr b="0" i="0" lang="en" sz="1700" u="none" cap="none" strike="noStrike">
                <a:solidFill>
                  <a:srgbClr val="000000"/>
                </a:solidFill>
                <a:latin typeface="Times New Roman"/>
                <a:ea typeface="Times New Roman"/>
                <a:cs typeface="Times New Roman"/>
                <a:sym typeface="Times New Roman"/>
              </a:rPr>
              <a:t>1M of 1-d inputs is not equal to 1 input of dimension 1M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9" st="9"/>
                                            </p:txEl>
                                          </p:spTgt>
                                        </p:tgtEl>
                                        <p:attrNameLst>
                                          <p:attrName>style.visibility</p:attrName>
                                        </p:attrNameLst>
                                      </p:cBhvr>
                                      <p:to>
                                        <p:strVal val="visible"/>
                                      </p:to>
                                    </p:set>
                                    <p:animEffect filter="fade" transition="in">
                                      <p:cBhvr>
                                        <p:cTn dur="1000"/>
                                        <p:tgtEl>
                                          <p:spTgt spid="1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0" st="10"/>
                                            </p:txEl>
                                          </p:spTgt>
                                        </p:tgtEl>
                                        <p:attrNameLst>
                                          <p:attrName>style.visibility</p:attrName>
                                        </p:attrNameLst>
                                      </p:cBhvr>
                                      <p:to>
                                        <p:strVal val="visible"/>
                                      </p:to>
                                    </p:set>
                                    <p:animEffect filter="fade" transition="in">
                                      <p:cBhvr>
                                        <p:cTn dur="1000"/>
                                        <p:tgtEl>
                                          <p:spTgt spid="17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p:nvPr/>
        </p:nvSpPr>
        <p:spPr>
          <a:xfrm>
            <a:off x="0" y="957263"/>
            <a:ext cx="4620453" cy="3706674"/>
          </a:xfrm>
          <a:prstGeom prst="rect">
            <a:avLst/>
          </a:prstGeom>
          <a:noFill/>
          <a:ln>
            <a:noFill/>
          </a:ln>
        </p:spPr>
        <p:txBody>
          <a:bodyPr anchorCtr="0" anchor="t" bIns="34275" lIns="68575" spcFirstLastPara="1" rIns="68575" wrap="square" tIns="34275">
            <a:noAutofit/>
          </a:bodyPr>
          <a:lstStyle/>
          <a:p>
            <a:pPr indent="-234950" lvl="0" marL="241300" marR="0" rtl="0" algn="l">
              <a:lnSpc>
                <a:spcPct val="80000"/>
              </a:lnSpc>
              <a:spcBef>
                <a:spcPts val="0"/>
              </a:spcBef>
              <a:spcAft>
                <a:spcPts val="0"/>
              </a:spcAft>
              <a:buClr>
                <a:schemeClr val="accent2"/>
              </a:buClr>
              <a:buSzPts val="1100"/>
              <a:buFont typeface="Noto Sans Symbols"/>
              <a:buChar char="◻"/>
            </a:pPr>
            <a:r>
              <a:rPr lang="en" sz="1800">
                <a:solidFill>
                  <a:schemeClr val="dk1"/>
                </a:solidFill>
                <a:latin typeface="Times New Roman"/>
                <a:ea typeface="Times New Roman"/>
                <a:cs typeface="Times New Roman"/>
                <a:sym typeface="Times New Roman"/>
              </a:rPr>
              <a:t>Some features (dimensions) bear little or nor useful information (e.g. color of hair for a car selection)</a:t>
            </a:r>
            <a:endParaRPr sz="1100"/>
          </a:p>
          <a:p>
            <a:pPr indent="-215900" lvl="1" marL="482600" marR="0" rtl="0" algn="l">
              <a:lnSpc>
                <a:spcPct val="80000"/>
              </a:lnSpc>
              <a:spcBef>
                <a:spcPts val="400"/>
              </a:spcBef>
              <a:spcAft>
                <a:spcPts val="0"/>
              </a:spcAft>
              <a:buClr>
                <a:schemeClr val="accent1"/>
              </a:buClr>
              <a:buSzPts val="1200"/>
              <a:buFont typeface="Noto Sans Symbols"/>
              <a:buChar char="🞑"/>
            </a:pPr>
            <a:r>
              <a:rPr b="0" i="0" lang="en" sz="1700" u="none" cap="none" strike="noStrike">
                <a:solidFill>
                  <a:schemeClr val="dk1"/>
                </a:solidFill>
                <a:latin typeface="Times New Roman"/>
                <a:ea typeface="Times New Roman"/>
                <a:cs typeface="Times New Roman"/>
                <a:sym typeface="Times New Roman"/>
              </a:rPr>
              <a:t>Can drop some features</a:t>
            </a:r>
            <a:endParaRPr sz="1100"/>
          </a:p>
          <a:p>
            <a:pPr indent="-215900" lvl="1" marL="482600" marR="0" rtl="0" algn="l">
              <a:lnSpc>
                <a:spcPct val="80000"/>
              </a:lnSpc>
              <a:spcBef>
                <a:spcPts val="400"/>
              </a:spcBef>
              <a:spcAft>
                <a:spcPts val="0"/>
              </a:spcAft>
              <a:buClr>
                <a:schemeClr val="accent1"/>
              </a:buClr>
              <a:buSzPts val="1200"/>
              <a:buFont typeface="Noto Sans Symbols"/>
              <a:buChar char="🞑"/>
            </a:pPr>
            <a:r>
              <a:rPr b="0" i="0" lang="en" sz="1700" u="none" cap="none" strike="noStrike">
                <a:solidFill>
                  <a:schemeClr val="dk1"/>
                </a:solidFill>
                <a:latin typeface="Times New Roman"/>
                <a:ea typeface="Times New Roman"/>
                <a:cs typeface="Times New Roman"/>
                <a:sym typeface="Times New Roman"/>
              </a:rPr>
              <a:t>Have to estimate which features can be dropped from data</a:t>
            </a:r>
            <a:endParaRPr sz="1100"/>
          </a:p>
          <a:p>
            <a:pPr indent="-203200" lvl="1" marL="482600" marR="0" rtl="0" algn="l">
              <a:lnSpc>
                <a:spcPct val="80000"/>
              </a:lnSpc>
              <a:spcBef>
                <a:spcPts val="400"/>
              </a:spcBef>
              <a:spcAft>
                <a:spcPts val="0"/>
              </a:spcAft>
              <a:buClr>
                <a:schemeClr val="accent1"/>
              </a:buClr>
              <a:buSzPts val="1200"/>
              <a:buFont typeface="Noto Sans Symbols"/>
              <a:buNone/>
            </a:pPr>
            <a:r>
              <a:t/>
            </a:r>
            <a:endParaRPr b="0" i="0" sz="1700" u="none" cap="none" strike="noStrike">
              <a:solidFill>
                <a:schemeClr val="dk1"/>
              </a:solidFill>
              <a:latin typeface="Times New Roman"/>
              <a:ea typeface="Times New Roman"/>
              <a:cs typeface="Times New Roman"/>
              <a:sym typeface="Times New Roman"/>
            </a:endParaRPr>
          </a:p>
          <a:p>
            <a:pPr indent="-234950" lvl="0" marL="241300" marR="0" rtl="0" algn="l">
              <a:lnSpc>
                <a:spcPct val="80000"/>
              </a:lnSpc>
              <a:spcBef>
                <a:spcPts val="500"/>
              </a:spcBef>
              <a:spcAft>
                <a:spcPts val="0"/>
              </a:spcAft>
              <a:buClr>
                <a:schemeClr val="accent2"/>
              </a:buClr>
              <a:buSzPts val="1100"/>
              <a:buFont typeface="Noto Sans Symbols"/>
              <a:buChar char="◻"/>
            </a:pPr>
            <a:r>
              <a:rPr lang="en" sz="1800">
                <a:solidFill>
                  <a:schemeClr val="dk1"/>
                </a:solidFill>
                <a:latin typeface="Times New Roman"/>
                <a:ea typeface="Times New Roman"/>
                <a:cs typeface="Times New Roman"/>
                <a:sym typeface="Times New Roman"/>
              </a:rPr>
              <a:t>Several features can be combined together without loss or even with gain of information (e.g. income of all family members for loan application)</a:t>
            </a:r>
            <a:endParaRPr sz="1100"/>
          </a:p>
          <a:p>
            <a:pPr indent="-215900" lvl="1" marL="482600" marR="0" rtl="0" algn="l">
              <a:lnSpc>
                <a:spcPct val="80000"/>
              </a:lnSpc>
              <a:spcBef>
                <a:spcPts val="400"/>
              </a:spcBef>
              <a:spcAft>
                <a:spcPts val="0"/>
              </a:spcAft>
              <a:buClr>
                <a:schemeClr val="accent1"/>
              </a:buClr>
              <a:buSzPts val="1200"/>
              <a:buFont typeface="Noto Sans Symbols"/>
              <a:buChar char="🞑"/>
            </a:pPr>
            <a:r>
              <a:rPr b="0" i="0" lang="en" sz="1700" u="none" cap="none" strike="noStrike">
                <a:solidFill>
                  <a:schemeClr val="dk1"/>
                </a:solidFill>
                <a:latin typeface="Times New Roman"/>
                <a:ea typeface="Times New Roman"/>
                <a:cs typeface="Times New Roman"/>
                <a:sym typeface="Times New Roman"/>
              </a:rPr>
              <a:t>Some features can be combined together</a:t>
            </a:r>
            <a:endParaRPr sz="1100"/>
          </a:p>
          <a:p>
            <a:pPr indent="-215900" lvl="1" marL="482600" marR="0" rtl="0" algn="l">
              <a:lnSpc>
                <a:spcPct val="80000"/>
              </a:lnSpc>
              <a:spcBef>
                <a:spcPts val="400"/>
              </a:spcBef>
              <a:spcAft>
                <a:spcPts val="0"/>
              </a:spcAft>
              <a:buClr>
                <a:schemeClr val="accent1"/>
              </a:buClr>
              <a:buSzPts val="1200"/>
              <a:buFont typeface="Noto Sans Symbols"/>
              <a:buChar char="🞑"/>
            </a:pPr>
            <a:r>
              <a:rPr b="0" i="0" lang="en" sz="1700" u="none" cap="none" strike="noStrike">
                <a:solidFill>
                  <a:schemeClr val="dk1"/>
                </a:solidFill>
                <a:latin typeface="Times New Roman"/>
                <a:ea typeface="Times New Roman"/>
                <a:cs typeface="Times New Roman"/>
                <a:sym typeface="Times New Roman"/>
              </a:rPr>
              <a:t>Have to estimate which features to combine from data</a:t>
            </a:r>
            <a:endParaRPr sz="1100"/>
          </a:p>
        </p:txBody>
      </p:sp>
      <p:sp>
        <p:nvSpPr>
          <p:cNvPr id="177" name="Google Shape;177;p30"/>
          <p:cNvSpPr/>
          <p:nvPr/>
        </p:nvSpPr>
        <p:spPr>
          <a:xfrm>
            <a:off x="4868932" y="957263"/>
            <a:ext cx="4217918" cy="3706674"/>
          </a:xfrm>
          <a:prstGeom prst="rect">
            <a:avLst/>
          </a:prstGeom>
          <a:noFill/>
          <a:ln>
            <a:noFill/>
          </a:ln>
        </p:spPr>
        <p:txBody>
          <a:bodyPr anchorCtr="0" anchor="t" bIns="34275" lIns="68575" spcFirstLastPara="1" rIns="68575" wrap="square" tIns="34275">
            <a:noAutofit/>
          </a:bodyPr>
          <a:lstStyle/>
          <a:p>
            <a:pPr indent="-234950" lvl="0" marL="241300" marR="0" rtl="0" algn="l">
              <a:spcBef>
                <a:spcPts val="0"/>
              </a:spcBef>
              <a:spcAft>
                <a:spcPts val="0"/>
              </a:spcAft>
              <a:buClr>
                <a:schemeClr val="accent2"/>
              </a:buClr>
              <a:buSzPts val="1300"/>
              <a:buFont typeface="Noto Sans Symbols"/>
              <a:buChar char="◻"/>
            </a:pPr>
            <a:r>
              <a:rPr b="1" lang="en" sz="2200">
                <a:solidFill>
                  <a:schemeClr val="dk1"/>
                </a:solidFill>
                <a:latin typeface="Times New Roman"/>
                <a:ea typeface="Times New Roman"/>
                <a:cs typeface="Times New Roman"/>
                <a:sym typeface="Times New Roman"/>
              </a:rPr>
              <a:t>Feature selection</a:t>
            </a:r>
            <a:r>
              <a:rPr lang="en" sz="2200">
                <a:solidFill>
                  <a:schemeClr val="dk1"/>
                </a:solidFill>
                <a:latin typeface="Times New Roman"/>
                <a:ea typeface="Times New Roman"/>
                <a:cs typeface="Times New Roman"/>
                <a:sym typeface="Times New Roman"/>
              </a:rPr>
              <a:t>: Choosing </a:t>
            </a:r>
            <a:r>
              <a:rPr i="1" lang="en" sz="2200">
                <a:solidFill>
                  <a:schemeClr val="dk1"/>
                </a:solidFill>
                <a:latin typeface="Times New Roman"/>
                <a:ea typeface="Times New Roman"/>
                <a:cs typeface="Times New Roman"/>
                <a:sym typeface="Times New Roman"/>
              </a:rPr>
              <a:t>k</a:t>
            </a:r>
            <a:r>
              <a:rPr lang="en" sz="2200">
                <a:solidFill>
                  <a:schemeClr val="dk1"/>
                </a:solidFill>
                <a:latin typeface="Times New Roman"/>
                <a:ea typeface="Times New Roman"/>
                <a:cs typeface="Times New Roman"/>
                <a:sym typeface="Times New Roman"/>
              </a:rPr>
              <a:t>&lt;</a:t>
            </a:r>
            <a:r>
              <a:rPr i="1" lang="en" sz="2200">
                <a:solidFill>
                  <a:schemeClr val="dk1"/>
                </a:solidFill>
                <a:latin typeface="Times New Roman"/>
                <a:ea typeface="Times New Roman"/>
                <a:cs typeface="Times New Roman"/>
                <a:sym typeface="Times New Roman"/>
              </a:rPr>
              <a:t>p</a:t>
            </a:r>
            <a:r>
              <a:rPr lang="en" sz="2200">
                <a:solidFill>
                  <a:schemeClr val="dk1"/>
                </a:solidFill>
                <a:latin typeface="Times New Roman"/>
                <a:ea typeface="Times New Roman"/>
                <a:cs typeface="Times New Roman"/>
                <a:sym typeface="Times New Roman"/>
              </a:rPr>
              <a:t> important features, ignoring the remaining </a:t>
            </a:r>
            <a:r>
              <a:rPr i="1" lang="en" sz="2200">
                <a:solidFill>
                  <a:schemeClr val="dk1"/>
                </a:solidFill>
                <a:latin typeface="Times New Roman"/>
                <a:ea typeface="Times New Roman"/>
                <a:cs typeface="Times New Roman"/>
                <a:sym typeface="Times New Roman"/>
              </a:rPr>
              <a:t>p</a:t>
            </a:r>
            <a:r>
              <a:rPr lang="en" sz="2200">
                <a:solidFill>
                  <a:schemeClr val="dk1"/>
                </a:solidFill>
                <a:latin typeface="Times New Roman"/>
                <a:ea typeface="Times New Roman"/>
                <a:cs typeface="Times New Roman"/>
                <a:sym typeface="Times New Roman"/>
              </a:rPr>
              <a:t> – </a:t>
            </a:r>
            <a:r>
              <a:rPr i="1" lang="en" sz="2200">
                <a:solidFill>
                  <a:schemeClr val="dk1"/>
                </a:solidFill>
                <a:latin typeface="Times New Roman"/>
                <a:ea typeface="Times New Roman"/>
                <a:cs typeface="Times New Roman"/>
                <a:sym typeface="Times New Roman"/>
              </a:rPr>
              <a:t>k</a:t>
            </a:r>
            <a:endParaRPr sz="2200">
              <a:solidFill>
                <a:schemeClr val="dk1"/>
              </a:solidFill>
              <a:latin typeface="Times New Roman"/>
              <a:ea typeface="Times New Roman"/>
              <a:cs typeface="Times New Roman"/>
              <a:sym typeface="Times New Roman"/>
            </a:endParaRPr>
          </a:p>
          <a:p>
            <a:pPr indent="-215900" lvl="1" marL="482600" marR="0" rtl="0" algn="l">
              <a:spcBef>
                <a:spcPts val="400"/>
              </a:spcBef>
              <a:spcAft>
                <a:spcPts val="0"/>
              </a:spcAft>
              <a:buClr>
                <a:schemeClr val="accent1"/>
              </a:buClr>
              <a:buSzPts val="1400"/>
              <a:buFont typeface="Noto Sans Symbols"/>
              <a:buChar char="🞑"/>
            </a:pPr>
            <a:r>
              <a:rPr b="0" i="0" lang="en" sz="2000" u="none" cap="none" strike="noStrike">
                <a:solidFill>
                  <a:schemeClr val="dk1"/>
                </a:solidFill>
                <a:latin typeface="Times New Roman"/>
                <a:ea typeface="Times New Roman"/>
                <a:cs typeface="Times New Roman"/>
                <a:sym typeface="Times New Roman"/>
              </a:rPr>
              <a:t>Subset selection algorithms</a:t>
            </a:r>
            <a:endParaRPr b="0" i="0" sz="2000" u="none" cap="none" strike="noStrike">
              <a:solidFill>
                <a:schemeClr val="dk1"/>
              </a:solidFill>
              <a:latin typeface="Times New Roman"/>
              <a:ea typeface="Times New Roman"/>
              <a:cs typeface="Times New Roman"/>
              <a:sym typeface="Times New Roman"/>
            </a:endParaRPr>
          </a:p>
          <a:p>
            <a:pPr indent="-127000" lvl="1" marL="482600" marR="0" rtl="0" algn="l">
              <a:spcBef>
                <a:spcPts val="400"/>
              </a:spcBef>
              <a:spcAft>
                <a:spcPts val="0"/>
              </a:spcAft>
              <a:buClr>
                <a:schemeClr val="accent1"/>
              </a:buClr>
              <a:buSzPts val="14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234950" lvl="0" marL="241300" marR="0" rtl="0" algn="l">
              <a:spcBef>
                <a:spcPts val="500"/>
              </a:spcBef>
              <a:spcAft>
                <a:spcPts val="0"/>
              </a:spcAft>
              <a:buClr>
                <a:schemeClr val="accent2"/>
              </a:buClr>
              <a:buSzPts val="1300"/>
              <a:buFont typeface="Noto Sans Symbols"/>
              <a:buChar char="◻"/>
            </a:pPr>
            <a:r>
              <a:rPr b="1" lang="en" sz="2200">
                <a:solidFill>
                  <a:schemeClr val="dk1"/>
                </a:solidFill>
                <a:latin typeface="Times New Roman"/>
                <a:ea typeface="Times New Roman"/>
                <a:cs typeface="Times New Roman"/>
                <a:sym typeface="Times New Roman"/>
              </a:rPr>
              <a:t>Feature extraction:</a:t>
            </a:r>
            <a:r>
              <a:rPr lang="en" sz="2200">
                <a:solidFill>
                  <a:schemeClr val="dk1"/>
                </a:solidFill>
                <a:latin typeface="Times New Roman"/>
                <a:ea typeface="Times New Roman"/>
                <a:cs typeface="Times New Roman"/>
                <a:sym typeface="Times New Roman"/>
              </a:rPr>
              <a:t> Project the  original </a:t>
            </a:r>
            <a:r>
              <a:rPr i="1" lang="en" sz="2200">
                <a:solidFill>
                  <a:schemeClr val="dk1"/>
                </a:solidFill>
                <a:latin typeface="Times New Roman"/>
                <a:ea typeface="Times New Roman"/>
                <a:cs typeface="Times New Roman"/>
                <a:sym typeface="Times New Roman"/>
              </a:rPr>
              <a:t>x</a:t>
            </a:r>
            <a:r>
              <a:rPr baseline="-25000" i="1" lang="en" sz="2200">
                <a:solidFill>
                  <a:schemeClr val="dk1"/>
                </a:solidFill>
                <a:latin typeface="Times New Roman"/>
                <a:ea typeface="Times New Roman"/>
                <a:cs typeface="Times New Roman"/>
                <a:sym typeface="Times New Roman"/>
              </a:rPr>
              <a:t>i</a:t>
            </a:r>
            <a:r>
              <a:rPr lang="en" sz="2200">
                <a:solidFill>
                  <a:schemeClr val="dk1"/>
                </a:solidFill>
                <a:latin typeface="Times New Roman"/>
                <a:ea typeface="Times New Roman"/>
                <a:cs typeface="Times New Roman"/>
                <a:sym typeface="Times New Roman"/>
              </a:rPr>
              <a:t> , </a:t>
            </a:r>
            <a:r>
              <a:rPr i="1" lang="en" sz="2200">
                <a:solidFill>
                  <a:schemeClr val="dk1"/>
                </a:solidFill>
                <a:latin typeface="Times New Roman"/>
                <a:ea typeface="Times New Roman"/>
                <a:cs typeface="Times New Roman"/>
                <a:sym typeface="Times New Roman"/>
              </a:rPr>
              <a:t>i </a:t>
            </a:r>
            <a:r>
              <a:rPr lang="en" sz="2200">
                <a:solidFill>
                  <a:schemeClr val="dk1"/>
                </a:solidFill>
                <a:latin typeface="Times New Roman"/>
                <a:ea typeface="Times New Roman"/>
                <a:cs typeface="Times New Roman"/>
                <a:sym typeface="Times New Roman"/>
              </a:rPr>
              <a:t>=1,...,</a:t>
            </a:r>
            <a:r>
              <a:rPr i="1" lang="en" sz="2200">
                <a:solidFill>
                  <a:schemeClr val="dk1"/>
                </a:solidFill>
                <a:latin typeface="Times New Roman"/>
                <a:ea typeface="Times New Roman"/>
                <a:cs typeface="Times New Roman"/>
                <a:sym typeface="Times New Roman"/>
              </a:rPr>
              <a:t>p</a:t>
            </a:r>
            <a:r>
              <a:rPr lang="en" sz="2200">
                <a:solidFill>
                  <a:schemeClr val="dk1"/>
                </a:solidFill>
                <a:latin typeface="Times New Roman"/>
                <a:ea typeface="Times New Roman"/>
                <a:cs typeface="Times New Roman"/>
                <a:sym typeface="Times New Roman"/>
              </a:rPr>
              <a:t> dimensions to  new </a:t>
            </a:r>
            <a:r>
              <a:rPr i="1" lang="en" sz="2200">
                <a:solidFill>
                  <a:schemeClr val="dk1"/>
                </a:solidFill>
                <a:latin typeface="Times New Roman"/>
                <a:ea typeface="Times New Roman"/>
                <a:cs typeface="Times New Roman"/>
                <a:sym typeface="Times New Roman"/>
              </a:rPr>
              <a:t>k</a:t>
            </a:r>
            <a:r>
              <a:rPr lang="en" sz="2200">
                <a:solidFill>
                  <a:schemeClr val="dk1"/>
                </a:solidFill>
                <a:latin typeface="Times New Roman"/>
                <a:ea typeface="Times New Roman"/>
                <a:cs typeface="Times New Roman"/>
                <a:sym typeface="Times New Roman"/>
              </a:rPr>
              <a:t>&lt;</a:t>
            </a:r>
            <a:r>
              <a:rPr i="1" lang="en" sz="2200">
                <a:solidFill>
                  <a:schemeClr val="dk1"/>
                </a:solidFill>
                <a:latin typeface="Times New Roman"/>
                <a:ea typeface="Times New Roman"/>
                <a:cs typeface="Times New Roman"/>
                <a:sym typeface="Times New Roman"/>
              </a:rPr>
              <a:t>d</a:t>
            </a:r>
            <a:r>
              <a:rPr lang="en" sz="2200">
                <a:solidFill>
                  <a:schemeClr val="dk1"/>
                </a:solidFill>
                <a:latin typeface="Times New Roman"/>
                <a:ea typeface="Times New Roman"/>
                <a:cs typeface="Times New Roman"/>
                <a:sym typeface="Times New Roman"/>
              </a:rPr>
              <a:t> dimensions, </a:t>
            </a:r>
            <a:r>
              <a:rPr i="1" lang="en" sz="2200">
                <a:solidFill>
                  <a:schemeClr val="dk1"/>
                </a:solidFill>
                <a:latin typeface="Times New Roman"/>
                <a:ea typeface="Times New Roman"/>
                <a:cs typeface="Times New Roman"/>
                <a:sym typeface="Times New Roman"/>
              </a:rPr>
              <a:t>z</a:t>
            </a:r>
            <a:r>
              <a:rPr baseline="-25000" i="1" lang="en" sz="2200">
                <a:solidFill>
                  <a:schemeClr val="dk1"/>
                </a:solidFill>
                <a:latin typeface="Times New Roman"/>
                <a:ea typeface="Times New Roman"/>
                <a:cs typeface="Times New Roman"/>
                <a:sym typeface="Times New Roman"/>
              </a:rPr>
              <a:t>j</a:t>
            </a:r>
            <a:r>
              <a:rPr lang="en" sz="2200">
                <a:solidFill>
                  <a:schemeClr val="dk1"/>
                </a:solidFill>
                <a:latin typeface="Times New Roman"/>
                <a:ea typeface="Times New Roman"/>
                <a:cs typeface="Times New Roman"/>
                <a:sym typeface="Times New Roman"/>
              </a:rPr>
              <a:t> , </a:t>
            </a:r>
            <a:r>
              <a:rPr i="1" lang="en" sz="2200">
                <a:solidFill>
                  <a:schemeClr val="dk1"/>
                </a:solidFill>
                <a:latin typeface="Times New Roman"/>
                <a:ea typeface="Times New Roman"/>
                <a:cs typeface="Times New Roman"/>
                <a:sym typeface="Times New Roman"/>
              </a:rPr>
              <a:t>j </a:t>
            </a:r>
            <a:r>
              <a:rPr lang="en" sz="2200">
                <a:solidFill>
                  <a:schemeClr val="dk1"/>
                </a:solidFill>
                <a:latin typeface="Times New Roman"/>
                <a:ea typeface="Times New Roman"/>
                <a:cs typeface="Times New Roman"/>
                <a:sym typeface="Times New Roman"/>
              </a:rPr>
              <a:t>=1,...,</a:t>
            </a:r>
            <a:r>
              <a:rPr i="1" lang="en" sz="2200">
                <a:solidFill>
                  <a:schemeClr val="dk1"/>
                </a:solidFill>
                <a:latin typeface="Times New Roman"/>
                <a:ea typeface="Times New Roman"/>
                <a:cs typeface="Times New Roman"/>
                <a:sym typeface="Times New Roman"/>
              </a:rPr>
              <a:t>p</a:t>
            </a:r>
            <a:endParaRPr i="1" sz="2200">
              <a:solidFill>
                <a:schemeClr val="dk1"/>
              </a:solidFill>
              <a:latin typeface="Times New Roman"/>
              <a:ea typeface="Times New Roman"/>
              <a:cs typeface="Times New Roman"/>
              <a:sym typeface="Times New Roman"/>
            </a:endParaRPr>
          </a:p>
          <a:p>
            <a:pPr indent="-215900" lvl="1" marL="482600" marR="0" rtl="0" algn="l">
              <a:spcBef>
                <a:spcPts val="400"/>
              </a:spcBef>
              <a:spcAft>
                <a:spcPts val="0"/>
              </a:spcAft>
              <a:buClr>
                <a:schemeClr val="accent1"/>
              </a:buClr>
              <a:buSzPts val="1400"/>
              <a:buFont typeface="Noto Sans Symbols"/>
              <a:buChar char="🞑"/>
            </a:pPr>
            <a:r>
              <a:rPr b="0" i="0" lang="en" sz="2000" u="none" cap="none" strike="noStrike">
                <a:solidFill>
                  <a:schemeClr val="dk1"/>
                </a:solidFill>
                <a:latin typeface="Times New Roman"/>
                <a:ea typeface="Times New Roman"/>
                <a:cs typeface="Times New Roman"/>
                <a:sym typeface="Times New Roman"/>
              </a:rPr>
              <a:t>Principal Components Analysis (PCA)</a:t>
            </a:r>
            <a:endParaRPr b="0" i="0" sz="2000" u="none" cap="none" strike="noStrike">
              <a:solidFill>
                <a:schemeClr val="dk1"/>
              </a:solidFill>
              <a:latin typeface="Times New Roman"/>
              <a:ea typeface="Times New Roman"/>
              <a:cs typeface="Times New Roman"/>
              <a:sym typeface="Times New Roman"/>
            </a:endParaRPr>
          </a:p>
        </p:txBody>
      </p:sp>
      <p:sp>
        <p:nvSpPr>
          <p:cNvPr id="178" name="Google Shape;178;p30"/>
          <p:cNvSpPr/>
          <p:nvPr/>
        </p:nvSpPr>
        <p:spPr>
          <a:xfrm>
            <a:off x="4174435" y="1468507"/>
            <a:ext cx="737981" cy="365263"/>
          </a:xfrm>
          <a:prstGeom prst="rightArrow">
            <a:avLst>
              <a:gd fmla="val 50000" name="adj1"/>
              <a:gd fmla="val 50000" name="adj2"/>
            </a:avLst>
          </a:prstGeom>
          <a:solidFill>
            <a:srgbClr val="548135"/>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9" name="Google Shape;179;p30"/>
          <p:cNvSpPr/>
          <p:nvPr/>
        </p:nvSpPr>
        <p:spPr>
          <a:xfrm>
            <a:off x="4260160" y="3190462"/>
            <a:ext cx="737981" cy="365263"/>
          </a:xfrm>
          <a:prstGeom prst="rightArrow">
            <a:avLst>
              <a:gd fmla="val 50000" name="adj1"/>
              <a:gd fmla="val 50000" name="adj2"/>
            </a:avLst>
          </a:prstGeom>
          <a:solidFill>
            <a:srgbClr val="548135"/>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0" name="Google Shape;180;p30"/>
          <p:cNvSpPr txBox="1"/>
          <p:nvPr/>
        </p:nvSpPr>
        <p:spPr>
          <a:xfrm>
            <a:off x="89451" y="117919"/>
            <a:ext cx="5054048" cy="484748"/>
          </a:xfrm>
          <a:prstGeom prst="rect">
            <a:avLst/>
          </a:prstGeom>
          <a:solidFill>
            <a:srgbClr val="7030A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Feature Selection vs Extraction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0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10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5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5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5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500"/>
                                        <p:tgtEl>
                                          <p:spTgt spid="1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0" y="0"/>
            <a:ext cx="2631385" cy="484748"/>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Subset Selection</a:t>
            </a:r>
            <a:endParaRPr sz="1100"/>
          </a:p>
        </p:txBody>
      </p:sp>
      <p:sp>
        <p:nvSpPr>
          <p:cNvPr id="186" name="Google Shape;186;p31"/>
          <p:cNvSpPr txBox="1"/>
          <p:nvPr/>
        </p:nvSpPr>
        <p:spPr>
          <a:xfrm>
            <a:off x="67708" y="504485"/>
            <a:ext cx="7684814" cy="1265972"/>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None/>
            </a:pPr>
            <a:r>
              <a:rPr lang="en" sz="1800">
                <a:solidFill>
                  <a:schemeClr val="dk1"/>
                </a:solidFill>
                <a:latin typeface="Times New Roman"/>
                <a:ea typeface="Times New Roman"/>
                <a:cs typeface="Times New Roman"/>
                <a:sym typeface="Times New Roman"/>
              </a:rPr>
              <a:t>Two reasons why we are often not satisfied with the least squares estimates</a:t>
            </a:r>
            <a:endParaRPr sz="1100"/>
          </a:p>
          <a:p>
            <a:pPr indent="-254000" lvl="0" marL="254000" marR="0" rtl="0" algn="l">
              <a:lnSpc>
                <a:spcPct val="150000"/>
              </a:lnSpc>
              <a:spcBef>
                <a:spcPts val="0"/>
              </a:spcBef>
              <a:spcAft>
                <a:spcPts val="0"/>
              </a:spcAft>
              <a:buClr>
                <a:schemeClr val="dk1"/>
              </a:buClr>
              <a:buSzPts val="1800"/>
              <a:buFont typeface="Times New Roman"/>
              <a:buAutoNum type="arabicParenR"/>
            </a:pPr>
            <a:r>
              <a:rPr lang="en" sz="1800">
                <a:solidFill>
                  <a:schemeClr val="dk1"/>
                </a:solidFill>
                <a:latin typeface="Times New Roman"/>
                <a:ea typeface="Times New Roman"/>
                <a:cs typeface="Times New Roman"/>
                <a:sym typeface="Times New Roman"/>
              </a:rPr>
              <a:t>Prediction accuracy</a:t>
            </a:r>
            <a:endParaRPr sz="1100"/>
          </a:p>
          <a:p>
            <a:pPr indent="-254000" lvl="0" marL="254000" marR="0" rtl="0" algn="l">
              <a:lnSpc>
                <a:spcPct val="150000"/>
              </a:lnSpc>
              <a:spcBef>
                <a:spcPts val="0"/>
              </a:spcBef>
              <a:spcAft>
                <a:spcPts val="0"/>
              </a:spcAft>
              <a:buClr>
                <a:schemeClr val="dk1"/>
              </a:buClr>
              <a:buSzPts val="1800"/>
              <a:buFont typeface="Times New Roman"/>
              <a:buAutoNum type="arabicParenR"/>
            </a:pPr>
            <a:r>
              <a:rPr lang="en" sz="1800">
                <a:solidFill>
                  <a:schemeClr val="dk1"/>
                </a:solidFill>
                <a:latin typeface="Times New Roman"/>
                <a:ea typeface="Times New Roman"/>
                <a:cs typeface="Times New Roman"/>
                <a:sym typeface="Times New Roman"/>
              </a:rPr>
              <a:t>Interpretation</a:t>
            </a:r>
            <a:endParaRPr sz="1100"/>
          </a:p>
        </p:txBody>
      </p:sp>
      <p:sp>
        <p:nvSpPr>
          <p:cNvPr id="187" name="Google Shape;187;p31"/>
          <p:cNvSpPr txBox="1"/>
          <p:nvPr/>
        </p:nvSpPr>
        <p:spPr>
          <a:xfrm>
            <a:off x="194433" y="2213960"/>
            <a:ext cx="2266437" cy="71558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100">
                <a:solidFill>
                  <a:schemeClr val="lt1"/>
                </a:solidFill>
                <a:latin typeface="Times New Roman"/>
                <a:ea typeface="Times New Roman"/>
                <a:cs typeface="Times New Roman"/>
                <a:sym typeface="Times New Roman"/>
              </a:rPr>
              <a:t>Forward-Stepwise Selection</a:t>
            </a:r>
            <a:endParaRPr sz="1100"/>
          </a:p>
        </p:txBody>
      </p:sp>
      <p:sp>
        <p:nvSpPr>
          <p:cNvPr id="188" name="Google Shape;188;p31"/>
          <p:cNvSpPr txBox="1"/>
          <p:nvPr/>
        </p:nvSpPr>
        <p:spPr>
          <a:xfrm>
            <a:off x="67708" y="3059060"/>
            <a:ext cx="2746308" cy="1454244"/>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chemeClr val="dk1"/>
                </a:solidFill>
                <a:latin typeface="Times New Roman"/>
                <a:ea typeface="Times New Roman"/>
                <a:cs typeface="Times New Roman"/>
                <a:sym typeface="Times New Roman"/>
              </a:rPr>
              <a:t>Stepwise selection starts with the intercept, and then sequentially adds into the model the predictor that most improves the fit. </a:t>
            </a:r>
            <a:endParaRPr sz="1100"/>
          </a:p>
        </p:txBody>
      </p:sp>
      <p:sp>
        <p:nvSpPr>
          <p:cNvPr id="189" name="Google Shape;189;p31"/>
          <p:cNvSpPr txBox="1"/>
          <p:nvPr/>
        </p:nvSpPr>
        <p:spPr>
          <a:xfrm>
            <a:off x="3048828" y="2228849"/>
            <a:ext cx="2409930" cy="71558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100">
                <a:solidFill>
                  <a:schemeClr val="lt1"/>
                </a:solidFill>
                <a:latin typeface="Times New Roman"/>
                <a:ea typeface="Times New Roman"/>
                <a:cs typeface="Times New Roman"/>
                <a:sym typeface="Times New Roman"/>
              </a:rPr>
              <a:t>Backward-Stepwise Selection</a:t>
            </a:r>
            <a:endParaRPr sz="1100"/>
          </a:p>
        </p:txBody>
      </p:sp>
      <p:sp>
        <p:nvSpPr>
          <p:cNvPr id="190" name="Google Shape;190;p31"/>
          <p:cNvSpPr txBox="1"/>
          <p:nvPr/>
        </p:nvSpPr>
        <p:spPr>
          <a:xfrm>
            <a:off x="3106912" y="3059060"/>
            <a:ext cx="2821470" cy="1454244"/>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800">
                <a:solidFill>
                  <a:schemeClr val="dk1"/>
                </a:solidFill>
                <a:latin typeface="Times New Roman"/>
                <a:ea typeface="Times New Roman"/>
                <a:cs typeface="Times New Roman"/>
                <a:sym typeface="Times New Roman"/>
              </a:rPr>
              <a:t>Backward-stepwise selection starts with the full model, and sequentially deletes the predictor that has the least impact on the fit.</a:t>
            </a:r>
            <a:endParaRPr sz="1100"/>
          </a:p>
        </p:txBody>
      </p:sp>
      <p:sp>
        <p:nvSpPr>
          <p:cNvPr id="191" name="Google Shape;191;p31"/>
          <p:cNvSpPr txBox="1"/>
          <p:nvPr/>
        </p:nvSpPr>
        <p:spPr>
          <a:xfrm>
            <a:off x="6256063" y="1034353"/>
            <a:ext cx="2712764" cy="71558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100">
                <a:solidFill>
                  <a:schemeClr val="lt1"/>
                </a:solidFill>
                <a:latin typeface="Times New Roman"/>
                <a:ea typeface="Times New Roman"/>
                <a:cs typeface="Times New Roman"/>
                <a:sym typeface="Times New Roman"/>
              </a:rPr>
              <a:t>Forward-Stagewise Regression</a:t>
            </a:r>
            <a:endParaRPr sz="1100"/>
          </a:p>
        </p:txBody>
      </p:sp>
      <p:sp>
        <p:nvSpPr>
          <p:cNvPr id="192" name="Google Shape;192;p31"/>
          <p:cNvSpPr txBox="1"/>
          <p:nvPr/>
        </p:nvSpPr>
        <p:spPr>
          <a:xfrm>
            <a:off x="6043611" y="1750264"/>
            <a:ext cx="3020099" cy="3393236"/>
          </a:xfrm>
          <a:prstGeom prst="rect">
            <a:avLst/>
          </a:prstGeom>
          <a:blipFill rotWithShape="1">
            <a:blip r:embed="rId3">
              <a:alphaModFix/>
            </a:blip>
            <a:stretch>
              <a:fillRect b="-1211" l="-1060" r="-2575" t="-806"/>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193" name="Google Shape;193;p31"/>
          <p:cNvSpPr txBox="1"/>
          <p:nvPr/>
        </p:nvSpPr>
        <p:spPr>
          <a:xfrm>
            <a:off x="875887" y="4622890"/>
            <a:ext cx="4692512"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Backward selection can only be used when N &gt; p, while forward stepwise can always be used.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nvSpPr>
        <p:spPr>
          <a:xfrm>
            <a:off x="111814" y="553136"/>
            <a:ext cx="8695358" cy="1523494"/>
          </a:xfrm>
          <a:prstGeom prst="rect">
            <a:avLst/>
          </a:prstGeom>
          <a:noFill/>
          <a:ln>
            <a:noFill/>
          </a:ln>
        </p:spPr>
        <p:txBody>
          <a:bodyPr anchorCtr="0" anchor="t" bIns="34275" lIns="68575" spcFirstLastPara="1" rIns="68575" wrap="square" tIns="34275">
            <a:spAutoFit/>
          </a:bodyPr>
          <a:lstStyle/>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By retaining a subset of the predictors and discarding the rest, subset selection produces a model that is interpretable and has possibly lower prediction error than the full model. </a:t>
            </a:r>
            <a:endParaRPr sz="1100"/>
          </a:p>
          <a:p>
            <a:pPr indent="-127000" lvl="0" marL="215900" marR="0" rtl="0" algn="just">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However, because it is a discrete process variables are either retained or discarded—it often exhibits high variance, and so doesn’t reduce the prediction error of the full model. </a:t>
            </a:r>
            <a:endParaRPr sz="1100"/>
          </a:p>
          <a:p>
            <a:pPr indent="-127000" lvl="0" marL="215900" marR="0" rtl="0" algn="just">
              <a:spcBef>
                <a:spcPts val="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Shrinkage methods are more continuous, and don’t suffer as much from high variability.</a:t>
            </a:r>
            <a:endParaRPr sz="1100"/>
          </a:p>
        </p:txBody>
      </p:sp>
      <p:sp>
        <p:nvSpPr>
          <p:cNvPr id="199" name="Google Shape;199;p32"/>
          <p:cNvSpPr txBox="1"/>
          <p:nvPr/>
        </p:nvSpPr>
        <p:spPr>
          <a:xfrm>
            <a:off x="-1" y="0"/>
            <a:ext cx="3168098" cy="484748"/>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Shrinkage Methods</a:t>
            </a:r>
            <a:endParaRPr sz="1100"/>
          </a:p>
        </p:txBody>
      </p:sp>
      <p:sp>
        <p:nvSpPr>
          <p:cNvPr id="200" name="Google Shape;200;p32"/>
          <p:cNvSpPr txBox="1"/>
          <p:nvPr/>
        </p:nvSpPr>
        <p:spPr>
          <a:xfrm>
            <a:off x="345685" y="2219141"/>
            <a:ext cx="2308064" cy="392415"/>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100">
                <a:solidFill>
                  <a:schemeClr val="lt1"/>
                </a:solidFill>
                <a:latin typeface="Times New Roman"/>
                <a:ea typeface="Times New Roman"/>
                <a:cs typeface="Times New Roman"/>
                <a:sym typeface="Times New Roman"/>
              </a:rPr>
              <a:t>Ridge Regression</a:t>
            </a:r>
            <a:endParaRPr sz="1100"/>
          </a:p>
        </p:txBody>
      </p:sp>
      <p:pic>
        <p:nvPicPr>
          <p:cNvPr id="201" name="Google Shape;201;p32"/>
          <p:cNvPicPr preferRelativeResize="0"/>
          <p:nvPr/>
        </p:nvPicPr>
        <p:blipFill rotWithShape="1">
          <a:blip r:embed="rId3">
            <a:alphaModFix/>
          </a:blip>
          <a:srcRect b="0" l="0" r="0" t="0"/>
          <a:stretch/>
        </p:blipFill>
        <p:spPr>
          <a:xfrm>
            <a:off x="85724" y="3781067"/>
            <a:ext cx="3665255" cy="593014"/>
          </a:xfrm>
          <a:prstGeom prst="rect">
            <a:avLst/>
          </a:prstGeom>
          <a:noFill/>
          <a:ln>
            <a:noFill/>
          </a:ln>
        </p:spPr>
      </p:pic>
      <p:pic>
        <p:nvPicPr>
          <p:cNvPr id="202" name="Google Shape;202;p32"/>
          <p:cNvPicPr preferRelativeResize="0"/>
          <p:nvPr/>
        </p:nvPicPr>
        <p:blipFill rotWithShape="1">
          <a:blip r:embed="rId4">
            <a:alphaModFix/>
          </a:blip>
          <a:srcRect b="0" l="0" r="0" t="0"/>
          <a:stretch/>
        </p:blipFill>
        <p:spPr>
          <a:xfrm>
            <a:off x="36749" y="2571750"/>
            <a:ext cx="2979359" cy="1171739"/>
          </a:xfrm>
          <a:prstGeom prst="rect">
            <a:avLst/>
          </a:prstGeom>
          <a:noFill/>
          <a:ln>
            <a:noFill/>
          </a:ln>
        </p:spPr>
      </p:pic>
      <p:pic>
        <p:nvPicPr>
          <p:cNvPr id="203" name="Google Shape;203;p32"/>
          <p:cNvPicPr preferRelativeResize="0"/>
          <p:nvPr/>
        </p:nvPicPr>
        <p:blipFill rotWithShape="1">
          <a:blip r:embed="rId5">
            <a:alphaModFix/>
          </a:blip>
          <a:srcRect b="0" l="0" r="0" t="0"/>
          <a:stretch/>
        </p:blipFill>
        <p:spPr>
          <a:xfrm>
            <a:off x="336827" y="4374080"/>
            <a:ext cx="2679281" cy="400106"/>
          </a:xfrm>
          <a:prstGeom prst="rect">
            <a:avLst/>
          </a:prstGeom>
          <a:noFill/>
          <a:ln>
            <a:noFill/>
          </a:ln>
        </p:spPr>
      </p:pic>
      <p:pic>
        <p:nvPicPr>
          <p:cNvPr id="204" name="Google Shape;204;p32"/>
          <p:cNvPicPr preferRelativeResize="0"/>
          <p:nvPr/>
        </p:nvPicPr>
        <p:blipFill rotWithShape="1">
          <a:blip r:embed="rId6">
            <a:alphaModFix/>
          </a:blip>
          <a:srcRect b="0" l="0" r="0" t="0"/>
          <a:stretch/>
        </p:blipFill>
        <p:spPr>
          <a:xfrm>
            <a:off x="447053" y="4774186"/>
            <a:ext cx="1957660" cy="364382"/>
          </a:xfrm>
          <a:prstGeom prst="rect">
            <a:avLst/>
          </a:prstGeom>
          <a:noFill/>
          <a:ln>
            <a:noFill/>
          </a:ln>
        </p:spPr>
      </p:pic>
      <p:sp>
        <p:nvSpPr>
          <p:cNvPr id="205" name="Google Shape;205;p32"/>
          <p:cNvSpPr txBox="1"/>
          <p:nvPr/>
        </p:nvSpPr>
        <p:spPr>
          <a:xfrm>
            <a:off x="5490720" y="2180557"/>
            <a:ext cx="2410294" cy="392415"/>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100">
                <a:solidFill>
                  <a:schemeClr val="lt1"/>
                </a:solidFill>
                <a:latin typeface="Times New Roman"/>
                <a:ea typeface="Times New Roman"/>
                <a:cs typeface="Times New Roman"/>
                <a:sym typeface="Times New Roman"/>
              </a:rPr>
              <a:t>Lasso Regression</a:t>
            </a:r>
            <a:endParaRPr sz="1100"/>
          </a:p>
        </p:txBody>
      </p:sp>
      <p:pic>
        <p:nvPicPr>
          <p:cNvPr id="206" name="Google Shape;206;p32"/>
          <p:cNvPicPr preferRelativeResize="0"/>
          <p:nvPr/>
        </p:nvPicPr>
        <p:blipFill rotWithShape="1">
          <a:blip r:embed="rId7">
            <a:alphaModFix/>
          </a:blip>
          <a:srcRect b="0" l="0" r="0" t="0"/>
          <a:stretch/>
        </p:blipFill>
        <p:spPr>
          <a:xfrm>
            <a:off x="5095444" y="2595157"/>
            <a:ext cx="3200847" cy="1157449"/>
          </a:xfrm>
          <a:prstGeom prst="rect">
            <a:avLst/>
          </a:prstGeom>
          <a:noFill/>
          <a:ln>
            <a:noFill/>
          </a:ln>
        </p:spPr>
      </p:pic>
      <p:pic>
        <p:nvPicPr>
          <p:cNvPr id="207" name="Google Shape;207;p32"/>
          <p:cNvPicPr preferRelativeResize="0"/>
          <p:nvPr/>
        </p:nvPicPr>
        <p:blipFill rotWithShape="1">
          <a:blip r:embed="rId8">
            <a:alphaModFix/>
          </a:blip>
          <a:srcRect b="0" l="0" r="0" t="0"/>
          <a:stretch/>
        </p:blipFill>
        <p:spPr>
          <a:xfrm>
            <a:off x="4906141" y="3716646"/>
            <a:ext cx="3901032" cy="657317"/>
          </a:xfrm>
          <a:prstGeom prst="rect">
            <a:avLst/>
          </a:prstGeom>
          <a:noFill/>
          <a:ln>
            <a:noFill/>
          </a:ln>
        </p:spPr>
      </p:pic>
      <p:pic>
        <p:nvPicPr>
          <p:cNvPr id="208" name="Google Shape;208;p32"/>
          <p:cNvPicPr preferRelativeResize="0"/>
          <p:nvPr/>
        </p:nvPicPr>
        <p:blipFill rotWithShape="1">
          <a:blip r:embed="rId9">
            <a:alphaModFix/>
          </a:blip>
          <a:srcRect b="0" l="0" r="0" t="15962"/>
          <a:stretch/>
        </p:blipFill>
        <p:spPr>
          <a:xfrm>
            <a:off x="3126333" y="4774186"/>
            <a:ext cx="5909465" cy="265615"/>
          </a:xfrm>
          <a:prstGeom prst="rect">
            <a:avLst/>
          </a:prstGeom>
          <a:noFill/>
          <a:ln>
            <a:noFill/>
          </a:ln>
        </p:spPr>
      </p:pic>
      <p:sp>
        <p:nvSpPr>
          <p:cNvPr id="209" name="Google Shape;209;p32"/>
          <p:cNvSpPr txBox="1"/>
          <p:nvPr/>
        </p:nvSpPr>
        <p:spPr>
          <a:xfrm>
            <a:off x="3089314" y="2114207"/>
            <a:ext cx="2053436" cy="17459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Here λ ≥ 0 is a complexity parameter that controls the amount of shrinkage: the larger the value of λ, the greater the amount of shrinkage. The coefficients are shrunk toward zero (and each other).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nvSpPr>
        <p:spPr>
          <a:xfrm>
            <a:off x="87588" y="790162"/>
            <a:ext cx="8335825" cy="1731243"/>
          </a:xfrm>
          <a:prstGeom prst="rect">
            <a:avLst/>
          </a:prstGeom>
          <a:noFill/>
          <a:ln>
            <a:noFill/>
          </a:ln>
        </p:spPr>
        <p:txBody>
          <a:bodyPr anchorCtr="0" anchor="t" bIns="34275" lIns="68575" spcFirstLastPara="1" rIns="68575" wrap="square" tIns="34275">
            <a:spAutoFit/>
          </a:bodyPr>
          <a:lstStyle/>
          <a:p>
            <a:pPr indent="-215900" lvl="0" marL="215900" marR="0" rtl="0" algn="just">
              <a:spcBef>
                <a:spcPts val="0"/>
              </a:spcBef>
              <a:spcAft>
                <a:spcPts val="0"/>
              </a:spcAft>
              <a:buClr>
                <a:schemeClr val="dk1"/>
              </a:buClr>
              <a:buSzPts val="1800"/>
              <a:buFont typeface="Arial"/>
              <a:buChar char="•"/>
            </a:pPr>
            <a:r>
              <a:rPr lang="en" sz="1800">
                <a:solidFill>
                  <a:schemeClr val="dk1"/>
                </a:solidFill>
                <a:latin typeface="Times New Roman"/>
                <a:ea typeface="Times New Roman"/>
                <a:cs typeface="Times New Roman"/>
                <a:sym typeface="Times New Roman"/>
              </a:rPr>
              <a:t>Principal Component Analysis(PCA) technique was introduced by the mathematician Karl Pearson in 1901. </a:t>
            </a:r>
            <a:endParaRPr sz="1100"/>
          </a:p>
          <a:p>
            <a:pPr indent="-101600" lvl="0" marL="21590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15900" lvl="0" marL="215900" marR="0" rtl="0" algn="just">
              <a:spcBef>
                <a:spcPts val="0"/>
              </a:spcBef>
              <a:spcAft>
                <a:spcPts val="0"/>
              </a:spcAft>
              <a:buClr>
                <a:schemeClr val="dk1"/>
              </a:buClr>
              <a:buSzPts val="1800"/>
              <a:buFont typeface="Arial"/>
              <a:buChar char="•"/>
            </a:pPr>
            <a:r>
              <a:rPr lang="en" sz="1800">
                <a:solidFill>
                  <a:schemeClr val="dk1"/>
                </a:solidFill>
                <a:latin typeface="Times New Roman"/>
                <a:ea typeface="Times New Roman"/>
                <a:cs typeface="Times New Roman"/>
                <a:sym typeface="Times New Roman"/>
              </a:rPr>
              <a:t>It works on the condition that while the data in a higher dimensional space is mapped to data in a lower dimension space, the variance of the data in the lower dimensional space should be maximum. </a:t>
            </a:r>
            <a:endParaRPr sz="1800">
              <a:solidFill>
                <a:schemeClr val="dk1"/>
              </a:solidFill>
              <a:latin typeface="Times New Roman"/>
              <a:ea typeface="Times New Roman"/>
              <a:cs typeface="Times New Roman"/>
              <a:sym typeface="Times New Roman"/>
            </a:endParaRPr>
          </a:p>
        </p:txBody>
      </p:sp>
      <p:sp>
        <p:nvSpPr>
          <p:cNvPr id="215" name="Google Shape;215;p33"/>
          <p:cNvSpPr txBox="1"/>
          <p:nvPr/>
        </p:nvSpPr>
        <p:spPr>
          <a:xfrm>
            <a:off x="-1" y="0"/>
            <a:ext cx="5747304" cy="484748"/>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2700">
                <a:solidFill>
                  <a:schemeClr val="lt1"/>
                </a:solidFill>
                <a:latin typeface="Times New Roman"/>
                <a:ea typeface="Times New Roman"/>
                <a:cs typeface="Times New Roman"/>
                <a:sym typeface="Times New Roman"/>
              </a:rPr>
              <a:t>Principal Component Analysis (PCA) </a:t>
            </a:r>
            <a:endParaRPr sz="1100"/>
          </a:p>
        </p:txBody>
      </p:sp>
      <p:pic>
        <p:nvPicPr>
          <p:cNvPr id="216" name="Google Shape;216;p33"/>
          <p:cNvPicPr preferRelativeResize="0"/>
          <p:nvPr/>
        </p:nvPicPr>
        <p:blipFill rotWithShape="1">
          <a:blip r:embed="rId3">
            <a:alphaModFix/>
          </a:blip>
          <a:srcRect b="0" l="0" r="0" t="0"/>
          <a:stretch/>
        </p:blipFill>
        <p:spPr>
          <a:xfrm>
            <a:off x="156242" y="2806393"/>
            <a:ext cx="4017894" cy="2002439"/>
          </a:xfrm>
          <a:prstGeom prst="rect">
            <a:avLst/>
          </a:prstGeom>
          <a:noFill/>
          <a:ln>
            <a:noFill/>
          </a:ln>
        </p:spPr>
      </p:pic>
      <p:pic>
        <p:nvPicPr>
          <p:cNvPr id="217" name="Google Shape;217;p33"/>
          <p:cNvPicPr preferRelativeResize="0"/>
          <p:nvPr/>
        </p:nvPicPr>
        <p:blipFill rotWithShape="1">
          <a:blip r:embed="rId4">
            <a:alphaModFix/>
          </a:blip>
          <a:srcRect b="0" l="0" r="0" t="0"/>
          <a:stretch/>
        </p:blipFill>
        <p:spPr>
          <a:xfrm>
            <a:off x="4255501" y="2874998"/>
            <a:ext cx="4794209" cy="19298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2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2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