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Old Standard TT"/>
      <p:regular r:id="rId24"/>
      <p:bold r:id="rId25"/>
      <p: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DC9AD2-6C9A-4E18-9508-805F7A8907E1}">
  <a:tblStyle styleId="{E4DC9AD2-6C9A-4E18-9508-805F7A8907E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34.png"/><Relationship Id="rId5"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5.png"/><Relationship Id="rId4" Type="http://schemas.openxmlformats.org/officeDocument/2006/relationships/image" Target="../media/image38.png"/><Relationship Id="rId5" Type="http://schemas.openxmlformats.org/officeDocument/2006/relationships/image" Target="../media/image46.png"/><Relationship Id="rId6"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0.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37.png"/><Relationship Id="rId5" Type="http://schemas.openxmlformats.org/officeDocument/2006/relationships/image" Target="../media/image29.png"/><Relationship Id="rId6"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20.png"/><Relationship Id="rId7"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0"/>
          </a:blip>
          <a:stretch>
            <a:fillRect/>
          </a:stretch>
        </a:blipFill>
      </p:bgPr>
    </p:bg>
    <p:spTree>
      <p:nvGrpSpPr>
        <p:cNvPr id="87" name="Shape 87"/>
        <p:cNvGrpSpPr/>
        <p:nvPr/>
      </p:nvGrpSpPr>
      <p:grpSpPr>
        <a:xfrm>
          <a:off x="0" y="0"/>
          <a:ext cx="0" cy="0"/>
          <a:chOff x="0" y="0"/>
          <a:chExt cx="0" cy="0"/>
        </a:xfrm>
      </p:grpSpPr>
      <p:sp>
        <p:nvSpPr>
          <p:cNvPr id="88" name="Google Shape;88;p13"/>
          <p:cNvSpPr/>
          <p:nvPr/>
        </p:nvSpPr>
        <p:spPr>
          <a:xfrm>
            <a:off x="3107364" y="170680"/>
            <a:ext cx="5977277"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FFD966"/>
                </a:solidFill>
                <a:latin typeface="Calibri"/>
                <a:ea typeface="Calibri"/>
                <a:cs typeface="Calibri"/>
                <a:sym typeface="Calibri"/>
              </a:rPr>
              <a:t>Week-3 (Discussion)</a:t>
            </a:r>
            <a:endParaRPr/>
          </a:p>
          <a:p>
            <a:pPr indent="0" lvl="0" marL="0" marR="0" rtl="0" algn="ctr">
              <a:spcBef>
                <a:spcPts val="0"/>
              </a:spcBef>
              <a:spcAft>
                <a:spcPts val="0"/>
              </a:spcAft>
              <a:buNone/>
            </a:pPr>
            <a:r>
              <a:rPr b="1" i="0" lang="en-US" sz="5400" u="none" cap="none" strike="noStrike">
                <a:solidFill>
                  <a:srgbClr val="FFD966"/>
                </a:solidFill>
                <a:latin typeface="Calibri"/>
                <a:ea typeface="Calibri"/>
                <a:cs typeface="Calibri"/>
                <a:sym typeface="Calibri"/>
              </a:rPr>
              <a:t>12</a:t>
            </a:r>
            <a:r>
              <a:rPr b="1" baseline="30000" i="0" lang="en-US" sz="5400" u="none" cap="none" strike="noStrike">
                <a:solidFill>
                  <a:srgbClr val="FFD966"/>
                </a:solidFill>
                <a:latin typeface="Calibri"/>
                <a:ea typeface="Calibri"/>
                <a:cs typeface="Calibri"/>
                <a:sym typeface="Calibri"/>
              </a:rPr>
              <a:t>th</a:t>
            </a:r>
            <a:r>
              <a:rPr b="1" i="0" lang="en-US" sz="5400" u="none" cap="none" strike="noStrike">
                <a:solidFill>
                  <a:srgbClr val="FFD966"/>
                </a:solidFill>
                <a:latin typeface="Calibri"/>
                <a:ea typeface="Calibri"/>
                <a:cs typeface="Calibri"/>
                <a:sym typeface="Calibri"/>
              </a:rPr>
              <a:t> August, 2024</a:t>
            </a:r>
            <a:endParaRPr b="1" i="0" sz="5400" u="none" cap="none" strike="noStrike">
              <a:solidFill>
                <a:srgbClr val="FFD966"/>
              </a:solidFill>
              <a:latin typeface="Calibri"/>
              <a:ea typeface="Calibri"/>
              <a:cs typeface="Calibri"/>
              <a:sym typeface="Calibri"/>
            </a:endParaRPr>
          </a:p>
        </p:txBody>
      </p:sp>
      <p:pic>
        <p:nvPicPr>
          <p:cNvPr id="89" name="Google Shape;89;p13"/>
          <p:cNvPicPr preferRelativeResize="0"/>
          <p:nvPr/>
        </p:nvPicPr>
        <p:blipFill rotWithShape="1">
          <a:blip r:embed="rId4">
            <a:alphaModFix/>
          </a:blip>
          <a:srcRect b="0" l="0" r="0" t="0"/>
          <a:stretch/>
        </p:blipFill>
        <p:spPr>
          <a:xfrm>
            <a:off x="122548" y="162927"/>
            <a:ext cx="1970203" cy="1970203"/>
          </a:xfrm>
          <a:prstGeom prst="rect">
            <a:avLst/>
          </a:prstGeom>
          <a:noFill/>
          <a:ln>
            <a:noFill/>
          </a:ln>
        </p:spPr>
      </p:pic>
      <p:pic>
        <p:nvPicPr>
          <p:cNvPr id="90" name="Google Shape;90;p13"/>
          <p:cNvPicPr preferRelativeResize="0"/>
          <p:nvPr/>
        </p:nvPicPr>
        <p:blipFill rotWithShape="1">
          <a:blip r:embed="rId5">
            <a:alphaModFix/>
          </a:blip>
          <a:srcRect b="0" l="0" r="0" t="0"/>
          <a:stretch/>
        </p:blipFill>
        <p:spPr>
          <a:xfrm>
            <a:off x="10478063" y="301626"/>
            <a:ext cx="1511431" cy="1692803"/>
          </a:xfrm>
          <a:prstGeom prst="rect">
            <a:avLst/>
          </a:prstGeom>
          <a:noFill/>
          <a:ln>
            <a:noFill/>
          </a:ln>
        </p:spPr>
      </p:pic>
      <p:sp>
        <p:nvSpPr>
          <p:cNvPr id="91" name="Google Shape;91;p13"/>
          <p:cNvSpPr txBox="1"/>
          <p:nvPr/>
        </p:nvSpPr>
        <p:spPr>
          <a:xfrm>
            <a:off x="0" y="2563556"/>
            <a:ext cx="9780103" cy="2510559"/>
          </a:xfrm>
          <a:prstGeom prst="rect">
            <a:avLst/>
          </a:prstGeom>
          <a:solidFill>
            <a:srgbClr val="FFE699">
              <a:alpha val="74901"/>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rgbClr val="548135"/>
                </a:solidFill>
                <a:latin typeface="Arial Black"/>
                <a:ea typeface="Arial Black"/>
                <a:cs typeface="Arial Black"/>
                <a:sym typeface="Arial Black"/>
              </a:rPr>
              <a:t>Introduction to Machine Learning</a:t>
            </a:r>
            <a:endParaRPr sz="2400">
              <a:solidFill>
                <a:srgbClr val="548135"/>
              </a:solidFill>
              <a:latin typeface="Arial Black"/>
              <a:ea typeface="Arial Black"/>
              <a:cs typeface="Arial Black"/>
              <a:sym typeface="Arial Black"/>
            </a:endParaRPr>
          </a:p>
          <a:p>
            <a:pPr indent="0" lvl="0" marL="0" marR="0" rtl="0" algn="l">
              <a:lnSpc>
                <a:spcPct val="150000"/>
              </a:lnSpc>
              <a:spcBef>
                <a:spcPts val="0"/>
              </a:spcBef>
              <a:spcAft>
                <a:spcPts val="0"/>
              </a:spcAft>
              <a:buNone/>
            </a:pPr>
            <a:r>
              <a:rPr b="1" lang="en-US" sz="2000">
                <a:solidFill>
                  <a:srgbClr val="548135"/>
                </a:solidFill>
                <a:latin typeface="Arial"/>
                <a:ea typeface="Arial"/>
                <a:cs typeface="Arial"/>
                <a:sym typeface="Arial"/>
              </a:rPr>
              <a:t>Prof. Balaraman Ravindran</a:t>
            </a:r>
            <a:endParaRPr/>
          </a:p>
          <a:p>
            <a:pPr indent="0" lvl="0" marL="0" marR="0" rtl="0" algn="l">
              <a:lnSpc>
                <a:spcPct val="150000"/>
              </a:lnSpc>
              <a:spcBef>
                <a:spcPts val="0"/>
              </a:spcBef>
              <a:spcAft>
                <a:spcPts val="0"/>
              </a:spcAft>
              <a:buNone/>
            </a:pPr>
            <a:r>
              <a:rPr b="1" lang="en-US" sz="2000">
                <a:solidFill>
                  <a:srgbClr val="548135"/>
                </a:solidFill>
                <a:latin typeface="Arial"/>
                <a:ea typeface="Arial"/>
                <a:cs typeface="Arial"/>
                <a:sym typeface="Arial"/>
              </a:rPr>
              <a:t>Professor and Head of the Department</a:t>
            </a:r>
            <a:endParaRPr/>
          </a:p>
          <a:p>
            <a:pPr indent="0" lvl="0" marL="0" marR="0" rtl="0" algn="l">
              <a:lnSpc>
                <a:spcPct val="150000"/>
              </a:lnSpc>
              <a:spcBef>
                <a:spcPts val="0"/>
              </a:spcBef>
              <a:spcAft>
                <a:spcPts val="0"/>
              </a:spcAft>
              <a:buNone/>
            </a:pPr>
            <a:r>
              <a:rPr b="1" lang="en-US" sz="2000">
                <a:solidFill>
                  <a:srgbClr val="548135"/>
                </a:solidFill>
                <a:latin typeface="Arial"/>
                <a:ea typeface="Arial"/>
                <a:cs typeface="Arial"/>
                <a:sym typeface="Arial"/>
              </a:rPr>
              <a:t>Department of Data Science and Artificial Intelligence </a:t>
            </a:r>
            <a:endParaRPr/>
          </a:p>
          <a:p>
            <a:pPr indent="0" lvl="0" marL="0" marR="0" rtl="0" algn="l">
              <a:lnSpc>
                <a:spcPct val="150000"/>
              </a:lnSpc>
              <a:spcBef>
                <a:spcPts val="0"/>
              </a:spcBef>
              <a:spcAft>
                <a:spcPts val="0"/>
              </a:spcAft>
              <a:buNone/>
            </a:pPr>
            <a:r>
              <a:rPr b="1" lang="en-US" sz="2000">
                <a:solidFill>
                  <a:srgbClr val="548135"/>
                </a:solidFill>
                <a:latin typeface="Arial"/>
                <a:ea typeface="Arial"/>
                <a:cs typeface="Arial"/>
                <a:sym typeface="Arial"/>
              </a:rPr>
              <a:t>IIT Madras</a:t>
            </a:r>
            <a:endParaRPr b="1" sz="2000">
              <a:solidFill>
                <a:srgbClr val="548135"/>
              </a:solidFill>
              <a:latin typeface="Arial"/>
              <a:ea typeface="Arial"/>
              <a:cs typeface="Arial"/>
              <a:sym typeface="Arial"/>
            </a:endParaRPr>
          </a:p>
        </p:txBody>
      </p:sp>
      <p:sp>
        <p:nvSpPr>
          <p:cNvPr id="92" name="Google Shape;92;p13"/>
          <p:cNvSpPr txBox="1"/>
          <p:nvPr/>
        </p:nvSpPr>
        <p:spPr>
          <a:xfrm>
            <a:off x="1" y="5287032"/>
            <a:ext cx="8587818" cy="1431674"/>
          </a:xfrm>
          <a:prstGeom prst="rect">
            <a:avLst/>
          </a:prstGeom>
          <a:solidFill>
            <a:srgbClr val="812494"/>
          </a:solid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en-US" sz="2000">
                <a:solidFill>
                  <a:srgbClr val="FFF2CC"/>
                </a:solidFill>
                <a:latin typeface="Arial"/>
                <a:ea typeface="Arial"/>
                <a:cs typeface="Arial"/>
                <a:sym typeface="Arial"/>
              </a:rPr>
              <a:t>Ayan Paul</a:t>
            </a:r>
            <a:endParaRPr/>
          </a:p>
          <a:p>
            <a:pPr indent="0" lvl="0" marL="0" marR="0" rtl="0" algn="r">
              <a:lnSpc>
                <a:spcPct val="150000"/>
              </a:lnSpc>
              <a:spcBef>
                <a:spcPts val="0"/>
              </a:spcBef>
              <a:spcAft>
                <a:spcPts val="0"/>
              </a:spcAft>
              <a:buNone/>
            </a:pPr>
            <a:r>
              <a:rPr b="1" lang="en-US" sz="2000">
                <a:solidFill>
                  <a:srgbClr val="FFF2CC"/>
                </a:solidFill>
                <a:latin typeface="Arial"/>
                <a:ea typeface="Arial"/>
                <a:cs typeface="Arial"/>
                <a:sym typeface="Arial"/>
              </a:rPr>
              <a:t>PMRF Research Scholar </a:t>
            </a:r>
            <a:endParaRPr/>
          </a:p>
          <a:p>
            <a:pPr indent="0" lvl="0" marL="0" marR="0" rtl="0" algn="r">
              <a:lnSpc>
                <a:spcPct val="150000"/>
              </a:lnSpc>
              <a:spcBef>
                <a:spcPts val="0"/>
              </a:spcBef>
              <a:spcAft>
                <a:spcPts val="0"/>
              </a:spcAft>
              <a:buNone/>
            </a:pPr>
            <a:r>
              <a:rPr b="1" lang="en-US" sz="2000">
                <a:solidFill>
                  <a:srgbClr val="FFF2CC"/>
                </a:solidFill>
                <a:latin typeface="Arial"/>
                <a:ea typeface="Arial"/>
                <a:cs typeface="Arial"/>
                <a:sym typeface="Arial"/>
              </a:rPr>
              <a:t>IIT Kharagpur</a:t>
            </a:r>
            <a:endParaRPr b="1" sz="2000">
              <a:solidFill>
                <a:srgbClr val="FFF2CC"/>
              </a:solidFill>
              <a:latin typeface="Arial"/>
              <a:ea typeface="Arial"/>
              <a:cs typeface="Arial"/>
              <a:sym typeface="Arial"/>
            </a:endParaRPr>
          </a:p>
        </p:txBody>
      </p:sp>
      <p:pic>
        <p:nvPicPr>
          <p:cNvPr id="93" name="Google Shape;93;p13"/>
          <p:cNvPicPr preferRelativeResize="0"/>
          <p:nvPr/>
        </p:nvPicPr>
        <p:blipFill rotWithShape="1">
          <a:blip r:embed="rId6">
            <a:alphaModFix/>
          </a:blip>
          <a:srcRect b="0" l="0" r="0" t="0"/>
          <a:stretch/>
        </p:blipFill>
        <p:spPr>
          <a:xfrm>
            <a:off x="8021094" y="2929392"/>
            <a:ext cx="4170905" cy="39286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0" y="115083"/>
            <a:ext cx="2564090"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2</a:t>
            </a:r>
            <a:endParaRPr b="1" sz="2400">
              <a:solidFill>
                <a:schemeClr val="lt1"/>
              </a:solidFill>
              <a:latin typeface="Times New Roman"/>
              <a:ea typeface="Times New Roman"/>
              <a:cs typeface="Times New Roman"/>
              <a:sym typeface="Times New Roman"/>
            </a:endParaRPr>
          </a:p>
        </p:txBody>
      </p:sp>
      <p:sp>
        <p:nvSpPr>
          <p:cNvPr id="180" name="Google Shape;180;p22"/>
          <p:cNvSpPr txBox="1"/>
          <p:nvPr/>
        </p:nvSpPr>
        <p:spPr>
          <a:xfrm>
            <a:off x="-2" y="689622"/>
            <a:ext cx="11777869" cy="3063916"/>
          </a:xfrm>
          <a:prstGeom prst="rect">
            <a:avLst/>
          </a:prstGeom>
          <a:blipFill rotWithShape="1">
            <a:blip r:embed="rId3">
              <a:alphaModFix/>
            </a:blip>
            <a:stretch>
              <a:fillRect b="-4571" l="-775" r="0" t="-158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81" name="Google Shape;181;p22"/>
          <p:cNvSpPr txBox="1"/>
          <p:nvPr/>
        </p:nvSpPr>
        <p:spPr>
          <a:xfrm>
            <a:off x="0" y="3928739"/>
            <a:ext cx="2564090"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2</a:t>
            </a:r>
            <a:endParaRPr b="1" sz="2400">
              <a:solidFill>
                <a:schemeClr val="lt1"/>
              </a:solidFill>
              <a:latin typeface="Times New Roman"/>
              <a:ea typeface="Times New Roman"/>
              <a:cs typeface="Times New Roman"/>
              <a:sym typeface="Times New Roman"/>
            </a:endParaRPr>
          </a:p>
        </p:txBody>
      </p:sp>
      <p:sp>
        <p:nvSpPr>
          <p:cNvPr id="182" name="Google Shape;182;p22"/>
          <p:cNvSpPr txBox="1"/>
          <p:nvPr/>
        </p:nvSpPr>
        <p:spPr>
          <a:xfrm>
            <a:off x="0" y="6351787"/>
            <a:ext cx="3438426"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2</a:t>
            </a:r>
            <a:endParaRPr b="1" sz="2400">
              <a:solidFill>
                <a:schemeClr val="lt1"/>
              </a:solidFill>
              <a:latin typeface="Times New Roman"/>
              <a:ea typeface="Times New Roman"/>
              <a:cs typeface="Times New Roman"/>
              <a:sym typeface="Times New Roman"/>
            </a:endParaRPr>
          </a:p>
        </p:txBody>
      </p:sp>
      <p:sp>
        <p:nvSpPr>
          <p:cNvPr id="183" name="Google Shape;183;p22"/>
          <p:cNvSpPr txBox="1"/>
          <p:nvPr/>
        </p:nvSpPr>
        <p:spPr>
          <a:xfrm>
            <a:off x="4023755" y="6351786"/>
            <a:ext cx="786784"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b)</a:t>
            </a:r>
            <a:endParaRPr b="1" sz="2400">
              <a:solidFill>
                <a:schemeClr val="lt1"/>
              </a:solidFill>
              <a:latin typeface="Times New Roman"/>
              <a:ea typeface="Times New Roman"/>
              <a:cs typeface="Times New Roman"/>
              <a:sym typeface="Times New Roman"/>
            </a:endParaRPr>
          </a:p>
        </p:txBody>
      </p:sp>
      <p:cxnSp>
        <p:nvCxnSpPr>
          <p:cNvPr id="184" name="Google Shape;184;p22"/>
          <p:cNvCxnSpPr/>
          <p:nvPr/>
        </p:nvCxnSpPr>
        <p:spPr>
          <a:xfrm>
            <a:off x="3584975" y="6593241"/>
            <a:ext cx="292231" cy="0"/>
          </a:xfrm>
          <a:prstGeom prst="straightConnector1">
            <a:avLst/>
          </a:prstGeom>
          <a:noFill/>
          <a:ln cap="flat" cmpd="sng" w="19050">
            <a:solidFill>
              <a:schemeClr val="accent6"/>
            </a:solidFill>
            <a:prstDash val="solid"/>
            <a:miter lim="800000"/>
            <a:headEnd len="sm" w="sm" type="none"/>
            <a:tailEnd len="med" w="med" type="triangle"/>
          </a:ln>
        </p:spPr>
      </p:cxnSp>
      <p:graphicFrame>
        <p:nvGraphicFramePr>
          <p:cNvPr id="185" name="Google Shape;185;p22"/>
          <p:cNvGraphicFramePr/>
          <p:nvPr/>
        </p:nvGraphicFramePr>
        <p:xfrm>
          <a:off x="3254513" y="2384657"/>
          <a:ext cx="3000000" cy="3000000"/>
        </p:xfrm>
        <a:graphic>
          <a:graphicData uri="http://schemas.openxmlformats.org/drawingml/2006/table">
            <a:tbl>
              <a:tblPr bandRow="1" firstRow="1">
                <a:noFill/>
                <a:tableStyleId>{E4DC9AD2-6C9A-4E18-9508-805F7A8907E1}</a:tableStyleId>
              </a:tblPr>
              <a:tblGrid>
                <a:gridCol w="1625600"/>
                <a:gridCol w="1625600"/>
                <a:gridCol w="1625600"/>
                <a:gridCol w="1625600"/>
                <a:gridCol w="1625600"/>
              </a:tblGrid>
              <a:tr h="45720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Y</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0</a:t>
                      </a:r>
                      <a:endParaRPr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sz="2400" u="none" cap="none" strike="noStrike">
                        <a:latin typeface="Times New Roman"/>
                        <a:ea typeface="Times New Roman"/>
                        <a:cs typeface="Times New Roman"/>
                        <a:sym typeface="Times New Roman"/>
                      </a:endParaRPr>
                    </a:p>
                  </a:txBody>
                  <a:tcPr marT="45725" marB="45725" marR="91450" marL="91450"/>
                </a:tc>
              </a:tr>
              <a:tr h="4796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0.8</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0.4</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0.2</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0.9</a:t>
                      </a:r>
                      <a:endParaRPr sz="2400">
                        <a:latin typeface="Times New Roman"/>
                        <a:ea typeface="Times New Roman"/>
                        <a:cs typeface="Times New Roman"/>
                        <a:sym typeface="Times New Roman"/>
                      </a:endParaRPr>
                    </a:p>
                  </a:txBody>
                  <a:tcPr marT="45725" marB="45725" marR="91450" marL="91450"/>
                </a:tc>
              </a:tr>
            </a:tbl>
          </a:graphicData>
        </a:graphic>
      </p:graphicFrame>
      <p:pic>
        <p:nvPicPr>
          <p:cNvPr id="186" name="Google Shape;186;p22"/>
          <p:cNvPicPr preferRelativeResize="0"/>
          <p:nvPr/>
        </p:nvPicPr>
        <p:blipFill rotWithShape="1">
          <a:blip r:embed="rId4">
            <a:alphaModFix/>
          </a:blip>
          <a:srcRect b="0" l="0" r="0" t="0"/>
          <a:stretch/>
        </p:blipFill>
        <p:spPr>
          <a:xfrm>
            <a:off x="6034079" y="3400421"/>
            <a:ext cx="123842" cy="57158"/>
          </a:xfrm>
          <a:prstGeom prst="rect">
            <a:avLst/>
          </a:prstGeom>
          <a:noFill/>
          <a:ln>
            <a:noFill/>
          </a:ln>
        </p:spPr>
      </p:pic>
      <p:pic>
        <p:nvPicPr>
          <p:cNvPr id="187" name="Google Shape;187;p22"/>
          <p:cNvPicPr preferRelativeResize="0"/>
          <p:nvPr/>
        </p:nvPicPr>
        <p:blipFill rotWithShape="1">
          <a:blip r:embed="rId4">
            <a:alphaModFix/>
          </a:blip>
          <a:srcRect b="0" l="0" r="0" t="0"/>
          <a:stretch/>
        </p:blipFill>
        <p:spPr>
          <a:xfrm>
            <a:off x="6034079" y="3400421"/>
            <a:ext cx="123842" cy="57158"/>
          </a:xfrm>
          <a:prstGeom prst="rect">
            <a:avLst/>
          </a:prstGeom>
          <a:noFill/>
          <a:ln>
            <a:noFill/>
          </a:ln>
        </p:spPr>
      </p:pic>
      <p:grpSp>
        <p:nvGrpSpPr>
          <p:cNvPr id="188" name="Google Shape;188;p22"/>
          <p:cNvGrpSpPr/>
          <p:nvPr/>
        </p:nvGrpSpPr>
        <p:grpSpPr>
          <a:xfrm>
            <a:off x="-3" y="4582533"/>
            <a:ext cx="11777869" cy="496504"/>
            <a:chOff x="-3" y="4582533"/>
            <a:chExt cx="11777869" cy="496504"/>
          </a:xfrm>
        </p:grpSpPr>
        <p:sp>
          <p:nvSpPr>
            <p:cNvPr id="189" name="Google Shape;189;p22"/>
            <p:cNvSpPr txBox="1"/>
            <p:nvPr/>
          </p:nvSpPr>
          <p:spPr>
            <a:xfrm>
              <a:off x="-3" y="4582533"/>
              <a:ext cx="117778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Apply the equation</a:t>
              </a:r>
              <a:endParaRPr/>
            </a:p>
          </p:txBody>
        </p:sp>
        <p:pic>
          <p:nvPicPr>
            <p:cNvPr id="190" name="Google Shape;190;p22"/>
            <p:cNvPicPr preferRelativeResize="0"/>
            <p:nvPr/>
          </p:nvPicPr>
          <p:blipFill rotWithShape="1">
            <a:blip r:embed="rId5">
              <a:alphaModFix/>
            </a:blip>
            <a:srcRect b="0" l="0" r="0" t="0"/>
            <a:stretch/>
          </p:blipFill>
          <p:spPr>
            <a:xfrm>
              <a:off x="2755082" y="4582533"/>
              <a:ext cx="3526447" cy="49650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nvSpPr>
        <p:spPr>
          <a:xfrm>
            <a:off x="0" y="115083"/>
            <a:ext cx="2564090"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3</a:t>
            </a:r>
            <a:endParaRPr b="1" sz="2400">
              <a:solidFill>
                <a:schemeClr val="lt1"/>
              </a:solidFill>
              <a:latin typeface="Times New Roman"/>
              <a:ea typeface="Times New Roman"/>
              <a:cs typeface="Times New Roman"/>
              <a:sym typeface="Times New Roman"/>
            </a:endParaRPr>
          </a:p>
        </p:txBody>
      </p:sp>
      <p:sp>
        <p:nvSpPr>
          <p:cNvPr id="197" name="Google Shape;197;p23"/>
          <p:cNvSpPr txBox="1"/>
          <p:nvPr/>
        </p:nvSpPr>
        <p:spPr>
          <a:xfrm>
            <a:off x="118755" y="4296709"/>
            <a:ext cx="2564090"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3</a:t>
            </a:r>
            <a:endParaRPr b="1" sz="2400">
              <a:solidFill>
                <a:schemeClr val="lt1"/>
              </a:solidFill>
              <a:latin typeface="Times New Roman"/>
              <a:ea typeface="Times New Roman"/>
              <a:cs typeface="Times New Roman"/>
              <a:sym typeface="Times New Roman"/>
            </a:endParaRPr>
          </a:p>
        </p:txBody>
      </p:sp>
      <p:sp>
        <p:nvSpPr>
          <p:cNvPr id="198" name="Google Shape;198;p23"/>
          <p:cNvSpPr txBox="1"/>
          <p:nvPr/>
        </p:nvSpPr>
        <p:spPr>
          <a:xfrm>
            <a:off x="0" y="6351787"/>
            <a:ext cx="3438426"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3</a:t>
            </a:r>
            <a:endParaRPr b="1" sz="2400">
              <a:solidFill>
                <a:schemeClr val="lt1"/>
              </a:solidFill>
              <a:latin typeface="Times New Roman"/>
              <a:ea typeface="Times New Roman"/>
              <a:cs typeface="Times New Roman"/>
              <a:sym typeface="Times New Roman"/>
            </a:endParaRPr>
          </a:p>
        </p:txBody>
      </p:sp>
      <p:sp>
        <p:nvSpPr>
          <p:cNvPr id="199" name="Google Shape;199;p23"/>
          <p:cNvSpPr txBox="1"/>
          <p:nvPr/>
        </p:nvSpPr>
        <p:spPr>
          <a:xfrm>
            <a:off x="4023755" y="6351786"/>
            <a:ext cx="717210"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a:t>
            </a:r>
            <a:endParaRPr b="1" sz="2400">
              <a:solidFill>
                <a:schemeClr val="lt1"/>
              </a:solidFill>
              <a:latin typeface="Times New Roman"/>
              <a:ea typeface="Times New Roman"/>
              <a:cs typeface="Times New Roman"/>
              <a:sym typeface="Times New Roman"/>
            </a:endParaRPr>
          </a:p>
        </p:txBody>
      </p:sp>
      <p:cxnSp>
        <p:nvCxnSpPr>
          <p:cNvPr id="200" name="Google Shape;200;p23"/>
          <p:cNvCxnSpPr/>
          <p:nvPr/>
        </p:nvCxnSpPr>
        <p:spPr>
          <a:xfrm>
            <a:off x="3584975" y="6593241"/>
            <a:ext cx="292231" cy="0"/>
          </a:xfrm>
          <a:prstGeom prst="straightConnector1">
            <a:avLst/>
          </a:prstGeom>
          <a:noFill/>
          <a:ln cap="flat" cmpd="sng" w="19050">
            <a:solidFill>
              <a:schemeClr val="accent6"/>
            </a:solidFill>
            <a:prstDash val="solid"/>
            <a:miter lim="800000"/>
            <a:headEnd len="sm" w="sm" type="none"/>
            <a:tailEnd len="med" w="med" type="triangle"/>
          </a:ln>
        </p:spPr>
      </p:cxnSp>
      <p:grpSp>
        <p:nvGrpSpPr>
          <p:cNvPr id="201" name="Google Shape;201;p23"/>
          <p:cNvGrpSpPr/>
          <p:nvPr/>
        </p:nvGrpSpPr>
        <p:grpSpPr>
          <a:xfrm>
            <a:off x="-2" y="689622"/>
            <a:ext cx="11777869" cy="3456133"/>
            <a:chOff x="-2" y="689622"/>
            <a:chExt cx="11777869" cy="3456133"/>
          </a:xfrm>
        </p:grpSpPr>
        <p:sp>
          <p:nvSpPr>
            <p:cNvPr id="202" name="Google Shape;202;p23"/>
            <p:cNvSpPr txBox="1"/>
            <p:nvPr/>
          </p:nvSpPr>
          <p:spPr>
            <a:xfrm>
              <a:off x="-2" y="689622"/>
              <a:ext cx="11777869"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Consider a modified form of logistic regression given below where k is a positive constant and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β0 and β1 are parameters.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Then find p(x).</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03" name="Google Shape;203;p23"/>
            <p:cNvPicPr preferRelativeResize="0"/>
            <p:nvPr/>
          </p:nvPicPr>
          <p:blipFill rotWithShape="1">
            <a:blip r:embed="rId3">
              <a:alphaModFix/>
            </a:blip>
            <a:srcRect b="0" l="0" r="0" t="0"/>
            <a:stretch/>
          </p:blipFill>
          <p:spPr>
            <a:xfrm>
              <a:off x="3406070" y="1129603"/>
              <a:ext cx="3143798" cy="868162"/>
            </a:xfrm>
            <a:prstGeom prst="rect">
              <a:avLst/>
            </a:prstGeom>
            <a:noFill/>
            <a:ln>
              <a:noFill/>
            </a:ln>
          </p:spPr>
        </p:pic>
        <p:pic>
          <p:nvPicPr>
            <p:cNvPr id="204" name="Google Shape;204;p23"/>
            <p:cNvPicPr preferRelativeResize="0"/>
            <p:nvPr/>
          </p:nvPicPr>
          <p:blipFill rotWithShape="1">
            <a:blip r:embed="rId4">
              <a:alphaModFix/>
            </a:blip>
            <a:srcRect b="0" l="0" r="0" t="0"/>
            <a:stretch/>
          </p:blipFill>
          <p:spPr>
            <a:xfrm>
              <a:off x="118755" y="2244843"/>
              <a:ext cx="1634541" cy="1900912"/>
            </a:xfrm>
            <a:prstGeom prst="rect">
              <a:avLst/>
            </a:prstGeom>
            <a:noFill/>
            <a:ln>
              <a:noFill/>
            </a:ln>
          </p:spPr>
        </p:pic>
      </p:grpSp>
      <p:grpSp>
        <p:nvGrpSpPr>
          <p:cNvPr id="205" name="Google Shape;205;p23"/>
          <p:cNvGrpSpPr/>
          <p:nvPr/>
        </p:nvGrpSpPr>
        <p:grpSpPr>
          <a:xfrm>
            <a:off x="5667020" y="3262645"/>
            <a:ext cx="5632689" cy="2991457"/>
            <a:chOff x="6730507" y="3176921"/>
            <a:chExt cx="5632689" cy="2991457"/>
          </a:xfrm>
        </p:grpSpPr>
        <p:sp>
          <p:nvSpPr>
            <p:cNvPr id="206" name="Google Shape;206;p23"/>
            <p:cNvSpPr txBox="1"/>
            <p:nvPr/>
          </p:nvSpPr>
          <p:spPr>
            <a:xfrm>
              <a:off x="6730507" y="3176921"/>
              <a:ext cx="56326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Exponentiating the given equation,</a:t>
              </a:r>
              <a:endParaRPr/>
            </a:p>
          </p:txBody>
        </p:sp>
        <p:pic>
          <p:nvPicPr>
            <p:cNvPr id="207" name="Google Shape;207;p23"/>
            <p:cNvPicPr preferRelativeResize="0"/>
            <p:nvPr/>
          </p:nvPicPr>
          <p:blipFill rotWithShape="1">
            <a:blip r:embed="rId5">
              <a:alphaModFix/>
            </a:blip>
            <a:srcRect b="0" l="0" r="0" t="0"/>
            <a:stretch/>
          </p:blipFill>
          <p:spPr>
            <a:xfrm>
              <a:off x="6998863" y="3843778"/>
              <a:ext cx="2999902" cy="2324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nvSpPr>
        <p:spPr>
          <a:xfrm>
            <a:off x="0" y="115083"/>
            <a:ext cx="2564090"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4</a:t>
            </a:r>
            <a:endParaRPr b="1" sz="2400">
              <a:solidFill>
                <a:schemeClr val="lt1"/>
              </a:solidFill>
              <a:latin typeface="Times New Roman"/>
              <a:ea typeface="Times New Roman"/>
              <a:cs typeface="Times New Roman"/>
              <a:sym typeface="Times New Roman"/>
            </a:endParaRPr>
          </a:p>
        </p:txBody>
      </p:sp>
      <p:sp>
        <p:nvSpPr>
          <p:cNvPr id="214" name="Google Shape;214;p24"/>
          <p:cNvSpPr txBox="1"/>
          <p:nvPr/>
        </p:nvSpPr>
        <p:spPr>
          <a:xfrm>
            <a:off x="-2" y="689622"/>
            <a:ext cx="11777869"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Which of the following statement(s) about logistic regression is/are true?</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It learns a model for the probability distribution of the data points in each class.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 The output of a linear model is transformed to the range (0, 1) by a sigmoid function.</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 The parameters are learned by optimizing the mean-squared loss.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 The loss function is optimized by using an iterative numerical algorithm.</a:t>
            </a:r>
            <a:endParaRPr sz="2400">
              <a:solidFill>
                <a:schemeClr val="dk1"/>
              </a:solidFill>
              <a:latin typeface="Times New Roman"/>
              <a:ea typeface="Times New Roman"/>
              <a:cs typeface="Times New Roman"/>
              <a:sym typeface="Times New Roman"/>
            </a:endParaRPr>
          </a:p>
        </p:txBody>
      </p:sp>
      <p:sp>
        <p:nvSpPr>
          <p:cNvPr id="215" name="Google Shape;215;p24"/>
          <p:cNvSpPr txBox="1"/>
          <p:nvPr/>
        </p:nvSpPr>
        <p:spPr>
          <a:xfrm>
            <a:off x="0" y="4075729"/>
            <a:ext cx="2564090"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4</a:t>
            </a:r>
            <a:endParaRPr b="1" sz="2400">
              <a:solidFill>
                <a:schemeClr val="lt1"/>
              </a:solidFill>
              <a:latin typeface="Times New Roman"/>
              <a:ea typeface="Times New Roman"/>
              <a:cs typeface="Times New Roman"/>
              <a:sym typeface="Times New Roman"/>
            </a:endParaRPr>
          </a:p>
        </p:txBody>
      </p:sp>
      <p:sp>
        <p:nvSpPr>
          <p:cNvPr id="216" name="Google Shape;216;p24"/>
          <p:cNvSpPr txBox="1"/>
          <p:nvPr/>
        </p:nvSpPr>
        <p:spPr>
          <a:xfrm>
            <a:off x="0" y="6351787"/>
            <a:ext cx="3438426"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4</a:t>
            </a:r>
            <a:endParaRPr b="1" sz="2400">
              <a:solidFill>
                <a:schemeClr val="lt1"/>
              </a:solidFill>
              <a:latin typeface="Times New Roman"/>
              <a:ea typeface="Times New Roman"/>
              <a:cs typeface="Times New Roman"/>
              <a:sym typeface="Times New Roman"/>
            </a:endParaRPr>
          </a:p>
        </p:txBody>
      </p:sp>
      <p:sp>
        <p:nvSpPr>
          <p:cNvPr id="217" name="Google Shape;217;p24"/>
          <p:cNvSpPr txBox="1"/>
          <p:nvPr/>
        </p:nvSpPr>
        <p:spPr>
          <a:xfrm>
            <a:off x="0" y="4670093"/>
            <a:ext cx="1177786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Unlike LDA, logistic regression does not learn a probability distribution for the data. The optimal parameters are computed by maximizing the log-likelihood.</a:t>
            </a:r>
            <a:endParaRPr/>
          </a:p>
        </p:txBody>
      </p:sp>
      <p:sp>
        <p:nvSpPr>
          <p:cNvPr id="218" name="Google Shape;218;p24"/>
          <p:cNvSpPr txBox="1"/>
          <p:nvPr/>
        </p:nvSpPr>
        <p:spPr>
          <a:xfrm>
            <a:off x="4023755" y="6351786"/>
            <a:ext cx="1463780"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b), d)</a:t>
            </a:r>
            <a:endParaRPr b="1" sz="2400">
              <a:solidFill>
                <a:schemeClr val="lt1"/>
              </a:solidFill>
              <a:latin typeface="Times New Roman"/>
              <a:ea typeface="Times New Roman"/>
              <a:cs typeface="Times New Roman"/>
              <a:sym typeface="Times New Roman"/>
            </a:endParaRPr>
          </a:p>
        </p:txBody>
      </p:sp>
      <p:cxnSp>
        <p:nvCxnSpPr>
          <p:cNvPr id="219" name="Google Shape;219;p24"/>
          <p:cNvCxnSpPr/>
          <p:nvPr/>
        </p:nvCxnSpPr>
        <p:spPr>
          <a:xfrm>
            <a:off x="3584975" y="6593241"/>
            <a:ext cx="292231"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nvSpPr>
        <p:spPr>
          <a:xfrm>
            <a:off x="0" y="44548"/>
            <a:ext cx="2564090"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5</a:t>
            </a:r>
            <a:endParaRPr b="1" sz="2400">
              <a:solidFill>
                <a:schemeClr val="lt1"/>
              </a:solidFill>
              <a:latin typeface="Times New Roman"/>
              <a:ea typeface="Times New Roman"/>
              <a:cs typeface="Times New Roman"/>
              <a:sym typeface="Times New Roman"/>
            </a:endParaRPr>
          </a:p>
        </p:txBody>
      </p:sp>
      <p:sp>
        <p:nvSpPr>
          <p:cNvPr id="226" name="Google Shape;226;p25"/>
          <p:cNvSpPr txBox="1"/>
          <p:nvPr/>
        </p:nvSpPr>
        <p:spPr>
          <a:xfrm>
            <a:off x="52450" y="506213"/>
            <a:ext cx="12192000" cy="3127500"/>
          </a:xfrm>
          <a:prstGeom prst="rect">
            <a:avLst/>
          </a:prstGeom>
          <a:blipFill rotWithShape="1">
            <a:blip r:embed="rId3">
              <a:alphaModFix/>
            </a:blip>
            <a:stretch>
              <a:fillRect b="-3507" l="-749" r="0" t="-155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27" name="Google Shape;227;p25"/>
          <p:cNvSpPr txBox="1"/>
          <p:nvPr/>
        </p:nvSpPr>
        <p:spPr>
          <a:xfrm>
            <a:off x="0" y="3902892"/>
            <a:ext cx="2564090"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5</a:t>
            </a:r>
            <a:endParaRPr b="1" sz="2400">
              <a:solidFill>
                <a:schemeClr val="lt1"/>
              </a:solidFill>
              <a:latin typeface="Times New Roman"/>
              <a:ea typeface="Times New Roman"/>
              <a:cs typeface="Times New Roman"/>
              <a:sym typeface="Times New Roman"/>
            </a:endParaRPr>
          </a:p>
        </p:txBody>
      </p:sp>
      <p:sp>
        <p:nvSpPr>
          <p:cNvPr id="228" name="Google Shape;228;p25"/>
          <p:cNvSpPr txBox="1"/>
          <p:nvPr/>
        </p:nvSpPr>
        <p:spPr>
          <a:xfrm>
            <a:off x="0" y="6351787"/>
            <a:ext cx="3438426"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5</a:t>
            </a:r>
            <a:endParaRPr b="1" sz="2400">
              <a:solidFill>
                <a:schemeClr val="lt1"/>
              </a:solidFill>
              <a:latin typeface="Times New Roman"/>
              <a:ea typeface="Times New Roman"/>
              <a:cs typeface="Times New Roman"/>
              <a:sym typeface="Times New Roman"/>
            </a:endParaRPr>
          </a:p>
        </p:txBody>
      </p:sp>
      <p:sp>
        <p:nvSpPr>
          <p:cNvPr id="229" name="Google Shape;229;p25"/>
          <p:cNvSpPr txBox="1"/>
          <p:nvPr/>
        </p:nvSpPr>
        <p:spPr>
          <a:xfrm>
            <a:off x="0" y="4364544"/>
            <a:ext cx="12086100" cy="1927200"/>
          </a:xfrm>
          <a:prstGeom prst="rect">
            <a:avLst/>
          </a:prstGeom>
          <a:blipFill rotWithShape="1">
            <a:blip r:embed="rId4">
              <a:alphaModFix/>
            </a:blip>
            <a:stretch>
              <a:fillRect b="-5377" l="-655" r="-1008" t="-6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30" name="Google Shape;230;p25"/>
          <p:cNvSpPr txBox="1"/>
          <p:nvPr/>
        </p:nvSpPr>
        <p:spPr>
          <a:xfrm>
            <a:off x="4023756" y="6351786"/>
            <a:ext cx="1065080"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a)</a:t>
            </a:r>
            <a:endParaRPr b="1" sz="2400">
              <a:solidFill>
                <a:schemeClr val="lt1"/>
              </a:solidFill>
              <a:latin typeface="Times New Roman"/>
              <a:ea typeface="Times New Roman"/>
              <a:cs typeface="Times New Roman"/>
              <a:sym typeface="Times New Roman"/>
            </a:endParaRPr>
          </a:p>
        </p:txBody>
      </p:sp>
      <p:cxnSp>
        <p:nvCxnSpPr>
          <p:cNvPr id="231" name="Google Shape;231;p25"/>
          <p:cNvCxnSpPr/>
          <p:nvPr/>
        </p:nvCxnSpPr>
        <p:spPr>
          <a:xfrm>
            <a:off x="3584975" y="6593241"/>
            <a:ext cx="292231" cy="0"/>
          </a:xfrm>
          <a:prstGeom prst="straightConnector1">
            <a:avLst/>
          </a:prstGeom>
          <a:noFill/>
          <a:ln cap="flat" cmpd="sng" w="19050">
            <a:solidFill>
              <a:schemeClr val="accent6"/>
            </a:solidFill>
            <a:prstDash val="solid"/>
            <a:miter lim="800000"/>
            <a:headEnd len="sm" w="sm" type="none"/>
            <a:tailEnd len="med" w="med" type="triangle"/>
          </a:ln>
        </p:spPr>
      </p:cxnSp>
      <p:graphicFrame>
        <p:nvGraphicFramePr>
          <p:cNvPr id="232" name="Google Shape;232;p25"/>
          <p:cNvGraphicFramePr/>
          <p:nvPr/>
        </p:nvGraphicFramePr>
        <p:xfrm>
          <a:off x="5689600" y="3538507"/>
          <a:ext cx="3000000" cy="3000000"/>
        </p:xfrm>
        <a:graphic>
          <a:graphicData uri="http://schemas.openxmlformats.org/drawingml/2006/table">
            <a:tbl>
              <a:tblPr bandRow="1" firstRow="1">
                <a:noFill/>
                <a:tableStyleId>{E4DC9AD2-6C9A-4E18-9508-805F7A8907E1}</a:tableStyleId>
              </a:tblPr>
              <a:tblGrid>
                <a:gridCol w="1625600"/>
                <a:gridCol w="1625600"/>
                <a:gridCol w="1625600"/>
                <a:gridCol w="1625600"/>
              </a:tblGrid>
              <a:tr h="457200">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k</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1</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2</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3</a:t>
                      </a:r>
                      <a:endParaRPr sz="2400">
                        <a:latin typeface="Times New Roman"/>
                        <a:ea typeface="Times New Roman"/>
                        <a:cs typeface="Times New Roman"/>
                        <a:sym typeface="Times New Roman"/>
                      </a:endParaRPr>
                    </a:p>
                  </a:txBody>
                  <a:tcPr marT="45725" marB="45725" marR="91450" marL="91450"/>
                </a:tc>
              </a:tr>
              <a:tr h="4796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0.15</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0.20</a:t>
                      </a:r>
                      <a:endParaRPr sz="24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400">
                          <a:latin typeface="Times New Roman"/>
                          <a:ea typeface="Times New Roman"/>
                          <a:cs typeface="Times New Roman"/>
                          <a:sym typeface="Times New Roman"/>
                        </a:rPr>
                        <a:t>0.05</a:t>
                      </a:r>
                      <a:endParaRPr sz="2400">
                        <a:latin typeface="Times New Roman"/>
                        <a:ea typeface="Times New Roman"/>
                        <a:cs typeface="Times New Roman"/>
                        <a:sym typeface="Times New Roman"/>
                      </a:endParaRPr>
                    </a:p>
                  </a:txBody>
                  <a:tcPr marT="45725" marB="45725" marR="91450" marL="91450"/>
                </a:tc>
              </a:tr>
            </a:tbl>
          </a:graphicData>
        </a:graphic>
      </p:graphicFrame>
      <p:sp>
        <p:nvSpPr>
          <p:cNvPr id="233" name="Google Shape;233;p25"/>
          <p:cNvSpPr txBox="1"/>
          <p:nvPr/>
        </p:nvSpPr>
        <p:spPr>
          <a:xfrm>
            <a:off x="52450" y="2862600"/>
            <a:ext cx="7252200" cy="723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highlight>
                <a:srgbClr val="FFFFFF"/>
              </a:highlight>
              <a:latin typeface="Calibri"/>
              <a:ea typeface="Calibri"/>
              <a:cs typeface="Calibri"/>
              <a:sym typeface="Calibri"/>
            </a:endParaRPr>
          </a:p>
        </p:txBody>
      </p:sp>
      <p:sp>
        <p:nvSpPr>
          <p:cNvPr id="234" name="Google Shape;234;p25"/>
          <p:cNvSpPr txBox="1"/>
          <p:nvPr/>
        </p:nvSpPr>
        <p:spPr>
          <a:xfrm>
            <a:off x="105008" y="5238075"/>
            <a:ext cx="11981100" cy="980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nvSpPr>
        <p:spPr>
          <a:xfrm>
            <a:off x="0" y="115083"/>
            <a:ext cx="2564090"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6</a:t>
            </a:r>
            <a:endParaRPr b="1" sz="2400">
              <a:solidFill>
                <a:schemeClr val="lt1"/>
              </a:solidFill>
              <a:latin typeface="Times New Roman"/>
              <a:ea typeface="Times New Roman"/>
              <a:cs typeface="Times New Roman"/>
              <a:sym typeface="Times New Roman"/>
            </a:endParaRPr>
          </a:p>
        </p:txBody>
      </p:sp>
      <p:sp>
        <p:nvSpPr>
          <p:cNvPr id="241" name="Google Shape;241;p26"/>
          <p:cNvSpPr txBox="1"/>
          <p:nvPr/>
        </p:nvSpPr>
        <p:spPr>
          <a:xfrm>
            <a:off x="69574" y="3815794"/>
            <a:ext cx="2564090"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6</a:t>
            </a:r>
            <a:endParaRPr b="1" sz="2400">
              <a:solidFill>
                <a:schemeClr val="lt1"/>
              </a:solidFill>
              <a:latin typeface="Times New Roman"/>
              <a:ea typeface="Times New Roman"/>
              <a:cs typeface="Times New Roman"/>
              <a:sym typeface="Times New Roman"/>
            </a:endParaRPr>
          </a:p>
        </p:txBody>
      </p:sp>
      <p:sp>
        <p:nvSpPr>
          <p:cNvPr id="242" name="Google Shape;242;p26"/>
          <p:cNvSpPr txBox="1"/>
          <p:nvPr/>
        </p:nvSpPr>
        <p:spPr>
          <a:xfrm>
            <a:off x="0" y="6351787"/>
            <a:ext cx="3438426"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6</a:t>
            </a:r>
            <a:endParaRPr b="1" sz="2400">
              <a:solidFill>
                <a:schemeClr val="lt1"/>
              </a:solidFill>
              <a:latin typeface="Times New Roman"/>
              <a:ea typeface="Times New Roman"/>
              <a:cs typeface="Times New Roman"/>
              <a:sym typeface="Times New Roman"/>
            </a:endParaRPr>
          </a:p>
        </p:txBody>
      </p:sp>
      <p:sp>
        <p:nvSpPr>
          <p:cNvPr id="243" name="Google Shape;243;p26"/>
          <p:cNvSpPr txBox="1"/>
          <p:nvPr/>
        </p:nvSpPr>
        <p:spPr>
          <a:xfrm>
            <a:off x="4023755" y="6351786"/>
            <a:ext cx="667515"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a:t>
            </a:r>
            <a:endParaRPr b="1" sz="2400">
              <a:solidFill>
                <a:schemeClr val="lt1"/>
              </a:solidFill>
              <a:latin typeface="Times New Roman"/>
              <a:ea typeface="Times New Roman"/>
              <a:cs typeface="Times New Roman"/>
              <a:sym typeface="Times New Roman"/>
            </a:endParaRPr>
          </a:p>
        </p:txBody>
      </p:sp>
      <p:cxnSp>
        <p:nvCxnSpPr>
          <p:cNvPr id="244" name="Google Shape;244;p26"/>
          <p:cNvCxnSpPr/>
          <p:nvPr/>
        </p:nvCxnSpPr>
        <p:spPr>
          <a:xfrm>
            <a:off x="3584975" y="6593241"/>
            <a:ext cx="292231" cy="0"/>
          </a:xfrm>
          <a:prstGeom prst="straightConnector1">
            <a:avLst/>
          </a:prstGeom>
          <a:noFill/>
          <a:ln cap="flat" cmpd="sng" w="19050">
            <a:solidFill>
              <a:schemeClr val="accent6"/>
            </a:solidFill>
            <a:prstDash val="solid"/>
            <a:miter lim="800000"/>
            <a:headEnd len="sm" w="sm" type="none"/>
            <a:tailEnd len="med" w="med" type="triangle"/>
          </a:ln>
        </p:spPr>
      </p:cxnSp>
      <p:graphicFrame>
        <p:nvGraphicFramePr>
          <p:cNvPr id="245" name="Google Shape;245;p26"/>
          <p:cNvGraphicFramePr/>
          <p:nvPr/>
        </p:nvGraphicFramePr>
        <p:xfrm>
          <a:off x="7030278" y="2183570"/>
          <a:ext cx="3000000" cy="3000000"/>
        </p:xfrm>
        <a:graphic>
          <a:graphicData uri="http://schemas.openxmlformats.org/drawingml/2006/table">
            <a:tbl>
              <a:tblPr bandRow="1" firstRow="1">
                <a:noFill/>
                <a:tableStyleId>{E4DC9AD2-6C9A-4E18-9508-805F7A8907E1}</a:tableStyleId>
              </a:tblPr>
              <a:tblGrid>
                <a:gridCol w="1431525"/>
                <a:gridCol w="1712250"/>
                <a:gridCol w="993975"/>
              </a:tblGrid>
              <a:tr h="370850">
                <a:tc>
                  <a:txBody>
                    <a:bodyPr/>
                    <a:lstStyle/>
                    <a:p>
                      <a:pPr indent="0" lvl="0" marL="0" marR="0" rtl="0" algn="ctr">
                        <a:lnSpc>
                          <a:spcPct val="10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x1</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x2</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y</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0.4</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-0.2</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0.6</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-0.5</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-0.3</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0.8</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0</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-0.7</a:t>
                      </a:r>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0.5</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2000">
                          <a:latin typeface="Times New Roman"/>
                          <a:ea typeface="Times New Roman"/>
                          <a:cs typeface="Times New Roman"/>
                          <a:sym typeface="Times New Roman"/>
                        </a:rPr>
                        <a:t>0</a:t>
                      </a:r>
                      <a:endParaRPr sz="2000">
                        <a:latin typeface="Times New Roman"/>
                        <a:ea typeface="Times New Roman"/>
                        <a:cs typeface="Times New Roman"/>
                        <a:sym typeface="Times New Roman"/>
                      </a:endParaRPr>
                    </a:p>
                  </a:txBody>
                  <a:tcPr marT="45725" marB="45725" marR="91450" marL="91450"/>
                </a:tc>
              </a:tr>
            </a:tbl>
          </a:graphicData>
        </a:graphic>
      </p:graphicFrame>
      <p:grpSp>
        <p:nvGrpSpPr>
          <p:cNvPr id="246" name="Google Shape;246;p26"/>
          <p:cNvGrpSpPr/>
          <p:nvPr/>
        </p:nvGrpSpPr>
        <p:grpSpPr>
          <a:xfrm>
            <a:off x="-2" y="689622"/>
            <a:ext cx="12192001" cy="3118026"/>
            <a:chOff x="-2" y="689622"/>
            <a:chExt cx="12192001" cy="3118026"/>
          </a:xfrm>
        </p:grpSpPr>
        <p:sp>
          <p:nvSpPr>
            <p:cNvPr id="247" name="Google Shape;247;p26"/>
            <p:cNvSpPr txBox="1"/>
            <p:nvPr/>
          </p:nvSpPr>
          <p:spPr>
            <a:xfrm>
              <a:off x="-2" y="689622"/>
              <a:ext cx="12192001" cy="1789849"/>
            </a:xfrm>
            <a:prstGeom prst="rect">
              <a:avLst/>
            </a:prstGeom>
            <a:blipFill rotWithShape="1">
              <a:blip r:embed="rId3">
                <a:alphaModFix/>
              </a:blip>
              <a:stretch>
                <a:fillRect b="-6802" l="-749"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248" name="Google Shape;248;p26"/>
            <p:cNvPicPr preferRelativeResize="0"/>
            <p:nvPr/>
          </p:nvPicPr>
          <p:blipFill rotWithShape="1">
            <a:blip r:embed="rId4">
              <a:alphaModFix/>
            </a:blip>
            <a:srcRect b="0" l="0" r="0" t="0"/>
            <a:stretch/>
          </p:blipFill>
          <p:spPr>
            <a:xfrm>
              <a:off x="2418919" y="1670430"/>
              <a:ext cx="2206693" cy="373440"/>
            </a:xfrm>
            <a:prstGeom prst="rect">
              <a:avLst/>
            </a:prstGeom>
            <a:noFill/>
            <a:ln>
              <a:noFill/>
            </a:ln>
          </p:spPr>
        </p:pic>
        <p:pic>
          <p:nvPicPr>
            <p:cNvPr id="249" name="Google Shape;249;p26"/>
            <p:cNvPicPr preferRelativeResize="0"/>
            <p:nvPr/>
          </p:nvPicPr>
          <p:blipFill rotWithShape="1">
            <a:blip r:embed="rId5">
              <a:alphaModFix/>
            </a:blip>
            <a:srcRect b="0" l="0" r="0" t="0"/>
            <a:stretch/>
          </p:blipFill>
          <p:spPr>
            <a:xfrm>
              <a:off x="0" y="2419396"/>
              <a:ext cx="3425114" cy="1388252"/>
            </a:xfrm>
            <a:prstGeom prst="rect">
              <a:avLst/>
            </a:prstGeom>
            <a:noFill/>
            <a:ln>
              <a:noFill/>
            </a:ln>
          </p:spPr>
        </p:pic>
      </p:grpSp>
      <p:grpSp>
        <p:nvGrpSpPr>
          <p:cNvPr id="250" name="Google Shape;250;p26"/>
          <p:cNvGrpSpPr/>
          <p:nvPr/>
        </p:nvGrpSpPr>
        <p:grpSpPr>
          <a:xfrm>
            <a:off x="69574" y="4352372"/>
            <a:ext cx="11777869" cy="1816006"/>
            <a:chOff x="69574" y="4352372"/>
            <a:chExt cx="11777869" cy="1816006"/>
          </a:xfrm>
        </p:grpSpPr>
        <p:sp>
          <p:nvSpPr>
            <p:cNvPr id="251" name="Google Shape;251;p26"/>
            <p:cNvSpPr txBox="1"/>
            <p:nvPr/>
          </p:nvSpPr>
          <p:spPr>
            <a:xfrm>
              <a:off x="69574" y="4352372"/>
              <a:ext cx="1177786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For each option, first compute the probabilities and then compute the log-likelihood using the following equation.</a:t>
              </a:r>
              <a:endParaRPr/>
            </a:p>
          </p:txBody>
        </p:sp>
        <p:pic>
          <p:nvPicPr>
            <p:cNvPr id="252" name="Google Shape;252;p26"/>
            <p:cNvPicPr preferRelativeResize="0"/>
            <p:nvPr/>
          </p:nvPicPr>
          <p:blipFill rotWithShape="1">
            <a:blip r:embed="rId6">
              <a:alphaModFix/>
            </a:blip>
            <a:srcRect b="0" l="0" r="0" t="0"/>
            <a:stretch/>
          </p:blipFill>
          <p:spPr>
            <a:xfrm>
              <a:off x="69574" y="5249591"/>
              <a:ext cx="5694062" cy="91878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nvSpPr>
        <p:spPr>
          <a:xfrm>
            <a:off x="0" y="-20599"/>
            <a:ext cx="2564090"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7</a:t>
            </a:r>
            <a:endParaRPr b="1" sz="2400">
              <a:solidFill>
                <a:schemeClr val="lt1"/>
              </a:solidFill>
              <a:latin typeface="Times New Roman"/>
              <a:ea typeface="Times New Roman"/>
              <a:cs typeface="Times New Roman"/>
              <a:sym typeface="Times New Roman"/>
            </a:endParaRPr>
          </a:p>
        </p:txBody>
      </p:sp>
      <p:sp>
        <p:nvSpPr>
          <p:cNvPr id="259" name="Google Shape;259;p27"/>
          <p:cNvSpPr txBox="1"/>
          <p:nvPr/>
        </p:nvSpPr>
        <p:spPr>
          <a:xfrm>
            <a:off x="0" y="379945"/>
            <a:ext cx="121920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Which of the following statement(s) about a two-class LDA model is/are true? (One or more choices may be correct)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It is assumed that the class-conditioned probability density of each class is a Gaussian.</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 A different covariance matrix is estimated for each class.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 At a given point on the decision boundary, the class-conditioned probability densities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corresponding to both classes must be equal.</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 At a given point on the decision boundary, the class-conditioned probability densities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corresponding to both classes may or may not be equal.</a:t>
            </a:r>
            <a:endParaRPr sz="2400">
              <a:solidFill>
                <a:schemeClr val="dk1"/>
              </a:solidFill>
              <a:latin typeface="Times New Roman"/>
              <a:ea typeface="Times New Roman"/>
              <a:cs typeface="Times New Roman"/>
              <a:sym typeface="Times New Roman"/>
            </a:endParaRPr>
          </a:p>
        </p:txBody>
      </p:sp>
      <p:sp>
        <p:nvSpPr>
          <p:cNvPr id="260" name="Google Shape;260;p27"/>
          <p:cNvSpPr txBox="1"/>
          <p:nvPr/>
        </p:nvSpPr>
        <p:spPr>
          <a:xfrm>
            <a:off x="0" y="3355444"/>
            <a:ext cx="2564090"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7</a:t>
            </a:r>
            <a:endParaRPr b="1" sz="2400">
              <a:solidFill>
                <a:schemeClr val="lt1"/>
              </a:solidFill>
              <a:latin typeface="Times New Roman"/>
              <a:ea typeface="Times New Roman"/>
              <a:cs typeface="Times New Roman"/>
              <a:sym typeface="Times New Roman"/>
            </a:endParaRPr>
          </a:p>
        </p:txBody>
      </p:sp>
      <p:sp>
        <p:nvSpPr>
          <p:cNvPr id="261" name="Google Shape;261;p27"/>
          <p:cNvSpPr txBox="1"/>
          <p:nvPr/>
        </p:nvSpPr>
        <p:spPr>
          <a:xfrm>
            <a:off x="0" y="6351787"/>
            <a:ext cx="3438426"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7</a:t>
            </a:r>
            <a:endParaRPr b="1" sz="2400">
              <a:solidFill>
                <a:schemeClr val="lt1"/>
              </a:solidFill>
              <a:latin typeface="Times New Roman"/>
              <a:ea typeface="Times New Roman"/>
              <a:cs typeface="Times New Roman"/>
              <a:sym typeface="Times New Roman"/>
            </a:endParaRPr>
          </a:p>
        </p:txBody>
      </p:sp>
      <p:sp>
        <p:nvSpPr>
          <p:cNvPr id="262" name="Google Shape;262;p27"/>
          <p:cNvSpPr txBox="1"/>
          <p:nvPr/>
        </p:nvSpPr>
        <p:spPr>
          <a:xfrm>
            <a:off x="4023755" y="6351786"/>
            <a:ext cx="1134654"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a), d)</a:t>
            </a:r>
            <a:endParaRPr b="1" sz="2400">
              <a:solidFill>
                <a:schemeClr val="lt1"/>
              </a:solidFill>
              <a:latin typeface="Times New Roman"/>
              <a:ea typeface="Times New Roman"/>
              <a:cs typeface="Times New Roman"/>
              <a:sym typeface="Times New Roman"/>
            </a:endParaRPr>
          </a:p>
        </p:txBody>
      </p:sp>
      <p:cxnSp>
        <p:nvCxnSpPr>
          <p:cNvPr id="263" name="Google Shape;263;p27"/>
          <p:cNvCxnSpPr/>
          <p:nvPr/>
        </p:nvCxnSpPr>
        <p:spPr>
          <a:xfrm>
            <a:off x="3584975" y="6593241"/>
            <a:ext cx="292231" cy="0"/>
          </a:xfrm>
          <a:prstGeom prst="straightConnector1">
            <a:avLst/>
          </a:prstGeom>
          <a:noFill/>
          <a:ln cap="flat" cmpd="sng" w="19050">
            <a:solidFill>
              <a:schemeClr val="accent6"/>
            </a:solidFill>
            <a:prstDash val="solid"/>
            <a:miter lim="800000"/>
            <a:headEnd len="sm" w="sm" type="none"/>
            <a:tailEnd len="med" w="med" type="triangle"/>
          </a:ln>
        </p:spPr>
      </p:cxnSp>
      <p:grpSp>
        <p:nvGrpSpPr>
          <p:cNvPr id="264" name="Google Shape;264;p27"/>
          <p:cNvGrpSpPr/>
          <p:nvPr/>
        </p:nvGrpSpPr>
        <p:grpSpPr>
          <a:xfrm>
            <a:off x="0" y="3783331"/>
            <a:ext cx="11519452" cy="2483480"/>
            <a:chOff x="0" y="3783331"/>
            <a:chExt cx="11519452" cy="2483480"/>
          </a:xfrm>
        </p:grpSpPr>
        <p:sp>
          <p:nvSpPr>
            <p:cNvPr id="265" name="Google Shape;265;p27"/>
            <p:cNvSpPr txBox="1"/>
            <p:nvPr/>
          </p:nvSpPr>
          <p:spPr>
            <a:xfrm>
              <a:off x="0" y="3783331"/>
              <a:ext cx="1151945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Option (a) is true and (b) is false according to the assumptions of LDA.</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66" name="Google Shape;266;p27"/>
            <p:cNvPicPr preferRelativeResize="0"/>
            <p:nvPr/>
          </p:nvPicPr>
          <p:blipFill rotWithShape="1">
            <a:blip r:embed="rId3">
              <a:alphaModFix/>
            </a:blip>
            <a:srcRect b="3122" l="0" r="0" t="0"/>
            <a:stretch/>
          </p:blipFill>
          <p:spPr>
            <a:xfrm>
              <a:off x="0" y="4103658"/>
              <a:ext cx="5493145" cy="216315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nvSpPr>
        <p:spPr>
          <a:xfrm>
            <a:off x="0" y="2559"/>
            <a:ext cx="2564090"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8</a:t>
            </a:r>
            <a:endParaRPr b="1" sz="2400">
              <a:solidFill>
                <a:schemeClr val="lt1"/>
              </a:solidFill>
              <a:latin typeface="Times New Roman"/>
              <a:ea typeface="Times New Roman"/>
              <a:cs typeface="Times New Roman"/>
              <a:sym typeface="Times New Roman"/>
            </a:endParaRPr>
          </a:p>
        </p:txBody>
      </p:sp>
      <p:sp>
        <p:nvSpPr>
          <p:cNvPr id="273" name="Google Shape;273;p28"/>
          <p:cNvSpPr txBox="1"/>
          <p:nvPr/>
        </p:nvSpPr>
        <p:spPr>
          <a:xfrm>
            <a:off x="29612" y="4358867"/>
            <a:ext cx="2564090"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8</a:t>
            </a:r>
            <a:endParaRPr b="1" sz="2400">
              <a:solidFill>
                <a:schemeClr val="lt1"/>
              </a:solidFill>
              <a:latin typeface="Times New Roman"/>
              <a:ea typeface="Times New Roman"/>
              <a:cs typeface="Times New Roman"/>
              <a:sym typeface="Times New Roman"/>
            </a:endParaRPr>
          </a:p>
        </p:txBody>
      </p:sp>
      <p:sp>
        <p:nvSpPr>
          <p:cNvPr id="274" name="Google Shape;274;p28"/>
          <p:cNvSpPr txBox="1"/>
          <p:nvPr/>
        </p:nvSpPr>
        <p:spPr>
          <a:xfrm>
            <a:off x="0" y="6351787"/>
            <a:ext cx="3438426"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8</a:t>
            </a:r>
            <a:endParaRPr b="1" sz="2400">
              <a:solidFill>
                <a:schemeClr val="lt1"/>
              </a:solidFill>
              <a:latin typeface="Times New Roman"/>
              <a:ea typeface="Times New Roman"/>
              <a:cs typeface="Times New Roman"/>
              <a:sym typeface="Times New Roman"/>
            </a:endParaRPr>
          </a:p>
        </p:txBody>
      </p:sp>
      <p:sp>
        <p:nvSpPr>
          <p:cNvPr id="275" name="Google Shape;275;p28"/>
          <p:cNvSpPr txBox="1"/>
          <p:nvPr/>
        </p:nvSpPr>
        <p:spPr>
          <a:xfrm>
            <a:off x="4023755" y="6351786"/>
            <a:ext cx="737088"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b)</a:t>
            </a:r>
            <a:endParaRPr b="1" sz="2400">
              <a:solidFill>
                <a:schemeClr val="lt1"/>
              </a:solidFill>
              <a:latin typeface="Times New Roman"/>
              <a:ea typeface="Times New Roman"/>
              <a:cs typeface="Times New Roman"/>
              <a:sym typeface="Times New Roman"/>
            </a:endParaRPr>
          </a:p>
        </p:txBody>
      </p:sp>
      <p:cxnSp>
        <p:nvCxnSpPr>
          <p:cNvPr id="276" name="Google Shape;276;p28"/>
          <p:cNvCxnSpPr/>
          <p:nvPr/>
        </p:nvCxnSpPr>
        <p:spPr>
          <a:xfrm>
            <a:off x="3584975" y="6593241"/>
            <a:ext cx="292231" cy="0"/>
          </a:xfrm>
          <a:prstGeom prst="straightConnector1">
            <a:avLst/>
          </a:prstGeom>
          <a:noFill/>
          <a:ln cap="flat" cmpd="sng" w="19050">
            <a:solidFill>
              <a:schemeClr val="accent6"/>
            </a:solidFill>
            <a:prstDash val="solid"/>
            <a:miter lim="800000"/>
            <a:headEnd len="sm" w="sm" type="none"/>
            <a:tailEnd len="med" w="med" type="triangle"/>
          </a:ln>
        </p:spPr>
      </p:cxnSp>
      <p:grpSp>
        <p:nvGrpSpPr>
          <p:cNvPr id="277" name="Google Shape;277;p28"/>
          <p:cNvGrpSpPr/>
          <p:nvPr/>
        </p:nvGrpSpPr>
        <p:grpSpPr>
          <a:xfrm>
            <a:off x="740" y="519009"/>
            <a:ext cx="12035547" cy="3785652"/>
            <a:chOff x="740" y="519009"/>
            <a:chExt cx="12035547" cy="3785652"/>
          </a:xfrm>
        </p:grpSpPr>
        <p:sp>
          <p:nvSpPr>
            <p:cNvPr id="278" name="Google Shape;278;p28"/>
            <p:cNvSpPr txBox="1"/>
            <p:nvPr/>
          </p:nvSpPr>
          <p:spPr>
            <a:xfrm>
              <a:off x="29612" y="519009"/>
              <a:ext cx="12006675"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Consider the following two datasets and two LDA models trained respectively on these datasets.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Dataset A: 100 samples of class 0; 50 samples of class 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Dataset B: 100 samples of class 0 (same as Dataset A); 100 samples of class 1 created by repeating twice the class 1 samples from Dataset A</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Which of the given statement is true?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 The learned decision boundary will be the same for both models.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 The two models will have the same slope but different intercepts.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 The two models will have different slopes but the same intercept.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 The two models may have different slopes and different intercepts.</a:t>
              </a:r>
              <a:endParaRPr/>
            </a:p>
          </p:txBody>
        </p:sp>
        <p:pic>
          <p:nvPicPr>
            <p:cNvPr id="279" name="Google Shape;279;p28"/>
            <p:cNvPicPr preferRelativeResize="0"/>
            <p:nvPr/>
          </p:nvPicPr>
          <p:blipFill rotWithShape="1">
            <a:blip r:embed="rId3">
              <a:alphaModFix/>
            </a:blip>
            <a:srcRect b="0" l="0" r="0" t="0"/>
            <a:stretch/>
          </p:blipFill>
          <p:spPr>
            <a:xfrm>
              <a:off x="740" y="1878569"/>
              <a:ext cx="5059017" cy="833766"/>
            </a:xfrm>
            <a:prstGeom prst="rect">
              <a:avLst/>
            </a:prstGeom>
            <a:noFill/>
            <a:ln>
              <a:noFill/>
            </a:ln>
          </p:spPr>
        </p:pic>
      </p:grpSp>
      <p:pic>
        <p:nvPicPr>
          <p:cNvPr id="280" name="Google Shape;280;p28"/>
          <p:cNvPicPr preferRelativeResize="0"/>
          <p:nvPr/>
        </p:nvPicPr>
        <p:blipFill rotWithShape="1">
          <a:blip r:embed="rId4">
            <a:alphaModFix/>
          </a:blip>
          <a:srcRect b="0" l="0" r="0" t="0"/>
          <a:stretch/>
        </p:blipFill>
        <p:spPr>
          <a:xfrm>
            <a:off x="3081130" y="4603706"/>
            <a:ext cx="6390779" cy="16469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nvSpPr>
        <p:spPr>
          <a:xfrm>
            <a:off x="0" y="115083"/>
            <a:ext cx="2564090"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9</a:t>
            </a:r>
            <a:endParaRPr b="1" sz="2400">
              <a:solidFill>
                <a:schemeClr val="lt1"/>
              </a:solidFill>
              <a:latin typeface="Times New Roman"/>
              <a:ea typeface="Times New Roman"/>
              <a:cs typeface="Times New Roman"/>
              <a:sym typeface="Times New Roman"/>
            </a:endParaRPr>
          </a:p>
        </p:txBody>
      </p:sp>
      <p:sp>
        <p:nvSpPr>
          <p:cNvPr id="287" name="Google Shape;287;p29"/>
          <p:cNvSpPr txBox="1"/>
          <p:nvPr/>
        </p:nvSpPr>
        <p:spPr>
          <a:xfrm>
            <a:off x="0" y="548033"/>
            <a:ext cx="121920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Which of the following statement(s) about LDA is/are true? (One or more choices may be correct)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It minimizes the between-class variance relative to the within-class variance.</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 It maximizes the between-class variance relative to the within-class variance.</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 Both (a) and (b)</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 Neither (a) nor (b).</a:t>
            </a:r>
            <a:endParaRPr sz="2400">
              <a:solidFill>
                <a:schemeClr val="dk1"/>
              </a:solidFill>
              <a:latin typeface="Times New Roman"/>
              <a:ea typeface="Times New Roman"/>
              <a:cs typeface="Times New Roman"/>
              <a:sym typeface="Times New Roman"/>
            </a:endParaRPr>
          </a:p>
        </p:txBody>
      </p:sp>
      <p:sp>
        <p:nvSpPr>
          <p:cNvPr id="288" name="Google Shape;288;p29"/>
          <p:cNvSpPr txBox="1"/>
          <p:nvPr/>
        </p:nvSpPr>
        <p:spPr>
          <a:xfrm>
            <a:off x="59429" y="3801774"/>
            <a:ext cx="2564090"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9</a:t>
            </a:r>
            <a:endParaRPr b="1" sz="2400">
              <a:solidFill>
                <a:schemeClr val="lt1"/>
              </a:solidFill>
              <a:latin typeface="Times New Roman"/>
              <a:ea typeface="Times New Roman"/>
              <a:cs typeface="Times New Roman"/>
              <a:sym typeface="Times New Roman"/>
            </a:endParaRPr>
          </a:p>
        </p:txBody>
      </p:sp>
      <p:sp>
        <p:nvSpPr>
          <p:cNvPr id="289" name="Google Shape;289;p29"/>
          <p:cNvSpPr txBox="1"/>
          <p:nvPr/>
        </p:nvSpPr>
        <p:spPr>
          <a:xfrm>
            <a:off x="0" y="6351787"/>
            <a:ext cx="3438426"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9</a:t>
            </a:r>
            <a:endParaRPr b="1" sz="2400">
              <a:solidFill>
                <a:schemeClr val="lt1"/>
              </a:solidFill>
              <a:latin typeface="Times New Roman"/>
              <a:ea typeface="Times New Roman"/>
              <a:cs typeface="Times New Roman"/>
              <a:sym typeface="Times New Roman"/>
            </a:endParaRPr>
          </a:p>
        </p:txBody>
      </p:sp>
      <p:sp>
        <p:nvSpPr>
          <p:cNvPr id="290" name="Google Shape;290;p29"/>
          <p:cNvSpPr txBox="1"/>
          <p:nvPr/>
        </p:nvSpPr>
        <p:spPr>
          <a:xfrm>
            <a:off x="59426" y="4377850"/>
            <a:ext cx="109722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LDA maximizes the between-class variance relative to the within-class variance.</a:t>
            </a:r>
            <a:endParaRPr>
              <a:solidFill>
                <a:schemeClr val="dk1"/>
              </a:solidFill>
            </a:endParaRPr>
          </a:p>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 </a:t>
            </a:r>
            <a:endParaRPr/>
          </a:p>
        </p:txBody>
      </p:sp>
      <p:sp>
        <p:nvSpPr>
          <p:cNvPr id="291" name="Google Shape;291;p29"/>
          <p:cNvSpPr txBox="1"/>
          <p:nvPr/>
        </p:nvSpPr>
        <p:spPr>
          <a:xfrm>
            <a:off x="4023755" y="6351786"/>
            <a:ext cx="1134654"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b)</a:t>
            </a:r>
            <a:endParaRPr b="1" sz="2400">
              <a:solidFill>
                <a:schemeClr val="lt1"/>
              </a:solidFill>
              <a:latin typeface="Times New Roman"/>
              <a:ea typeface="Times New Roman"/>
              <a:cs typeface="Times New Roman"/>
              <a:sym typeface="Times New Roman"/>
            </a:endParaRPr>
          </a:p>
        </p:txBody>
      </p:sp>
      <p:cxnSp>
        <p:nvCxnSpPr>
          <p:cNvPr id="292" name="Google Shape;292;p29"/>
          <p:cNvCxnSpPr/>
          <p:nvPr/>
        </p:nvCxnSpPr>
        <p:spPr>
          <a:xfrm>
            <a:off x="3584975" y="6593241"/>
            <a:ext cx="292231"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nvSpPr>
        <p:spPr>
          <a:xfrm>
            <a:off x="0" y="-30641"/>
            <a:ext cx="2564090"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10</a:t>
            </a:r>
            <a:endParaRPr b="1" sz="2400">
              <a:solidFill>
                <a:schemeClr val="lt1"/>
              </a:solidFill>
              <a:latin typeface="Times New Roman"/>
              <a:ea typeface="Times New Roman"/>
              <a:cs typeface="Times New Roman"/>
              <a:sym typeface="Times New Roman"/>
            </a:endParaRPr>
          </a:p>
        </p:txBody>
      </p:sp>
      <p:sp>
        <p:nvSpPr>
          <p:cNvPr id="299" name="Google Shape;299;p30"/>
          <p:cNvSpPr txBox="1"/>
          <p:nvPr/>
        </p:nvSpPr>
        <p:spPr>
          <a:xfrm>
            <a:off x="-1" y="426982"/>
            <a:ext cx="12036285" cy="344434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Which of the following statement(s) regarding logistic regression and LDA is/are true for a binary classification problem? (One or more choices may be correct)</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 For any classification dataset, both algorithms learn the same decision boundary.</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 Adding a few outliers to the dataset is likely to cause a larger change in the decision boundary of LDA compared to that of logistic regression.</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 Adding a few outliers to the dataset is likely to cause a similar change in the decision boundaries of both classifiers.</a:t>
            </a:r>
            <a:endParaRPr/>
          </a:p>
          <a:p>
            <a:pPr indent="0" lvl="0" marL="0" marR="0" rtl="0" algn="l">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 If the within-class distributions deviate significantly from the Gaussian distribution, logistic regression is likely to perform better than LDA.</a:t>
            </a:r>
            <a:endParaRPr sz="2000">
              <a:solidFill>
                <a:schemeClr val="dk1"/>
              </a:solidFill>
              <a:latin typeface="Times New Roman"/>
              <a:ea typeface="Times New Roman"/>
              <a:cs typeface="Times New Roman"/>
              <a:sym typeface="Times New Roman"/>
            </a:endParaRPr>
          </a:p>
        </p:txBody>
      </p:sp>
      <p:sp>
        <p:nvSpPr>
          <p:cNvPr id="300" name="Google Shape;300;p30"/>
          <p:cNvSpPr txBox="1"/>
          <p:nvPr/>
        </p:nvSpPr>
        <p:spPr>
          <a:xfrm>
            <a:off x="0" y="4055987"/>
            <a:ext cx="2246243"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10</a:t>
            </a:r>
            <a:endParaRPr b="1" sz="2400">
              <a:solidFill>
                <a:schemeClr val="lt1"/>
              </a:solidFill>
              <a:latin typeface="Times New Roman"/>
              <a:ea typeface="Times New Roman"/>
              <a:cs typeface="Times New Roman"/>
              <a:sym typeface="Times New Roman"/>
            </a:endParaRPr>
          </a:p>
        </p:txBody>
      </p:sp>
      <p:sp>
        <p:nvSpPr>
          <p:cNvPr id="301" name="Google Shape;301;p30"/>
          <p:cNvSpPr txBox="1"/>
          <p:nvPr/>
        </p:nvSpPr>
        <p:spPr>
          <a:xfrm>
            <a:off x="-1" y="6351787"/>
            <a:ext cx="3756991"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10</a:t>
            </a:r>
            <a:endParaRPr b="1" sz="2400">
              <a:solidFill>
                <a:schemeClr val="lt1"/>
              </a:solidFill>
              <a:latin typeface="Times New Roman"/>
              <a:ea typeface="Times New Roman"/>
              <a:cs typeface="Times New Roman"/>
              <a:sym typeface="Times New Roman"/>
            </a:endParaRPr>
          </a:p>
        </p:txBody>
      </p:sp>
      <p:sp>
        <p:nvSpPr>
          <p:cNvPr id="302" name="Google Shape;302;p30"/>
          <p:cNvSpPr txBox="1"/>
          <p:nvPr/>
        </p:nvSpPr>
        <p:spPr>
          <a:xfrm>
            <a:off x="-1" y="4447451"/>
            <a:ext cx="1219200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decision boundaries learned by the two techniques are different because logistic regression uses maximum likelihood estimation (MLE) while LDA performs Bayesian classification by assuming the distribution of each class is a Gaussian.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Since LDA assumes that the underlying intra-class distributions are Gaussian, outliers have a greater effect on LDA compared to logistic regression.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LDA will not perform well if the data does not satisfy the assumptions of the model. On the other hand, logistic regression does not make any assumptions about the data distribution.</a:t>
            </a:r>
            <a:endParaRPr/>
          </a:p>
        </p:txBody>
      </p:sp>
      <p:sp>
        <p:nvSpPr>
          <p:cNvPr id="303" name="Google Shape;303;p30"/>
          <p:cNvSpPr txBox="1"/>
          <p:nvPr/>
        </p:nvSpPr>
        <p:spPr>
          <a:xfrm>
            <a:off x="4401442" y="6362408"/>
            <a:ext cx="1694558"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b), d)</a:t>
            </a:r>
            <a:endParaRPr b="1" sz="2400">
              <a:solidFill>
                <a:schemeClr val="lt1"/>
              </a:solidFill>
              <a:latin typeface="Times New Roman"/>
              <a:ea typeface="Times New Roman"/>
              <a:cs typeface="Times New Roman"/>
              <a:sym typeface="Times New Roman"/>
            </a:endParaRPr>
          </a:p>
        </p:txBody>
      </p:sp>
      <p:cxnSp>
        <p:nvCxnSpPr>
          <p:cNvPr id="304" name="Google Shape;304;p30"/>
          <p:cNvCxnSpPr/>
          <p:nvPr/>
        </p:nvCxnSpPr>
        <p:spPr>
          <a:xfrm>
            <a:off x="3952723" y="6593240"/>
            <a:ext cx="292231"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nvSpPr>
        <p:spPr>
          <a:xfrm>
            <a:off x="123709" y="140327"/>
            <a:ext cx="3981152" cy="584775"/>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200"/>
              <a:buFont typeface="Times New Roman"/>
              <a:buNone/>
            </a:pPr>
            <a:r>
              <a:rPr b="1" lang="en-US" sz="3200">
                <a:solidFill>
                  <a:schemeClr val="lt1"/>
                </a:solidFill>
                <a:latin typeface="Times New Roman"/>
                <a:ea typeface="Times New Roman"/>
                <a:cs typeface="Times New Roman"/>
                <a:sym typeface="Times New Roman"/>
              </a:rPr>
              <a:t>Linear Classification</a:t>
            </a:r>
            <a:endParaRPr/>
          </a:p>
        </p:txBody>
      </p:sp>
      <p:grpSp>
        <p:nvGrpSpPr>
          <p:cNvPr id="99" name="Google Shape;99;p14"/>
          <p:cNvGrpSpPr/>
          <p:nvPr/>
        </p:nvGrpSpPr>
        <p:grpSpPr>
          <a:xfrm>
            <a:off x="6855985" y="4000397"/>
            <a:ext cx="3500589" cy="2548033"/>
            <a:chOff x="5239490" y="2673626"/>
            <a:chExt cx="5585276" cy="4065449"/>
          </a:xfrm>
        </p:grpSpPr>
        <p:pic>
          <p:nvPicPr>
            <p:cNvPr id="100" name="Google Shape;100;p14"/>
            <p:cNvPicPr preferRelativeResize="0"/>
            <p:nvPr/>
          </p:nvPicPr>
          <p:blipFill rotWithShape="1">
            <a:blip r:embed="rId3">
              <a:alphaModFix/>
            </a:blip>
            <a:srcRect b="0" l="0" r="66196" t="0"/>
            <a:stretch/>
          </p:blipFill>
          <p:spPr>
            <a:xfrm>
              <a:off x="5239490" y="2673626"/>
              <a:ext cx="3154816" cy="3123851"/>
            </a:xfrm>
            <a:prstGeom prst="rect">
              <a:avLst/>
            </a:prstGeom>
            <a:noFill/>
            <a:ln>
              <a:noFill/>
            </a:ln>
          </p:spPr>
        </p:pic>
        <p:pic>
          <p:nvPicPr>
            <p:cNvPr id="101" name="Google Shape;101;p14"/>
            <p:cNvPicPr preferRelativeResize="0"/>
            <p:nvPr/>
          </p:nvPicPr>
          <p:blipFill rotWithShape="1">
            <a:blip r:embed="rId3">
              <a:alphaModFix/>
            </a:blip>
            <a:srcRect b="0" l="38832" r="27011" t="0"/>
            <a:stretch/>
          </p:blipFill>
          <p:spPr>
            <a:xfrm>
              <a:off x="7910087" y="2763078"/>
              <a:ext cx="2914679" cy="2856223"/>
            </a:xfrm>
            <a:prstGeom prst="rect">
              <a:avLst/>
            </a:prstGeom>
            <a:noFill/>
            <a:ln>
              <a:noFill/>
            </a:ln>
          </p:spPr>
        </p:pic>
        <p:pic>
          <p:nvPicPr>
            <p:cNvPr id="102" name="Google Shape;102;p14"/>
            <p:cNvPicPr preferRelativeResize="0"/>
            <p:nvPr/>
          </p:nvPicPr>
          <p:blipFill rotWithShape="1">
            <a:blip r:embed="rId3">
              <a:alphaModFix/>
            </a:blip>
            <a:srcRect b="76927" l="77663" r="0" t="0"/>
            <a:stretch/>
          </p:blipFill>
          <p:spPr>
            <a:xfrm>
              <a:off x="6644103" y="5797477"/>
              <a:ext cx="2723323" cy="941598"/>
            </a:xfrm>
            <a:prstGeom prst="rect">
              <a:avLst/>
            </a:prstGeom>
            <a:noFill/>
            <a:ln>
              <a:noFill/>
            </a:ln>
          </p:spPr>
        </p:pic>
      </p:grpSp>
      <p:sp>
        <p:nvSpPr>
          <p:cNvPr id="103" name="Google Shape;103;p14"/>
          <p:cNvSpPr txBox="1"/>
          <p:nvPr/>
        </p:nvSpPr>
        <p:spPr>
          <a:xfrm>
            <a:off x="176819" y="903278"/>
            <a:ext cx="11521538"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202124"/>
                </a:solidFill>
                <a:latin typeface="Times New Roman"/>
                <a:ea typeface="Times New Roman"/>
                <a:cs typeface="Times New Roman"/>
                <a:sym typeface="Times New Roman"/>
              </a:rPr>
              <a:t>Linear Classification refers to categorizing a set of data points into a discrete class based on a linear combination of its explanatory variables.</a:t>
            </a:r>
            <a:endParaRPr sz="2400">
              <a:solidFill>
                <a:schemeClr val="dk1"/>
              </a:solidFill>
              <a:latin typeface="Times New Roman"/>
              <a:ea typeface="Times New Roman"/>
              <a:cs typeface="Times New Roman"/>
              <a:sym typeface="Times New Roman"/>
            </a:endParaRPr>
          </a:p>
        </p:txBody>
      </p:sp>
      <p:pic>
        <p:nvPicPr>
          <p:cNvPr id="104" name="Google Shape;104;p14"/>
          <p:cNvPicPr preferRelativeResize="0"/>
          <p:nvPr/>
        </p:nvPicPr>
        <p:blipFill rotWithShape="1">
          <a:blip r:embed="rId4">
            <a:alphaModFix/>
          </a:blip>
          <a:srcRect b="12035" l="0" r="0" t="9026"/>
          <a:stretch/>
        </p:blipFill>
        <p:spPr>
          <a:xfrm>
            <a:off x="513981" y="1953360"/>
            <a:ext cx="4339876" cy="4432852"/>
          </a:xfrm>
          <a:prstGeom prst="rect">
            <a:avLst/>
          </a:prstGeom>
          <a:noFill/>
          <a:ln>
            <a:noFill/>
          </a:ln>
        </p:spPr>
      </p:pic>
      <p:pic>
        <p:nvPicPr>
          <p:cNvPr id="105" name="Google Shape;105;p14"/>
          <p:cNvPicPr preferRelativeResize="0"/>
          <p:nvPr/>
        </p:nvPicPr>
        <p:blipFill rotWithShape="1">
          <a:blip r:embed="rId5">
            <a:alphaModFix/>
          </a:blip>
          <a:srcRect b="0" l="0" r="0" t="0"/>
          <a:stretch/>
        </p:blipFill>
        <p:spPr>
          <a:xfrm>
            <a:off x="6407524" y="1881362"/>
            <a:ext cx="4012372" cy="18107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p:tgtEl>
                                          <p:spTgt spid="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5"/>
          <p:cNvPicPr preferRelativeResize="0"/>
          <p:nvPr/>
        </p:nvPicPr>
        <p:blipFill rotWithShape="1">
          <a:blip r:embed="rId3">
            <a:alphaModFix/>
          </a:blip>
          <a:srcRect b="8840" l="11005" r="1603" t="6666"/>
          <a:stretch/>
        </p:blipFill>
        <p:spPr>
          <a:xfrm>
            <a:off x="465564" y="1104564"/>
            <a:ext cx="4716648" cy="2565117"/>
          </a:xfrm>
          <a:prstGeom prst="rect">
            <a:avLst/>
          </a:prstGeom>
          <a:noFill/>
          <a:ln>
            <a:noFill/>
          </a:ln>
        </p:spPr>
      </p:pic>
      <p:sp>
        <p:nvSpPr>
          <p:cNvPr id="111" name="Google Shape;111;p15"/>
          <p:cNvSpPr txBox="1"/>
          <p:nvPr/>
        </p:nvSpPr>
        <p:spPr>
          <a:xfrm>
            <a:off x="0" y="0"/>
            <a:ext cx="3981152" cy="584775"/>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200"/>
              <a:buFont typeface="Times New Roman"/>
              <a:buNone/>
            </a:pPr>
            <a:r>
              <a:rPr b="1" lang="en-US" sz="3200">
                <a:solidFill>
                  <a:schemeClr val="lt1"/>
                </a:solidFill>
                <a:latin typeface="Times New Roman"/>
                <a:ea typeface="Times New Roman"/>
                <a:cs typeface="Times New Roman"/>
                <a:sym typeface="Times New Roman"/>
              </a:rPr>
              <a:t>Logistic Regression</a:t>
            </a:r>
            <a:endParaRPr/>
          </a:p>
        </p:txBody>
      </p:sp>
      <p:grpSp>
        <p:nvGrpSpPr>
          <p:cNvPr id="112" name="Google Shape;112;p15"/>
          <p:cNvGrpSpPr/>
          <p:nvPr/>
        </p:nvGrpSpPr>
        <p:grpSpPr>
          <a:xfrm>
            <a:off x="6271591" y="972346"/>
            <a:ext cx="4787348" cy="2829552"/>
            <a:chOff x="6205466" y="1116814"/>
            <a:chExt cx="5986534" cy="3538328"/>
          </a:xfrm>
        </p:grpSpPr>
        <p:pic>
          <p:nvPicPr>
            <p:cNvPr id="113" name="Google Shape;113;p15"/>
            <p:cNvPicPr preferRelativeResize="0"/>
            <p:nvPr/>
          </p:nvPicPr>
          <p:blipFill rotWithShape="1">
            <a:blip r:embed="rId4">
              <a:alphaModFix/>
            </a:blip>
            <a:srcRect b="6522" l="11413" r="8450" t="9275"/>
            <a:stretch/>
          </p:blipFill>
          <p:spPr>
            <a:xfrm>
              <a:off x="6205466" y="1116814"/>
              <a:ext cx="5986534" cy="3538328"/>
            </a:xfrm>
            <a:prstGeom prst="rect">
              <a:avLst/>
            </a:prstGeom>
            <a:noFill/>
            <a:ln>
              <a:noFill/>
            </a:ln>
          </p:spPr>
        </p:pic>
        <p:pic>
          <p:nvPicPr>
            <p:cNvPr id="114" name="Google Shape;114;p15"/>
            <p:cNvPicPr preferRelativeResize="0"/>
            <p:nvPr/>
          </p:nvPicPr>
          <p:blipFill rotWithShape="1">
            <a:blip r:embed="rId5">
              <a:alphaModFix/>
            </a:blip>
            <a:srcRect b="20144" l="18506" r="18804" t="13189"/>
            <a:stretch/>
          </p:blipFill>
          <p:spPr>
            <a:xfrm>
              <a:off x="9750286" y="2630022"/>
              <a:ext cx="2027584" cy="1212859"/>
            </a:xfrm>
            <a:prstGeom prst="rect">
              <a:avLst/>
            </a:prstGeom>
            <a:noFill/>
            <a:ln>
              <a:noFill/>
            </a:ln>
          </p:spPr>
        </p:pic>
      </p:grpSp>
      <p:pic>
        <p:nvPicPr>
          <p:cNvPr id="115" name="Google Shape;115;p15"/>
          <p:cNvPicPr preferRelativeResize="0"/>
          <p:nvPr/>
        </p:nvPicPr>
        <p:blipFill rotWithShape="1">
          <a:blip r:embed="rId6">
            <a:alphaModFix/>
          </a:blip>
          <a:srcRect b="0" l="0" r="0" t="0"/>
          <a:stretch/>
        </p:blipFill>
        <p:spPr>
          <a:xfrm>
            <a:off x="75719" y="4189471"/>
            <a:ext cx="5218041" cy="2603792"/>
          </a:xfrm>
          <a:prstGeom prst="rect">
            <a:avLst/>
          </a:prstGeom>
          <a:noFill/>
          <a:ln>
            <a:noFill/>
          </a:ln>
        </p:spPr>
      </p:pic>
      <p:pic>
        <p:nvPicPr>
          <p:cNvPr id="116" name="Google Shape;116;p15"/>
          <p:cNvPicPr preferRelativeResize="0"/>
          <p:nvPr/>
        </p:nvPicPr>
        <p:blipFill rotWithShape="1">
          <a:blip r:embed="rId7">
            <a:alphaModFix/>
          </a:blip>
          <a:srcRect b="0" l="0" r="0" t="0"/>
          <a:stretch/>
        </p:blipFill>
        <p:spPr>
          <a:xfrm>
            <a:off x="6096000" y="4127582"/>
            <a:ext cx="5324060" cy="26656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6"/>
          <p:cNvPicPr preferRelativeResize="0"/>
          <p:nvPr/>
        </p:nvPicPr>
        <p:blipFill rotWithShape="1">
          <a:blip r:embed="rId3">
            <a:alphaModFix/>
          </a:blip>
          <a:srcRect b="0" l="0" r="0" t="0"/>
          <a:stretch/>
        </p:blipFill>
        <p:spPr>
          <a:xfrm>
            <a:off x="370932" y="651409"/>
            <a:ext cx="4810796" cy="3229426"/>
          </a:xfrm>
          <a:prstGeom prst="rect">
            <a:avLst/>
          </a:prstGeom>
          <a:noFill/>
          <a:ln>
            <a:noFill/>
          </a:ln>
        </p:spPr>
      </p:pic>
      <p:pic>
        <p:nvPicPr>
          <p:cNvPr id="122" name="Google Shape;122;p16"/>
          <p:cNvPicPr preferRelativeResize="0"/>
          <p:nvPr/>
        </p:nvPicPr>
        <p:blipFill rotWithShape="1">
          <a:blip r:embed="rId4">
            <a:alphaModFix/>
          </a:blip>
          <a:srcRect b="0" l="0" r="0" t="13179"/>
          <a:stretch/>
        </p:blipFill>
        <p:spPr>
          <a:xfrm>
            <a:off x="304247" y="4432852"/>
            <a:ext cx="4877481" cy="2315817"/>
          </a:xfrm>
          <a:prstGeom prst="rect">
            <a:avLst/>
          </a:prstGeom>
          <a:noFill/>
          <a:ln>
            <a:noFill/>
          </a:ln>
        </p:spPr>
      </p:pic>
      <p:pic>
        <p:nvPicPr>
          <p:cNvPr id="123" name="Google Shape;123;p16"/>
          <p:cNvPicPr preferRelativeResize="0"/>
          <p:nvPr/>
        </p:nvPicPr>
        <p:blipFill rotWithShape="1">
          <a:blip r:embed="rId5">
            <a:alphaModFix/>
          </a:blip>
          <a:srcRect b="0" l="0" r="0" t="0"/>
          <a:stretch/>
        </p:blipFill>
        <p:spPr>
          <a:xfrm>
            <a:off x="6096000" y="651409"/>
            <a:ext cx="4972744" cy="3505689"/>
          </a:xfrm>
          <a:prstGeom prst="rect">
            <a:avLst/>
          </a:prstGeom>
          <a:noFill/>
          <a:ln>
            <a:noFill/>
          </a:ln>
        </p:spPr>
      </p:pic>
      <p:pic>
        <p:nvPicPr>
          <p:cNvPr id="124" name="Google Shape;124;p16"/>
          <p:cNvPicPr preferRelativeResize="0"/>
          <p:nvPr/>
        </p:nvPicPr>
        <p:blipFill rotWithShape="1">
          <a:blip r:embed="rId6">
            <a:alphaModFix/>
          </a:blip>
          <a:srcRect b="0" l="0" r="0" t="0"/>
          <a:stretch/>
        </p:blipFill>
        <p:spPr>
          <a:xfrm>
            <a:off x="6141303" y="4919011"/>
            <a:ext cx="4882138" cy="1045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7"/>
          <p:cNvPicPr preferRelativeResize="0"/>
          <p:nvPr/>
        </p:nvPicPr>
        <p:blipFill rotWithShape="1">
          <a:blip r:embed="rId3">
            <a:alphaModFix/>
          </a:blip>
          <a:srcRect b="82622" l="16033" r="0" t="1781"/>
          <a:stretch/>
        </p:blipFill>
        <p:spPr>
          <a:xfrm>
            <a:off x="123709" y="2997624"/>
            <a:ext cx="4581939" cy="516836"/>
          </a:xfrm>
          <a:prstGeom prst="rect">
            <a:avLst/>
          </a:prstGeom>
          <a:noFill/>
          <a:ln>
            <a:noFill/>
          </a:ln>
        </p:spPr>
      </p:pic>
      <p:pic>
        <p:nvPicPr>
          <p:cNvPr id="130" name="Google Shape;130;p17"/>
          <p:cNvPicPr preferRelativeResize="0"/>
          <p:nvPr/>
        </p:nvPicPr>
        <p:blipFill rotWithShape="1">
          <a:blip r:embed="rId4">
            <a:alphaModFix/>
          </a:blip>
          <a:srcRect b="0" l="0" r="0" t="0"/>
          <a:stretch/>
        </p:blipFill>
        <p:spPr>
          <a:xfrm>
            <a:off x="255889" y="4005553"/>
            <a:ext cx="4234337" cy="2117169"/>
          </a:xfrm>
          <a:prstGeom prst="rect">
            <a:avLst/>
          </a:prstGeom>
          <a:noFill/>
          <a:ln>
            <a:noFill/>
          </a:ln>
        </p:spPr>
      </p:pic>
      <p:sp>
        <p:nvSpPr>
          <p:cNvPr id="131" name="Google Shape;131;p17"/>
          <p:cNvSpPr txBox="1"/>
          <p:nvPr/>
        </p:nvSpPr>
        <p:spPr>
          <a:xfrm>
            <a:off x="72764" y="76516"/>
            <a:ext cx="5572662" cy="584775"/>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200"/>
              <a:buFont typeface="Times New Roman"/>
              <a:buNone/>
            </a:pPr>
            <a:r>
              <a:rPr b="1" lang="en-US" sz="3200">
                <a:solidFill>
                  <a:schemeClr val="lt1"/>
                </a:solidFill>
                <a:latin typeface="Times New Roman"/>
                <a:ea typeface="Times New Roman"/>
                <a:cs typeface="Times New Roman"/>
                <a:sym typeface="Times New Roman"/>
              </a:rPr>
              <a:t>Linear Discriminant Analysis</a:t>
            </a:r>
            <a:endParaRPr/>
          </a:p>
        </p:txBody>
      </p:sp>
      <p:sp>
        <p:nvSpPr>
          <p:cNvPr id="132" name="Google Shape;132;p17"/>
          <p:cNvSpPr txBox="1"/>
          <p:nvPr/>
        </p:nvSpPr>
        <p:spPr>
          <a:xfrm>
            <a:off x="123709" y="883064"/>
            <a:ext cx="1176349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202124"/>
                </a:solidFill>
                <a:latin typeface="Times New Roman"/>
                <a:ea typeface="Times New Roman"/>
                <a:cs typeface="Times New Roman"/>
                <a:sym typeface="Times New Roman"/>
              </a:rPr>
              <a:t>Linear Discriminant Analysis a dimensionality reduction technique crucial in modeling differences between two classes.</a:t>
            </a:r>
            <a:endParaRPr/>
          </a:p>
          <a:p>
            <a:pPr indent="0" lvl="0" marL="0" marR="0" rtl="0" algn="l">
              <a:spcBef>
                <a:spcPts val="0"/>
              </a:spcBef>
              <a:spcAft>
                <a:spcPts val="0"/>
              </a:spcAft>
              <a:buNone/>
            </a:pPr>
            <a:r>
              <a:t/>
            </a:r>
            <a:endParaRPr sz="2400">
              <a:solidFill>
                <a:srgbClr val="202124"/>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202124"/>
                </a:solidFill>
                <a:latin typeface="Times New Roman"/>
                <a:ea typeface="Times New Roman"/>
                <a:cs typeface="Times New Roman"/>
                <a:sym typeface="Times New Roman"/>
              </a:rPr>
              <a:t>LDA is like PCA, but it focusses on maximizing separability among known classes.</a:t>
            </a:r>
            <a:endParaRPr sz="1800">
              <a:solidFill>
                <a:schemeClr val="dk1"/>
              </a:solidFill>
              <a:latin typeface="Calibri"/>
              <a:ea typeface="Calibri"/>
              <a:cs typeface="Calibri"/>
              <a:sym typeface="Calibri"/>
            </a:endParaRPr>
          </a:p>
        </p:txBody>
      </p:sp>
      <p:grpSp>
        <p:nvGrpSpPr>
          <p:cNvPr id="133" name="Google Shape;133;p17"/>
          <p:cNvGrpSpPr/>
          <p:nvPr/>
        </p:nvGrpSpPr>
        <p:grpSpPr>
          <a:xfrm>
            <a:off x="4705648" y="3927474"/>
            <a:ext cx="7143434" cy="2334742"/>
            <a:chOff x="4859990" y="3468756"/>
            <a:chExt cx="7143434" cy="2334742"/>
          </a:xfrm>
        </p:grpSpPr>
        <p:pic>
          <p:nvPicPr>
            <p:cNvPr id="134" name="Google Shape;134;p17"/>
            <p:cNvPicPr preferRelativeResize="0"/>
            <p:nvPr/>
          </p:nvPicPr>
          <p:blipFill rotWithShape="1">
            <a:blip r:embed="rId5">
              <a:alphaModFix/>
            </a:blip>
            <a:srcRect b="0" l="0" r="0" t="0"/>
            <a:stretch/>
          </p:blipFill>
          <p:spPr>
            <a:xfrm>
              <a:off x="4859990" y="3546835"/>
              <a:ext cx="3562107" cy="2178583"/>
            </a:xfrm>
            <a:prstGeom prst="rect">
              <a:avLst/>
            </a:prstGeom>
            <a:noFill/>
            <a:ln>
              <a:noFill/>
            </a:ln>
          </p:spPr>
        </p:pic>
        <p:pic>
          <p:nvPicPr>
            <p:cNvPr id="135" name="Google Shape;135;p17"/>
            <p:cNvPicPr preferRelativeResize="0"/>
            <p:nvPr/>
          </p:nvPicPr>
          <p:blipFill rotWithShape="1">
            <a:blip r:embed="rId6">
              <a:alphaModFix/>
            </a:blip>
            <a:srcRect b="0" l="2659" r="5814" t="0"/>
            <a:stretch/>
          </p:blipFill>
          <p:spPr>
            <a:xfrm>
              <a:off x="8206675" y="3468756"/>
              <a:ext cx="3796749" cy="2334742"/>
            </a:xfrm>
            <a:prstGeom prst="rect">
              <a:avLst/>
            </a:prstGeom>
            <a:noFill/>
            <a:ln>
              <a:noFill/>
            </a:ln>
          </p:spPr>
        </p:pic>
        <p:sp>
          <p:nvSpPr>
            <p:cNvPr id="136" name="Google Shape;136;p17"/>
            <p:cNvSpPr/>
            <p:nvPr/>
          </p:nvSpPr>
          <p:spPr>
            <a:xfrm>
              <a:off x="7769089" y="4405277"/>
              <a:ext cx="437586" cy="226358"/>
            </a:xfrm>
            <a:prstGeom prst="rightArrow">
              <a:avLst>
                <a:gd fmla="val 50000" name="adj1"/>
                <a:gd fmla="val 50000" name="adj2"/>
              </a:avLst>
            </a:prstGeom>
            <a:solidFill>
              <a:schemeClr val="accent6"/>
            </a:solidFill>
            <a:ln cap="flat" cmpd="sng" w="12700">
              <a:solidFill>
                <a:srgbClr val="2F491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8"/>
          <p:cNvPicPr preferRelativeResize="0"/>
          <p:nvPr/>
        </p:nvPicPr>
        <p:blipFill rotWithShape="1">
          <a:blip r:embed="rId3">
            <a:alphaModFix/>
          </a:blip>
          <a:srcRect b="0" l="0" r="0" t="13104"/>
          <a:stretch/>
        </p:blipFill>
        <p:spPr>
          <a:xfrm>
            <a:off x="1273154" y="934278"/>
            <a:ext cx="8611156" cy="5372280"/>
          </a:xfrm>
          <a:prstGeom prst="rect">
            <a:avLst/>
          </a:prstGeom>
          <a:noFill/>
          <a:ln>
            <a:noFill/>
          </a:ln>
        </p:spPr>
      </p:pic>
      <p:sp>
        <p:nvSpPr>
          <p:cNvPr id="142" name="Google Shape;142;p18"/>
          <p:cNvSpPr txBox="1"/>
          <p:nvPr/>
        </p:nvSpPr>
        <p:spPr>
          <a:xfrm>
            <a:off x="72764" y="76516"/>
            <a:ext cx="4061914" cy="461665"/>
          </a:xfrm>
          <a:prstGeom prst="rect">
            <a:avLst/>
          </a:prstGeom>
          <a:solidFill>
            <a:srgbClr val="B20679"/>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How LDA creates new axis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9"/>
          <p:cNvPicPr preferRelativeResize="0"/>
          <p:nvPr/>
        </p:nvPicPr>
        <p:blipFill rotWithShape="1">
          <a:blip r:embed="rId3">
            <a:alphaModFix/>
          </a:blip>
          <a:srcRect b="0" l="0" r="0" t="0"/>
          <a:stretch/>
        </p:blipFill>
        <p:spPr>
          <a:xfrm>
            <a:off x="484011" y="524961"/>
            <a:ext cx="2876951" cy="619211"/>
          </a:xfrm>
          <a:prstGeom prst="rect">
            <a:avLst/>
          </a:prstGeom>
          <a:noFill/>
          <a:ln>
            <a:noFill/>
          </a:ln>
        </p:spPr>
      </p:pic>
      <p:grpSp>
        <p:nvGrpSpPr>
          <p:cNvPr id="148" name="Google Shape;148;p19"/>
          <p:cNvGrpSpPr/>
          <p:nvPr/>
        </p:nvGrpSpPr>
        <p:grpSpPr>
          <a:xfrm>
            <a:off x="377900" y="148767"/>
            <a:ext cx="10919652" cy="369332"/>
            <a:chOff x="377900" y="148767"/>
            <a:chExt cx="10919652" cy="369332"/>
          </a:xfrm>
        </p:grpSpPr>
        <p:pic>
          <p:nvPicPr>
            <p:cNvPr id="149" name="Google Shape;149;p19"/>
            <p:cNvPicPr preferRelativeResize="0"/>
            <p:nvPr/>
          </p:nvPicPr>
          <p:blipFill rotWithShape="1">
            <a:blip r:embed="rId4">
              <a:alphaModFix/>
            </a:blip>
            <a:srcRect b="0" l="0" r="0" t="0"/>
            <a:stretch/>
          </p:blipFill>
          <p:spPr>
            <a:xfrm>
              <a:off x="10230603" y="190538"/>
              <a:ext cx="1066949" cy="285790"/>
            </a:xfrm>
            <a:prstGeom prst="rect">
              <a:avLst/>
            </a:prstGeom>
            <a:noFill/>
            <a:ln>
              <a:noFill/>
            </a:ln>
          </p:spPr>
        </p:pic>
        <p:sp>
          <p:nvSpPr>
            <p:cNvPr id="150" name="Google Shape;150;p19"/>
            <p:cNvSpPr txBox="1"/>
            <p:nvPr/>
          </p:nvSpPr>
          <p:spPr>
            <a:xfrm>
              <a:off x="377900" y="148767"/>
              <a:ext cx="103861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Suppose f</a:t>
              </a:r>
              <a:r>
                <a:rPr b="0" i="0" lang="en-US" sz="800" u="none" cap="none" strike="noStrike">
                  <a:solidFill>
                    <a:srgbClr val="000000"/>
                  </a:solidFill>
                  <a:latin typeface="Times New Roman"/>
                  <a:ea typeface="Times New Roman"/>
                  <a:cs typeface="Times New Roman"/>
                  <a:sym typeface="Times New Roman"/>
                </a:rPr>
                <a:t>k </a:t>
              </a:r>
              <a:r>
                <a:rPr b="0" i="0" lang="en-US" sz="1800" u="none" strike="noStrike">
                  <a:solidFill>
                    <a:schemeClr val="dk1"/>
                  </a:solidFill>
                  <a:latin typeface="Times New Roman"/>
                  <a:ea typeface="Times New Roman"/>
                  <a:cs typeface="Times New Roman"/>
                  <a:sym typeface="Times New Roman"/>
                </a:rPr>
                <a:t>(x) is the class-conditional density of X in class G = k, let π</a:t>
              </a:r>
              <a:r>
                <a:rPr b="0" i="0" lang="en-US" sz="800" u="none" strike="noStrike">
                  <a:solidFill>
                    <a:schemeClr val="dk1"/>
                  </a:solidFill>
                  <a:latin typeface="Times New Roman"/>
                  <a:ea typeface="Times New Roman"/>
                  <a:cs typeface="Times New Roman"/>
                  <a:sym typeface="Times New Roman"/>
                </a:rPr>
                <a:t>k </a:t>
              </a:r>
              <a:r>
                <a:rPr b="0" i="0" lang="en-US" sz="1800" u="none" strike="noStrike">
                  <a:solidFill>
                    <a:schemeClr val="dk1"/>
                  </a:solidFill>
                  <a:latin typeface="Times New Roman"/>
                  <a:ea typeface="Times New Roman"/>
                  <a:cs typeface="Times New Roman"/>
                  <a:sym typeface="Times New Roman"/>
                </a:rPr>
                <a:t>be the prior</a:t>
              </a:r>
              <a:r>
                <a:rPr lang="en-US" sz="1800">
                  <a:solidFill>
                    <a:schemeClr val="dk1"/>
                  </a:solidFill>
                  <a:latin typeface="Times New Roman"/>
                  <a:ea typeface="Times New Roman"/>
                  <a:cs typeface="Times New Roman"/>
                  <a:sym typeface="Times New Roman"/>
                </a:rPr>
                <a:t> </a:t>
              </a:r>
              <a:r>
                <a:rPr b="0" i="0" lang="en-US" sz="1800" u="none" strike="noStrike">
                  <a:solidFill>
                    <a:schemeClr val="dk1"/>
                  </a:solidFill>
                  <a:latin typeface="Times New Roman"/>
                  <a:ea typeface="Times New Roman"/>
                  <a:cs typeface="Times New Roman"/>
                  <a:sym typeface="Times New Roman"/>
                </a:rPr>
                <a:t>probability of class k</a:t>
              </a:r>
              <a:endParaRPr sz="1800">
                <a:solidFill>
                  <a:schemeClr val="dk1"/>
                </a:solidFill>
                <a:latin typeface="Times New Roman"/>
                <a:ea typeface="Times New Roman"/>
                <a:cs typeface="Times New Roman"/>
                <a:sym typeface="Times New Roman"/>
              </a:endParaRPr>
            </a:p>
          </p:txBody>
        </p:sp>
      </p:grpSp>
      <p:pic>
        <p:nvPicPr>
          <p:cNvPr id="151" name="Google Shape;151;p19"/>
          <p:cNvPicPr preferRelativeResize="0"/>
          <p:nvPr/>
        </p:nvPicPr>
        <p:blipFill rotWithShape="1">
          <a:blip r:embed="rId5">
            <a:alphaModFix/>
          </a:blip>
          <a:srcRect b="0" l="0" r="0" t="0"/>
          <a:stretch/>
        </p:blipFill>
        <p:spPr>
          <a:xfrm>
            <a:off x="258630" y="1418726"/>
            <a:ext cx="5591955" cy="952633"/>
          </a:xfrm>
          <a:prstGeom prst="rect">
            <a:avLst/>
          </a:prstGeom>
          <a:noFill/>
          <a:ln>
            <a:noFill/>
          </a:ln>
        </p:spPr>
      </p:pic>
      <p:pic>
        <p:nvPicPr>
          <p:cNvPr id="152" name="Google Shape;152;p19"/>
          <p:cNvPicPr preferRelativeResize="0"/>
          <p:nvPr/>
        </p:nvPicPr>
        <p:blipFill rotWithShape="1">
          <a:blip r:embed="rId6">
            <a:alphaModFix/>
          </a:blip>
          <a:srcRect b="0" l="0" r="0" t="0"/>
          <a:stretch/>
        </p:blipFill>
        <p:spPr>
          <a:xfrm>
            <a:off x="298247" y="2495372"/>
            <a:ext cx="6125430" cy="2419688"/>
          </a:xfrm>
          <a:prstGeom prst="rect">
            <a:avLst/>
          </a:prstGeom>
          <a:noFill/>
          <a:ln>
            <a:noFill/>
          </a:ln>
        </p:spPr>
      </p:pic>
      <p:sp>
        <p:nvSpPr>
          <p:cNvPr id="153" name="Google Shape;153;p19"/>
          <p:cNvSpPr txBox="1"/>
          <p:nvPr/>
        </p:nvSpPr>
        <p:spPr>
          <a:xfrm>
            <a:off x="258630" y="5121154"/>
            <a:ext cx="112239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This linear log-odds function implies that the decision boundary between classes k and ℓ—the set where Pr(G = k|X = x) = Pr(G = ℓ|X = x)—is linear in x; in p dimensions a hyperplane. This is of course true for any pair of classes, so all the decision boundaries are linear. </a:t>
            </a:r>
            <a:endParaRPr sz="1800">
              <a:solidFill>
                <a:schemeClr val="dk1"/>
              </a:solidFill>
              <a:latin typeface="Times New Roman"/>
              <a:ea typeface="Times New Roman"/>
              <a:cs typeface="Times New Roman"/>
              <a:sym typeface="Times New Roman"/>
            </a:endParaRPr>
          </a:p>
        </p:txBody>
      </p:sp>
      <p:pic>
        <p:nvPicPr>
          <p:cNvPr id="154" name="Google Shape;154;p19"/>
          <p:cNvPicPr preferRelativeResize="0"/>
          <p:nvPr/>
        </p:nvPicPr>
        <p:blipFill rotWithShape="1">
          <a:blip r:embed="rId7">
            <a:alphaModFix/>
          </a:blip>
          <a:srcRect b="0" l="0" r="0" t="0"/>
          <a:stretch/>
        </p:blipFill>
        <p:spPr>
          <a:xfrm>
            <a:off x="298247" y="6333039"/>
            <a:ext cx="3353268" cy="419158"/>
          </a:xfrm>
          <a:prstGeom prst="rect">
            <a:avLst/>
          </a:prstGeom>
          <a:noFill/>
          <a:ln>
            <a:noFill/>
          </a:ln>
        </p:spPr>
      </p:pic>
      <p:sp>
        <p:nvSpPr>
          <p:cNvPr id="155" name="Google Shape;155;p19"/>
          <p:cNvSpPr txBox="1"/>
          <p:nvPr/>
        </p:nvSpPr>
        <p:spPr>
          <a:xfrm>
            <a:off x="298247" y="6044484"/>
            <a:ext cx="609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ld Standard TT"/>
                <a:ea typeface="Old Standard TT"/>
                <a:cs typeface="Old Standard TT"/>
                <a:sym typeface="Old Standard TT"/>
              </a:rPr>
              <a:t>T</a:t>
            </a:r>
            <a:r>
              <a:rPr b="0" i="0" lang="en-US" sz="1800" u="none" strike="noStrike">
                <a:solidFill>
                  <a:schemeClr val="dk1"/>
                </a:solidFill>
                <a:latin typeface="Old Standard TT"/>
                <a:ea typeface="Old Standard TT"/>
                <a:cs typeface="Old Standard TT"/>
                <a:sym typeface="Old Standard TT"/>
              </a:rPr>
              <a:t>he </a:t>
            </a:r>
            <a:r>
              <a:rPr b="0" i="0" lang="en-US" sz="1800" u="none" strike="noStrike">
                <a:solidFill>
                  <a:schemeClr val="dk1"/>
                </a:solidFill>
                <a:latin typeface="Arial"/>
                <a:ea typeface="Arial"/>
                <a:cs typeface="Arial"/>
                <a:sym typeface="Arial"/>
              </a:rPr>
              <a:t>linear discriminant functions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1571133" y="1442300"/>
            <a:ext cx="9596487" cy="19389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Linear Classification</a:t>
            </a:r>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Logistic Regression</a:t>
            </a:r>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Linear Discriminant Analysis</a:t>
            </a:r>
            <a:endParaRPr/>
          </a:p>
        </p:txBody>
      </p:sp>
      <p:sp>
        <p:nvSpPr>
          <p:cNvPr id="161" name="Google Shape;161;p20"/>
          <p:cNvSpPr txBox="1"/>
          <p:nvPr/>
        </p:nvSpPr>
        <p:spPr>
          <a:xfrm>
            <a:off x="2051899" y="377473"/>
            <a:ext cx="8088199"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Topics on which Week 3 Assignment Questions are based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nvSpPr>
        <p:spPr>
          <a:xfrm>
            <a:off x="0" y="115083"/>
            <a:ext cx="2206487"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QUESTION 1</a:t>
            </a:r>
            <a:endParaRPr b="1" sz="2400">
              <a:solidFill>
                <a:schemeClr val="lt1"/>
              </a:solidFill>
              <a:latin typeface="Times New Roman"/>
              <a:ea typeface="Times New Roman"/>
              <a:cs typeface="Times New Roman"/>
              <a:sym typeface="Times New Roman"/>
            </a:endParaRPr>
          </a:p>
        </p:txBody>
      </p:sp>
      <p:sp>
        <p:nvSpPr>
          <p:cNvPr id="168" name="Google Shape;168;p21"/>
          <p:cNvSpPr txBox="1"/>
          <p:nvPr/>
        </p:nvSpPr>
        <p:spPr>
          <a:xfrm>
            <a:off x="0" y="576748"/>
            <a:ext cx="11976652" cy="3577069"/>
          </a:xfrm>
          <a:prstGeom prst="rect">
            <a:avLst/>
          </a:prstGeom>
          <a:blipFill rotWithShape="1">
            <a:blip r:embed="rId3">
              <a:alphaModFix/>
            </a:blip>
            <a:stretch>
              <a:fillRect b="-681" l="-762" r="-355" t="-136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69" name="Google Shape;169;p21"/>
          <p:cNvSpPr txBox="1"/>
          <p:nvPr/>
        </p:nvSpPr>
        <p:spPr>
          <a:xfrm>
            <a:off x="79513" y="3993068"/>
            <a:ext cx="2564090" cy="461665"/>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SOLUTION 1</a:t>
            </a:r>
            <a:endParaRPr b="1" sz="2400">
              <a:solidFill>
                <a:schemeClr val="lt1"/>
              </a:solidFill>
              <a:latin typeface="Times New Roman"/>
              <a:ea typeface="Times New Roman"/>
              <a:cs typeface="Times New Roman"/>
              <a:sym typeface="Times New Roman"/>
            </a:endParaRPr>
          </a:p>
        </p:txBody>
      </p:sp>
      <p:sp>
        <p:nvSpPr>
          <p:cNvPr id="170" name="Google Shape;170;p21"/>
          <p:cNvSpPr txBox="1"/>
          <p:nvPr/>
        </p:nvSpPr>
        <p:spPr>
          <a:xfrm>
            <a:off x="0" y="6351787"/>
            <a:ext cx="3438426" cy="461665"/>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CORRECT ANSWER 1</a:t>
            </a:r>
            <a:endParaRPr b="1" sz="2400">
              <a:solidFill>
                <a:schemeClr val="lt1"/>
              </a:solidFill>
              <a:latin typeface="Times New Roman"/>
              <a:ea typeface="Times New Roman"/>
              <a:cs typeface="Times New Roman"/>
              <a:sym typeface="Times New Roman"/>
            </a:endParaRPr>
          </a:p>
        </p:txBody>
      </p:sp>
      <p:sp>
        <p:nvSpPr>
          <p:cNvPr id="171" name="Google Shape;171;p21"/>
          <p:cNvSpPr txBox="1"/>
          <p:nvPr/>
        </p:nvSpPr>
        <p:spPr>
          <a:xfrm>
            <a:off x="4023755" y="6351786"/>
            <a:ext cx="1552097" cy="461665"/>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a), c), d)</a:t>
            </a:r>
            <a:endParaRPr b="1" sz="2400">
              <a:solidFill>
                <a:schemeClr val="lt1"/>
              </a:solidFill>
              <a:latin typeface="Times New Roman"/>
              <a:ea typeface="Times New Roman"/>
              <a:cs typeface="Times New Roman"/>
              <a:sym typeface="Times New Roman"/>
            </a:endParaRPr>
          </a:p>
        </p:txBody>
      </p:sp>
      <p:cxnSp>
        <p:nvCxnSpPr>
          <p:cNvPr id="172" name="Google Shape;172;p21"/>
          <p:cNvCxnSpPr/>
          <p:nvPr/>
        </p:nvCxnSpPr>
        <p:spPr>
          <a:xfrm>
            <a:off x="3584975" y="6593241"/>
            <a:ext cx="292231" cy="0"/>
          </a:xfrm>
          <a:prstGeom prst="straightConnector1">
            <a:avLst/>
          </a:prstGeom>
          <a:noFill/>
          <a:ln cap="flat" cmpd="sng" w="19050">
            <a:solidFill>
              <a:schemeClr val="accent6"/>
            </a:solidFill>
            <a:prstDash val="solid"/>
            <a:miter lim="800000"/>
            <a:headEnd len="sm" w="sm" type="none"/>
            <a:tailEnd len="med" w="med" type="triangle"/>
          </a:ln>
        </p:spPr>
      </p:cxnSp>
      <p:sp>
        <p:nvSpPr>
          <p:cNvPr id="173" name="Google Shape;173;p21"/>
          <p:cNvSpPr txBox="1"/>
          <p:nvPr/>
        </p:nvSpPr>
        <p:spPr>
          <a:xfrm>
            <a:off x="79513" y="4803095"/>
            <a:ext cx="11796317" cy="1217256"/>
          </a:xfrm>
          <a:prstGeom prst="rect">
            <a:avLst/>
          </a:prstGeom>
          <a:blipFill rotWithShape="1">
            <a:blip r:embed="rId4">
              <a:alphaModFix/>
            </a:blip>
            <a:stretch>
              <a:fillRect b="-10999" l="-774" r="0" t="-399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