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B66A8C-423F-4A9D-A508-D757DF64B0CF}">
  <a:tblStyle styleId="{0FB66A8C-423F-4A9D-A508-D757DF64B0C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b97cc79e8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0b97cc79e8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b97cc79e8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0b97cc79e8_2_1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30b97cc79e8_2_1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b97cc79e8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30b97cc79e8_2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30b97cc79e8_2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b97cc79e8_2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30b97cc79e8_2_2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30b97cc79e8_2_2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b97cc79e8_2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30b97cc79e8_2_2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0b97cc79e8_2_2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b97cc79e8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30b97cc79e8_2_2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30b97cc79e8_2_2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b97cc79e8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30b97cc79e8_2_2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30b97cc79e8_2_2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b97cc79e8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30b97cc79e8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30b97cc79e8_2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0b97cc79e8_2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30b97cc79e8_2_2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30b97cc79e8_2_2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b97cc79e8_2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30b97cc79e8_2_2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30b97cc79e8_2_2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b97cc79e8_2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30b97cc79e8_2_3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30b97cc79e8_2_3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b97cc79e8_2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0b97cc79e8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0b97cc79e8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30b97cc79e8_2_3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30b97cc79e8_2_3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b97cc79e8_2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30b97cc79e8_2_3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30b97cc79e8_2_3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0b97cc79e8_2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30b97cc79e8_2_3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30b97cc79e8_2_3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b97cc79e8_2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30b97cc79e8_2_3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30b97cc79e8_2_3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b97cc79e8_2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30b97cc79e8_2_3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30b97cc79e8_2_3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0b97cc79e8_2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30b97cc79e8_2_3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30b97cc79e8_2_3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0b97cc79e8_2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g30b97cc79e8_2_4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30b97cc79e8_2_4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b97cc79e8_2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30b97cc79e8_2_4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30b97cc79e8_2_4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0b97cc79e8_2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30b97cc79e8_2_4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30b97cc79e8_2_4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0b97cc79e8_2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30b97cc79e8_2_4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30b97cc79e8_2_4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b97cc79e8_2_1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0b97cc79e8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0b97cc79e8_2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30b97cc79e8_2_4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30b97cc79e8_2_4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0b97cc79e8_2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g30b97cc79e8_2_4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g30b97cc79e8_2_4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0c504fe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0c504fe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b97cc79e8_2_1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0b97cc79e8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b97cc79e8_2_1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0b97cc79e8_2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b97cc79e8_2_1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0b97cc79e8_2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b97cc79e8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30b97cc79e8_2_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0b97cc79e8_2_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b97cc79e8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0b97cc79e8_2_1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0b97cc79e8_2_1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b97cc79e8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30b97cc79e8_2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0b97cc79e8_2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34.png"/><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4.png"/><Relationship Id="rId6" Type="http://schemas.openxmlformats.org/officeDocument/2006/relationships/image" Target="../media/image35.png"/><Relationship Id="rId7" Type="http://schemas.openxmlformats.org/officeDocument/2006/relationships/image" Target="../media/image52.png"/><Relationship Id="rId8" Type="http://schemas.openxmlformats.org/officeDocument/2006/relationships/image" Target="../media/image5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7.png"/><Relationship Id="rId4" Type="http://schemas.openxmlformats.org/officeDocument/2006/relationships/image" Target="../media/image37.png"/><Relationship Id="rId5"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9.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6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3.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0.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7.png"/><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3.png"/><Relationship Id="rId4" Type="http://schemas.openxmlformats.org/officeDocument/2006/relationships/image" Target="../media/image73.png"/><Relationship Id="rId5" Type="http://schemas.openxmlformats.org/officeDocument/2006/relationships/image" Target="../media/image62.png"/><Relationship Id="rId6"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69.png"/><Relationship Id="rId4" Type="http://schemas.openxmlformats.org/officeDocument/2006/relationships/image" Target="../media/image71.png"/><Relationship Id="rId5" Type="http://schemas.openxmlformats.org/officeDocument/2006/relationships/image" Target="../media/image65.png"/><Relationship Id="rId6"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2.jpg"/><Relationship Id="rId4" Type="http://schemas.openxmlformats.org/officeDocument/2006/relationships/image" Target="../media/image68.jpg"/><Relationship Id="rId5" Type="http://schemas.openxmlformats.org/officeDocument/2006/relationships/hyperlink" Target="https://sites.google.com/view/ayans-agribot/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28.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28" name="Shape 128"/>
        <p:cNvGrpSpPr/>
        <p:nvPr/>
      </p:nvGrpSpPr>
      <p:grpSpPr>
        <a:xfrm>
          <a:off x="0" y="0"/>
          <a:ext cx="0" cy="0"/>
          <a:chOff x="0" y="0"/>
          <a:chExt cx="0" cy="0"/>
        </a:xfrm>
      </p:grpSpPr>
      <p:sp>
        <p:nvSpPr>
          <p:cNvPr id="129" name="Google Shape;129;p25"/>
          <p:cNvSpPr/>
          <p:nvPr/>
        </p:nvSpPr>
        <p:spPr>
          <a:xfrm>
            <a:off x="1822019" y="128010"/>
            <a:ext cx="5499967" cy="131574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Extra Session Discussion</a:t>
            </a:r>
            <a:endParaRPr sz="1100"/>
          </a:p>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18</a:t>
            </a:r>
            <a:r>
              <a:rPr b="1" baseline="30000" i="0" lang="en" sz="4100" u="none" cap="none" strike="noStrike">
                <a:solidFill>
                  <a:srgbClr val="FFD966"/>
                </a:solidFill>
                <a:latin typeface="Calibri"/>
                <a:ea typeface="Calibri"/>
                <a:cs typeface="Calibri"/>
                <a:sym typeface="Calibri"/>
              </a:rPr>
              <a:t>th</a:t>
            </a:r>
            <a:r>
              <a:rPr b="1" i="0" lang="en" sz="4100" u="none" cap="none" strike="noStrike">
                <a:solidFill>
                  <a:srgbClr val="FFD966"/>
                </a:solidFill>
                <a:latin typeface="Calibri"/>
                <a:ea typeface="Calibri"/>
                <a:cs typeface="Calibri"/>
                <a:sym typeface="Calibri"/>
              </a:rPr>
              <a:t> October, 2024</a:t>
            </a:r>
            <a:endParaRPr b="1" i="0" sz="4100" u="none" cap="none" strike="noStrike">
              <a:solidFill>
                <a:srgbClr val="FFD966"/>
              </a:solidFill>
              <a:latin typeface="Calibri"/>
              <a:ea typeface="Calibri"/>
              <a:cs typeface="Calibri"/>
              <a:sym typeface="Calibri"/>
            </a:endParaRPr>
          </a:p>
        </p:txBody>
      </p:sp>
      <p:pic>
        <p:nvPicPr>
          <p:cNvPr id="130" name="Google Shape;130;p25"/>
          <p:cNvPicPr preferRelativeResize="0"/>
          <p:nvPr/>
        </p:nvPicPr>
        <p:blipFill rotWithShape="1">
          <a:blip r:embed="rId4">
            <a:alphaModFix/>
          </a:blip>
          <a:srcRect b="0" l="0" r="0" t="0"/>
          <a:stretch/>
        </p:blipFill>
        <p:spPr>
          <a:xfrm>
            <a:off x="91911" y="122195"/>
            <a:ext cx="1477652" cy="1477652"/>
          </a:xfrm>
          <a:prstGeom prst="rect">
            <a:avLst/>
          </a:prstGeom>
          <a:noFill/>
          <a:ln>
            <a:noFill/>
          </a:ln>
        </p:spPr>
      </p:pic>
      <p:pic>
        <p:nvPicPr>
          <p:cNvPr id="131" name="Google Shape;131;p25"/>
          <p:cNvPicPr preferRelativeResize="0"/>
          <p:nvPr/>
        </p:nvPicPr>
        <p:blipFill rotWithShape="1">
          <a:blip r:embed="rId5">
            <a:alphaModFix/>
          </a:blip>
          <a:srcRect b="0" l="0" r="0" t="0"/>
          <a:stretch/>
        </p:blipFill>
        <p:spPr>
          <a:xfrm>
            <a:off x="7858547" y="226219"/>
            <a:ext cx="1133573" cy="1269602"/>
          </a:xfrm>
          <a:prstGeom prst="rect">
            <a:avLst/>
          </a:prstGeom>
          <a:noFill/>
          <a:ln>
            <a:noFill/>
          </a:ln>
        </p:spPr>
      </p:pic>
      <p:sp>
        <p:nvSpPr>
          <p:cNvPr id="132" name="Google Shape;132;p25"/>
          <p:cNvSpPr txBox="1"/>
          <p:nvPr/>
        </p:nvSpPr>
        <p:spPr>
          <a:xfrm>
            <a:off x="0" y="1922667"/>
            <a:ext cx="7335077" cy="1882919"/>
          </a:xfrm>
          <a:prstGeom prst="rect">
            <a:avLst/>
          </a:prstGeom>
          <a:solidFill>
            <a:srgbClr val="FFE699">
              <a:alpha val="74901"/>
            </a:srgbClr>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rgbClr val="548135"/>
                </a:solidFill>
                <a:latin typeface="Arial Black"/>
                <a:ea typeface="Arial Black"/>
                <a:cs typeface="Arial Black"/>
                <a:sym typeface="Arial Black"/>
              </a:rPr>
              <a:t>Introduction to Machine Learning</a:t>
            </a:r>
            <a:endParaRPr sz="1800">
              <a:solidFill>
                <a:srgbClr val="548135"/>
              </a:solidFill>
              <a:latin typeface="Arial Black"/>
              <a:ea typeface="Arial Black"/>
              <a:cs typeface="Arial Black"/>
              <a:sym typeface="Arial Black"/>
            </a:endParaRPr>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 Balaraman Ravindran</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Professor and Head of the Department</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Department of Data Science and Artificial Intelligence </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IIT Madras</a:t>
            </a:r>
            <a:endParaRPr b="1" sz="1500">
              <a:solidFill>
                <a:srgbClr val="548135"/>
              </a:solidFill>
              <a:latin typeface="Arial"/>
              <a:ea typeface="Arial"/>
              <a:cs typeface="Arial"/>
              <a:sym typeface="Arial"/>
            </a:endParaRPr>
          </a:p>
        </p:txBody>
      </p:sp>
      <p:sp>
        <p:nvSpPr>
          <p:cNvPr id="133" name="Google Shape;133;p25"/>
          <p:cNvSpPr txBox="1"/>
          <p:nvPr/>
        </p:nvSpPr>
        <p:spPr>
          <a:xfrm>
            <a:off x="1" y="3965274"/>
            <a:ext cx="6440864" cy="1073756"/>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Ayan Paul</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PMRF Research Scholar </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IIT Kharagpur</a:t>
            </a:r>
            <a:endParaRPr b="1" sz="1500">
              <a:solidFill>
                <a:srgbClr val="FFF2CC"/>
              </a:solidFill>
              <a:latin typeface="Arial"/>
              <a:ea typeface="Arial"/>
              <a:cs typeface="Arial"/>
              <a:sym typeface="Arial"/>
            </a:endParaRPr>
          </a:p>
        </p:txBody>
      </p:sp>
      <p:pic>
        <p:nvPicPr>
          <p:cNvPr id="134" name="Google Shape;134;p25"/>
          <p:cNvPicPr preferRelativeResize="0"/>
          <p:nvPr/>
        </p:nvPicPr>
        <p:blipFill rotWithShape="1">
          <a:blip r:embed="rId6">
            <a:alphaModFix/>
          </a:blip>
          <a:srcRect b="0" l="0" r="0" t="0"/>
          <a:stretch/>
        </p:blipFill>
        <p:spPr>
          <a:xfrm>
            <a:off x="6015821" y="2197044"/>
            <a:ext cx="3128179" cy="2946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4</a:t>
            </a:r>
            <a:endParaRPr b="1" sz="1800">
              <a:solidFill>
                <a:schemeClr val="lt1"/>
              </a:solidFill>
              <a:latin typeface="Times New Roman"/>
              <a:ea typeface="Times New Roman"/>
              <a:cs typeface="Times New Roman"/>
              <a:sym typeface="Times New Roman"/>
            </a:endParaRPr>
          </a:p>
        </p:txBody>
      </p:sp>
      <p:sp>
        <p:nvSpPr>
          <p:cNvPr id="239" name="Google Shape;239;p34"/>
          <p:cNvSpPr txBox="1"/>
          <p:nvPr/>
        </p:nvSpPr>
        <p:spPr>
          <a:xfrm>
            <a:off x="-1" y="517216"/>
            <a:ext cx="8833402" cy="2297937"/>
          </a:xfrm>
          <a:prstGeom prst="rect">
            <a:avLst/>
          </a:prstGeom>
          <a:blipFill rotWithShape="1">
            <a:blip r:embed="rId3">
              <a:alphaModFix/>
            </a:blip>
            <a:stretch>
              <a:fillRect b="-4571" l="-775" r="0" t="-158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40" name="Google Shape;240;p34"/>
          <p:cNvSpPr txBox="1"/>
          <p:nvPr/>
        </p:nvSpPr>
        <p:spPr>
          <a:xfrm>
            <a:off x="0" y="294655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4</a:t>
            </a:r>
            <a:endParaRPr b="1" sz="1800">
              <a:solidFill>
                <a:schemeClr val="lt1"/>
              </a:solidFill>
              <a:latin typeface="Times New Roman"/>
              <a:ea typeface="Times New Roman"/>
              <a:cs typeface="Times New Roman"/>
              <a:sym typeface="Times New Roman"/>
            </a:endParaRPr>
          </a:p>
        </p:txBody>
      </p:sp>
      <p:sp>
        <p:nvSpPr>
          <p:cNvPr id="241" name="Google Shape;241;p34"/>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4</a:t>
            </a:r>
            <a:endParaRPr b="1" sz="1800">
              <a:solidFill>
                <a:schemeClr val="lt1"/>
              </a:solidFill>
              <a:latin typeface="Times New Roman"/>
              <a:ea typeface="Times New Roman"/>
              <a:cs typeface="Times New Roman"/>
              <a:sym typeface="Times New Roman"/>
            </a:endParaRPr>
          </a:p>
        </p:txBody>
      </p:sp>
      <p:sp>
        <p:nvSpPr>
          <p:cNvPr id="242" name="Google Shape;242;p34"/>
          <p:cNvSpPr txBox="1"/>
          <p:nvPr/>
        </p:nvSpPr>
        <p:spPr>
          <a:xfrm>
            <a:off x="3017816" y="4763840"/>
            <a:ext cx="59008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43" name="Google Shape;243;p34"/>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44" name="Google Shape;244;p34"/>
          <p:cNvGraphicFramePr/>
          <p:nvPr/>
        </p:nvGraphicFramePr>
        <p:xfrm>
          <a:off x="2440885" y="1788493"/>
          <a:ext cx="3000000" cy="3000000"/>
        </p:xfrm>
        <a:graphic>
          <a:graphicData uri="http://schemas.openxmlformats.org/drawingml/2006/table">
            <a:tbl>
              <a:tblPr bandRow="1" firstRow="1">
                <a:noFill/>
                <a:tableStyleId>{0FB66A8C-423F-4A9D-A508-D757DF64B0CF}</a:tableStyleId>
              </a:tblPr>
              <a:tblGrid>
                <a:gridCol w="1219200"/>
                <a:gridCol w="1219200"/>
                <a:gridCol w="1219200"/>
                <a:gridCol w="1219200"/>
                <a:gridCol w="1219200"/>
              </a:tblGrid>
              <a:tr h="342900">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Y</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0</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34300" marB="34300" marR="68600" marL="68600"/>
                </a:tc>
              </a:tr>
              <a:tr h="35970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0.8</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0.4</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0.2</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0.9</a:t>
                      </a:r>
                      <a:endParaRPr sz="1800">
                        <a:latin typeface="Times New Roman"/>
                        <a:ea typeface="Times New Roman"/>
                        <a:cs typeface="Times New Roman"/>
                        <a:sym typeface="Times New Roman"/>
                      </a:endParaRPr>
                    </a:p>
                  </a:txBody>
                  <a:tcPr marT="34300" marB="34300" marR="68600" marL="68600"/>
                </a:tc>
              </a:tr>
            </a:tbl>
          </a:graphicData>
        </a:graphic>
      </p:graphicFrame>
      <p:pic>
        <p:nvPicPr>
          <p:cNvPr id="245" name="Google Shape;245;p34"/>
          <p:cNvPicPr preferRelativeResize="0"/>
          <p:nvPr/>
        </p:nvPicPr>
        <p:blipFill rotWithShape="1">
          <a:blip r:embed="rId4">
            <a:alphaModFix/>
          </a:blip>
          <a:srcRect b="0" l="0" r="0" t="0"/>
          <a:stretch/>
        </p:blipFill>
        <p:spPr>
          <a:xfrm>
            <a:off x="4525559" y="2550316"/>
            <a:ext cx="92882" cy="42869"/>
          </a:xfrm>
          <a:prstGeom prst="rect">
            <a:avLst/>
          </a:prstGeom>
          <a:noFill/>
          <a:ln>
            <a:noFill/>
          </a:ln>
        </p:spPr>
      </p:pic>
      <p:pic>
        <p:nvPicPr>
          <p:cNvPr id="246" name="Google Shape;246;p34"/>
          <p:cNvPicPr preferRelativeResize="0"/>
          <p:nvPr/>
        </p:nvPicPr>
        <p:blipFill rotWithShape="1">
          <a:blip r:embed="rId4">
            <a:alphaModFix/>
          </a:blip>
          <a:srcRect b="0" l="0" r="0" t="0"/>
          <a:stretch/>
        </p:blipFill>
        <p:spPr>
          <a:xfrm>
            <a:off x="4525559" y="2550316"/>
            <a:ext cx="92882" cy="42869"/>
          </a:xfrm>
          <a:prstGeom prst="rect">
            <a:avLst/>
          </a:prstGeom>
          <a:noFill/>
          <a:ln>
            <a:noFill/>
          </a:ln>
        </p:spPr>
      </p:pic>
      <p:grpSp>
        <p:nvGrpSpPr>
          <p:cNvPr id="247" name="Google Shape;247;p34"/>
          <p:cNvGrpSpPr/>
          <p:nvPr/>
        </p:nvGrpSpPr>
        <p:grpSpPr>
          <a:xfrm>
            <a:off x="-2" y="3436900"/>
            <a:ext cx="8833402" cy="775576"/>
            <a:chOff x="-3" y="4582533"/>
            <a:chExt cx="11777869" cy="1034101"/>
          </a:xfrm>
        </p:grpSpPr>
        <p:grpSp>
          <p:nvGrpSpPr>
            <p:cNvPr id="248" name="Google Shape;248;p34"/>
            <p:cNvGrpSpPr/>
            <p:nvPr/>
          </p:nvGrpSpPr>
          <p:grpSpPr>
            <a:xfrm>
              <a:off x="-3" y="4582533"/>
              <a:ext cx="11777869" cy="496504"/>
              <a:chOff x="-3" y="4582533"/>
              <a:chExt cx="11777869" cy="496504"/>
            </a:xfrm>
          </p:grpSpPr>
          <p:sp>
            <p:nvSpPr>
              <p:cNvPr id="249" name="Google Shape;249;p34"/>
              <p:cNvSpPr txBox="1"/>
              <p:nvPr/>
            </p:nvSpPr>
            <p:spPr>
              <a:xfrm>
                <a:off x="-3" y="4582533"/>
                <a:ext cx="11777869" cy="4616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Apply the equation</a:t>
                </a:r>
                <a:endParaRPr sz="1100"/>
              </a:p>
            </p:txBody>
          </p:sp>
          <p:pic>
            <p:nvPicPr>
              <p:cNvPr id="250" name="Google Shape;250;p34"/>
              <p:cNvPicPr preferRelativeResize="0"/>
              <p:nvPr/>
            </p:nvPicPr>
            <p:blipFill rotWithShape="1">
              <a:blip r:embed="rId5">
                <a:alphaModFix/>
              </a:blip>
              <a:srcRect b="0" l="0" r="0" t="0"/>
              <a:stretch/>
            </p:blipFill>
            <p:spPr>
              <a:xfrm>
                <a:off x="2755082" y="4582533"/>
                <a:ext cx="3526447" cy="496504"/>
              </a:xfrm>
              <a:prstGeom prst="rect">
                <a:avLst/>
              </a:prstGeom>
              <a:noFill/>
              <a:ln>
                <a:noFill/>
              </a:ln>
            </p:spPr>
          </p:pic>
        </p:grpSp>
        <p:sp>
          <p:nvSpPr>
            <p:cNvPr id="251" name="Google Shape;251;p34"/>
            <p:cNvSpPr txBox="1"/>
            <p:nvPr/>
          </p:nvSpPr>
          <p:spPr>
            <a:xfrm>
              <a:off x="89452" y="5247302"/>
              <a:ext cx="9640957" cy="369332"/>
            </a:xfrm>
            <a:prstGeom prst="rect">
              <a:avLst/>
            </a:prstGeom>
            <a:blipFill rotWithShape="1">
              <a:blip r:embed="rId6">
                <a:alphaModFix/>
              </a:blip>
              <a:stretch>
                <a:fillRect b="-24997" l="-568" r="0" t="-13332"/>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grpSp>
      <p:sp>
        <p:nvSpPr>
          <p:cNvPr id="252" name="Google Shape;252;p34"/>
          <p:cNvSpPr txBox="1"/>
          <p:nvPr/>
        </p:nvSpPr>
        <p:spPr>
          <a:xfrm>
            <a:off x="2742850" y="2186875"/>
            <a:ext cx="550500" cy="2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p(x)</a:t>
            </a:r>
            <a:endParaRPr sz="1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5</a:t>
            </a:r>
            <a:endParaRPr b="1" sz="1800">
              <a:solidFill>
                <a:schemeClr val="lt1"/>
              </a:solidFill>
              <a:latin typeface="Times New Roman"/>
              <a:ea typeface="Times New Roman"/>
              <a:cs typeface="Times New Roman"/>
              <a:sym typeface="Times New Roman"/>
            </a:endParaRPr>
          </a:p>
        </p:txBody>
      </p:sp>
      <p:sp>
        <p:nvSpPr>
          <p:cNvPr id="259" name="Google Shape;259;p35"/>
          <p:cNvSpPr txBox="1"/>
          <p:nvPr/>
        </p:nvSpPr>
        <p:spPr>
          <a:xfrm>
            <a:off x="52181" y="286184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5</a:t>
            </a:r>
            <a:endParaRPr b="1" sz="1800">
              <a:solidFill>
                <a:schemeClr val="lt1"/>
              </a:solidFill>
              <a:latin typeface="Times New Roman"/>
              <a:ea typeface="Times New Roman"/>
              <a:cs typeface="Times New Roman"/>
              <a:sym typeface="Times New Roman"/>
            </a:endParaRPr>
          </a:p>
        </p:txBody>
      </p:sp>
      <p:sp>
        <p:nvSpPr>
          <p:cNvPr id="260" name="Google Shape;260;p35"/>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5</a:t>
            </a:r>
            <a:endParaRPr b="1" sz="1800">
              <a:solidFill>
                <a:schemeClr val="lt1"/>
              </a:solidFill>
              <a:latin typeface="Times New Roman"/>
              <a:ea typeface="Times New Roman"/>
              <a:cs typeface="Times New Roman"/>
              <a:sym typeface="Times New Roman"/>
            </a:endParaRPr>
          </a:p>
        </p:txBody>
      </p:sp>
      <p:sp>
        <p:nvSpPr>
          <p:cNvPr id="261" name="Google Shape;261;p35"/>
          <p:cNvSpPr txBox="1"/>
          <p:nvPr/>
        </p:nvSpPr>
        <p:spPr>
          <a:xfrm>
            <a:off x="3017816" y="4763840"/>
            <a:ext cx="50063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62" name="Google Shape;262;p35"/>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63" name="Google Shape;263;p35"/>
          <p:cNvGraphicFramePr/>
          <p:nvPr/>
        </p:nvGraphicFramePr>
        <p:xfrm>
          <a:off x="5272708" y="1637678"/>
          <a:ext cx="3000000" cy="3000000"/>
        </p:xfrm>
        <a:graphic>
          <a:graphicData uri="http://schemas.openxmlformats.org/drawingml/2006/table">
            <a:tbl>
              <a:tblPr bandRow="1" firstRow="1">
                <a:noFill/>
                <a:tableStyleId>{0FB66A8C-423F-4A9D-A508-D757DF64B0CF}</a:tableStyleId>
              </a:tblPr>
              <a:tblGrid>
                <a:gridCol w="1073625"/>
                <a:gridCol w="1284175"/>
                <a:gridCol w="745475"/>
              </a:tblGrid>
              <a:tr h="278125">
                <a:tc>
                  <a:txBody>
                    <a:bodyPr/>
                    <a:lstStyle/>
                    <a:p>
                      <a:pPr indent="0" lvl="0" marL="0" marR="0" rtl="0" algn="ctr">
                        <a:lnSpc>
                          <a:spcPct val="100000"/>
                        </a:lnSpc>
                        <a:spcBef>
                          <a:spcPts val="0"/>
                        </a:spcBef>
                        <a:spcAft>
                          <a:spcPts val="0"/>
                        </a:spcAft>
                        <a:buClr>
                          <a:schemeClr val="lt1"/>
                        </a:buClr>
                        <a:buSzPts val="1500"/>
                        <a:buFont typeface="Times New Roman"/>
                        <a:buNone/>
                      </a:pPr>
                      <a:r>
                        <a:rPr b="1" lang="en" sz="1500">
                          <a:solidFill>
                            <a:schemeClr val="lt1"/>
                          </a:solidFill>
                          <a:latin typeface="Times New Roman"/>
                          <a:ea typeface="Times New Roman"/>
                          <a:cs typeface="Times New Roman"/>
                          <a:sym typeface="Times New Roman"/>
                        </a:rPr>
                        <a:t>x1</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x2</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y</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0.4</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-0.2</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0.6</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-0.5</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-0.3</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0.8</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-0.7</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0.5</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a:txBody>
                  <a:tcPr marT="34300" marB="34300" marR="68600" marL="68600"/>
                </a:tc>
              </a:tr>
            </a:tbl>
          </a:graphicData>
        </a:graphic>
      </p:graphicFrame>
      <p:grpSp>
        <p:nvGrpSpPr>
          <p:cNvPr id="264" name="Google Shape;264;p35"/>
          <p:cNvGrpSpPr/>
          <p:nvPr/>
        </p:nvGrpSpPr>
        <p:grpSpPr>
          <a:xfrm>
            <a:off x="-1" y="517216"/>
            <a:ext cx="9144001" cy="2338519"/>
            <a:chOff x="-2" y="689622"/>
            <a:chExt cx="12192001" cy="3118026"/>
          </a:xfrm>
        </p:grpSpPr>
        <p:sp>
          <p:nvSpPr>
            <p:cNvPr id="265" name="Google Shape;265;p35"/>
            <p:cNvSpPr txBox="1"/>
            <p:nvPr/>
          </p:nvSpPr>
          <p:spPr>
            <a:xfrm>
              <a:off x="-2" y="689622"/>
              <a:ext cx="12192001" cy="1789849"/>
            </a:xfrm>
            <a:prstGeom prst="rect">
              <a:avLst/>
            </a:prstGeom>
            <a:blipFill rotWithShape="1">
              <a:blip r:embed="rId3">
                <a:alphaModFix/>
              </a:blip>
              <a:stretch>
                <a:fillRect b="-6802" l="-749"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pic>
          <p:nvPicPr>
            <p:cNvPr id="266" name="Google Shape;266;p35"/>
            <p:cNvPicPr preferRelativeResize="0"/>
            <p:nvPr/>
          </p:nvPicPr>
          <p:blipFill rotWithShape="1">
            <a:blip r:embed="rId4">
              <a:alphaModFix/>
            </a:blip>
            <a:srcRect b="0" l="0" r="0" t="0"/>
            <a:stretch/>
          </p:blipFill>
          <p:spPr>
            <a:xfrm>
              <a:off x="2418919" y="1670430"/>
              <a:ext cx="2206693" cy="373440"/>
            </a:xfrm>
            <a:prstGeom prst="rect">
              <a:avLst/>
            </a:prstGeom>
            <a:noFill/>
            <a:ln>
              <a:noFill/>
            </a:ln>
          </p:spPr>
        </p:pic>
        <p:pic>
          <p:nvPicPr>
            <p:cNvPr id="267" name="Google Shape;267;p35"/>
            <p:cNvPicPr preferRelativeResize="0"/>
            <p:nvPr/>
          </p:nvPicPr>
          <p:blipFill rotWithShape="1">
            <a:blip r:embed="rId5">
              <a:alphaModFix/>
            </a:blip>
            <a:srcRect b="0" l="0" r="0" t="0"/>
            <a:stretch/>
          </p:blipFill>
          <p:spPr>
            <a:xfrm>
              <a:off x="0" y="2419396"/>
              <a:ext cx="3425114" cy="1388252"/>
            </a:xfrm>
            <a:prstGeom prst="rect">
              <a:avLst/>
            </a:prstGeom>
            <a:noFill/>
            <a:ln>
              <a:noFill/>
            </a:ln>
          </p:spPr>
        </p:pic>
      </p:grpSp>
      <p:grpSp>
        <p:nvGrpSpPr>
          <p:cNvPr id="268" name="Google Shape;268;p35"/>
          <p:cNvGrpSpPr/>
          <p:nvPr/>
        </p:nvGrpSpPr>
        <p:grpSpPr>
          <a:xfrm>
            <a:off x="52180" y="3441007"/>
            <a:ext cx="8833402" cy="917230"/>
            <a:chOff x="69574" y="4352372"/>
            <a:chExt cx="11777869" cy="1222973"/>
          </a:xfrm>
        </p:grpSpPr>
        <p:sp>
          <p:nvSpPr>
            <p:cNvPr id="269" name="Google Shape;269;p35"/>
            <p:cNvSpPr txBox="1"/>
            <p:nvPr/>
          </p:nvSpPr>
          <p:spPr>
            <a:xfrm>
              <a:off x="69574" y="4352372"/>
              <a:ext cx="11777869" cy="8309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For each option, first compute the probabilities and then compute the log-likelihood using the following equation.</a:t>
              </a:r>
              <a:endParaRPr sz="1100"/>
            </a:p>
          </p:txBody>
        </p:sp>
        <p:sp>
          <p:nvSpPr>
            <p:cNvPr id="270" name="Google Shape;270;p35"/>
            <p:cNvSpPr txBox="1"/>
            <p:nvPr/>
          </p:nvSpPr>
          <p:spPr>
            <a:xfrm>
              <a:off x="315822" y="5190881"/>
              <a:ext cx="6218583" cy="384464"/>
            </a:xfrm>
            <a:prstGeom prst="rect">
              <a:avLst/>
            </a:prstGeom>
            <a:blipFill rotWithShape="1">
              <a:blip r:embed="rId6">
                <a:alphaModFix/>
              </a:blip>
              <a:stretch>
                <a:fillRect b="-179341" l="-881" r="0" t="-11110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nvSpPr>
        <p:spPr>
          <a:xfrm>
            <a:off x="0" y="33411"/>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6</a:t>
            </a:r>
            <a:endParaRPr b="1" sz="1800">
              <a:solidFill>
                <a:schemeClr val="lt1"/>
              </a:solidFill>
              <a:latin typeface="Times New Roman"/>
              <a:ea typeface="Times New Roman"/>
              <a:cs typeface="Times New Roman"/>
              <a:sym typeface="Times New Roman"/>
            </a:endParaRPr>
          </a:p>
        </p:txBody>
      </p:sp>
      <p:sp>
        <p:nvSpPr>
          <p:cNvPr id="277" name="Google Shape;277;p36"/>
          <p:cNvSpPr txBox="1"/>
          <p:nvPr/>
        </p:nvSpPr>
        <p:spPr>
          <a:xfrm>
            <a:off x="0" y="434704"/>
            <a:ext cx="6820728"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Which of the following is/are true about the Perceptron classifier?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It can learn a OR function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It can learn a AND function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It can learn XOR function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For a linearly separable problem, there exists some initialization of the weights which might lead to non-convergent cases.</a:t>
            </a:r>
            <a:endParaRPr sz="1800">
              <a:solidFill>
                <a:schemeClr val="dk1"/>
              </a:solidFill>
              <a:latin typeface="Times New Roman"/>
              <a:ea typeface="Times New Roman"/>
              <a:cs typeface="Times New Roman"/>
              <a:sym typeface="Times New Roman"/>
            </a:endParaRPr>
          </a:p>
        </p:txBody>
      </p:sp>
      <p:sp>
        <p:nvSpPr>
          <p:cNvPr id="278" name="Google Shape;278;p36"/>
          <p:cNvSpPr txBox="1"/>
          <p:nvPr/>
        </p:nvSpPr>
        <p:spPr>
          <a:xfrm>
            <a:off x="0" y="244294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6</a:t>
            </a:r>
            <a:endParaRPr b="1" sz="1800">
              <a:solidFill>
                <a:schemeClr val="lt1"/>
              </a:solidFill>
              <a:latin typeface="Times New Roman"/>
              <a:ea typeface="Times New Roman"/>
              <a:cs typeface="Times New Roman"/>
              <a:sym typeface="Times New Roman"/>
            </a:endParaRPr>
          </a:p>
        </p:txBody>
      </p:sp>
      <p:sp>
        <p:nvSpPr>
          <p:cNvPr id="279" name="Google Shape;279;p36"/>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6</a:t>
            </a:r>
            <a:endParaRPr b="1" sz="1800">
              <a:solidFill>
                <a:schemeClr val="lt1"/>
              </a:solidFill>
              <a:latin typeface="Times New Roman"/>
              <a:ea typeface="Times New Roman"/>
              <a:cs typeface="Times New Roman"/>
              <a:sym typeface="Times New Roman"/>
            </a:endParaRPr>
          </a:p>
        </p:txBody>
      </p:sp>
      <p:sp>
        <p:nvSpPr>
          <p:cNvPr id="280" name="Google Shape;280;p36"/>
          <p:cNvSpPr txBox="1"/>
          <p:nvPr/>
        </p:nvSpPr>
        <p:spPr>
          <a:xfrm>
            <a:off x="31060" y="2939076"/>
            <a:ext cx="6521312" cy="133882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OR and AND are linear functions, hence can be learnt by perceptron. XOR is non linear function which cannot be learnt by a perceptron learning algorithm which can learn only linear functions.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We can also prove that the algorithm always converges to a separating hyperplane if it exists. Hence (d) is false.</a:t>
            </a:r>
            <a:endParaRPr sz="1100"/>
          </a:p>
        </p:txBody>
      </p:sp>
      <p:sp>
        <p:nvSpPr>
          <p:cNvPr id="281" name="Google Shape;281;p36"/>
          <p:cNvSpPr txBox="1"/>
          <p:nvPr/>
        </p:nvSpPr>
        <p:spPr>
          <a:xfrm>
            <a:off x="3017817" y="4763840"/>
            <a:ext cx="1342977"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 b)</a:t>
            </a:r>
            <a:endParaRPr b="1" sz="1800">
              <a:solidFill>
                <a:schemeClr val="lt1"/>
              </a:solidFill>
              <a:latin typeface="Times New Roman"/>
              <a:ea typeface="Times New Roman"/>
              <a:cs typeface="Times New Roman"/>
              <a:sym typeface="Times New Roman"/>
            </a:endParaRPr>
          </a:p>
        </p:txBody>
      </p:sp>
      <p:cxnSp>
        <p:nvCxnSpPr>
          <p:cNvPr id="282" name="Google Shape;282;p36"/>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pSp>
        <p:nvGrpSpPr>
          <p:cNvPr id="283" name="Google Shape;283;p36"/>
          <p:cNvGrpSpPr/>
          <p:nvPr/>
        </p:nvGrpSpPr>
        <p:grpSpPr>
          <a:xfrm>
            <a:off x="6696493" y="3772678"/>
            <a:ext cx="2145607" cy="1164286"/>
            <a:chOff x="8928657" y="5030237"/>
            <a:chExt cx="2860810" cy="1552381"/>
          </a:xfrm>
        </p:grpSpPr>
        <p:pic>
          <p:nvPicPr>
            <p:cNvPr id="284" name="Google Shape;284;p36"/>
            <p:cNvPicPr preferRelativeResize="0"/>
            <p:nvPr/>
          </p:nvPicPr>
          <p:blipFill rotWithShape="1">
            <a:blip r:embed="rId3">
              <a:alphaModFix/>
            </a:blip>
            <a:srcRect b="0" l="72903" r="0" t="0"/>
            <a:stretch/>
          </p:blipFill>
          <p:spPr>
            <a:xfrm>
              <a:off x="10441059" y="5030237"/>
              <a:ext cx="1348408" cy="1552381"/>
            </a:xfrm>
            <a:prstGeom prst="rect">
              <a:avLst/>
            </a:prstGeom>
            <a:noFill/>
            <a:ln>
              <a:noFill/>
            </a:ln>
          </p:spPr>
        </p:pic>
        <p:pic>
          <p:nvPicPr>
            <p:cNvPr id="285" name="Google Shape;285;p36"/>
            <p:cNvPicPr preferRelativeResize="0"/>
            <p:nvPr/>
          </p:nvPicPr>
          <p:blipFill rotWithShape="1">
            <a:blip r:embed="rId4">
              <a:alphaModFix/>
            </a:blip>
            <a:srcRect b="0" l="0" r="0" t="0"/>
            <a:stretch/>
          </p:blipFill>
          <p:spPr>
            <a:xfrm>
              <a:off x="8928657" y="5775381"/>
              <a:ext cx="1509923" cy="504896"/>
            </a:xfrm>
            <a:prstGeom prst="rect">
              <a:avLst/>
            </a:prstGeom>
            <a:noFill/>
            <a:ln>
              <a:noFill/>
            </a:ln>
          </p:spPr>
        </p:pic>
      </p:grpSp>
      <p:grpSp>
        <p:nvGrpSpPr>
          <p:cNvPr id="286" name="Google Shape;286;p36"/>
          <p:cNvGrpSpPr/>
          <p:nvPr/>
        </p:nvGrpSpPr>
        <p:grpSpPr>
          <a:xfrm>
            <a:off x="6696493" y="2453140"/>
            <a:ext cx="2416447" cy="1164286"/>
            <a:chOff x="8928657" y="3201427"/>
            <a:chExt cx="3221930" cy="1552381"/>
          </a:xfrm>
        </p:grpSpPr>
        <p:pic>
          <p:nvPicPr>
            <p:cNvPr id="287" name="Google Shape;287;p36"/>
            <p:cNvPicPr preferRelativeResize="0"/>
            <p:nvPr/>
          </p:nvPicPr>
          <p:blipFill rotWithShape="1">
            <a:blip r:embed="rId3">
              <a:alphaModFix/>
            </a:blip>
            <a:srcRect b="0" l="18941" r="30727" t="0"/>
            <a:stretch/>
          </p:blipFill>
          <p:spPr>
            <a:xfrm>
              <a:off x="8928657" y="3201427"/>
              <a:ext cx="2504662" cy="1552381"/>
            </a:xfrm>
            <a:prstGeom prst="rect">
              <a:avLst/>
            </a:prstGeom>
            <a:noFill/>
            <a:ln>
              <a:noFill/>
            </a:ln>
          </p:spPr>
        </p:pic>
        <p:pic>
          <p:nvPicPr>
            <p:cNvPr id="288" name="Google Shape;288;p36"/>
            <p:cNvPicPr preferRelativeResize="0"/>
            <p:nvPr/>
          </p:nvPicPr>
          <p:blipFill rotWithShape="1">
            <a:blip r:embed="rId3">
              <a:alphaModFix/>
            </a:blip>
            <a:srcRect b="29318" l="0" r="83289" t="0"/>
            <a:stretch/>
          </p:blipFill>
          <p:spPr>
            <a:xfrm>
              <a:off x="11319014" y="3429000"/>
              <a:ext cx="831573" cy="109723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7</a:t>
            </a:r>
            <a:endParaRPr b="1" sz="1800">
              <a:solidFill>
                <a:schemeClr val="lt1"/>
              </a:solidFill>
              <a:latin typeface="Times New Roman"/>
              <a:ea typeface="Times New Roman"/>
              <a:cs typeface="Times New Roman"/>
              <a:sym typeface="Times New Roman"/>
            </a:endParaRPr>
          </a:p>
        </p:txBody>
      </p:sp>
      <p:sp>
        <p:nvSpPr>
          <p:cNvPr id="295" name="Google Shape;295;p37"/>
          <p:cNvSpPr txBox="1"/>
          <p:nvPr/>
        </p:nvSpPr>
        <p:spPr>
          <a:xfrm>
            <a:off x="37117" y="270765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7</a:t>
            </a:r>
            <a:endParaRPr b="1" sz="1800">
              <a:solidFill>
                <a:schemeClr val="lt1"/>
              </a:solidFill>
              <a:latin typeface="Times New Roman"/>
              <a:ea typeface="Times New Roman"/>
              <a:cs typeface="Times New Roman"/>
              <a:sym typeface="Times New Roman"/>
            </a:endParaRPr>
          </a:p>
        </p:txBody>
      </p:sp>
      <p:sp>
        <p:nvSpPr>
          <p:cNvPr id="296" name="Google Shape;296;p37"/>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7</a:t>
            </a:r>
            <a:endParaRPr b="1" sz="1800">
              <a:solidFill>
                <a:schemeClr val="lt1"/>
              </a:solidFill>
              <a:latin typeface="Times New Roman"/>
              <a:ea typeface="Times New Roman"/>
              <a:cs typeface="Times New Roman"/>
              <a:sym typeface="Times New Roman"/>
            </a:endParaRPr>
          </a:p>
        </p:txBody>
      </p:sp>
      <p:sp>
        <p:nvSpPr>
          <p:cNvPr id="297" name="Google Shape;297;p37"/>
          <p:cNvSpPr txBox="1"/>
          <p:nvPr/>
        </p:nvSpPr>
        <p:spPr>
          <a:xfrm>
            <a:off x="3017816" y="4763840"/>
            <a:ext cx="50063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98" name="Google Shape;298;p37"/>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99" name="Google Shape;299;p37"/>
          <p:cNvSpPr txBox="1"/>
          <p:nvPr/>
        </p:nvSpPr>
        <p:spPr>
          <a:xfrm>
            <a:off x="715682" y="449135"/>
            <a:ext cx="7298100" cy="1569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pic>
        <p:nvPicPr>
          <p:cNvPr id="300" name="Google Shape;300;p37"/>
          <p:cNvPicPr preferRelativeResize="0"/>
          <p:nvPr/>
        </p:nvPicPr>
        <p:blipFill rotWithShape="1">
          <a:blip r:embed="rId3">
            <a:alphaModFix/>
          </a:blip>
          <a:srcRect b="0" l="0" r="0" t="0"/>
          <a:stretch/>
        </p:blipFill>
        <p:spPr>
          <a:xfrm>
            <a:off x="4120505" y="2297526"/>
            <a:ext cx="3010088" cy="2580076"/>
          </a:xfrm>
          <a:prstGeom prst="rect">
            <a:avLst/>
          </a:prstGeom>
          <a:noFill/>
          <a:ln>
            <a:noFill/>
          </a:ln>
        </p:spPr>
      </p:pic>
      <p:sp>
        <p:nvSpPr>
          <p:cNvPr id="301" name="Google Shape;301;p37"/>
          <p:cNvSpPr txBox="1"/>
          <p:nvPr/>
        </p:nvSpPr>
        <p:spPr>
          <a:xfrm>
            <a:off x="141207" y="519935"/>
            <a:ext cx="7298100" cy="1569600"/>
          </a:xfrm>
          <a:prstGeom prst="rect">
            <a:avLst/>
          </a:prstGeom>
          <a:blipFill rotWithShape="1">
            <a:blip r:embed="rId4">
              <a:alphaModFix/>
            </a:blip>
            <a:stretch>
              <a:fillRect b="-5829" l="-999" r="0" t="-232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pic>
        <p:nvPicPr>
          <p:cNvPr descr="y_i \cdot (\hat{\beta}_0 + x_i^T \hat{\beta}_1) &gt; 1&#10;&#10;&#10;&#10;" id="302" name="Google Shape;302;p37" title="MathEquation,#000000"/>
          <p:cNvPicPr preferRelativeResize="0"/>
          <p:nvPr/>
        </p:nvPicPr>
        <p:blipFill rotWithShape="1">
          <a:blip r:embed="rId5">
            <a:alphaModFix/>
          </a:blip>
          <a:srcRect b="0" l="0" r="0" t="0"/>
          <a:stretch/>
        </p:blipFill>
        <p:spPr>
          <a:xfrm>
            <a:off x="4468868" y="519935"/>
            <a:ext cx="2293480" cy="3870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nvSpPr>
        <p:spPr>
          <a:xfrm>
            <a:off x="-7991" y="431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8</a:t>
            </a:r>
            <a:endParaRPr b="1" sz="1800">
              <a:solidFill>
                <a:schemeClr val="lt1"/>
              </a:solidFill>
              <a:latin typeface="Times New Roman"/>
              <a:ea typeface="Times New Roman"/>
              <a:cs typeface="Times New Roman"/>
              <a:sym typeface="Times New Roman"/>
            </a:endParaRPr>
          </a:p>
        </p:txBody>
      </p:sp>
      <p:sp>
        <p:nvSpPr>
          <p:cNvPr id="309" name="Google Shape;309;p38"/>
          <p:cNvSpPr txBox="1"/>
          <p:nvPr/>
        </p:nvSpPr>
        <p:spPr>
          <a:xfrm>
            <a:off x="18961" y="280173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8</a:t>
            </a:r>
            <a:endParaRPr b="1" sz="1800">
              <a:solidFill>
                <a:schemeClr val="lt1"/>
              </a:solidFill>
              <a:latin typeface="Times New Roman"/>
              <a:ea typeface="Times New Roman"/>
              <a:cs typeface="Times New Roman"/>
              <a:sym typeface="Times New Roman"/>
            </a:endParaRPr>
          </a:p>
        </p:txBody>
      </p:sp>
      <p:sp>
        <p:nvSpPr>
          <p:cNvPr id="310" name="Google Shape;310;p38"/>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8</a:t>
            </a:r>
            <a:endParaRPr b="1" sz="1800">
              <a:solidFill>
                <a:schemeClr val="lt1"/>
              </a:solidFill>
              <a:latin typeface="Times New Roman"/>
              <a:ea typeface="Times New Roman"/>
              <a:cs typeface="Times New Roman"/>
              <a:sym typeface="Times New Roman"/>
            </a:endParaRPr>
          </a:p>
        </p:txBody>
      </p:sp>
      <p:sp>
        <p:nvSpPr>
          <p:cNvPr id="311" name="Google Shape;311;p38"/>
          <p:cNvSpPr txBox="1"/>
          <p:nvPr/>
        </p:nvSpPr>
        <p:spPr>
          <a:xfrm>
            <a:off x="3017817" y="4763840"/>
            <a:ext cx="575179"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312" name="Google Shape;312;p38"/>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pSp>
        <p:nvGrpSpPr>
          <p:cNvPr id="313" name="Google Shape;313;p38"/>
          <p:cNvGrpSpPr/>
          <p:nvPr/>
        </p:nvGrpSpPr>
        <p:grpSpPr>
          <a:xfrm>
            <a:off x="80756" y="429553"/>
            <a:ext cx="8982489" cy="2190346"/>
            <a:chOff x="0" y="612430"/>
            <a:chExt cx="11976652" cy="2920461"/>
          </a:xfrm>
        </p:grpSpPr>
        <p:sp>
          <p:nvSpPr>
            <p:cNvPr id="314" name="Google Shape;314;p38"/>
            <p:cNvSpPr txBox="1"/>
            <p:nvPr/>
          </p:nvSpPr>
          <p:spPr>
            <a:xfrm>
              <a:off x="0" y="612430"/>
              <a:ext cx="11976652" cy="156966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a feedforward neural network that performs regression on a p-dimensional input to</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produce a scalar output. It has m hidden layers and each of these layers has k hidden units.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What is the total number of trainable parameters in the network? Ignore the bias terms.</a:t>
              </a:r>
              <a:endParaRPr sz="11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15" name="Google Shape;315;p38"/>
            <p:cNvPicPr preferRelativeResize="0"/>
            <p:nvPr/>
          </p:nvPicPr>
          <p:blipFill rotWithShape="1">
            <a:blip r:embed="rId3">
              <a:alphaModFix/>
            </a:blip>
            <a:srcRect b="0" l="0" r="0" t="0"/>
            <a:stretch/>
          </p:blipFill>
          <p:spPr>
            <a:xfrm>
              <a:off x="127626" y="1760569"/>
              <a:ext cx="2359403" cy="1772322"/>
            </a:xfrm>
            <a:prstGeom prst="rect">
              <a:avLst/>
            </a:prstGeom>
            <a:noFill/>
            <a:ln>
              <a:noFill/>
            </a:ln>
          </p:spPr>
        </p:pic>
      </p:grpSp>
      <p:pic>
        <p:nvPicPr>
          <p:cNvPr id="316" name="Google Shape;316;p38"/>
          <p:cNvPicPr preferRelativeResize="0"/>
          <p:nvPr/>
        </p:nvPicPr>
        <p:blipFill rotWithShape="1">
          <a:blip r:embed="rId4">
            <a:alphaModFix/>
          </a:blip>
          <a:srcRect b="0" l="0" r="0" t="1302"/>
          <a:stretch/>
        </p:blipFill>
        <p:spPr>
          <a:xfrm>
            <a:off x="176475" y="3177627"/>
            <a:ext cx="6874225" cy="15565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nvSpPr>
        <p:spPr>
          <a:xfrm>
            <a:off x="0" y="33411"/>
            <a:ext cx="1617593"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9</a:t>
            </a:r>
            <a:endParaRPr b="1" sz="1800">
              <a:solidFill>
                <a:schemeClr val="lt1"/>
              </a:solidFill>
              <a:latin typeface="Times New Roman"/>
              <a:ea typeface="Times New Roman"/>
              <a:cs typeface="Times New Roman"/>
              <a:sym typeface="Times New Roman"/>
            </a:endParaRPr>
          </a:p>
        </p:txBody>
      </p:sp>
      <p:sp>
        <p:nvSpPr>
          <p:cNvPr id="323" name="Google Shape;323;p39"/>
          <p:cNvSpPr txBox="1"/>
          <p:nvPr/>
        </p:nvSpPr>
        <p:spPr>
          <a:xfrm>
            <a:off x="0" y="405716"/>
            <a:ext cx="8833402" cy="2274180"/>
          </a:xfrm>
          <a:prstGeom prst="rect">
            <a:avLst/>
          </a:prstGeom>
          <a:blipFill rotWithShape="1">
            <a:blip r:embed="rId3">
              <a:alphaModFix/>
            </a:blip>
            <a:stretch>
              <a:fillRect b="-1809" l="-671"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324" name="Google Shape;324;p39"/>
          <p:cNvSpPr txBox="1"/>
          <p:nvPr/>
        </p:nvSpPr>
        <p:spPr>
          <a:xfrm>
            <a:off x="0" y="269842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9</a:t>
            </a:r>
            <a:endParaRPr b="1" sz="1800">
              <a:solidFill>
                <a:schemeClr val="lt1"/>
              </a:solidFill>
              <a:latin typeface="Times New Roman"/>
              <a:ea typeface="Times New Roman"/>
              <a:cs typeface="Times New Roman"/>
              <a:sym typeface="Times New Roman"/>
            </a:endParaRPr>
          </a:p>
        </p:txBody>
      </p:sp>
      <p:sp>
        <p:nvSpPr>
          <p:cNvPr id="325" name="Google Shape;325;p39"/>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9</a:t>
            </a:r>
            <a:endParaRPr b="1" sz="1800">
              <a:solidFill>
                <a:schemeClr val="lt1"/>
              </a:solidFill>
              <a:latin typeface="Times New Roman"/>
              <a:ea typeface="Times New Roman"/>
              <a:cs typeface="Times New Roman"/>
              <a:sym typeface="Times New Roman"/>
            </a:endParaRPr>
          </a:p>
        </p:txBody>
      </p:sp>
      <p:sp>
        <p:nvSpPr>
          <p:cNvPr id="326" name="Google Shape;326;p39"/>
          <p:cNvSpPr txBox="1"/>
          <p:nvPr/>
        </p:nvSpPr>
        <p:spPr>
          <a:xfrm>
            <a:off x="57345" y="3118231"/>
            <a:ext cx="8736497" cy="1504883"/>
          </a:xfrm>
          <a:prstGeom prst="rect">
            <a:avLst/>
          </a:prstGeom>
          <a:blipFill rotWithShape="1">
            <a:blip r:embed="rId4">
              <a:alphaModFix/>
            </a:blip>
            <a:stretch>
              <a:fillRect b="-2430" l="-574" r="-365"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327" name="Google Shape;327;p39"/>
          <p:cNvSpPr txBox="1"/>
          <p:nvPr/>
        </p:nvSpPr>
        <p:spPr>
          <a:xfrm>
            <a:off x="3017816" y="4763840"/>
            <a:ext cx="106716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 d)</a:t>
            </a:r>
            <a:endParaRPr b="1" sz="1800">
              <a:solidFill>
                <a:schemeClr val="lt1"/>
              </a:solidFill>
              <a:latin typeface="Times New Roman"/>
              <a:ea typeface="Times New Roman"/>
              <a:cs typeface="Times New Roman"/>
              <a:sym typeface="Times New Roman"/>
            </a:endParaRPr>
          </a:p>
        </p:txBody>
      </p:sp>
      <p:cxnSp>
        <p:nvCxnSpPr>
          <p:cNvPr id="328" name="Google Shape;328;p39"/>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pSp>
        <p:nvGrpSpPr>
          <p:cNvPr id="329" name="Google Shape;329;p39"/>
          <p:cNvGrpSpPr/>
          <p:nvPr/>
        </p:nvGrpSpPr>
        <p:grpSpPr>
          <a:xfrm>
            <a:off x="6701458" y="1748227"/>
            <a:ext cx="1962621" cy="1427326"/>
            <a:chOff x="8692556" y="1906438"/>
            <a:chExt cx="2962860" cy="2450889"/>
          </a:xfrm>
        </p:grpSpPr>
        <p:grpSp>
          <p:nvGrpSpPr>
            <p:cNvPr id="330" name="Google Shape;330;p39"/>
            <p:cNvGrpSpPr/>
            <p:nvPr/>
          </p:nvGrpSpPr>
          <p:grpSpPr>
            <a:xfrm>
              <a:off x="8692556" y="1906438"/>
              <a:ext cx="2787139" cy="2450889"/>
              <a:chOff x="8543469" y="1966073"/>
              <a:chExt cx="2787139" cy="2450889"/>
            </a:xfrm>
          </p:grpSpPr>
          <p:pic>
            <p:nvPicPr>
              <p:cNvPr id="331" name="Google Shape;331;p39"/>
              <p:cNvPicPr preferRelativeResize="0"/>
              <p:nvPr/>
            </p:nvPicPr>
            <p:blipFill rotWithShape="1">
              <a:blip r:embed="rId5">
                <a:alphaModFix/>
              </a:blip>
              <a:srcRect b="0" l="0" r="0" t="0"/>
              <a:stretch/>
            </p:blipFill>
            <p:spPr>
              <a:xfrm>
                <a:off x="8543469" y="1966073"/>
                <a:ext cx="2787139" cy="2450889"/>
              </a:xfrm>
              <a:prstGeom prst="rect">
                <a:avLst/>
              </a:prstGeom>
              <a:noFill/>
              <a:ln>
                <a:noFill/>
              </a:ln>
            </p:spPr>
          </p:pic>
          <p:sp>
            <p:nvSpPr>
              <p:cNvPr id="332" name="Google Shape;332;p39"/>
              <p:cNvSpPr txBox="1"/>
              <p:nvPr/>
            </p:nvSpPr>
            <p:spPr>
              <a:xfrm>
                <a:off x="9481930" y="2057075"/>
                <a:ext cx="357809" cy="307777"/>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A</a:t>
                </a:r>
                <a:endParaRPr sz="1100">
                  <a:solidFill>
                    <a:schemeClr val="dk1"/>
                  </a:solidFill>
                  <a:latin typeface="Calibri"/>
                  <a:ea typeface="Calibri"/>
                  <a:cs typeface="Calibri"/>
                  <a:sym typeface="Calibri"/>
                </a:endParaRPr>
              </a:p>
            </p:txBody>
          </p:sp>
          <p:sp>
            <p:nvSpPr>
              <p:cNvPr id="333" name="Google Shape;333;p39"/>
              <p:cNvSpPr txBox="1"/>
              <p:nvPr/>
            </p:nvSpPr>
            <p:spPr>
              <a:xfrm>
                <a:off x="10227364" y="2055586"/>
                <a:ext cx="357809" cy="307777"/>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B</a:t>
                </a:r>
                <a:endParaRPr sz="1100">
                  <a:solidFill>
                    <a:schemeClr val="dk1"/>
                  </a:solidFill>
                  <a:latin typeface="Calibri"/>
                  <a:ea typeface="Calibri"/>
                  <a:cs typeface="Calibri"/>
                  <a:sym typeface="Calibri"/>
                </a:endParaRPr>
              </a:p>
            </p:txBody>
          </p:sp>
        </p:grpSp>
        <p:sp>
          <p:nvSpPr>
            <p:cNvPr id="334" name="Google Shape;334;p39"/>
            <p:cNvSpPr txBox="1"/>
            <p:nvPr/>
          </p:nvSpPr>
          <p:spPr>
            <a:xfrm>
              <a:off x="10018642" y="1906438"/>
              <a:ext cx="357809" cy="307777"/>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h</a:t>
              </a:r>
              <a:endParaRPr sz="1100">
                <a:solidFill>
                  <a:schemeClr val="dk1"/>
                </a:solidFill>
                <a:latin typeface="Calibri"/>
                <a:ea typeface="Calibri"/>
                <a:cs typeface="Calibri"/>
                <a:sym typeface="Calibri"/>
              </a:endParaRPr>
            </a:p>
          </p:txBody>
        </p:sp>
        <p:sp>
          <p:nvSpPr>
            <p:cNvPr id="335" name="Google Shape;335;p39"/>
            <p:cNvSpPr txBox="1"/>
            <p:nvPr/>
          </p:nvSpPr>
          <p:spPr>
            <a:xfrm>
              <a:off x="8755503" y="2824105"/>
              <a:ext cx="357809" cy="307777"/>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x</a:t>
              </a:r>
              <a:endParaRPr sz="1100">
                <a:solidFill>
                  <a:schemeClr val="dk1"/>
                </a:solidFill>
                <a:latin typeface="Calibri"/>
                <a:ea typeface="Calibri"/>
                <a:cs typeface="Calibri"/>
                <a:sym typeface="Calibri"/>
              </a:endParaRPr>
            </a:p>
          </p:txBody>
        </p:sp>
        <p:sp>
          <p:nvSpPr>
            <p:cNvPr id="336" name="Google Shape;336;p39"/>
            <p:cNvSpPr txBox="1"/>
            <p:nvPr/>
          </p:nvSpPr>
          <p:spPr>
            <a:xfrm>
              <a:off x="11297607" y="2824104"/>
              <a:ext cx="357809" cy="307777"/>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y</a:t>
              </a:r>
              <a:endParaRPr sz="11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nvSpPr>
        <p:spPr>
          <a:xfrm>
            <a:off x="0" y="-1544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10</a:t>
            </a:r>
            <a:endParaRPr b="1" sz="1800">
              <a:solidFill>
                <a:schemeClr val="lt1"/>
              </a:solidFill>
              <a:latin typeface="Times New Roman"/>
              <a:ea typeface="Times New Roman"/>
              <a:cs typeface="Times New Roman"/>
              <a:sym typeface="Times New Roman"/>
            </a:endParaRPr>
          </a:p>
        </p:txBody>
      </p:sp>
      <p:sp>
        <p:nvSpPr>
          <p:cNvPr id="343" name="Google Shape;343;p40"/>
          <p:cNvSpPr txBox="1"/>
          <p:nvPr/>
        </p:nvSpPr>
        <p:spPr>
          <a:xfrm>
            <a:off x="0" y="375354"/>
            <a:ext cx="9144000" cy="168507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Consider the following data set:</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Considering ‘profitable’ as the binary values attribute we are trying to predict, which of the attributes would you select as the root in a decision tree with multi-way splits using the cross-entropy impurity measure?</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a) price</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b) maintenance</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 capacity</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d) airbag</a:t>
            </a:r>
            <a:endParaRPr sz="1500">
              <a:solidFill>
                <a:schemeClr val="dk1"/>
              </a:solidFill>
              <a:latin typeface="Times New Roman"/>
              <a:ea typeface="Times New Roman"/>
              <a:cs typeface="Times New Roman"/>
              <a:sym typeface="Times New Roman"/>
            </a:endParaRPr>
          </a:p>
        </p:txBody>
      </p:sp>
      <p:sp>
        <p:nvSpPr>
          <p:cNvPr id="344" name="Google Shape;344;p40"/>
          <p:cNvSpPr txBox="1"/>
          <p:nvPr/>
        </p:nvSpPr>
        <p:spPr>
          <a:xfrm>
            <a:off x="0" y="2680979"/>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10</a:t>
            </a:r>
            <a:endParaRPr b="1" sz="1800">
              <a:solidFill>
                <a:schemeClr val="lt1"/>
              </a:solidFill>
              <a:latin typeface="Times New Roman"/>
              <a:ea typeface="Times New Roman"/>
              <a:cs typeface="Times New Roman"/>
              <a:sym typeface="Times New Roman"/>
            </a:endParaRPr>
          </a:p>
        </p:txBody>
      </p:sp>
      <p:sp>
        <p:nvSpPr>
          <p:cNvPr id="345" name="Google Shape;345;p40"/>
          <p:cNvSpPr txBox="1"/>
          <p:nvPr/>
        </p:nvSpPr>
        <p:spPr>
          <a:xfrm>
            <a:off x="0" y="4763840"/>
            <a:ext cx="2780472"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10</a:t>
            </a:r>
            <a:endParaRPr b="1" sz="1800">
              <a:solidFill>
                <a:schemeClr val="lt1"/>
              </a:solidFill>
              <a:latin typeface="Times New Roman"/>
              <a:ea typeface="Times New Roman"/>
              <a:cs typeface="Times New Roman"/>
              <a:sym typeface="Times New Roman"/>
            </a:endParaRPr>
          </a:p>
        </p:txBody>
      </p:sp>
      <p:sp>
        <p:nvSpPr>
          <p:cNvPr id="346" name="Google Shape;346;p40"/>
          <p:cNvSpPr txBox="1"/>
          <p:nvPr/>
        </p:nvSpPr>
        <p:spPr>
          <a:xfrm>
            <a:off x="3203789" y="4763839"/>
            <a:ext cx="575179"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347" name="Google Shape;347;p40"/>
          <p:cNvCxnSpPr/>
          <p:nvPr/>
        </p:nvCxnSpPr>
        <p:spPr>
          <a:xfrm>
            <a:off x="2882544" y="4939661"/>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348" name="Google Shape;348;p40"/>
          <p:cNvPicPr preferRelativeResize="0"/>
          <p:nvPr/>
        </p:nvPicPr>
        <p:blipFill rotWithShape="1">
          <a:blip r:embed="rId3">
            <a:alphaModFix/>
          </a:blip>
          <a:srcRect b="0" l="0" r="0" t="0"/>
          <a:stretch/>
        </p:blipFill>
        <p:spPr>
          <a:xfrm>
            <a:off x="6008204" y="1140516"/>
            <a:ext cx="2896559" cy="1805727"/>
          </a:xfrm>
          <a:prstGeom prst="rect">
            <a:avLst/>
          </a:prstGeom>
          <a:noFill/>
          <a:ln>
            <a:noFill/>
          </a:ln>
        </p:spPr>
      </p:pic>
      <p:pic>
        <p:nvPicPr>
          <p:cNvPr id="349" name="Google Shape;349;p40"/>
          <p:cNvPicPr preferRelativeResize="0"/>
          <p:nvPr/>
        </p:nvPicPr>
        <p:blipFill rotWithShape="1">
          <a:blip r:embed="rId4">
            <a:alphaModFix/>
          </a:blip>
          <a:srcRect b="0" l="0" r="0" t="0"/>
          <a:stretch/>
        </p:blipFill>
        <p:spPr>
          <a:xfrm>
            <a:off x="0" y="3110563"/>
            <a:ext cx="6653561" cy="1569941"/>
          </a:xfrm>
          <a:prstGeom prst="rect">
            <a:avLst/>
          </a:prstGeom>
          <a:noFill/>
          <a:ln>
            <a:noFill/>
          </a:ln>
        </p:spPr>
      </p:pic>
      <p:grpSp>
        <p:nvGrpSpPr>
          <p:cNvPr id="350" name="Google Shape;350;p40"/>
          <p:cNvGrpSpPr/>
          <p:nvPr/>
        </p:nvGrpSpPr>
        <p:grpSpPr>
          <a:xfrm>
            <a:off x="2549310" y="1224962"/>
            <a:ext cx="2881183" cy="896078"/>
            <a:chOff x="3399080" y="1633283"/>
            <a:chExt cx="3841577" cy="1194770"/>
          </a:xfrm>
        </p:grpSpPr>
        <p:pic>
          <p:nvPicPr>
            <p:cNvPr id="351" name="Google Shape;351;p40"/>
            <p:cNvPicPr preferRelativeResize="0"/>
            <p:nvPr/>
          </p:nvPicPr>
          <p:blipFill rotWithShape="1">
            <a:blip r:embed="rId5">
              <a:alphaModFix/>
            </a:blip>
            <a:srcRect b="49118" l="2010" r="10834" t="29367"/>
            <a:stretch/>
          </p:blipFill>
          <p:spPr>
            <a:xfrm>
              <a:off x="3463788" y="2138880"/>
              <a:ext cx="3776869" cy="689173"/>
            </a:xfrm>
            <a:prstGeom prst="rect">
              <a:avLst/>
            </a:prstGeom>
            <a:noFill/>
            <a:ln>
              <a:noFill/>
            </a:ln>
          </p:spPr>
        </p:pic>
        <p:pic>
          <p:nvPicPr>
            <p:cNvPr id="352" name="Google Shape;352;p40"/>
            <p:cNvPicPr preferRelativeResize="0"/>
            <p:nvPr/>
          </p:nvPicPr>
          <p:blipFill rotWithShape="1">
            <a:blip r:embed="rId6">
              <a:alphaModFix/>
            </a:blip>
            <a:srcRect b="57878" l="0" r="32623" t="24579"/>
            <a:stretch/>
          </p:blipFill>
          <p:spPr>
            <a:xfrm>
              <a:off x="3399080" y="1633283"/>
              <a:ext cx="2871767" cy="586408"/>
            </a:xfrm>
            <a:prstGeom prst="rect">
              <a:avLst/>
            </a:prstGeom>
            <a:noFill/>
            <a:ln>
              <a:noFill/>
            </a:ln>
          </p:spPr>
        </p:pic>
      </p:grpSp>
      <p:grpSp>
        <p:nvGrpSpPr>
          <p:cNvPr id="353" name="Google Shape;353;p40"/>
          <p:cNvGrpSpPr/>
          <p:nvPr/>
        </p:nvGrpSpPr>
        <p:grpSpPr>
          <a:xfrm>
            <a:off x="2549311" y="2075899"/>
            <a:ext cx="2303471" cy="897354"/>
            <a:chOff x="3399081" y="2767865"/>
            <a:chExt cx="3071294" cy="1196472"/>
          </a:xfrm>
        </p:grpSpPr>
        <p:pic>
          <p:nvPicPr>
            <p:cNvPr id="354" name="Google Shape;354;p40"/>
            <p:cNvPicPr preferRelativeResize="0"/>
            <p:nvPr/>
          </p:nvPicPr>
          <p:blipFill rotWithShape="1">
            <a:blip r:embed="rId7">
              <a:alphaModFix/>
            </a:blip>
            <a:srcRect b="57187" l="1613" r="25150" t="19617"/>
            <a:stretch/>
          </p:blipFill>
          <p:spPr>
            <a:xfrm>
              <a:off x="3399081" y="3295781"/>
              <a:ext cx="3071294" cy="668556"/>
            </a:xfrm>
            <a:prstGeom prst="rect">
              <a:avLst/>
            </a:prstGeom>
            <a:noFill/>
            <a:ln>
              <a:noFill/>
            </a:ln>
          </p:spPr>
        </p:pic>
        <p:pic>
          <p:nvPicPr>
            <p:cNvPr id="355" name="Google Shape;355;p40"/>
            <p:cNvPicPr preferRelativeResize="0"/>
            <p:nvPr/>
          </p:nvPicPr>
          <p:blipFill rotWithShape="1">
            <a:blip r:embed="rId8">
              <a:alphaModFix/>
            </a:blip>
            <a:srcRect b="54293" l="0" r="59943" t="18170"/>
            <a:stretch/>
          </p:blipFill>
          <p:spPr>
            <a:xfrm>
              <a:off x="3427409" y="2767865"/>
              <a:ext cx="1416428" cy="67946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nvSpPr>
        <p:spPr>
          <a:xfrm>
            <a:off x="-7991" y="431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11</a:t>
            </a:r>
            <a:endParaRPr b="1" sz="1800">
              <a:solidFill>
                <a:schemeClr val="lt1"/>
              </a:solidFill>
              <a:latin typeface="Times New Roman"/>
              <a:ea typeface="Times New Roman"/>
              <a:cs typeface="Times New Roman"/>
              <a:sym typeface="Times New Roman"/>
            </a:endParaRPr>
          </a:p>
        </p:txBody>
      </p:sp>
      <p:sp>
        <p:nvSpPr>
          <p:cNvPr id="362" name="Google Shape;362;p41"/>
          <p:cNvSpPr txBox="1"/>
          <p:nvPr/>
        </p:nvSpPr>
        <p:spPr>
          <a:xfrm>
            <a:off x="0" y="459323"/>
            <a:ext cx="8982489"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We have a dataset with 1000 samples and 5 classes for classification. What would be the training size for a 20 fold cross validation?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50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200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800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950</a:t>
            </a:r>
            <a:endParaRPr sz="1100"/>
          </a:p>
        </p:txBody>
      </p:sp>
      <p:sp>
        <p:nvSpPr>
          <p:cNvPr id="363" name="Google Shape;363;p41"/>
          <p:cNvSpPr txBox="1"/>
          <p:nvPr/>
        </p:nvSpPr>
        <p:spPr>
          <a:xfrm>
            <a:off x="36137" y="2571750"/>
            <a:ext cx="1878939"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11</a:t>
            </a:r>
            <a:endParaRPr b="1" sz="1800">
              <a:solidFill>
                <a:schemeClr val="lt1"/>
              </a:solidFill>
              <a:latin typeface="Times New Roman"/>
              <a:ea typeface="Times New Roman"/>
              <a:cs typeface="Times New Roman"/>
              <a:sym typeface="Times New Roman"/>
            </a:endParaRPr>
          </a:p>
        </p:txBody>
      </p:sp>
      <p:sp>
        <p:nvSpPr>
          <p:cNvPr id="364" name="Google Shape;364;p41"/>
          <p:cNvSpPr txBox="1"/>
          <p:nvPr/>
        </p:nvSpPr>
        <p:spPr>
          <a:xfrm>
            <a:off x="0" y="4763840"/>
            <a:ext cx="274320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11</a:t>
            </a:r>
            <a:endParaRPr b="1" sz="1800">
              <a:solidFill>
                <a:schemeClr val="lt1"/>
              </a:solidFill>
              <a:latin typeface="Times New Roman"/>
              <a:ea typeface="Times New Roman"/>
              <a:cs typeface="Times New Roman"/>
              <a:sym typeface="Times New Roman"/>
            </a:endParaRPr>
          </a:p>
        </p:txBody>
      </p:sp>
      <p:sp>
        <p:nvSpPr>
          <p:cNvPr id="365" name="Google Shape;365;p41"/>
          <p:cNvSpPr txBox="1"/>
          <p:nvPr/>
        </p:nvSpPr>
        <p:spPr>
          <a:xfrm>
            <a:off x="3272459" y="4763840"/>
            <a:ext cx="81997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 d)</a:t>
            </a:r>
            <a:endParaRPr b="1" sz="1800">
              <a:solidFill>
                <a:schemeClr val="lt1"/>
              </a:solidFill>
              <a:latin typeface="Times New Roman"/>
              <a:ea typeface="Times New Roman"/>
              <a:cs typeface="Times New Roman"/>
              <a:sym typeface="Times New Roman"/>
            </a:endParaRPr>
          </a:p>
        </p:txBody>
      </p:sp>
      <p:cxnSp>
        <p:nvCxnSpPr>
          <p:cNvPr id="366" name="Google Shape;366;p41"/>
          <p:cNvCxnSpPr/>
          <p:nvPr/>
        </p:nvCxnSpPr>
        <p:spPr>
          <a:xfrm>
            <a:off x="2912362"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67" name="Google Shape;367;p41"/>
          <p:cNvSpPr txBox="1"/>
          <p:nvPr/>
        </p:nvSpPr>
        <p:spPr>
          <a:xfrm>
            <a:off x="36137" y="3773426"/>
            <a:ext cx="8424548" cy="9002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chemeClr val="dk1"/>
                </a:solidFill>
                <a:latin typeface="Times New Roman"/>
                <a:ea typeface="Times New Roman"/>
                <a:cs typeface="Times New Roman"/>
                <a:sym typeface="Times New Roman"/>
              </a:rPr>
              <a:t>The training size does not depend on the number of classes. 20 fold means that the dataset will be divided equally 20 and 19 of those will be used for training which results in the answer to be 950.</a:t>
            </a:r>
            <a:endParaRPr sz="1800">
              <a:solidFill>
                <a:schemeClr val="dk1"/>
              </a:solidFill>
              <a:latin typeface="Times New Roman"/>
              <a:ea typeface="Times New Roman"/>
              <a:cs typeface="Times New Roman"/>
              <a:sym typeface="Times New Roman"/>
            </a:endParaRPr>
          </a:p>
        </p:txBody>
      </p:sp>
      <p:pic>
        <p:nvPicPr>
          <p:cNvPr id="368" name="Google Shape;368;p41"/>
          <p:cNvPicPr preferRelativeResize="0"/>
          <p:nvPr/>
        </p:nvPicPr>
        <p:blipFill rotWithShape="1">
          <a:blip r:embed="rId3">
            <a:alphaModFix/>
          </a:blip>
          <a:srcRect b="0" l="0" r="0" t="0"/>
          <a:stretch/>
        </p:blipFill>
        <p:spPr>
          <a:xfrm>
            <a:off x="3539834" y="1504559"/>
            <a:ext cx="4656362" cy="18411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12</a:t>
            </a:r>
            <a:endParaRPr b="1" sz="1800">
              <a:solidFill>
                <a:schemeClr val="lt1"/>
              </a:solidFill>
              <a:latin typeface="Times New Roman"/>
              <a:ea typeface="Times New Roman"/>
              <a:cs typeface="Times New Roman"/>
              <a:sym typeface="Times New Roman"/>
            </a:endParaRPr>
          </a:p>
        </p:txBody>
      </p:sp>
      <p:sp>
        <p:nvSpPr>
          <p:cNvPr id="375" name="Google Shape;375;p42"/>
          <p:cNvSpPr txBox="1"/>
          <p:nvPr/>
        </p:nvSpPr>
        <p:spPr>
          <a:xfrm>
            <a:off x="-1" y="517217"/>
            <a:ext cx="8833402"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Suppose we have a classification dataset comprising of 2 classes A and B with 100 and 50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samples respectively. Suppose we use stratified sampling to split the data into train and test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sets. Which of the following train-test splits would be appropriate?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Train- {A : 80 samples,B : 30 samples}, Test- {A : 20 samples,B : 20 samples}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Train- {A : 20 samples,B : 20 samples}, Test- {A : 80 samples,B : 30 samples}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Train- {A : 80 samples,B : 40 samples}, Test- {A : 20 samples,B : 10 samples}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Train- {A : 20 samples,B : 10 samples}, Test- {A : 80 samples,B : 40 samples}</a:t>
            </a:r>
            <a:endParaRPr sz="1800">
              <a:solidFill>
                <a:schemeClr val="dk1"/>
              </a:solidFill>
              <a:latin typeface="Times New Roman"/>
              <a:ea typeface="Times New Roman"/>
              <a:cs typeface="Times New Roman"/>
              <a:sym typeface="Times New Roman"/>
            </a:endParaRPr>
          </a:p>
        </p:txBody>
      </p:sp>
      <p:sp>
        <p:nvSpPr>
          <p:cNvPr id="376" name="Google Shape;376;p42"/>
          <p:cNvSpPr txBox="1"/>
          <p:nvPr/>
        </p:nvSpPr>
        <p:spPr>
          <a:xfrm>
            <a:off x="-7649" y="267094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12</a:t>
            </a:r>
            <a:endParaRPr b="1" sz="1800">
              <a:solidFill>
                <a:schemeClr val="lt1"/>
              </a:solidFill>
              <a:latin typeface="Times New Roman"/>
              <a:ea typeface="Times New Roman"/>
              <a:cs typeface="Times New Roman"/>
              <a:sym typeface="Times New Roman"/>
            </a:endParaRPr>
          </a:p>
        </p:txBody>
      </p:sp>
      <p:sp>
        <p:nvSpPr>
          <p:cNvPr id="377" name="Google Shape;377;p42"/>
          <p:cNvSpPr txBox="1"/>
          <p:nvPr/>
        </p:nvSpPr>
        <p:spPr>
          <a:xfrm>
            <a:off x="0" y="4763840"/>
            <a:ext cx="2957088"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12</a:t>
            </a:r>
            <a:endParaRPr b="1" sz="1800">
              <a:solidFill>
                <a:schemeClr val="lt1"/>
              </a:solidFill>
              <a:latin typeface="Times New Roman"/>
              <a:ea typeface="Times New Roman"/>
              <a:cs typeface="Times New Roman"/>
              <a:sym typeface="Times New Roman"/>
            </a:endParaRPr>
          </a:p>
        </p:txBody>
      </p:sp>
      <p:sp>
        <p:nvSpPr>
          <p:cNvPr id="378" name="Google Shape;378;p42"/>
          <p:cNvSpPr txBox="1"/>
          <p:nvPr/>
        </p:nvSpPr>
        <p:spPr>
          <a:xfrm>
            <a:off x="3353261" y="4754276"/>
            <a:ext cx="6944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379" name="Google Shape;379;p42"/>
          <p:cNvCxnSpPr/>
          <p:nvPr/>
        </p:nvCxnSpPr>
        <p:spPr>
          <a:xfrm>
            <a:off x="3053994" y="4930099"/>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80" name="Google Shape;380;p42"/>
          <p:cNvSpPr txBox="1"/>
          <p:nvPr/>
        </p:nvSpPr>
        <p:spPr>
          <a:xfrm>
            <a:off x="0" y="3192738"/>
            <a:ext cx="8915402" cy="10849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In stratified sampling, the train and test sets have the same class proportions as the original dataset. Also, the train set is generally chosen to be larger than the test set.</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Options (c) and (d) preserve the class proportion in the original dataset. Of these two, (c) has a larger training set while (d) has a larger test set. Hence, (c) is the right option.</a:t>
            </a: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13</a:t>
            </a:r>
            <a:endParaRPr b="1" sz="1800">
              <a:solidFill>
                <a:schemeClr val="lt1"/>
              </a:solidFill>
              <a:latin typeface="Times New Roman"/>
              <a:ea typeface="Times New Roman"/>
              <a:cs typeface="Times New Roman"/>
              <a:sym typeface="Times New Roman"/>
            </a:endParaRPr>
          </a:p>
        </p:txBody>
      </p:sp>
      <p:sp>
        <p:nvSpPr>
          <p:cNvPr id="387" name="Google Shape;387;p43"/>
          <p:cNvSpPr txBox="1"/>
          <p:nvPr/>
        </p:nvSpPr>
        <p:spPr>
          <a:xfrm>
            <a:off x="35097" y="384932"/>
            <a:ext cx="8982490" cy="1644730"/>
          </a:xfrm>
          <a:prstGeom prst="rect">
            <a:avLst/>
          </a:prstGeom>
          <a:blipFill rotWithShape="1">
            <a:blip r:embed="rId3">
              <a:alphaModFix/>
            </a:blip>
            <a:stretch>
              <a:fillRect b="0" l="-814" r="0" t="-222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388" name="Google Shape;388;p43"/>
          <p:cNvSpPr txBox="1"/>
          <p:nvPr/>
        </p:nvSpPr>
        <p:spPr>
          <a:xfrm>
            <a:off x="35097" y="2663552"/>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13</a:t>
            </a:r>
            <a:endParaRPr b="1" sz="1800">
              <a:solidFill>
                <a:schemeClr val="lt1"/>
              </a:solidFill>
              <a:latin typeface="Times New Roman"/>
              <a:ea typeface="Times New Roman"/>
              <a:cs typeface="Times New Roman"/>
              <a:sym typeface="Times New Roman"/>
            </a:endParaRPr>
          </a:p>
        </p:txBody>
      </p:sp>
      <p:sp>
        <p:nvSpPr>
          <p:cNvPr id="389" name="Google Shape;389;p43"/>
          <p:cNvSpPr txBox="1"/>
          <p:nvPr/>
        </p:nvSpPr>
        <p:spPr>
          <a:xfrm>
            <a:off x="0" y="4763840"/>
            <a:ext cx="274320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13</a:t>
            </a:r>
            <a:endParaRPr b="1" sz="1800">
              <a:solidFill>
                <a:schemeClr val="lt1"/>
              </a:solidFill>
              <a:latin typeface="Times New Roman"/>
              <a:ea typeface="Times New Roman"/>
              <a:cs typeface="Times New Roman"/>
              <a:sym typeface="Times New Roman"/>
            </a:endParaRPr>
          </a:p>
        </p:txBody>
      </p:sp>
      <p:sp>
        <p:nvSpPr>
          <p:cNvPr id="390" name="Google Shape;390;p43"/>
          <p:cNvSpPr txBox="1"/>
          <p:nvPr/>
        </p:nvSpPr>
        <p:spPr>
          <a:xfrm>
            <a:off x="-28375" y="3488595"/>
            <a:ext cx="7943449"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recall is computed as TP/TP+FN .</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For option (b), recall = 8/8+2 = 0.8, which is the maximum among all the options. Similarly, we can compute it for the other options and verify that option (b) has the highest recall.</a:t>
            </a:r>
            <a:endParaRPr sz="1100"/>
          </a:p>
        </p:txBody>
      </p:sp>
      <p:sp>
        <p:nvSpPr>
          <p:cNvPr id="391" name="Google Shape;391;p43"/>
          <p:cNvSpPr txBox="1"/>
          <p:nvPr/>
        </p:nvSpPr>
        <p:spPr>
          <a:xfrm>
            <a:off x="3017816" y="4763840"/>
            <a:ext cx="9255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392" name="Google Shape;392;p43"/>
          <p:cNvCxnSpPr/>
          <p:nvPr/>
        </p:nvCxnSpPr>
        <p:spPr>
          <a:xfrm>
            <a:off x="2743200" y="4959839"/>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393" name="Google Shape;393;p43"/>
          <p:cNvPicPr preferRelativeResize="0"/>
          <p:nvPr/>
        </p:nvPicPr>
        <p:blipFill rotWithShape="1">
          <a:blip r:embed="rId4">
            <a:alphaModFix/>
          </a:blip>
          <a:srcRect b="16323" l="2313" r="4464" t="9301"/>
          <a:stretch/>
        </p:blipFill>
        <p:spPr>
          <a:xfrm>
            <a:off x="5419000" y="1091879"/>
            <a:ext cx="3689903" cy="536713"/>
          </a:xfrm>
          <a:prstGeom prst="rect">
            <a:avLst/>
          </a:prstGeom>
          <a:noFill/>
          <a:ln>
            <a:noFill/>
          </a:ln>
        </p:spPr>
      </p:pic>
      <p:pic>
        <p:nvPicPr>
          <p:cNvPr id="394" name="Google Shape;394;p43"/>
          <p:cNvPicPr preferRelativeResize="0"/>
          <p:nvPr/>
        </p:nvPicPr>
        <p:blipFill rotWithShape="1">
          <a:blip r:embed="rId5">
            <a:alphaModFix/>
          </a:blip>
          <a:srcRect b="0" l="0" r="0" t="0"/>
          <a:stretch/>
        </p:blipFill>
        <p:spPr>
          <a:xfrm>
            <a:off x="5637429" y="1840278"/>
            <a:ext cx="1613091" cy="17926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3289852" y="25748"/>
            <a:ext cx="2564296"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Hierarchical Clustering</a:t>
            </a:r>
            <a:endParaRPr b="1" sz="1800">
              <a:solidFill>
                <a:schemeClr val="lt1"/>
              </a:solidFill>
              <a:latin typeface="Times New Roman"/>
              <a:ea typeface="Times New Roman"/>
              <a:cs typeface="Times New Roman"/>
              <a:sym typeface="Times New Roman"/>
            </a:endParaRPr>
          </a:p>
        </p:txBody>
      </p:sp>
      <p:sp>
        <p:nvSpPr>
          <p:cNvPr id="140" name="Google Shape;140;p26"/>
          <p:cNvSpPr txBox="1"/>
          <p:nvPr/>
        </p:nvSpPr>
        <p:spPr>
          <a:xfrm>
            <a:off x="834887" y="1832133"/>
            <a:ext cx="2564296"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Single-link Clustering</a:t>
            </a:r>
            <a:endParaRPr b="1" sz="1800">
              <a:solidFill>
                <a:schemeClr val="lt1"/>
              </a:solidFill>
              <a:latin typeface="Times New Roman"/>
              <a:ea typeface="Times New Roman"/>
              <a:cs typeface="Times New Roman"/>
              <a:sym typeface="Times New Roman"/>
            </a:endParaRPr>
          </a:p>
        </p:txBody>
      </p:sp>
      <p:sp>
        <p:nvSpPr>
          <p:cNvPr id="141" name="Google Shape;141;p26"/>
          <p:cNvSpPr txBox="1"/>
          <p:nvPr/>
        </p:nvSpPr>
        <p:spPr>
          <a:xfrm>
            <a:off x="0" y="1222934"/>
            <a:ext cx="9021004" cy="530914"/>
          </a:xfrm>
          <a:prstGeom prst="rect">
            <a:avLst/>
          </a:prstGeom>
          <a:noFill/>
          <a:ln>
            <a:noFill/>
          </a:ln>
        </p:spPr>
        <p:txBody>
          <a:bodyPr anchorCtr="0" anchor="t" bIns="34275" lIns="68575" spcFirstLastPara="1" rIns="68575" wrap="square" tIns="34275">
            <a:spAutoFit/>
          </a:bodyPr>
          <a:lstStyle/>
          <a:p>
            <a:pPr indent="-247650" lvl="0" marL="2540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In hierarchical clustering, </a:t>
            </a:r>
            <a:r>
              <a:rPr b="1" lang="en" sz="1500">
                <a:solidFill>
                  <a:schemeClr val="dk1"/>
                </a:solidFill>
                <a:latin typeface="Times New Roman"/>
                <a:ea typeface="Times New Roman"/>
                <a:cs typeface="Times New Roman"/>
                <a:sym typeface="Times New Roman"/>
              </a:rPr>
              <a:t>single-link clustering</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complete-link clustering</a:t>
            </a:r>
            <a:r>
              <a:rPr lang="en" sz="1500">
                <a:solidFill>
                  <a:schemeClr val="dk1"/>
                </a:solidFill>
                <a:latin typeface="Times New Roman"/>
                <a:ea typeface="Times New Roman"/>
                <a:cs typeface="Times New Roman"/>
                <a:sym typeface="Times New Roman"/>
              </a:rPr>
              <a:t> are two different strategies to measure the distance between clusters when merging them during the clustering process.</a:t>
            </a:r>
            <a:endParaRPr sz="1500">
              <a:solidFill>
                <a:schemeClr val="dk1"/>
              </a:solidFill>
              <a:latin typeface="Times New Roman"/>
              <a:ea typeface="Times New Roman"/>
              <a:cs typeface="Times New Roman"/>
              <a:sym typeface="Times New Roman"/>
            </a:endParaRPr>
          </a:p>
        </p:txBody>
      </p:sp>
      <p:sp>
        <p:nvSpPr>
          <p:cNvPr id="142" name="Google Shape;142;p26"/>
          <p:cNvSpPr txBox="1"/>
          <p:nvPr/>
        </p:nvSpPr>
        <p:spPr>
          <a:xfrm>
            <a:off x="19258" y="2249693"/>
            <a:ext cx="4405520"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In single-link clustering, the distance between two clusters is defined as the shortest distance between any single point in the first cluster and any single point in the second cluster.</a:t>
            </a:r>
            <a:endParaRPr sz="1500">
              <a:solidFill>
                <a:schemeClr val="dk1"/>
              </a:solidFill>
              <a:latin typeface="Times New Roman"/>
              <a:ea typeface="Times New Roman"/>
              <a:cs typeface="Times New Roman"/>
              <a:sym typeface="Times New Roman"/>
            </a:endParaRPr>
          </a:p>
        </p:txBody>
      </p:sp>
      <p:sp>
        <p:nvSpPr>
          <p:cNvPr id="143" name="Google Shape;143;p26"/>
          <p:cNvSpPr txBox="1"/>
          <p:nvPr/>
        </p:nvSpPr>
        <p:spPr>
          <a:xfrm>
            <a:off x="0" y="3251160"/>
            <a:ext cx="4405520" cy="484748"/>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The distance d(A,B) between two clusters A and B is calculated as</a:t>
            </a:r>
            <a:endParaRPr sz="1400">
              <a:solidFill>
                <a:schemeClr val="dk1"/>
              </a:solidFill>
              <a:latin typeface="Times New Roman"/>
              <a:ea typeface="Times New Roman"/>
              <a:cs typeface="Times New Roman"/>
              <a:sym typeface="Times New Roman"/>
            </a:endParaRPr>
          </a:p>
        </p:txBody>
      </p:sp>
      <p:pic>
        <p:nvPicPr>
          <p:cNvPr id="144" name="Google Shape;144;p26"/>
          <p:cNvPicPr preferRelativeResize="0"/>
          <p:nvPr/>
        </p:nvPicPr>
        <p:blipFill rotWithShape="1">
          <a:blip r:embed="rId3">
            <a:alphaModFix/>
          </a:blip>
          <a:srcRect b="0" l="0" r="0" t="0"/>
          <a:stretch/>
        </p:blipFill>
        <p:spPr>
          <a:xfrm>
            <a:off x="22364" y="3857108"/>
            <a:ext cx="2094672" cy="354246"/>
          </a:xfrm>
          <a:prstGeom prst="rect">
            <a:avLst/>
          </a:prstGeom>
          <a:noFill/>
          <a:ln>
            <a:noFill/>
          </a:ln>
        </p:spPr>
      </p:pic>
      <p:sp>
        <p:nvSpPr>
          <p:cNvPr id="145" name="Google Shape;145;p26"/>
          <p:cNvSpPr txBox="1"/>
          <p:nvPr/>
        </p:nvSpPr>
        <p:spPr>
          <a:xfrm>
            <a:off x="0" y="4337458"/>
            <a:ext cx="4271341" cy="484748"/>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Here, d(x,y) represents the distance between points x and y, typically using Euclidean or another distance metric.</a:t>
            </a:r>
            <a:endParaRPr sz="1400">
              <a:solidFill>
                <a:schemeClr val="dk1"/>
              </a:solidFill>
              <a:latin typeface="Times New Roman"/>
              <a:ea typeface="Times New Roman"/>
              <a:cs typeface="Times New Roman"/>
              <a:sym typeface="Times New Roman"/>
            </a:endParaRPr>
          </a:p>
        </p:txBody>
      </p:sp>
      <p:sp>
        <p:nvSpPr>
          <p:cNvPr id="146" name="Google Shape;146;p26"/>
          <p:cNvSpPr txBox="1"/>
          <p:nvPr/>
        </p:nvSpPr>
        <p:spPr>
          <a:xfrm>
            <a:off x="5418069" y="1832133"/>
            <a:ext cx="2837622"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Complete-link Clustering</a:t>
            </a:r>
            <a:endParaRPr b="1" sz="1800">
              <a:solidFill>
                <a:schemeClr val="lt1"/>
              </a:solidFill>
              <a:latin typeface="Times New Roman"/>
              <a:ea typeface="Times New Roman"/>
              <a:cs typeface="Times New Roman"/>
              <a:sym typeface="Times New Roman"/>
            </a:endParaRPr>
          </a:p>
        </p:txBody>
      </p:sp>
      <p:sp>
        <p:nvSpPr>
          <p:cNvPr id="147" name="Google Shape;147;p26"/>
          <p:cNvSpPr txBox="1"/>
          <p:nvPr/>
        </p:nvSpPr>
        <p:spPr>
          <a:xfrm>
            <a:off x="4529760" y="2200391"/>
            <a:ext cx="4614240"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In complete-link clustering, the distance between two clusters is defined as the maximum distance between any single point in the first cluster and any single point in the second cluster.</a:t>
            </a:r>
            <a:endParaRPr sz="1500">
              <a:solidFill>
                <a:schemeClr val="dk1"/>
              </a:solidFill>
              <a:latin typeface="Times New Roman"/>
              <a:ea typeface="Times New Roman"/>
              <a:cs typeface="Times New Roman"/>
              <a:sym typeface="Times New Roman"/>
            </a:endParaRPr>
          </a:p>
        </p:txBody>
      </p:sp>
      <p:sp>
        <p:nvSpPr>
          <p:cNvPr id="148" name="Google Shape;148;p26"/>
          <p:cNvSpPr txBox="1"/>
          <p:nvPr/>
        </p:nvSpPr>
        <p:spPr>
          <a:xfrm>
            <a:off x="4614860" y="3169515"/>
            <a:ext cx="4405520" cy="484748"/>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The distance d(A,B) between two clusters A and B is calculated as:</a:t>
            </a:r>
            <a:endParaRPr sz="1400">
              <a:solidFill>
                <a:schemeClr val="dk1"/>
              </a:solidFill>
              <a:latin typeface="Times New Roman"/>
              <a:ea typeface="Times New Roman"/>
              <a:cs typeface="Times New Roman"/>
              <a:sym typeface="Times New Roman"/>
            </a:endParaRPr>
          </a:p>
        </p:txBody>
      </p:sp>
      <p:pic>
        <p:nvPicPr>
          <p:cNvPr id="149" name="Google Shape;149;p26"/>
          <p:cNvPicPr preferRelativeResize="0"/>
          <p:nvPr/>
        </p:nvPicPr>
        <p:blipFill rotWithShape="1">
          <a:blip r:embed="rId4">
            <a:alphaModFix/>
          </a:blip>
          <a:srcRect b="0" l="0" r="0" t="0"/>
          <a:stretch/>
        </p:blipFill>
        <p:spPr>
          <a:xfrm>
            <a:off x="4671390" y="3810833"/>
            <a:ext cx="1987766" cy="400520"/>
          </a:xfrm>
          <a:prstGeom prst="rect">
            <a:avLst/>
          </a:prstGeom>
          <a:noFill/>
          <a:ln>
            <a:noFill/>
          </a:ln>
        </p:spPr>
      </p:pic>
      <p:sp>
        <p:nvSpPr>
          <p:cNvPr id="150" name="Google Shape;150;p26"/>
          <p:cNvSpPr txBox="1"/>
          <p:nvPr/>
        </p:nvSpPr>
        <p:spPr>
          <a:xfrm>
            <a:off x="4614861" y="4337457"/>
            <a:ext cx="4405520" cy="484748"/>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Here, d(x,y) represents the distance between points x and y, typically using Euclidean or another distance metric.</a:t>
            </a:r>
            <a:endParaRPr sz="1400">
              <a:solidFill>
                <a:schemeClr val="dk1"/>
              </a:solidFill>
              <a:latin typeface="Times New Roman"/>
              <a:ea typeface="Times New Roman"/>
              <a:cs typeface="Times New Roman"/>
              <a:sym typeface="Times New Roman"/>
            </a:endParaRPr>
          </a:p>
        </p:txBody>
      </p:sp>
      <p:sp>
        <p:nvSpPr>
          <p:cNvPr id="151" name="Google Shape;151;p26"/>
          <p:cNvSpPr txBox="1"/>
          <p:nvPr/>
        </p:nvSpPr>
        <p:spPr>
          <a:xfrm>
            <a:off x="22364" y="417674"/>
            <a:ext cx="8844584" cy="83099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In </a:t>
            </a:r>
            <a:r>
              <a:rPr b="1" lang="en" sz="1700">
                <a:solidFill>
                  <a:schemeClr val="dk1"/>
                </a:solidFill>
                <a:latin typeface="Times New Roman"/>
                <a:ea typeface="Times New Roman"/>
                <a:cs typeface="Times New Roman"/>
                <a:sym typeface="Times New Roman"/>
              </a:rPr>
              <a:t>hierarchical clustering</a:t>
            </a:r>
            <a:r>
              <a:rPr lang="en" sz="1700">
                <a:solidFill>
                  <a:schemeClr val="dk1"/>
                </a:solidFill>
                <a:latin typeface="Times New Roman"/>
                <a:ea typeface="Times New Roman"/>
                <a:cs typeface="Times New Roman"/>
                <a:sym typeface="Times New Roman"/>
              </a:rPr>
              <a:t>, each data point is initially taken into account as a separate cluster, which is subsequently combined with the clusters that are the most similar to form one large cluster that contains all of the data points.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14</a:t>
            </a:r>
            <a:endParaRPr b="1" sz="1800">
              <a:solidFill>
                <a:schemeClr val="lt1"/>
              </a:solidFill>
              <a:latin typeface="Times New Roman"/>
              <a:ea typeface="Times New Roman"/>
              <a:cs typeface="Times New Roman"/>
              <a:sym typeface="Times New Roman"/>
            </a:endParaRPr>
          </a:p>
        </p:txBody>
      </p:sp>
      <p:sp>
        <p:nvSpPr>
          <p:cNvPr id="401" name="Google Shape;401;p44"/>
          <p:cNvSpPr txBox="1"/>
          <p:nvPr/>
        </p:nvSpPr>
        <p:spPr>
          <a:xfrm>
            <a:off x="-37657" y="316293"/>
            <a:ext cx="9144001"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In a ROC curve, what does the diagonal line represent?</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The perfect classifier</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Random guessing</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Trade-off between sensitivity and specificity</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The ideal threshold for classification</a:t>
            </a:r>
            <a:endParaRPr sz="1100"/>
          </a:p>
        </p:txBody>
      </p:sp>
      <p:sp>
        <p:nvSpPr>
          <p:cNvPr id="402" name="Google Shape;402;p44"/>
          <p:cNvSpPr txBox="1"/>
          <p:nvPr/>
        </p:nvSpPr>
        <p:spPr>
          <a:xfrm>
            <a:off x="119269" y="233863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14</a:t>
            </a:r>
            <a:endParaRPr b="1" sz="1800">
              <a:solidFill>
                <a:schemeClr val="lt1"/>
              </a:solidFill>
              <a:latin typeface="Times New Roman"/>
              <a:ea typeface="Times New Roman"/>
              <a:cs typeface="Times New Roman"/>
              <a:sym typeface="Times New Roman"/>
            </a:endParaRPr>
          </a:p>
        </p:txBody>
      </p:sp>
      <p:sp>
        <p:nvSpPr>
          <p:cNvPr id="403" name="Google Shape;403;p44"/>
          <p:cNvSpPr txBox="1"/>
          <p:nvPr/>
        </p:nvSpPr>
        <p:spPr>
          <a:xfrm>
            <a:off x="-1" y="476384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14</a:t>
            </a:r>
            <a:endParaRPr b="1" sz="1800">
              <a:solidFill>
                <a:schemeClr val="lt1"/>
              </a:solidFill>
              <a:latin typeface="Times New Roman"/>
              <a:ea typeface="Times New Roman"/>
              <a:cs typeface="Times New Roman"/>
              <a:sym typeface="Times New Roman"/>
            </a:endParaRPr>
          </a:p>
        </p:txBody>
      </p:sp>
      <p:sp>
        <p:nvSpPr>
          <p:cNvPr id="404" name="Google Shape;404;p44"/>
          <p:cNvSpPr txBox="1"/>
          <p:nvPr/>
        </p:nvSpPr>
        <p:spPr>
          <a:xfrm>
            <a:off x="3017816" y="4763840"/>
            <a:ext cx="426092"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405" name="Google Shape;405;p44"/>
          <p:cNvCxnSpPr/>
          <p:nvPr/>
        </p:nvCxnSpPr>
        <p:spPr>
          <a:xfrm>
            <a:off x="2740912"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406" name="Google Shape;406;p44"/>
          <p:cNvSpPr txBox="1"/>
          <p:nvPr/>
        </p:nvSpPr>
        <p:spPr>
          <a:xfrm>
            <a:off x="45394" y="3372964"/>
            <a:ext cx="5944843" cy="83099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When AUC=0.5, then the classifier is not able to distinguish between Positive and Negative class points. Meaning that the classifier either predicts a random class or a constant class for all the data points.</a:t>
            </a:r>
            <a:endParaRPr sz="1700">
              <a:solidFill>
                <a:schemeClr val="dk1"/>
              </a:solidFill>
              <a:latin typeface="Times New Roman"/>
              <a:ea typeface="Times New Roman"/>
              <a:cs typeface="Times New Roman"/>
              <a:sym typeface="Times New Roman"/>
            </a:endParaRPr>
          </a:p>
        </p:txBody>
      </p:sp>
      <p:grpSp>
        <p:nvGrpSpPr>
          <p:cNvPr id="407" name="Google Shape;407;p44"/>
          <p:cNvGrpSpPr/>
          <p:nvPr/>
        </p:nvGrpSpPr>
        <p:grpSpPr>
          <a:xfrm>
            <a:off x="5059396" y="794595"/>
            <a:ext cx="3965335" cy="4150336"/>
            <a:chOff x="6745861" y="1059460"/>
            <a:chExt cx="5287113" cy="5533781"/>
          </a:xfrm>
        </p:grpSpPr>
        <p:pic>
          <p:nvPicPr>
            <p:cNvPr id="408" name="Google Shape;408;p44"/>
            <p:cNvPicPr preferRelativeResize="0"/>
            <p:nvPr/>
          </p:nvPicPr>
          <p:blipFill rotWithShape="1">
            <a:blip r:embed="rId3">
              <a:alphaModFix/>
            </a:blip>
            <a:srcRect b="0" l="0" r="0" t="0"/>
            <a:stretch/>
          </p:blipFill>
          <p:spPr>
            <a:xfrm>
              <a:off x="8743282" y="3600734"/>
              <a:ext cx="2992507" cy="2992507"/>
            </a:xfrm>
            <a:prstGeom prst="rect">
              <a:avLst/>
            </a:prstGeom>
            <a:noFill/>
            <a:ln>
              <a:noFill/>
            </a:ln>
          </p:spPr>
        </p:pic>
        <p:pic>
          <p:nvPicPr>
            <p:cNvPr id="409" name="Google Shape;409;p44"/>
            <p:cNvPicPr preferRelativeResize="0"/>
            <p:nvPr/>
          </p:nvPicPr>
          <p:blipFill rotWithShape="1">
            <a:blip r:embed="rId4">
              <a:alphaModFix/>
            </a:blip>
            <a:srcRect b="0" l="0" r="0" t="0"/>
            <a:stretch/>
          </p:blipFill>
          <p:spPr>
            <a:xfrm>
              <a:off x="6745861" y="1059460"/>
              <a:ext cx="5287113" cy="252447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nvSpPr>
        <p:spPr>
          <a:xfrm>
            <a:off x="0" y="33411"/>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15</a:t>
            </a:r>
            <a:endParaRPr b="1" sz="1800">
              <a:solidFill>
                <a:schemeClr val="lt1"/>
              </a:solidFill>
              <a:latin typeface="Times New Roman"/>
              <a:ea typeface="Times New Roman"/>
              <a:cs typeface="Times New Roman"/>
              <a:sym typeface="Times New Roman"/>
            </a:endParaRPr>
          </a:p>
        </p:txBody>
      </p:sp>
      <p:sp>
        <p:nvSpPr>
          <p:cNvPr id="416" name="Google Shape;416;p45"/>
          <p:cNvSpPr txBox="1"/>
          <p:nvPr/>
        </p:nvSpPr>
        <p:spPr>
          <a:xfrm>
            <a:off x="0" y="2571750"/>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15</a:t>
            </a:r>
            <a:endParaRPr b="1" sz="1800">
              <a:solidFill>
                <a:schemeClr val="lt1"/>
              </a:solidFill>
              <a:latin typeface="Times New Roman"/>
              <a:ea typeface="Times New Roman"/>
              <a:cs typeface="Times New Roman"/>
              <a:sym typeface="Times New Roman"/>
            </a:endParaRPr>
          </a:p>
        </p:txBody>
      </p:sp>
      <p:sp>
        <p:nvSpPr>
          <p:cNvPr id="417" name="Google Shape;417;p45"/>
          <p:cNvSpPr txBox="1"/>
          <p:nvPr/>
        </p:nvSpPr>
        <p:spPr>
          <a:xfrm>
            <a:off x="-38467" y="469733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15</a:t>
            </a:r>
            <a:endParaRPr b="1" sz="1800">
              <a:solidFill>
                <a:schemeClr val="lt1"/>
              </a:solidFill>
              <a:latin typeface="Times New Roman"/>
              <a:ea typeface="Times New Roman"/>
              <a:cs typeface="Times New Roman"/>
              <a:sym typeface="Times New Roman"/>
            </a:endParaRPr>
          </a:p>
        </p:txBody>
      </p:sp>
      <p:sp>
        <p:nvSpPr>
          <p:cNvPr id="418" name="Google Shape;418;p45"/>
          <p:cNvSpPr txBox="1"/>
          <p:nvPr/>
        </p:nvSpPr>
        <p:spPr>
          <a:xfrm>
            <a:off x="3017816" y="4714714"/>
            <a:ext cx="6944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419" name="Google Shape;419;p45"/>
          <p:cNvCxnSpPr/>
          <p:nvPr/>
        </p:nvCxnSpPr>
        <p:spPr>
          <a:xfrm>
            <a:off x="2798642" y="4887839"/>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420" name="Google Shape;420;p45"/>
          <p:cNvSpPr txBox="1"/>
          <p:nvPr/>
        </p:nvSpPr>
        <p:spPr>
          <a:xfrm>
            <a:off x="-38467" y="3264994"/>
            <a:ext cx="8915402"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From the figure, we can see that D1 and D2 are not dependent on any variable as they don’t have any incoming directed edges. S1 has an incoming edge from D1, hence S1 depends on D1. S2 has 2 incoming edges from D1 and D2, hence S2 depends on D1 and D2. S3 has an incoming edge from D2, S3 depends on D2. Hence, (D) is the answer.</a:t>
            </a:r>
            <a:endParaRPr sz="1700">
              <a:solidFill>
                <a:schemeClr val="dk1"/>
              </a:solidFill>
              <a:latin typeface="Times New Roman"/>
              <a:ea typeface="Times New Roman"/>
              <a:cs typeface="Times New Roman"/>
              <a:sym typeface="Times New Roman"/>
            </a:endParaRPr>
          </a:p>
        </p:txBody>
      </p:sp>
      <p:pic>
        <p:nvPicPr>
          <p:cNvPr id="421" name="Google Shape;421;p45"/>
          <p:cNvPicPr preferRelativeResize="0"/>
          <p:nvPr/>
        </p:nvPicPr>
        <p:blipFill rotWithShape="1">
          <a:blip r:embed="rId3">
            <a:alphaModFix/>
          </a:blip>
          <a:srcRect b="0" l="0" r="0" t="0"/>
          <a:stretch/>
        </p:blipFill>
        <p:spPr>
          <a:xfrm>
            <a:off x="18451" y="1140911"/>
            <a:ext cx="5340559" cy="1321423"/>
          </a:xfrm>
          <a:prstGeom prst="rect">
            <a:avLst/>
          </a:prstGeom>
          <a:noFill/>
          <a:ln>
            <a:noFill/>
          </a:ln>
        </p:spPr>
      </p:pic>
      <p:pic>
        <p:nvPicPr>
          <p:cNvPr id="422" name="Google Shape;422;p45"/>
          <p:cNvPicPr preferRelativeResize="0"/>
          <p:nvPr/>
        </p:nvPicPr>
        <p:blipFill rotWithShape="1">
          <a:blip r:embed="rId4">
            <a:alphaModFix/>
          </a:blip>
          <a:srcRect b="0" l="0" r="0" t="0"/>
          <a:stretch/>
        </p:blipFill>
        <p:spPr>
          <a:xfrm>
            <a:off x="18451" y="446171"/>
            <a:ext cx="6895174" cy="658425"/>
          </a:xfrm>
          <a:prstGeom prst="rect">
            <a:avLst/>
          </a:prstGeom>
          <a:noFill/>
          <a:ln>
            <a:noFill/>
          </a:ln>
        </p:spPr>
      </p:pic>
      <p:pic>
        <p:nvPicPr>
          <p:cNvPr id="423" name="Google Shape;423;p45"/>
          <p:cNvPicPr preferRelativeResize="0"/>
          <p:nvPr/>
        </p:nvPicPr>
        <p:blipFill rotWithShape="1">
          <a:blip r:embed="rId5">
            <a:alphaModFix/>
          </a:blip>
          <a:srcRect b="0" l="0" r="0" t="0"/>
          <a:stretch/>
        </p:blipFill>
        <p:spPr>
          <a:xfrm>
            <a:off x="6795468" y="475568"/>
            <a:ext cx="2081467" cy="2173466"/>
          </a:xfrm>
          <a:prstGeom prst="rect">
            <a:avLst/>
          </a:prstGeom>
          <a:noFill/>
          <a:ln>
            <a:noFill/>
          </a:ln>
        </p:spPr>
      </p:pic>
      <p:pic>
        <p:nvPicPr>
          <p:cNvPr id="424" name="Google Shape;424;p45"/>
          <p:cNvPicPr preferRelativeResize="0"/>
          <p:nvPr/>
        </p:nvPicPr>
        <p:blipFill rotWithShape="1">
          <a:blip r:embed="rId6">
            <a:alphaModFix/>
          </a:blip>
          <a:srcRect b="0" l="0" r="0" t="0"/>
          <a:stretch/>
        </p:blipFill>
        <p:spPr>
          <a:xfrm>
            <a:off x="2650265" y="2599435"/>
            <a:ext cx="4923176" cy="6655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nvSpPr>
        <p:spPr>
          <a:xfrm>
            <a:off x="0" y="15803"/>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16</a:t>
            </a:r>
            <a:endParaRPr b="1" sz="1800">
              <a:solidFill>
                <a:schemeClr val="lt1"/>
              </a:solidFill>
              <a:latin typeface="Times New Roman"/>
              <a:ea typeface="Times New Roman"/>
              <a:cs typeface="Times New Roman"/>
              <a:sym typeface="Times New Roman"/>
            </a:endParaRPr>
          </a:p>
        </p:txBody>
      </p:sp>
      <p:sp>
        <p:nvSpPr>
          <p:cNvPr id="431" name="Google Shape;431;p46"/>
          <p:cNvSpPr txBox="1"/>
          <p:nvPr/>
        </p:nvSpPr>
        <p:spPr>
          <a:xfrm>
            <a:off x="57356" y="332204"/>
            <a:ext cx="9086644" cy="256224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the following data for 20 budget phones, 30 mid-range phones, and 20 high-end phones: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a phone with 2 SIM card slots and NFC but no 5G compatibility. Calculate the probabilities of this phone being a budget phone, a mid-range phone, and a high-end phone using the Naive Bayes method. The correct ordering of the phone type from the highest to the lowest probability is?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Budget, Mid-Range, High End</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Budget, High End, Mid-Range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Mid-Range, High End, Budget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High End, Mid-Range, Budget</a:t>
            </a:r>
            <a:endParaRPr sz="1800">
              <a:solidFill>
                <a:schemeClr val="dk1"/>
              </a:solidFill>
              <a:latin typeface="Times New Roman"/>
              <a:ea typeface="Times New Roman"/>
              <a:cs typeface="Times New Roman"/>
              <a:sym typeface="Times New Roman"/>
            </a:endParaRPr>
          </a:p>
        </p:txBody>
      </p:sp>
      <p:sp>
        <p:nvSpPr>
          <p:cNvPr id="432" name="Google Shape;432;p46"/>
          <p:cNvSpPr txBox="1"/>
          <p:nvPr/>
        </p:nvSpPr>
        <p:spPr>
          <a:xfrm>
            <a:off x="69833" y="3181390"/>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16</a:t>
            </a:r>
            <a:endParaRPr b="1" sz="1800">
              <a:solidFill>
                <a:schemeClr val="lt1"/>
              </a:solidFill>
              <a:latin typeface="Times New Roman"/>
              <a:ea typeface="Times New Roman"/>
              <a:cs typeface="Times New Roman"/>
              <a:sym typeface="Times New Roman"/>
            </a:endParaRPr>
          </a:p>
        </p:txBody>
      </p:sp>
      <p:sp>
        <p:nvSpPr>
          <p:cNvPr id="433" name="Google Shape;433;p46"/>
          <p:cNvSpPr txBox="1"/>
          <p:nvPr/>
        </p:nvSpPr>
        <p:spPr>
          <a:xfrm>
            <a:off x="0" y="4763840"/>
            <a:ext cx="279538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16</a:t>
            </a:r>
            <a:endParaRPr b="1" sz="1800">
              <a:solidFill>
                <a:schemeClr val="lt1"/>
              </a:solidFill>
              <a:latin typeface="Times New Roman"/>
              <a:ea typeface="Times New Roman"/>
              <a:cs typeface="Times New Roman"/>
              <a:sym typeface="Times New Roman"/>
            </a:endParaRPr>
          </a:p>
        </p:txBody>
      </p:sp>
      <p:sp>
        <p:nvSpPr>
          <p:cNvPr id="434" name="Google Shape;434;p46"/>
          <p:cNvSpPr txBox="1"/>
          <p:nvPr/>
        </p:nvSpPr>
        <p:spPr>
          <a:xfrm>
            <a:off x="3191923" y="4763840"/>
            <a:ext cx="63362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435" name="Google Shape;435;p46"/>
          <p:cNvCxnSpPr/>
          <p:nvPr/>
        </p:nvCxnSpPr>
        <p:spPr>
          <a:xfrm>
            <a:off x="2892287" y="4936963"/>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436" name="Google Shape;436;p46"/>
          <p:cNvPicPr preferRelativeResize="0"/>
          <p:nvPr/>
        </p:nvPicPr>
        <p:blipFill rotWithShape="1">
          <a:blip r:embed="rId3">
            <a:alphaModFix/>
          </a:blip>
          <a:srcRect b="0" l="0" r="0" t="0"/>
          <a:stretch/>
        </p:blipFill>
        <p:spPr>
          <a:xfrm>
            <a:off x="3968197" y="1831077"/>
            <a:ext cx="4965479" cy="1008520"/>
          </a:xfrm>
          <a:prstGeom prst="rect">
            <a:avLst/>
          </a:prstGeom>
          <a:noFill/>
          <a:ln>
            <a:noFill/>
          </a:ln>
        </p:spPr>
      </p:pic>
      <p:pic>
        <p:nvPicPr>
          <p:cNvPr id="437" name="Google Shape;437;p46"/>
          <p:cNvPicPr preferRelativeResize="0"/>
          <p:nvPr/>
        </p:nvPicPr>
        <p:blipFill rotWithShape="1">
          <a:blip r:embed="rId4">
            <a:alphaModFix/>
          </a:blip>
          <a:srcRect b="0" l="0" r="0" t="0"/>
          <a:stretch/>
        </p:blipFill>
        <p:spPr>
          <a:xfrm>
            <a:off x="49517" y="3683143"/>
            <a:ext cx="6284812" cy="86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nvSpPr>
        <p:spPr>
          <a:xfrm>
            <a:off x="-7991" y="431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17</a:t>
            </a:r>
            <a:endParaRPr b="1" sz="1800">
              <a:solidFill>
                <a:schemeClr val="lt1"/>
              </a:solidFill>
              <a:latin typeface="Times New Roman"/>
              <a:ea typeface="Times New Roman"/>
              <a:cs typeface="Times New Roman"/>
              <a:sym typeface="Times New Roman"/>
            </a:endParaRPr>
          </a:p>
        </p:txBody>
      </p:sp>
      <p:sp>
        <p:nvSpPr>
          <p:cNvPr id="444" name="Google Shape;444;p47"/>
          <p:cNvSpPr txBox="1"/>
          <p:nvPr/>
        </p:nvSpPr>
        <p:spPr>
          <a:xfrm>
            <a:off x="0" y="459322"/>
            <a:ext cx="8982489" cy="122341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Consider the Bayesian network given below. Which of the following statement(s) is/are correct?</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(a) B is independent of F, given D.</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(b) A is independent of E, given C.</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 E and F are not independent, given D.</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(d) A and B are not independent, given D.</a:t>
            </a:r>
            <a:endParaRPr sz="1100"/>
          </a:p>
        </p:txBody>
      </p:sp>
      <p:sp>
        <p:nvSpPr>
          <p:cNvPr id="445" name="Google Shape;445;p47"/>
          <p:cNvSpPr txBox="1"/>
          <p:nvPr/>
        </p:nvSpPr>
        <p:spPr>
          <a:xfrm>
            <a:off x="43943" y="1717992"/>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17</a:t>
            </a:r>
            <a:endParaRPr b="1" sz="1800">
              <a:solidFill>
                <a:schemeClr val="lt1"/>
              </a:solidFill>
              <a:latin typeface="Times New Roman"/>
              <a:ea typeface="Times New Roman"/>
              <a:cs typeface="Times New Roman"/>
              <a:sym typeface="Times New Roman"/>
            </a:endParaRPr>
          </a:p>
        </p:txBody>
      </p:sp>
      <p:sp>
        <p:nvSpPr>
          <p:cNvPr id="446" name="Google Shape;446;p47"/>
          <p:cNvSpPr txBox="1"/>
          <p:nvPr/>
        </p:nvSpPr>
        <p:spPr>
          <a:xfrm>
            <a:off x="-1" y="476384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17</a:t>
            </a:r>
            <a:endParaRPr b="1" sz="1800">
              <a:solidFill>
                <a:schemeClr val="lt1"/>
              </a:solidFill>
              <a:latin typeface="Times New Roman"/>
              <a:ea typeface="Times New Roman"/>
              <a:cs typeface="Times New Roman"/>
              <a:sym typeface="Times New Roman"/>
            </a:endParaRPr>
          </a:p>
        </p:txBody>
      </p:sp>
      <p:sp>
        <p:nvSpPr>
          <p:cNvPr id="447" name="Google Shape;447;p47"/>
          <p:cNvSpPr txBox="1"/>
          <p:nvPr/>
        </p:nvSpPr>
        <p:spPr>
          <a:xfrm>
            <a:off x="3017816" y="4763840"/>
            <a:ext cx="107462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 d)</a:t>
            </a:r>
            <a:endParaRPr b="1" sz="1800">
              <a:solidFill>
                <a:schemeClr val="lt1"/>
              </a:solidFill>
              <a:latin typeface="Times New Roman"/>
              <a:ea typeface="Times New Roman"/>
              <a:cs typeface="Times New Roman"/>
              <a:sym typeface="Times New Roman"/>
            </a:endParaRPr>
          </a:p>
        </p:txBody>
      </p:sp>
      <p:cxnSp>
        <p:nvCxnSpPr>
          <p:cNvPr id="448" name="Google Shape;448;p47"/>
          <p:cNvCxnSpPr/>
          <p:nvPr/>
        </p:nvCxnSpPr>
        <p:spPr>
          <a:xfrm>
            <a:off x="2798643"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449" name="Google Shape;449;p47"/>
          <p:cNvSpPr txBox="1"/>
          <p:nvPr/>
        </p:nvSpPr>
        <p:spPr>
          <a:xfrm>
            <a:off x="43943" y="3842297"/>
            <a:ext cx="9027998"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There is only one path from B to F, which passes through C. If C is given, then B and F are independent.</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There is an edge from A to E. So, A and E are not independent even if C is given.</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E and F are children of D. Hence, they are independent if D is given.</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 is a descendant of both A and B. Hence, they are not independent if D is given.</a:t>
            </a:r>
            <a:endParaRPr sz="1400">
              <a:solidFill>
                <a:schemeClr val="dk1"/>
              </a:solidFill>
              <a:latin typeface="Times New Roman"/>
              <a:ea typeface="Times New Roman"/>
              <a:cs typeface="Times New Roman"/>
              <a:sym typeface="Times New Roman"/>
            </a:endParaRPr>
          </a:p>
        </p:txBody>
      </p:sp>
      <p:pic>
        <p:nvPicPr>
          <p:cNvPr id="450" name="Google Shape;450;p47"/>
          <p:cNvPicPr preferRelativeResize="0"/>
          <p:nvPr/>
        </p:nvPicPr>
        <p:blipFill rotWithShape="1">
          <a:blip r:embed="rId3">
            <a:alphaModFix/>
          </a:blip>
          <a:srcRect b="0" l="0" r="0" t="0"/>
          <a:stretch/>
        </p:blipFill>
        <p:spPr>
          <a:xfrm>
            <a:off x="7625798" y="138740"/>
            <a:ext cx="1356691" cy="1845309"/>
          </a:xfrm>
          <a:prstGeom prst="rect">
            <a:avLst/>
          </a:prstGeom>
          <a:noFill/>
          <a:ln>
            <a:noFill/>
          </a:ln>
        </p:spPr>
      </p:pic>
      <p:pic>
        <p:nvPicPr>
          <p:cNvPr id="451" name="Google Shape;451;p47"/>
          <p:cNvPicPr preferRelativeResize="0"/>
          <p:nvPr/>
        </p:nvPicPr>
        <p:blipFill rotWithShape="1">
          <a:blip r:embed="rId4">
            <a:alphaModFix/>
          </a:blip>
          <a:srcRect b="0" l="0" r="0" t="0"/>
          <a:stretch/>
        </p:blipFill>
        <p:spPr>
          <a:xfrm>
            <a:off x="140735" y="2092808"/>
            <a:ext cx="8522114" cy="17929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8"/>
          <p:cNvSpPr txBox="1"/>
          <p:nvPr/>
        </p:nvSpPr>
        <p:spPr>
          <a:xfrm>
            <a:off x="0" y="350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18</a:t>
            </a:r>
            <a:endParaRPr b="1" sz="1800">
              <a:solidFill>
                <a:schemeClr val="lt1"/>
              </a:solidFill>
              <a:latin typeface="Times New Roman"/>
              <a:ea typeface="Times New Roman"/>
              <a:cs typeface="Times New Roman"/>
              <a:sym typeface="Times New Roman"/>
            </a:endParaRPr>
          </a:p>
        </p:txBody>
      </p:sp>
      <p:sp>
        <p:nvSpPr>
          <p:cNvPr id="458" name="Google Shape;458;p48"/>
          <p:cNvSpPr txBox="1"/>
          <p:nvPr/>
        </p:nvSpPr>
        <p:spPr>
          <a:xfrm>
            <a:off x="91983" y="322444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18</a:t>
            </a:r>
            <a:endParaRPr b="1" sz="1800">
              <a:solidFill>
                <a:schemeClr val="lt1"/>
              </a:solidFill>
              <a:latin typeface="Times New Roman"/>
              <a:ea typeface="Times New Roman"/>
              <a:cs typeface="Times New Roman"/>
              <a:sym typeface="Times New Roman"/>
            </a:endParaRPr>
          </a:p>
        </p:txBody>
      </p:sp>
      <p:sp>
        <p:nvSpPr>
          <p:cNvPr id="459" name="Google Shape;459;p48"/>
          <p:cNvSpPr txBox="1"/>
          <p:nvPr/>
        </p:nvSpPr>
        <p:spPr>
          <a:xfrm>
            <a:off x="-1" y="4763840"/>
            <a:ext cx="2817743"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18</a:t>
            </a:r>
            <a:endParaRPr b="1" sz="1800">
              <a:solidFill>
                <a:schemeClr val="lt1"/>
              </a:solidFill>
              <a:latin typeface="Times New Roman"/>
              <a:ea typeface="Times New Roman"/>
              <a:cs typeface="Times New Roman"/>
              <a:sym typeface="Times New Roman"/>
            </a:endParaRPr>
          </a:p>
        </p:txBody>
      </p:sp>
      <p:sp>
        <p:nvSpPr>
          <p:cNvPr id="460" name="Google Shape;460;p48"/>
          <p:cNvSpPr txBox="1"/>
          <p:nvPr/>
        </p:nvSpPr>
        <p:spPr>
          <a:xfrm>
            <a:off x="3226154" y="4763840"/>
            <a:ext cx="649723"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461" name="Google Shape;461;p48"/>
          <p:cNvCxnSpPr/>
          <p:nvPr/>
        </p:nvCxnSpPr>
        <p:spPr>
          <a:xfrm>
            <a:off x="2912362" y="4936964"/>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462" name="Google Shape;462;p48"/>
          <p:cNvSpPr/>
          <p:nvPr/>
        </p:nvSpPr>
        <p:spPr>
          <a:xfrm>
            <a:off x="84530" y="480134"/>
            <a:ext cx="6433103" cy="256224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In the Markov network given in the figure, two students make</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the following claims</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 Manish claims variable “1” is dependent on variable “7” given</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variable “2”.</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 Trina claims variable “2” is independent of variable “6” given</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variable “3”.</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Which of the following is true?</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(a) Both the students are correct.</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(b) Trina is incorrect and Manish is correct.</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(c) Trina is correct and Manish is incorrect.</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(d) Both the students are incorrect.</a:t>
            </a:r>
            <a:endParaRPr sz="1100"/>
          </a:p>
          <a:p>
            <a:pPr indent="0" lvl="0" marL="0" marR="0" rtl="0" algn="l">
              <a:lnSpc>
                <a:spcPct val="100000"/>
              </a:lnSpc>
              <a:spcBef>
                <a:spcPts val="0"/>
              </a:spcBef>
              <a:spcAft>
                <a:spcPts val="0"/>
              </a:spcAft>
              <a:buClr>
                <a:schemeClr val="dk1"/>
              </a:buClr>
              <a:buSzPts val="1400"/>
              <a:buFont typeface="Times New Roman"/>
              <a:buNone/>
            </a:pPr>
            <a:r>
              <a:rPr b="0" i="0" lang="en" sz="1400" u="none" cap="none" strike="noStrike">
                <a:solidFill>
                  <a:schemeClr val="dk1"/>
                </a:solidFill>
                <a:latin typeface="Times New Roman"/>
                <a:ea typeface="Times New Roman"/>
                <a:cs typeface="Times New Roman"/>
                <a:sym typeface="Times New Roman"/>
              </a:rPr>
              <a:t>(e) Insufficient information to make any conclusion.</a:t>
            </a:r>
            <a:endParaRPr b="0" i="0" sz="1400" u="none" cap="none" strike="noStrike">
              <a:solidFill>
                <a:schemeClr val="dk1"/>
              </a:solidFill>
              <a:latin typeface="Times New Roman"/>
              <a:ea typeface="Times New Roman"/>
              <a:cs typeface="Times New Roman"/>
              <a:sym typeface="Times New Roman"/>
            </a:endParaRPr>
          </a:p>
        </p:txBody>
      </p:sp>
      <p:sp>
        <p:nvSpPr>
          <p:cNvPr id="463" name="Google Shape;463;p48"/>
          <p:cNvSpPr txBox="1"/>
          <p:nvPr/>
        </p:nvSpPr>
        <p:spPr>
          <a:xfrm>
            <a:off x="0" y="3942553"/>
            <a:ext cx="9349956" cy="807914"/>
          </a:xfrm>
          <a:prstGeom prst="rect">
            <a:avLst/>
          </a:prstGeom>
          <a:noFill/>
          <a:ln>
            <a:noFill/>
          </a:ln>
        </p:spPr>
        <p:txBody>
          <a:bodyPr anchorCtr="0" anchor="t" bIns="34275" lIns="68575" spcFirstLastPara="1" rIns="68575" wrap="square" tIns="34275">
            <a:spAutoFit/>
          </a:bodyPr>
          <a:lstStyle/>
          <a:p>
            <a:pPr indent="0" lvl="0" marL="88900" marR="0" rtl="0" algn="l">
              <a:spcBef>
                <a:spcPts val="0"/>
              </a:spcBef>
              <a:spcAft>
                <a:spcPts val="0"/>
              </a:spcAft>
              <a:buNone/>
            </a:pPr>
            <a:r>
              <a:rPr lang="en" sz="1400">
                <a:solidFill>
                  <a:schemeClr val="dk1"/>
                </a:solidFill>
                <a:latin typeface="Times New Roman"/>
                <a:ea typeface="Times New Roman"/>
                <a:cs typeface="Times New Roman"/>
                <a:sym typeface="Times New Roman"/>
              </a:rPr>
              <a:t>Statement 1: If we block 2 then there’s no path between 1 and 7. Therefore 1 and 7 is independent given 2. ⇒ Manish is incorrect</a:t>
            </a:r>
            <a:endParaRPr sz="1100"/>
          </a:p>
          <a:p>
            <a:pPr indent="0" lvl="0" marL="88900" marR="0" rtl="0" algn="l">
              <a:spcBef>
                <a:spcPts val="900"/>
              </a:spcBef>
              <a:spcAft>
                <a:spcPts val="0"/>
              </a:spcAft>
              <a:buNone/>
            </a:pPr>
            <a:r>
              <a:rPr lang="en" sz="1400">
                <a:solidFill>
                  <a:schemeClr val="dk1"/>
                </a:solidFill>
                <a:latin typeface="Times New Roman"/>
                <a:ea typeface="Times New Roman"/>
                <a:cs typeface="Times New Roman"/>
                <a:sym typeface="Times New Roman"/>
              </a:rPr>
              <a:t>Statement 2: If we block 3 then also there is a path to reach from 2 to 6 via 4. Therefore 2 is dependent on 6 given 3. ⇒ Trina is incorrect</a:t>
            </a:r>
            <a:endParaRPr sz="1100"/>
          </a:p>
        </p:txBody>
      </p:sp>
      <p:pic>
        <p:nvPicPr>
          <p:cNvPr id="464" name="Google Shape;464;p48"/>
          <p:cNvPicPr preferRelativeResize="0"/>
          <p:nvPr/>
        </p:nvPicPr>
        <p:blipFill rotWithShape="1">
          <a:blip r:embed="rId3">
            <a:alphaModFix/>
          </a:blip>
          <a:srcRect b="2475" l="608" r="0" t="4934"/>
          <a:stretch/>
        </p:blipFill>
        <p:spPr>
          <a:xfrm>
            <a:off x="6626859" y="150501"/>
            <a:ext cx="1823045" cy="1869627"/>
          </a:xfrm>
          <a:prstGeom prst="rect">
            <a:avLst/>
          </a:prstGeom>
          <a:noFill/>
          <a:ln>
            <a:noFill/>
          </a:ln>
        </p:spPr>
      </p:pic>
      <p:pic>
        <p:nvPicPr>
          <p:cNvPr id="465" name="Google Shape;465;p48"/>
          <p:cNvPicPr preferRelativeResize="0"/>
          <p:nvPr/>
        </p:nvPicPr>
        <p:blipFill rotWithShape="1">
          <a:blip r:embed="rId4">
            <a:alphaModFix/>
          </a:blip>
          <a:srcRect b="0" l="0" r="0" t="0"/>
          <a:stretch/>
        </p:blipFill>
        <p:spPr>
          <a:xfrm>
            <a:off x="2728028" y="3009268"/>
            <a:ext cx="5721877" cy="9452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19</a:t>
            </a:r>
            <a:endParaRPr b="1" sz="1800">
              <a:solidFill>
                <a:schemeClr val="lt1"/>
              </a:solidFill>
              <a:latin typeface="Times New Roman"/>
              <a:ea typeface="Times New Roman"/>
              <a:cs typeface="Times New Roman"/>
              <a:sym typeface="Times New Roman"/>
            </a:endParaRPr>
          </a:p>
        </p:txBody>
      </p:sp>
      <p:sp>
        <p:nvSpPr>
          <p:cNvPr id="472" name="Google Shape;472;p49"/>
          <p:cNvSpPr txBox="1"/>
          <p:nvPr/>
        </p:nvSpPr>
        <p:spPr>
          <a:xfrm>
            <a:off x="35098" y="384932"/>
            <a:ext cx="7255256" cy="6924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In the Bayesian Network, assume that every variable is binary. What is the number of independent parameters required to represent all the probability tables for the distribution?</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(a) 8 (b) 12 (c) 16 (d) 24 (e) 36</a:t>
            </a:r>
            <a:endParaRPr b="0" i="0" sz="1400" u="none" strike="noStrike">
              <a:solidFill>
                <a:schemeClr val="dk1"/>
              </a:solidFill>
              <a:latin typeface="Times New Roman"/>
              <a:ea typeface="Times New Roman"/>
              <a:cs typeface="Times New Roman"/>
              <a:sym typeface="Times New Roman"/>
            </a:endParaRPr>
          </a:p>
        </p:txBody>
      </p:sp>
      <p:sp>
        <p:nvSpPr>
          <p:cNvPr id="473" name="Google Shape;473;p49"/>
          <p:cNvSpPr txBox="1"/>
          <p:nvPr/>
        </p:nvSpPr>
        <p:spPr>
          <a:xfrm>
            <a:off x="14831" y="113067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19</a:t>
            </a:r>
            <a:endParaRPr b="1" sz="1800">
              <a:solidFill>
                <a:schemeClr val="lt1"/>
              </a:solidFill>
              <a:latin typeface="Times New Roman"/>
              <a:ea typeface="Times New Roman"/>
              <a:cs typeface="Times New Roman"/>
              <a:sym typeface="Times New Roman"/>
            </a:endParaRPr>
          </a:p>
        </p:txBody>
      </p:sp>
      <p:sp>
        <p:nvSpPr>
          <p:cNvPr id="474" name="Google Shape;474;p49"/>
          <p:cNvSpPr txBox="1"/>
          <p:nvPr/>
        </p:nvSpPr>
        <p:spPr>
          <a:xfrm>
            <a:off x="-1" y="4763840"/>
            <a:ext cx="2787926"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19</a:t>
            </a:r>
            <a:endParaRPr b="1" sz="1800">
              <a:solidFill>
                <a:schemeClr val="lt1"/>
              </a:solidFill>
              <a:latin typeface="Times New Roman"/>
              <a:ea typeface="Times New Roman"/>
              <a:cs typeface="Times New Roman"/>
              <a:sym typeface="Times New Roman"/>
            </a:endParaRPr>
          </a:p>
        </p:txBody>
      </p:sp>
      <p:sp>
        <p:nvSpPr>
          <p:cNvPr id="475" name="Google Shape;475;p49"/>
          <p:cNvSpPr txBox="1"/>
          <p:nvPr/>
        </p:nvSpPr>
        <p:spPr>
          <a:xfrm>
            <a:off x="-62018" y="1552958"/>
            <a:ext cx="7454348" cy="9925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To fully specify the distribution, we would need tables corresponding to P(A), P(B), P(C|A,B), P(D|A), P(E|C), P(F|C).The table for P(A) would appear as follows. It has 1 independent parameter since P(A = 1) can be determined given P(A = 0). The table structure is similar for P(B), which also has 1 parameter.</a:t>
            </a:r>
            <a:endParaRPr sz="1100"/>
          </a:p>
        </p:txBody>
      </p:sp>
      <p:sp>
        <p:nvSpPr>
          <p:cNvPr id="476" name="Google Shape;476;p49"/>
          <p:cNvSpPr txBox="1"/>
          <p:nvPr/>
        </p:nvSpPr>
        <p:spPr>
          <a:xfrm>
            <a:off x="3199958" y="4771295"/>
            <a:ext cx="9255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477" name="Google Shape;477;p49"/>
          <p:cNvCxnSpPr/>
          <p:nvPr/>
        </p:nvCxnSpPr>
        <p:spPr>
          <a:xfrm>
            <a:off x="2908229" y="4936963"/>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478" name="Google Shape;478;p49"/>
          <p:cNvPicPr preferRelativeResize="0"/>
          <p:nvPr/>
        </p:nvPicPr>
        <p:blipFill rotWithShape="1">
          <a:blip r:embed="rId3">
            <a:alphaModFix/>
          </a:blip>
          <a:srcRect b="0" l="0" r="0" t="0"/>
          <a:stretch/>
        </p:blipFill>
        <p:spPr>
          <a:xfrm>
            <a:off x="7488611" y="1588376"/>
            <a:ext cx="1528976" cy="471554"/>
          </a:xfrm>
          <a:prstGeom prst="rect">
            <a:avLst/>
          </a:prstGeom>
          <a:noFill/>
          <a:ln>
            <a:noFill/>
          </a:ln>
        </p:spPr>
      </p:pic>
      <p:pic>
        <p:nvPicPr>
          <p:cNvPr id="479" name="Google Shape;479;p49"/>
          <p:cNvPicPr preferRelativeResize="0"/>
          <p:nvPr/>
        </p:nvPicPr>
        <p:blipFill rotWithShape="1">
          <a:blip r:embed="rId4">
            <a:alphaModFix/>
          </a:blip>
          <a:srcRect b="0" l="0" r="0" t="0"/>
          <a:stretch/>
        </p:blipFill>
        <p:spPr>
          <a:xfrm>
            <a:off x="5881042" y="2508410"/>
            <a:ext cx="3215136" cy="1000265"/>
          </a:xfrm>
          <a:prstGeom prst="rect">
            <a:avLst/>
          </a:prstGeom>
          <a:noFill/>
          <a:ln>
            <a:noFill/>
          </a:ln>
        </p:spPr>
      </p:pic>
      <p:pic>
        <p:nvPicPr>
          <p:cNvPr id="480" name="Google Shape;480;p49"/>
          <p:cNvPicPr preferRelativeResize="0"/>
          <p:nvPr/>
        </p:nvPicPr>
        <p:blipFill rotWithShape="1">
          <a:blip r:embed="rId5">
            <a:alphaModFix/>
          </a:blip>
          <a:srcRect b="0" l="0" r="0" t="0"/>
          <a:stretch/>
        </p:blipFill>
        <p:spPr>
          <a:xfrm>
            <a:off x="6378738" y="3666583"/>
            <a:ext cx="2436359" cy="707330"/>
          </a:xfrm>
          <a:prstGeom prst="rect">
            <a:avLst/>
          </a:prstGeom>
          <a:noFill/>
          <a:ln>
            <a:noFill/>
          </a:ln>
        </p:spPr>
      </p:pic>
      <p:sp>
        <p:nvSpPr>
          <p:cNvPr id="481" name="Google Shape;481;p49"/>
          <p:cNvSpPr txBox="1"/>
          <p:nvPr/>
        </p:nvSpPr>
        <p:spPr>
          <a:xfrm>
            <a:off x="-25536" y="2677793"/>
            <a:ext cx="5906578" cy="7617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The table for P(C|A,B) would appear as follows. It has 4 independent parameters, where each parameter corresponds to a row. Given one of the entries in a row, we can determine the other one.</a:t>
            </a:r>
            <a:endParaRPr sz="1100"/>
          </a:p>
        </p:txBody>
      </p:sp>
      <p:sp>
        <p:nvSpPr>
          <p:cNvPr id="482" name="Google Shape;482;p49"/>
          <p:cNvSpPr txBox="1"/>
          <p:nvPr/>
        </p:nvSpPr>
        <p:spPr>
          <a:xfrm>
            <a:off x="-23597" y="3552764"/>
            <a:ext cx="6082826" cy="9925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The table for P(D|A) would appear as follows. It has 2 independent parameters, where each parameter corresponds to a row. Given one of the entries in a row, we can determine the other one. Since P(E|C) and P(F|C) have a similar structure, they also have 2 independent parameters each.</a:t>
            </a:r>
            <a:endParaRPr sz="1100"/>
          </a:p>
        </p:txBody>
      </p:sp>
      <p:sp>
        <p:nvSpPr>
          <p:cNvPr id="483" name="Google Shape;483;p49"/>
          <p:cNvSpPr txBox="1"/>
          <p:nvPr/>
        </p:nvSpPr>
        <p:spPr>
          <a:xfrm>
            <a:off x="4485665" y="4545344"/>
            <a:ext cx="4610514"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Hence, the total number of independent parameters is 1 + 1 + 4 + 2 + 2 + 2 = 12</a:t>
            </a:r>
            <a:endParaRPr sz="1400">
              <a:solidFill>
                <a:schemeClr val="dk1"/>
              </a:solidFill>
              <a:latin typeface="Times New Roman"/>
              <a:ea typeface="Times New Roman"/>
              <a:cs typeface="Times New Roman"/>
              <a:sym typeface="Times New Roman"/>
            </a:endParaRPr>
          </a:p>
        </p:txBody>
      </p:sp>
      <p:pic>
        <p:nvPicPr>
          <p:cNvPr id="484" name="Google Shape;484;p49"/>
          <p:cNvPicPr preferRelativeResize="0"/>
          <p:nvPr/>
        </p:nvPicPr>
        <p:blipFill rotWithShape="1">
          <a:blip r:embed="rId6">
            <a:alphaModFix/>
          </a:blip>
          <a:srcRect b="0" l="0" r="0" t="0"/>
          <a:stretch/>
        </p:blipFill>
        <p:spPr>
          <a:xfrm>
            <a:off x="7577675" y="237553"/>
            <a:ext cx="1237422" cy="1229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20</a:t>
            </a:r>
            <a:endParaRPr b="1" sz="1800">
              <a:solidFill>
                <a:schemeClr val="lt1"/>
              </a:solidFill>
              <a:latin typeface="Times New Roman"/>
              <a:ea typeface="Times New Roman"/>
              <a:cs typeface="Times New Roman"/>
              <a:sym typeface="Times New Roman"/>
            </a:endParaRPr>
          </a:p>
        </p:txBody>
      </p:sp>
      <p:sp>
        <p:nvSpPr>
          <p:cNvPr id="491" name="Google Shape;491;p50"/>
          <p:cNvSpPr txBox="1"/>
          <p:nvPr/>
        </p:nvSpPr>
        <p:spPr>
          <a:xfrm>
            <a:off x="-37657" y="351004"/>
            <a:ext cx="8818880" cy="260840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Assume you want to cluster 7 observations into 3 clusters using the K-Means clustering algorithm. After the first iteration, clusters C1, C2, C3 have following observations:</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{(2,2), (4,4), (6,6)}</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C2: {(0,4), (4,0)}</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C3: {(5,5), (9,9)}</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What will be the cluster centroids if you want to proceed with the second iteration?</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(4,4), C2: (2,2), C3: (7,7)</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(6,6), C2: (4,4), C3: (9,9)</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(2,2), C2: (0,0), C3: (5,5)</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None of these</a:t>
            </a:r>
            <a:endParaRPr sz="1700">
              <a:solidFill>
                <a:schemeClr val="dk1"/>
              </a:solidFill>
              <a:latin typeface="Times New Roman"/>
              <a:ea typeface="Times New Roman"/>
              <a:cs typeface="Times New Roman"/>
              <a:sym typeface="Times New Roman"/>
            </a:endParaRPr>
          </a:p>
        </p:txBody>
      </p:sp>
      <p:sp>
        <p:nvSpPr>
          <p:cNvPr id="492" name="Google Shape;492;p50"/>
          <p:cNvSpPr txBox="1"/>
          <p:nvPr/>
        </p:nvSpPr>
        <p:spPr>
          <a:xfrm>
            <a:off x="0" y="313253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20</a:t>
            </a:r>
            <a:endParaRPr b="1" sz="1800">
              <a:solidFill>
                <a:schemeClr val="lt1"/>
              </a:solidFill>
              <a:latin typeface="Times New Roman"/>
              <a:ea typeface="Times New Roman"/>
              <a:cs typeface="Times New Roman"/>
              <a:sym typeface="Times New Roman"/>
            </a:endParaRPr>
          </a:p>
        </p:txBody>
      </p:sp>
      <p:sp>
        <p:nvSpPr>
          <p:cNvPr id="493" name="Google Shape;493;p50"/>
          <p:cNvSpPr txBox="1"/>
          <p:nvPr/>
        </p:nvSpPr>
        <p:spPr>
          <a:xfrm>
            <a:off x="-1" y="476384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20</a:t>
            </a:r>
            <a:endParaRPr b="1" sz="1800">
              <a:solidFill>
                <a:schemeClr val="lt1"/>
              </a:solidFill>
              <a:latin typeface="Times New Roman"/>
              <a:ea typeface="Times New Roman"/>
              <a:cs typeface="Times New Roman"/>
              <a:sym typeface="Times New Roman"/>
            </a:endParaRPr>
          </a:p>
        </p:txBody>
      </p:sp>
      <p:sp>
        <p:nvSpPr>
          <p:cNvPr id="494" name="Google Shape;494;p50"/>
          <p:cNvSpPr txBox="1"/>
          <p:nvPr/>
        </p:nvSpPr>
        <p:spPr>
          <a:xfrm>
            <a:off x="3017816" y="4763840"/>
            <a:ext cx="50063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495" name="Google Shape;495;p50"/>
          <p:cNvCxnSpPr/>
          <p:nvPr/>
        </p:nvCxnSpPr>
        <p:spPr>
          <a:xfrm>
            <a:off x="2798643" y="4967294"/>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496" name="Google Shape;496;p50"/>
          <p:cNvSpPr txBox="1"/>
          <p:nvPr/>
        </p:nvSpPr>
        <p:spPr>
          <a:xfrm>
            <a:off x="134178" y="3538460"/>
            <a:ext cx="9009822" cy="1147814"/>
          </a:xfrm>
          <a:prstGeom prst="rect">
            <a:avLst/>
          </a:prstGeom>
          <a:blipFill rotWithShape="1">
            <a:blip r:embed="rId3">
              <a:alphaModFix/>
            </a:blip>
            <a:stretch>
              <a:fillRect b="-2388" l="-659"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1"/>
          <p:cNvSpPr txBox="1"/>
          <p:nvPr/>
        </p:nvSpPr>
        <p:spPr>
          <a:xfrm>
            <a:off x="-1" y="0"/>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21</a:t>
            </a:r>
            <a:endParaRPr b="1" sz="1800">
              <a:solidFill>
                <a:schemeClr val="lt1"/>
              </a:solidFill>
              <a:latin typeface="Times New Roman"/>
              <a:ea typeface="Times New Roman"/>
              <a:cs typeface="Times New Roman"/>
              <a:sym typeface="Times New Roman"/>
            </a:endParaRPr>
          </a:p>
        </p:txBody>
      </p:sp>
      <p:sp>
        <p:nvSpPr>
          <p:cNvPr id="503" name="Google Shape;503;p51"/>
          <p:cNvSpPr txBox="1"/>
          <p:nvPr/>
        </p:nvSpPr>
        <p:spPr>
          <a:xfrm>
            <a:off x="-14910" y="360157"/>
            <a:ext cx="8833402"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pairwise distance between 6 points is given below. Which of the option shows the hierarchy of clusters created by single link clustering algorithm?</a:t>
            </a:r>
            <a:endParaRPr sz="1100"/>
          </a:p>
        </p:txBody>
      </p:sp>
      <p:sp>
        <p:nvSpPr>
          <p:cNvPr id="504" name="Google Shape;504;p51"/>
          <p:cNvSpPr txBox="1"/>
          <p:nvPr/>
        </p:nvSpPr>
        <p:spPr>
          <a:xfrm>
            <a:off x="4079906" y="276170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a:t>
            </a:r>
            <a:endParaRPr b="1" sz="1800">
              <a:solidFill>
                <a:schemeClr val="lt1"/>
              </a:solidFill>
              <a:latin typeface="Times New Roman"/>
              <a:ea typeface="Times New Roman"/>
              <a:cs typeface="Times New Roman"/>
              <a:sym typeface="Times New Roman"/>
            </a:endParaRPr>
          </a:p>
        </p:txBody>
      </p:sp>
      <p:sp>
        <p:nvSpPr>
          <p:cNvPr id="505" name="Google Shape;505;p51"/>
          <p:cNvSpPr txBox="1"/>
          <p:nvPr/>
        </p:nvSpPr>
        <p:spPr>
          <a:xfrm>
            <a:off x="0" y="4763840"/>
            <a:ext cx="2907904"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21</a:t>
            </a:r>
            <a:endParaRPr b="1" sz="1800">
              <a:solidFill>
                <a:schemeClr val="lt1"/>
              </a:solidFill>
              <a:latin typeface="Times New Roman"/>
              <a:ea typeface="Times New Roman"/>
              <a:cs typeface="Times New Roman"/>
              <a:sym typeface="Times New Roman"/>
            </a:endParaRPr>
          </a:p>
        </p:txBody>
      </p:sp>
      <p:sp>
        <p:nvSpPr>
          <p:cNvPr id="506" name="Google Shape;506;p51"/>
          <p:cNvSpPr txBox="1"/>
          <p:nvPr/>
        </p:nvSpPr>
        <p:spPr>
          <a:xfrm>
            <a:off x="3219083" y="4762125"/>
            <a:ext cx="6944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507" name="Google Shape;507;p51"/>
          <p:cNvCxnSpPr/>
          <p:nvPr/>
        </p:nvCxnSpPr>
        <p:spPr>
          <a:xfrm>
            <a:off x="2999910" y="4942703"/>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508" name="Google Shape;508;p51"/>
          <p:cNvSpPr txBox="1"/>
          <p:nvPr/>
        </p:nvSpPr>
        <p:spPr>
          <a:xfrm>
            <a:off x="4079906" y="3107953"/>
            <a:ext cx="4510073" cy="196207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Step 1: Connect closest pair of points. Closest pairs are:</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d(P3, P4) = 1</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d(P5, P6) = 2</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d(P1, P2) = 3</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Step 2: Connect clusters with single link. The cluster pair to combine is bolded:</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d({P1, P2}, {P3, P4}) = 8</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d({P1, P2}, {P5, P6}) = 4</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d({P5, P6}, {P3, P4}) = 6</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Step 3: Connect the final 2 clusters</a:t>
            </a:r>
            <a:endParaRPr sz="1200">
              <a:solidFill>
                <a:schemeClr val="dk1"/>
              </a:solidFill>
              <a:latin typeface="Times New Roman"/>
              <a:ea typeface="Times New Roman"/>
              <a:cs typeface="Times New Roman"/>
              <a:sym typeface="Times New Roman"/>
            </a:endParaRPr>
          </a:p>
        </p:txBody>
      </p:sp>
      <p:pic>
        <p:nvPicPr>
          <p:cNvPr id="509" name="Google Shape;509;p51"/>
          <p:cNvPicPr preferRelativeResize="0"/>
          <p:nvPr/>
        </p:nvPicPr>
        <p:blipFill rotWithShape="1">
          <a:blip r:embed="rId3">
            <a:alphaModFix/>
          </a:blip>
          <a:srcRect b="0" l="0" r="0" t="0"/>
          <a:stretch/>
        </p:blipFill>
        <p:spPr>
          <a:xfrm>
            <a:off x="3968091" y="972653"/>
            <a:ext cx="2979359" cy="1571844"/>
          </a:xfrm>
          <a:prstGeom prst="rect">
            <a:avLst/>
          </a:prstGeom>
          <a:noFill/>
          <a:ln>
            <a:noFill/>
          </a:ln>
        </p:spPr>
      </p:pic>
      <p:pic>
        <p:nvPicPr>
          <p:cNvPr id="510" name="Google Shape;510;p51"/>
          <p:cNvPicPr preferRelativeResize="0"/>
          <p:nvPr/>
        </p:nvPicPr>
        <p:blipFill rotWithShape="1">
          <a:blip r:embed="rId4">
            <a:alphaModFix/>
          </a:blip>
          <a:srcRect b="0" l="0" r="0" t="0"/>
          <a:stretch/>
        </p:blipFill>
        <p:spPr>
          <a:xfrm>
            <a:off x="42445" y="921124"/>
            <a:ext cx="2865460" cy="22202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2"/>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22</a:t>
            </a:r>
            <a:endParaRPr b="1" sz="1800">
              <a:solidFill>
                <a:schemeClr val="lt1"/>
              </a:solidFill>
              <a:latin typeface="Times New Roman"/>
              <a:ea typeface="Times New Roman"/>
              <a:cs typeface="Times New Roman"/>
              <a:sym typeface="Times New Roman"/>
            </a:endParaRPr>
          </a:p>
        </p:txBody>
      </p:sp>
      <p:sp>
        <p:nvSpPr>
          <p:cNvPr id="517" name="Google Shape;517;p52"/>
          <p:cNvSpPr txBox="1"/>
          <p:nvPr/>
        </p:nvSpPr>
        <p:spPr>
          <a:xfrm>
            <a:off x="0" y="357798"/>
            <a:ext cx="5948570" cy="1569661"/>
          </a:xfrm>
          <a:prstGeom prst="rect">
            <a:avLst/>
          </a:prstGeom>
          <a:blipFill rotWithShape="1">
            <a:blip r:embed="rId3">
              <a:alphaModFix/>
            </a:blip>
            <a:stretch>
              <a:fillRect b="-4068" l="-768" r="0" t="-145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518" name="Google Shape;518;p52"/>
          <p:cNvSpPr txBox="1"/>
          <p:nvPr/>
        </p:nvSpPr>
        <p:spPr>
          <a:xfrm>
            <a:off x="53872" y="201167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22</a:t>
            </a:r>
            <a:endParaRPr b="1" sz="1800">
              <a:solidFill>
                <a:schemeClr val="lt1"/>
              </a:solidFill>
              <a:latin typeface="Times New Roman"/>
              <a:ea typeface="Times New Roman"/>
              <a:cs typeface="Times New Roman"/>
              <a:sym typeface="Times New Roman"/>
            </a:endParaRPr>
          </a:p>
        </p:txBody>
      </p:sp>
      <p:sp>
        <p:nvSpPr>
          <p:cNvPr id="519" name="Google Shape;519;p52"/>
          <p:cNvSpPr txBox="1"/>
          <p:nvPr/>
        </p:nvSpPr>
        <p:spPr>
          <a:xfrm>
            <a:off x="-1" y="476384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22</a:t>
            </a:r>
            <a:endParaRPr b="1" sz="1800">
              <a:solidFill>
                <a:schemeClr val="lt1"/>
              </a:solidFill>
              <a:latin typeface="Times New Roman"/>
              <a:ea typeface="Times New Roman"/>
              <a:cs typeface="Times New Roman"/>
              <a:sym typeface="Times New Roman"/>
            </a:endParaRPr>
          </a:p>
        </p:txBody>
      </p:sp>
      <p:sp>
        <p:nvSpPr>
          <p:cNvPr id="520" name="Google Shape;520;p52"/>
          <p:cNvSpPr txBox="1"/>
          <p:nvPr/>
        </p:nvSpPr>
        <p:spPr>
          <a:xfrm>
            <a:off x="3017816" y="4763840"/>
            <a:ext cx="147715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 c)</a:t>
            </a:r>
            <a:endParaRPr b="1" sz="1800">
              <a:solidFill>
                <a:schemeClr val="lt1"/>
              </a:solidFill>
              <a:latin typeface="Times New Roman"/>
              <a:ea typeface="Times New Roman"/>
              <a:cs typeface="Times New Roman"/>
              <a:sym typeface="Times New Roman"/>
            </a:endParaRPr>
          </a:p>
        </p:txBody>
      </p:sp>
      <p:cxnSp>
        <p:nvCxnSpPr>
          <p:cNvPr id="521" name="Google Shape;521;p52"/>
          <p:cNvCxnSpPr/>
          <p:nvPr/>
        </p:nvCxnSpPr>
        <p:spPr>
          <a:xfrm>
            <a:off x="2798643" y="4930022"/>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522" name="Google Shape;522;p52"/>
          <p:cNvSpPr txBox="1"/>
          <p:nvPr/>
        </p:nvSpPr>
        <p:spPr>
          <a:xfrm>
            <a:off x="39853" y="4023406"/>
            <a:ext cx="7147337" cy="623248"/>
          </a:xfrm>
          <a:prstGeom prst="rect">
            <a:avLst/>
          </a:prstGeom>
          <a:noFill/>
          <a:ln>
            <a:noFill/>
          </a:ln>
        </p:spPr>
        <p:txBody>
          <a:bodyPr anchorCtr="0" anchor="t" bIns="34275" lIns="68575" spcFirstLastPara="1" rIns="68575" wrap="square" tIns="34275">
            <a:spAutoFit/>
          </a:bodyPr>
          <a:lstStyle/>
          <a:p>
            <a:pPr indent="0" lvl="0" marL="88900" marR="0" rtl="0" algn="l">
              <a:spcBef>
                <a:spcPts val="0"/>
              </a:spcBef>
              <a:spcAft>
                <a:spcPts val="0"/>
              </a:spcAft>
              <a:buNone/>
            </a:pPr>
            <a:r>
              <a:rPr lang="en" sz="1800">
                <a:solidFill>
                  <a:schemeClr val="dk1"/>
                </a:solidFill>
                <a:latin typeface="Times New Roman"/>
                <a:ea typeface="Times New Roman"/>
                <a:cs typeface="Times New Roman"/>
                <a:sym typeface="Times New Roman"/>
              </a:rPr>
              <a:t>The clusters are not sampled from a gaussian distribution. However, increasing k (number of clusters) we can fit the model</a:t>
            </a:r>
            <a:endParaRPr sz="1100"/>
          </a:p>
        </p:txBody>
      </p:sp>
      <p:pic>
        <p:nvPicPr>
          <p:cNvPr id="523" name="Google Shape;523;p52"/>
          <p:cNvPicPr preferRelativeResize="0"/>
          <p:nvPr/>
        </p:nvPicPr>
        <p:blipFill rotWithShape="1">
          <a:blip r:embed="rId4">
            <a:alphaModFix/>
          </a:blip>
          <a:srcRect b="0" l="0" r="0" t="0"/>
          <a:stretch/>
        </p:blipFill>
        <p:spPr>
          <a:xfrm>
            <a:off x="6117148" y="66599"/>
            <a:ext cx="3026852" cy="2291322"/>
          </a:xfrm>
          <a:prstGeom prst="rect">
            <a:avLst/>
          </a:prstGeom>
          <a:noFill/>
          <a:ln>
            <a:noFill/>
          </a:ln>
        </p:spPr>
      </p:pic>
      <p:sp>
        <p:nvSpPr>
          <p:cNvPr id="524" name="Google Shape;524;p52"/>
          <p:cNvSpPr txBox="1"/>
          <p:nvPr/>
        </p:nvSpPr>
        <p:spPr>
          <a:xfrm>
            <a:off x="0" y="2362972"/>
            <a:ext cx="8619392" cy="761747"/>
          </a:xfrm>
          <a:prstGeom prst="rect">
            <a:avLst/>
          </a:prstGeom>
          <a:noFill/>
          <a:ln>
            <a:noFill/>
          </a:ln>
        </p:spPr>
        <p:txBody>
          <a:bodyPr anchorCtr="0" anchor="t" bIns="34275" lIns="68575" spcFirstLastPara="1" rIns="68575" wrap="square" tIns="34275">
            <a:spAutoFit/>
          </a:bodyPr>
          <a:lstStyle/>
          <a:p>
            <a:pPr indent="-209550" lvl="0" marL="2159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In real life, many datasets can be modeled by Gaussian Distribution. </a:t>
            </a:r>
            <a:endParaRPr sz="1100"/>
          </a:p>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The Gaussian Mixture Model intuitively assumes that clusters originate from different Gaussian distributions, modeling the dataset as a mixture of these distributions—this forms the core concept of the model.</a:t>
            </a:r>
            <a:endParaRPr sz="1500">
              <a:solidFill>
                <a:schemeClr val="dk1"/>
              </a:solidFill>
              <a:latin typeface="Times New Roman"/>
              <a:ea typeface="Times New Roman"/>
              <a:cs typeface="Times New Roman"/>
              <a:sym typeface="Times New Roman"/>
            </a:endParaRPr>
          </a:p>
        </p:txBody>
      </p:sp>
      <p:grpSp>
        <p:nvGrpSpPr>
          <p:cNvPr id="525" name="Google Shape;525;p52"/>
          <p:cNvGrpSpPr/>
          <p:nvPr/>
        </p:nvGrpSpPr>
        <p:grpSpPr>
          <a:xfrm>
            <a:off x="118380" y="3148499"/>
            <a:ext cx="8132693" cy="823465"/>
            <a:chOff x="0" y="1605205"/>
            <a:chExt cx="10843591" cy="1097953"/>
          </a:xfrm>
        </p:grpSpPr>
        <p:sp>
          <p:nvSpPr>
            <p:cNvPr id="526" name="Google Shape;526;p52"/>
            <p:cNvSpPr txBox="1"/>
            <p:nvPr/>
          </p:nvSpPr>
          <p:spPr>
            <a:xfrm>
              <a:off x="0" y="1605205"/>
              <a:ext cx="10843591" cy="707886"/>
            </a:xfrm>
            <a:prstGeom prst="rect">
              <a:avLst/>
            </a:prstGeom>
            <a:noFill/>
            <a:ln>
              <a:noFill/>
            </a:ln>
          </p:spPr>
          <p:txBody>
            <a:bodyPr anchorCtr="0" anchor="t" bIns="34275" lIns="68575" spcFirstLastPara="1" rIns="68575" wrap="square" tIns="34275">
              <a:spAutoFit/>
            </a:bodyPr>
            <a:lstStyle/>
            <a:p>
              <a:pPr indent="-247650" lvl="0" marL="254000" marR="0" rtl="0" algn="just">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Suppose there are K clusters, the probability density is defined as a linear function of densities of all these K distributions, i.e.</a:t>
              </a:r>
              <a:endParaRPr sz="1500">
                <a:solidFill>
                  <a:schemeClr val="dk1"/>
                </a:solidFill>
                <a:latin typeface="Times New Roman"/>
                <a:ea typeface="Times New Roman"/>
                <a:cs typeface="Times New Roman"/>
                <a:sym typeface="Times New Roman"/>
              </a:endParaRPr>
            </a:p>
          </p:txBody>
        </p:sp>
        <p:sp>
          <p:nvSpPr>
            <p:cNvPr id="527" name="Google Shape;527;p52"/>
            <p:cNvSpPr txBox="1"/>
            <p:nvPr/>
          </p:nvSpPr>
          <p:spPr>
            <a:xfrm>
              <a:off x="68354" y="2333826"/>
              <a:ext cx="6096000" cy="369332"/>
            </a:xfrm>
            <a:prstGeom prst="rect">
              <a:avLst/>
            </a:prstGeom>
            <a:blipFill rotWithShape="1">
              <a:blip r:embed="rId5">
                <a:alphaModFix/>
              </a:blip>
              <a:stretch>
                <a:fillRect b="-24589" l="-899" r="0" t="-8196"/>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pic>
          <p:nvPicPr>
            <p:cNvPr id="528" name="Google Shape;528;p52"/>
            <p:cNvPicPr preferRelativeResize="0"/>
            <p:nvPr/>
          </p:nvPicPr>
          <p:blipFill rotWithShape="1">
            <a:blip r:embed="rId6">
              <a:alphaModFix/>
            </a:blip>
            <a:srcRect b="0" l="0" r="0" t="0"/>
            <a:stretch/>
          </p:blipFill>
          <p:spPr>
            <a:xfrm>
              <a:off x="3212186" y="1979438"/>
              <a:ext cx="2896004" cy="27626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3"/>
          <p:cNvSpPr txBox="1"/>
          <p:nvPr/>
        </p:nvSpPr>
        <p:spPr>
          <a:xfrm>
            <a:off x="0" y="15803"/>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23</a:t>
            </a:r>
            <a:endParaRPr b="1" sz="1800">
              <a:solidFill>
                <a:schemeClr val="lt1"/>
              </a:solidFill>
              <a:latin typeface="Times New Roman"/>
              <a:ea typeface="Times New Roman"/>
              <a:cs typeface="Times New Roman"/>
              <a:sym typeface="Times New Roman"/>
            </a:endParaRPr>
          </a:p>
        </p:txBody>
      </p:sp>
      <p:sp>
        <p:nvSpPr>
          <p:cNvPr id="535" name="Google Shape;535;p53"/>
          <p:cNvSpPr txBox="1"/>
          <p:nvPr/>
        </p:nvSpPr>
        <p:spPr>
          <a:xfrm>
            <a:off x="0" y="375983"/>
            <a:ext cx="8833402"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Suppose we have a Gaussian mixture model of 3-dimensional data with 4 Gaussians, and we use a model with full covariance matrices. How many parameters are in the model?</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30</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40</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50</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60</a:t>
            </a:r>
            <a:endParaRPr b="0" i="0" sz="1800" u="none" strike="noStrike">
              <a:solidFill>
                <a:schemeClr val="dk1"/>
              </a:solidFill>
              <a:latin typeface="Times New Roman"/>
              <a:ea typeface="Times New Roman"/>
              <a:cs typeface="Times New Roman"/>
              <a:sym typeface="Times New Roman"/>
            </a:endParaRPr>
          </a:p>
        </p:txBody>
      </p:sp>
      <p:sp>
        <p:nvSpPr>
          <p:cNvPr id="536" name="Google Shape;536;p53"/>
          <p:cNvSpPr txBox="1"/>
          <p:nvPr/>
        </p:nvSpPr>
        <p:spPr>
          <a:xfrm>
            <a:off x="-1" y="2243379"/>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23</a:t>
            </a:r>
            <a:endParaRPr b="1" sz="1800">
              <a:solidFill>
                <a:schemeClr val="lt1"/>
              </a:solidFill>
              <a:latin typeface="Times New Roman"/>
              <a:ea typeface="Times New Roman"/>
              <a:cs typeface="Times New Roman"/>
              <a:sym typeface="Times New Roman"/>
            </a:endParaRPr>
          </a:p>
        </p:txBody>
      </p:sp>
      <p:sp>
        <p:nvSpPr>
          <p:cNvPr id="537" name="Google Shape;537;p53"/>
          <p:cNvSpPr txBox="1"/>
          <p:nvPr/>
        </p:nvSpPr>
        <p:spPr>
          <a:xfrm>
            <a:off x="-1" y="476384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23</a:t>
            </a:r>
            <a:endParaRPr b="1" sz="1800">
              <a:solidFill>
                <a:schemeClr val="lt1"/>
              </a:solidFill>
              <a:latin typeface="Times New Roman"/>
              <a:ea typeface="Times New Roman"/>
              <a:cs typeface="Times New Roman"/>
              <a:sym typeface="Times New Roman"/>
            </a:endParaRPr>
          </a:p>
        </p:txBody>
      </p:sp>
      <p:sp>
        <p:nvSpPr>
          <p:cNvPr id="538" name="Google Shape;538;p53"/>
          <p:cNvSpPr txBox="1"/>
          <p:nvPr/>
        </p:nvSpPr>
        <p:spPr>
          <a:xfrm>
            <a:off x="-1" y="2708410"/>
            <a:ext cx="7312716" cy="1731243"/>
          </a:xfrm>
          <a:prstGeom prst="rect">
            <a:avLst/>
          </a:prstGeom>
          <a:blipFill rotWithShape="1">
            <a:blip r:embed="rId3">
              <a:alphaModFix/>
            </a:blip>
            <a:stretch>
              <a:fillRect b="-5011" l="-937" r="0" t="-211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539" name="Google Shape;539;p53"/>
          <p:cNvSpPr txBox="1"/>
          <p:nvPr/>
        </p:nvSpPr>
        <p:spPr>
          <a:xfrm>
            <a:off x="3017816" y="4763840"/>
            <a:ext cx="63362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540" name="Google Shape;540;p53"/>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1016276" y="50189"/>
            <a:ext cx="7111447"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Numerical Comparison of Single-link and Complete-link Clustering</a:t>
            </a:r>
            <a:endParaRPr b="1" sz="1800">
              <a:solidFill>
                <a:schemeClr val="lt1"/>
              </a:solidFill>
              <a:latin typeface="Times New Roman"/>
              <a:ea typeface="Times New Roman"/>
              <a:cs typeface="Times New Roman"/>
              <a:sym typeface="Times New Roman"/>
            </a:endParaRPr>
          </a:p>
        </p:txBody>
      </p:sp>
      <p:pic>
        <p:nvPicPr>
          <p:cNvPr id="157" name="Google Shape;157;p27"/>
          <p:cNvPicPr preferRelativeResize="0"/>
          <p:nvPr/>
        </p:nvPicPr>
        <p:blipFill rotWithShape="1">
          <a:blip r:embed="rId3">
            <a:alphaModFix/>
          </a:blip>
          <a:srcRect b="0" l="0" r="0" t="0"/>
          <a:stretch/>
        </p:blipFill>
        <p:spPr>
          <a:xfrm>
            <a:off x="0" y="524692"/>
            <a:ext cx="3615328" cy="1305650"/>
          </a:xfrm>
          <a:prstGeom prst="rect">
            <a:avLst/>
          </a:prstGeom>
          <a:noFill/>
          <a:ln>
            <a:noFill/>
          </a:ln>
        </p:spPr>
      </p:pic>
      <p:sp>
        <p:nvSpPr>
          <p:cNvPr id="158" name="Google Shape;158;p27"/>
          <p:cNvSpPr txBox="1"/>
          <p:nvPr/>
        </p:nvSpPr>
        <p:spPr>
          <a:xfrm>
            <a:off x="413729" y="2048336"/>
            <a:ext cx="3615329" cy="346249"/>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Single-link Clustering Approach</a:t>
            </a:r>
            <a:endParaRPr b="1" sz="1800">
              <a:solidFill>
                <a:schemeClr val="lt1"/>
              </a:solidFill>
              <a:latin typeface="Times New Roman"/>
              <a:ea typeface="Times New Roman"/>
              <a:cs typeface="Times New Roman"/>
              <a:sym typeface="Times New Roman"/>
            </a:endParaRPr>
          </a:p>
        </p:txBody>
      </p:sp>
      <p:sp>
        <p:nvSpPr>
          <p:cNvPr id="159" name="Google Shape;159;p27"/>
          <p:cNvSpPr txBox="1"/>
          <p:nvPr/>
        </p:nvSpPr>
        <p:spPr>
          <a:xfrm>
            <a:off x="139769" y="2571750"/>
            <a:ext cx="45732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Step 1: Connect </a:t>
            </a:r>
            <a:r>
              <a:rPr lang="en">
                <a:solidFill>
                  <a:schemeClr val="dk1"/>
                </a:solidFill>
                <a:latin typeface="Times New Roman"/>
                <a:ea typeface="Times New Roman"/>
                <a:cs typeface="Times New Roman"/>
                <a:sym typeface="Times New Roman"/>
              </a:rPr>
              <a:t>the closest</a:t>
            </a:r>
            <a:r>
              <a:rPr b="0" i="0" lang="en" sz="1400" u="none" strike="noStrike">
                <a:solidFill>
                  <a:schemeClr val="dk1"/>
                </a:solidFill>
                <a:latin typeface="Times New Roman"/>
                <a:ea typeface="Times New Roman"/>
                <a:cs typeface="Times New Roman"/>
                <a:sym typeface="Times New Roman"/>
              </a:rPr>
              <a:t> pair of points to form </a:t>
            </a:r>
            <a:r>
              <a:rPr lang="en">
                <a:solidFill>
                  <a:schemeClr val="dk1"/>
                </a:solidFill>
                <a:latin typeface="Times New Roman"/>
                <a:ea typeface="Times New Roman"/>
                <a:cs typeface="Times New Roman"/>
                <a:sym typeface="Times New Roman"/>
              </a:rPr>
              <a:t>a cluster. </a:t>
            </a:r>
            <a:r>
              <a:rPr b="0" i="0" lang="en" sz="1400" u="none" strike="noStrike">
                <a:solidFill>
                  <a:schemeClr val="dk1"/>
                </a:solidFill>
                <a:latin typeface="Times New Roman"/>
                <a:ea typeface="Times New Roman"/>
                <a:cs typeface="Times New Roman"/>
                <a:sym typeface="Times New Roman"/>
              </a:rPr>
              <a:t> Closest pairs are:</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d(P1, P2) = 1</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d(P4, P5) = 1</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Step 2: Connect clusters with single </a:t>
            </a:r>
            <a:r>
              <a:rPr lang="en">
                <a:solidFill>
                  <a:schemeClr val="dk1"/>
                </a:solidFill>
                <a:latin typeface="Times New Roman"/>
                <a:ea typeface="Times New Roman"/>
                <a:cs typeface="Times New Roman"/>
                <a:sym typeface="Times New Roman"/>
              </a:rPr>
              <a:t>links. </a:t>
            </a:r>
            <a:r>
              <a:rPr b="0" i="0" lang="en" sz="1400" u="none" strike="noStrike">
                <a:solidFill>
                  <a:schemeClr val="dk1"/>
                </a:solidFill>
                <a:latin typeface="Times New Roman"/>
                <a:ea typeface="Times New Roman"/>
                <a:cs typeface="Times New Roman"/>
                <a:sym typeface="Times New Roman"/>
              </a:rPr>
              <a:t> This is done by calculating closest distance between points belonging to different cluster </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d({P1, P2}, {P3}) = 3</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d({P4, P5}, {P3}) = 3</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d({P1, P2}, {P3,P4}) = 6</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Step 3: Connect the final clusters</a:t>
            </a:r>
            <a:endParaRPr sz="1400">
              <a:solidFill>
                <a:schemeClr val="dk1"/>
              </a:solidFill>
              <a:latin typeface="Times New Roman"/>
              <a:ea typeface="Times New Roman"/>
              <a:cs typeface="Times New Roman"/>
              <a:sym typeface="Times New Roman"/>
            </a:endParaRPr>
          </a:p>
        </p:txBody>
      </p:sp>
      <p:sp>
        <p:nvSpPr>
          <p:cNvPr id="160" name="Google Shape;160;p27"/>
          <p:cNvSpPr txBox="1"/>
          <p:nvPr/>
        </p:nvSpPr>
        <p:spPr>
          <a:xfrm>
            <a:off x="5114943" y="2048336"/>
            <a:ext cx="3874380" cy="346249"/>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Complete-link Clustering Approach</a:t>
            </a:r>
            <a:endParaRPr b="1" sz="1800">
              <a:solidFill>
                <a:schemeClr val="lt1"/>
              </a:solidFill>
              <a:latin typeface="Times New Roman"/>
              <a:ea typeface="Times New Roman"/>
              <a:cs typeface="Times New Roman"/>
              <a:sym typeface="Times New Roman"/>
            </a:endParaRPr>
          </a:p>
        </p:txBody>
      </p:sp>
      <p:sp>
        <p:nvSpPr>
          <p:cNvPr id="161" name="Google Shape;161;p27"/>
          <p:cNvSpPr txBox="1"/>
          <p:nvPr/>
        </p:nvSpPr>
        <p:spPr>
          <a:xfrm>
            <a:off x="4945348" y="2571749"/>
            <a:ext cx="42135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Step 1: Connect </a:t>
            </a:r>
            <a:r>
              <a:rPr lang="en">
                <a:solidFill>
                  <a:schemeClr val="dk1"/>
                </a:solidFill>
                <a:latin typeface="Times New Roman"/>
                <a:ea typeface="Times New Roman"/>
                <a:cs typeface="Times New Roman"/>
                <a:sym typeface="Times New Roman"/>
              </a:rPr>
              <a:t>the closest</a:t>
            </a:r>
            <a:r>
              <a:rPr b="0" i="0" lang="en" sz="1400" u="none" strike="noStrike">
                <a:solidFill>
                  <a:schemeClr val="dk1"/>
                </a:solidFill>
                <a:latin typeface="Times New Roman"/>
                <a:ea typeface="Times New Roman"/>
                <a:cs typeface="Times New Roman"/>
                <a:sym typeface="Times New Roman"/>
              </a:rPr>
              <a:t> pair of points to form </a:t>
            </a:r>
            <a:r>
              <a:rPr lang="en">
                <a:solidFill>
                  <a:schemeClr val="dk1"/>
                </a:solidFill>
                <a:latin typeface="Times New Roman"/>
                <a:ea typeface="Times New Roman"/>
                <a:cs typeface="Times New Roman"/>
                <a:sym typeface="Times New Roman"/>
              </a:rPr>
              <a:t>a cluster. </a:t>
            </a:r>
            <a:r>
              <a:rPr b="0" i="0" lang="en" sz="1400" u="none" strike="noStrike">
                <a:solidFill>
                  <a:schemeClr val="dk1"/>
                </a:solidFill>
                <a:latin typeface="Times New Roman"/>
                <a:ea typeface="Times New Roman"/>
                <a:cs typeface="Times New Roman"/>
                <a:sym typeface="Times New Roman"/>
              </a:rPr>
              <a:t> Closest pairs are:</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d(P1, P2) = 1</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d(P4, P5) = 1</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Step 2: Connect clusters with single </a:t>
            </a:r>
            <a:r>
              <a:rPr lang="en">
                <a:solidFill>
                  <a:schemeClr val="dk1"/>
                </a:solidFill>
                <a:latin typeface="Times New Roman"/>
                <a:ea typeface="Times New Roman"/>
                <a:cs typeface="Times New Roman"/>
                <a:sym typeface="Times New Roman"/>
              </a:rPr>
              <a:t>links. </a:t>
            </a:r>
            <a:r>
              <a:rPr b="0" i="0" lang="en" sz="1400" u="none" strike="noStrike">
                <a:solidFill>
                  <a:schemeClr val="dk1"/>
                </a:solidFill>
                <a:latin typeface="Times New Roman"/>
                <a:ea typeface="Times New Roman"/>
                <a:cs typeface="Times New Roman"/>
                <a:sym typeface="Times New Roman"/>
              </a:rPr>
              <a:t> This is done by calculating maximum distance between points belonging to different cluster </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d({P1, P2}, {P3}) = 4</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d({P4, P5}, {P3}) = 3</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d({P1, P2, P3}, {P4,P5}) = 8</a:t>
            </a:r>
            <a:endParaRPr sz="1100"/>
          </a:p>
          <a:p>
            <a:pPr indent="0" lvl="0" marL="0" marR="0" rtl="0" algn="l">
              <a:spcBef>
                <a:spcPts val="0"/>
              </a:spcBef>
              <a:spcAft>
                <a:spcPts val="0"/>
              </a:spcAft>
              <a:buNone/>
            </a:pPr>
            <a:r>
              <a:rPr b="0" i="0" lang="en" sz="1400" u="none" strike="noStrike">
                <a:solidFill>
                  <a:schemeClr val="dk1"/>
                </a:solidFill>
                <a:latin typeface="Times New Roman"/>
                <a:ea typeface="Times New Roman"/>
                <a:cs typeface="Times New Roman"/>
                <a:sym typeface="Times New Roman"/>
              </a:rPr>
              <a:t>Step 3: Connect the final clusters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4"/>
          <p:cNvSpPr txBox="1"/>
          <p:nvPr/>
        </p:nvSpPr>
        <p:spPr>
          <a:xfrm>
            <a:off x="-7991" y="431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24</a:t>
            </a:r>
            <a:endParaRPr b="1" sz="1800">
              <a:solidFill>
                <a:schemeClr val="lt1"/>
              </a:solidFill>
              <a:latin typeface="Times New Roman"/>
              <a:ea typeface="Times New Roman"/>
              <a:cs typeface="Times New Roman"/>
              <a:sym typeface="Times New Roman"/>
            </a:endParaRPr>
          </a:p>
        </p:txBody>
      </p:sp>
      <p:sp>
        <p:nvSpPr>
          <p:cNvPr id="547" name="Google Shape;547;p54"/>
          <p:cNvSpPr txBox="1"/>
          <p:nvPr/>
        </p:nvSpPr>
        <p:spPr>
          <a:xfrm>
            <a:off x="0" y="370411"/>
            <a:ext cx="8982489"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1: Empirical error is always greater than generalisation error.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2: Training data and test data have different underlying(true) distributions.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Choose the correct option: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Statement 1 is true. Statement 2 is true. Statement 2 is the correct reason for statement 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Statement 1 is true. Statement 2 is true. Statement 2 is not the correct reason for statement 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Statement 1 is true. Statement 2 is false.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Both statements are false.</a:t>
            </a:r>
            <a:endParaRPr sz="1100"/>
          </a:p>
        </p:txBody>
      </p:sp>
      <p:sp>
        <p:nvSpPr>
          <p:cNvPr id="548" name="Google Shape;548;p54"/>
          <p:cNvSpPr txBox="1"/>
          <p:nvPr/>
        </p:nvSpPr>
        <p:spPr>
          <a:xfrm>
            <a:off x="0" y="259172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24</a:t>
            </a:r>
            <a:endParaRPr b="1" sz="1800">
              <a:solidFill>
                <a:schemeClr val="lt1"/>
              </a:solidFill>
              <a:latin typeface="Times New Roman"/>
              <a:ea typeface="Times New Roman"/>
              <a:cs typeface="Times New Roman"/>
              <a:sym typeface="Times New Roman"/>
            </a:endParaRPr>
          </a:p>
        </p:txBody>
      </p:sp>
      <p:sp>
        <p:nvSpPr>
          <p:cNvPr id="549" name="Google Shape;549;p54"/>
          <p:cNvSpPr txBox="1"/>
          <p:nvPr/>
        </p:nvSpPr>
        <p:spPr>
          <a:xfrm>
            <a:off x="-1" y="4763840"/>
            <a:ext cx="2688731"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24</a:t>
            </a:r>
            <a:endParaRPr b="1" sz="1800">
              <a:solidFill>
                <a:schemeClr val="lt1"/>
              </a:solidFill>
              <a:latin typeface="Times New Roman"/>
              <a:ea typeface="Times New Roman"/>
              <a:cs typeface="Times New Roman"/>
              <a:sym typeface="Times New Roman"/>
            </a:endParaRPr>
          </a:p>
        </p:txBody>
      </p:sp>
      <p:sp>
        <p:nvSpPr>
          <p:cNvPr id="550" name="Google Shape;550;p54"/>
          <p:cNvSpPr txBox="1"/>
          <p:nvPr/>
        </p:nvSpPr>
        <p:spPr>
          <a:xfrm>
            <a:off x="3017816" y="4763840"/>
            <a:ext cx="5826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551" name="Google Shape;551;p54"/>
          <p:cNvCxnSpPr/>
          <p:nvPr/>
        </p:nvCxnSpPr>
        <p:spPr>
          <a:xfrm>
            <a:off x="2740911" y="4952386"/>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552" name="Google Shape;552;p54"/>
          <p:cNvSpPr txBox="1"/>
          <p:nvPr/>
        </p:nvSpPr>
        <p:spPr>
          <a:xfrm>
            <a:off x="-7991" y="3327565"/>
            <a:ext cx="4406056"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Empirical error can be greater than or less than generalisation error. In fact, it is typically less than generalisation error since the model tends to perform better on the data it has seen during training.</a:t>
            </a:r>
            <a:endParaRPr sz="1500">
              <a:solidFill>
                <a:schemeClr val="dk1"/>
              </a:solidFill>
              <a:latin typeface="Times New Roman"/>
              <a:ea typeface="Times New Roman"/>
              <a:cs typeface="Times New Roman"/>
              <a:sym typeface="Times New Roman"/>
            </a:endParaRPr>
          </a:p>
        </p:txBody>
      </p:sp>
      <p:pic>
        <p:nvPicPr>
          <p:cNvPr id="553" name="Google Shape;553;p54"/>
          <p:cNvPicPr preferRelativeResize="0"/>
          <p:nvPr/>
        </p:nvPicPr>
        <p:blipFill rotWithShape="1">
          <a:blip r:embed="rId3">
            <a:alphaModFix/>
          </a:blip>
          <a:srcRect b="0" l="0" r="0" t="0"/>
          <a:stretch/>
        </p:blipFill>
        <p:spPr>
          <a:xfrm>
            <a:off x="4572000" y="2791288"/>
            <a:ext cx="4411303" cy="17081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5"/>
          <p:cNvSpPr txBox="1"/>
          <p:nvPr/>
        </p:nvSpPr>
        <p:spPr>
          <a:xfrm>
            <a:off x="0" y="191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25</a:t>
            </a:r>
            <a:endParaRPr b="1" sz="1800">
              <a:solidFill>
                <a:schemeClr val="lt1"/>
              </a:solidFill>
              <a:latin typeface="Times New Roman"/>
              <a:ea typeface="Times New Roman"/>
              <a:cs typeface="Times New Roman"/>
              <a:sym typeface="Times New Roman"/>
            </a:endParaRPr>
          </a:p>
        </p:txBody>
      </p:sp>
      <p:sp>
        <p:nvSpPr>
          <p:cNvPr id="560" name="Google Shape;560;p55"/>
          <p:cNvSpPr txBox="1"/>
          <p:nvPr/>
        </p:nvSpPr>
        <p:spPr>
          <a:xfrm>
            <a:off x="0" y="342750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25</a:t>
            </a:r>
            <a:endParaRPr b="1" sz="1800">
              <a:solidFill>
                <a:schemeClr val="lt1"/>
              </a:solidFill>
              <a:latin typeface="Times New Roman"/>
              <a:ea typeface="Times New Roman"/>
              <a:cs typeface="Times New Roman"/>
              <a:sym typeface="Times New Roman"/>
            </a:endParaRPr>
          </a:p>
        </p:txBody>
      </p:sp>
      <p:sp>
        <p:nvSpPr>
          <p:cNvPr id="561" name="Google Shape;561;p55"/>
          <p:cNvSpPr txBox="1"/>
          <p:nvPr/>
        </p:nvSpPr>
        <p:spPr>
          <a:xfrm>
            <a:off x="-1" y="4763840"/>
            <a:ext cx="2793092"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25</a:t>
            </a:r>
            <a:endParaRPr b="1" sz="1800">
              <a:solidFill>
                <a:schemeClr val="lt1"/>
              </a:solidFill>
              <a:latin typeface="Times New Roman"/>
              <a:ea typeface="Times New Roman"/>
              <a:cs typeface="Times New Roman"/>
              <a:sym typeface="Times New Roman"/>
            </a:endParaRPr>
          </a:p>
        </p:txBody>
      </p:sp>
      <p:sp>
        <p:nvSpPr>
          <p:cNvPr id="562" name="Google Shape;562;p55"/>
          <p:cNvSpPr txBox="1"/>
          <p:nvPr/>
        </p:nvSpPr>
        <p:spPr>
          <a:xfrm>
            <a:off x="3144539" y="4763840"/>
            <a:ext cx="82862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563" name="Google Shape;563;p55"/>
          <p:cNvCxnSpPr/>
          <p:nvPr/>
        </p:nvCxnSpPr>
        <p:spPr>
          <a:xfrm>
            <a:off x="2852726" y="4922055"/>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564" name="Google Shape;564;p55"/>
          <p:cNvSpPr txBox="1"/>
          <p:nvPr/>
        </p:nvSpPr>
        <p:spPr>
          <a:xfrm>
            <a:off x="0" y="3773752"/>
            <a:ext cx="9033961"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State-(Current steering wheel position, Current pedal positions, Current speed) Actions-(Turn the steering wheel, Press pedals)</a:t>
            </a:r>
            <a:endParaRPr sz="1100"/>
          </a:p>
        </p:txBody>
      </p:sp>
      <p:sp>
        <p:nvSpPr>
          <p:cNvPr id="565" name="Google Shape;565;p55"/>
          <p:cNvSpPr txBox="1"/>
          <p:nvPr/>
        </p:nvSpPr>
        <p:spPr>
          <a:xfrm>
            <a:off x="55019" y="456675"/>
            <a:ext cx="8923921" cy="286232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You want to create a self-driving car software. In the context of the standard Reinforcement Learning framework, what would you classify as the state and actions? Note that your system does not have access to previous states.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a. State-(Current steering wheel position, Current pedal positions, Current speed) Actions-(Turn the steering wheel, Press pedals)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b. State-(Current steering wheel position, Current pedal positions, Current acceleration) Actions-(Turn the steering wheel, Press pedals)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c. State-(Current steering wheel position, Current pedal positions, Current speed) Actions-(Change direction, Change speed)</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d. State-(Current steering wheel position, Current pedal positions, Current acceleration) Actions-(Change direction, Change speed)</a:t>
            </a: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56"/>
          <p:cNvPicPr preferRelativeResize="0"/>
          <p:nvPr/>
        </p:nvPicPr>
        <p:blipFill>
          <a:blip r:embed="rId3">
            <a:alphaModFix/>
          </a:blip>
          <a:stretch>
            <a:fillRect/>
          </a:stretch>
        </p:blipFill>
        <p:spPr>
          <a:xfrm>
            <a:off x="0" y="0"/>
            <a:ext cx="3743576" cy="5143501"/>
          </a:xfrm>
          <a:prstGeom prst="rect">
            <a:avLst/>
          </a:prstGeom>
          <a:noFill/>
          <a:ln>
            <a:noFill/>
          </a:ln>
        </p:spPr>
      </p:pic>
      <p:pic>
        <p:nvPicPr>
          <p:cNvPr id="571" name="Google Shape;571;p56"/>
          <p:cNvPicPr preferRelativeResize="0"/>
          <p:nvPr/>
        </p:nvPicPr>
        <p:blipFill rotWithShape="1">
          <a:blip r:embed="rId4">
            <a:alphaModFix/>
          </a:blip>
          <a:srcRect b="5464" l="0" r="0" t="0"/>
          <a:stretch/>
        </p:blipFill>
        <p:spPr>
          <a:xfrm>
            <a:off x="3703165" y="0"/>
            <a:ext cx="5440836" cy="5143499"/>
          </a:xfrm>
          <a:prstGeom prst="rect">
            <a:avLst/>
          </a:prstGeom>
          <a:noFill/>
          <a:ln>
            <a:noFill/>
          </a:ln>
        </p:spPr>
      </p:pic>
      <p:sp>
        <p:nvSpPr>
          <p:cNvPr id="572" name="Google Shape;572;p56"/>
          <p:cNvSpPr txBox="1"/>
          <p:nvPr/>
        </p:nvSpPr>
        <p:spPr>
          <a:xfrm>
            <a:off x="3703225" y="4758125"/>
            <a:ext cx="5440800" cy="385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Calibri"/>
                <a:ea typeface="Calibri"/>
                <a:cs typeface="Calibri"/>
                <a:sym typeface="Calibri"/>
              </a:rPr>
              <a:t>Contact me: </a:t>
            </a:r>
            <a:r>
              <a:rPr lang="en" u="sng">
                <a:solidFill>
                  <a:srgbClr val="00FFFF"/>
                </a:solidFill>
                <a:latin typeface="Calibri"/>
                <a:ea typeface="Calibri"/>
                <a:cs typeface="Calibri"/>
                <a:sym typeface="Calibri"/>
                <a:hlinkClick r:id="rId5">
                  <a:extLst>
                    <a:ext uri="{A12FA001-AC4F-418D-AE19-62706E023703}">
                      <ahyp:hlinkClr val="tx"/>
                    </a:ext>
                  </a:extLst>
                </a:hlinkClick>
              </a:rPr>
              <a:t>https://sites.google.com/view/ayans-agribot/home</a:t>
            </a:r>
            <a:endParaRPr>
              <a:solidFill>
                <a:srgbClr val="00FFFF"/>
              </a:solidFill>
              <a:latin typeface="Calibri"/>
              <a:ea typeface="Calibri"/>
              <a:cs typeface="Calibri"/>
              <a:sym typeface="Calibri"/>
            </a:endParaRPr>
          </a:p>
          <a:p>
            <a:pPr indent="0" lvl="0" marL="0" rtl="0" algn="r">
              <a:spcBef>
                <a:spcPts val="0"/>
              </a:spcBef>
              <a:spcAft>
                <a:spcPts val="0"/>
              </a:spcAft>
              <a:buNone/>
            </a:pPr>
            <a:r>
              <a:rPr lang="en">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3">
            <a:alphaModFix/>
          </a:blip>
          <a:srcRect b="0" l="0" r="0" t="0"/>
          <a:stretch/>
        </p:blipFill>
        <p:spPr>
          <a:xfrm>
            <a:off x="135112" y="669091"/>
            <a:ext cx="8873776" cy="35938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70" name="Shape 170"/>
        <p:cNvGrpSpPr/>
        <p:nvPr/>
      </p:nvGrpSpPr>
      <p:grpSpPr>
        <a:xfrm>
          <a:off x="0" y="0"/>
          <a:ext cx="0" cy="0"/>
          <a:chOff x="0" y="0"/>
          <a:chExt cx="0" cy="0"/>
        </a:xfrm>
      </p:grpSpPr>
      <p:sp>
        <p:nvSpPr>
          <p:cNvPr id="171" name="Google Shape;171;p29"/>
          <p:cNvSpPr txBox="1"/>
          <p:nvPr/>
        </p:nvSpPr>
        <p:spPr>
          <a:xfrm>
            <a:off x="1981614" y="23720"/>
            <a:ext cx="5180771"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Numerical Approach for Markov Random Field</a:t>
            </a:r>
            <a:endParaRPr b="1" sz="1800">
              <a:solidFill>
                <a:schemeClr val="lt1"/>
              </a:solidFill>
              <a:latin typeface="Times New Roman"/>
              <a:ea typeface="Times New Roman"/>
              <a:cs typeface="Times New Roman"/>
              <a:sym typeface="Times New Roman"/>
            </a:endParaRPr>
          </a:p>
        </p:txBody>
      </p:sp>
      <p:pic>
        <p:nvPicPr>
          <p:cNvPr id="172" name="Google Shape;172;p29"/>
          <p:cNvPicPr preferRelativeResize="0"/>
          <p:nvPr/>
        </p:nvPicPr>
        <p:blipFill rotWithShape="1">
          <a:blip r:embed="rId3">
            <a:alphaModFix/>
          </a:blip>
          <a:srcRect b="0" l="0" r="0" t="0"/>
          <a:stretch/>
        </p:blipFill>
        <p:spPr>
          <a:xfrm>
            <a:off x="0" y="36200"/>
            <a:ext cx="1043133" cy="378671"/>
          </a:xfrm>
          <a:prstGeom prst="rect">
            <a:avLst/>
          </a:prstGeom>
          <a:noFill/>
          <a:ln>
            <a:noFill/>
          </a:ln>
        </p:spPr>
      </p:pic>
      <p:pic>
        <p:nvPicPr>
          <p:cNvPr id="173" name="Google Shape;173;p29"/>
          <p:cNvPicPr preferRelativeResize="0"/>
          <p:nvPr/>
        </p:nvPicPr>
        <p:blipFill rotWithShape="1">
          <a:blip r:embed="rId4">
            <a:alphaModFix/>
          </a:blip>
          <a:srcRect b="0" l="0" r="0" t="0"/>
          <a:stretch/>
        </p:blipFill>
        <p:spPr>
          <a:xfrm>
            <a:off x="0" y="542898"/>
            <a:ext cx="4436794" cy="1390583"/>
          </a:xfrm>
          <a:prstGeom prst="rect">
            <a:avLst/>
          </a:prstGeom>
          <a:noFill/>
          <a:ln>
            <a:noFill/>
          </a:ln>
        </p:spPr>
      </p:pic>
      <p:pic>
        <p:nvPicPr>
          <p:cNvPr id="174" name="Google Shape;174;p29"/>
          <p:cNvPicPr preferRelativeResize="0"/>
          <p:nvPr/>
        </p:nvPicPr>
        <p:blipFill rotWithShape="1">
          <a:blip r:embed="rId5">
            <a:alphaModFix/>
          </a:blip>
          <a:srcRect b="0" l="0" r="0" t="0"/>
          <a:stretch/>
        </p:blipFill>
        <p:spPr>
          <a:xfrm>
            <a:off x="4571999" y="503862"/>
            <a:ext cx="4417935" cy="1738556"/>
          </a:xfrm>
          <a:prstGeom prst="rect">
            <a:avLst/>
          </a:prstGeom>
          <a:noFill/>
          <a:ln>
            <a:noFill/>
          </a:ln>
        </p:spPr>
      </p:pic>
      <p:pic>
        <p:nvPicPr>
          <p:cNvPr id="175" name="Google Shape;175;p29"/>
          <p:cNvPicPr preferRelativeResize="0"/>
          <p:nvPr/>
        </p:nvPicPr>
        <p:blipFill rotWithShape="1">
          <a:blip r:embed="rId6">
            <a:alphaModFix/>
          </a:blip>
          <a:srcRect b="0" l="0" r="0" t="0"/>
          <a:stretch/>
        </p:blipFill>
        <p:spPr>
          <a:xfrm>
            <a:off x="0" y="1982016"/>
            <a:ext cx="4047711" cy="949228"/>
          </a:xfrm>
          <a:prstGeom prst="rect">
            <a:avLst/>
          </a:prstGeom>
          <a:noFill/>
          <a:ln>
            <a:noFill/>
          </a:ln>
        </p:spPr>
      </p:pic>
      <p:pic>
        <p:nvPicPr>
          <p:cNvPr id="176" name="Google Shape;176;p29"/>
          <p:cNvPicPr preferRelativeResize="0"/>
          <p:nvPr/>
        </p:nvPicPr>
        <p:blipFill rotWithShape="1">
          <a:blip r:embed="rId7">
            <a:alphaModFix/>
          </a:blip>
          <a:srcRect b="0" l="0" r="0" t="0"/>
          <a:stretch/>
        </p:blipFill>
        <p:spPr>
          <a:xfrm>
            <a:off x="0" y="3065137"/>
            <a:ext cx="4869115" cy="2054643"/>
          </a:xfrm>
          <a:prstGeom prst="rect">
            <a:avLst/>
          </a:prstGeom>
          <a:noFill/>
          <a:ln>
            <a:noFill/>
          </a:ln>
        </p:spPr>
      </p:pic>
      <p:pic>
        <p:nvPicPr>
          <p:cNvPr id="177" name="Google Shape;177;p29"/>
          <p:cNvPicPr preferRelativeResize="0"/>
          <p:nvPr/>
        </p:nvPicPr>
        <p:blipFill rotWithShape="1">
          <a:blip r:embed="rId8">
            <a:alphaModFix/>
          </a:blip>
          <a:srcRect b="0" l="0" r="0" t="0"/>
          <a:stretch/>
        </p:blipFill>
        <p:spPr>
          <a:xfrm>
            <a:off x="5005339" y="3122332"/>
            <a:ext cx="4043181" cy="1328250"/>
          </a:xfrm>
          <a:prstGeom prst="rect">
            <a:avLst/>
          </a:prstGeom>
          <a:noFill/>
          <a:ln>
            <a:noFill/>
          </a:ln>
        </p:spPr>
      </p:pic>
      <p:sp>
        <p:nvSpPr>
          <p:cNvPr id="178" name="Google Shape;178;p29"/>
          <p:cNvSpPr txBox="1"/>
          <p:nvPr/>
        </p:nvSpPr>
        <p:spPr>
          <a:xfrm>
            <a:off x="149425" y="4695225"/>
            <a:ext cx="47817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highlight>
                <a:schemeClr val="dk1"/>
              </a:highlight>
              <a:latin typeface="Calibri"/>
              <a:ea typeface="Calibri"/>
              <a:cs typeface="Calibri"/>
              <a:sym typeface="Calibri"/>
            </a:endParaRPr>
          </a:p>
        </p:txBody>
      </p:sp>
      <p:sp>
        <p:nvSpPr>
          <p:cNvPr id="179" name="Google Shape;179;p29"/>
          <p:cNvSpPr/>
          <p:nvPr/>
        </p:nvSpPr>
        <p:spPr>
          <a:xfrm>
            <a:off x="133700" y="4703075"/>
            <a:ext cx="4781700" cy="416700"/>
          </a:xfrm>
          <a:prstGeom prst="rect">
            <a:avLst/>
          </a:prstGeom>
          <a:solidFill>
            <a:srgbClr val="21212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 name="Google Shape;180;p29"/>
          <p:cNvSpPr/>
          <p:nvPr/>
        </p:nvSpPr>
        <p:spPr>
          <a:xfrm>
            <a:off x="7715250" y="3381850"/>
            <a:ext cx="235800" cy="270300"/>
          </a:xfrm>
          <a:prstGeom prst="rect">
            <a:avLst/>
          </a:prstGeom>
          <a:solidFill>
            <a:srgbClr val="21212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1" name="Google Shape;181;p29"/>
          <p:cNvSpPr txBox="1"/>
          <p:nvPr/>
        </p:nvSpPr>
        <p:spPr>
          <a:xfrm>
            <a:off x="8116375" y="3320000"/>
            <a:ext cx="393300" cy="236700"/>
          </a:xfrm>
          <a:prstGeom prst="rect">
            <a:avLst/>
          </a:prstGeom>
          <a:solidFill>
            <a:srgbClr val="212121"/>
          </a:solidFill>
          <a:ln cap="flat" cmpd="sng" w="9525">
            <a:solidFill>
              <a:srgbClr val="21212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Calibri"/>
                <a:ea typeface="Calibri"/>
                <a:cs typeface="Calibri"/>
                <a:sym typeface="Calibri"/>
              </a:rPr>
              <a:t>10</a:t>
            </a:r>
            <a:endParaRPr sz="1200">
              <a:solidFill>
                <a:schemeClr val="lt1"/>
              </a:solidFill>
              <a:latin typeface="Calibri"/>
              <a:ea typeface="Calibri"/>
              <a:cs typeface="Calibri"/>
              <a:sym typeface="Calibri"/>
            </a:endParaRPr>
          </a:p>
        </p:txBody>
      </p:sp>
      <p:sp>
        <p:nvSpPr>
          <p:cNvPr id="182" name="Google Shape;182;p29"/>
          <p:cNvSpPr txBox="1"/>
          <p:nvPr/>
        </p:nvSpPr>
        <p:spPr>
          <a:xfrm>
            <a:off x="7998375" y="4266750"/>
            <a:ext cx="393300" cy="236700"/>
          </a:xfrm>
          <a:prstGeom prst="rect">
            <a:avLst/>
          </a:prstGeom>
          <a:solidFill>
            <a:srgbClr val="212121"/>
          </a:solidFill>
          <a:ln cap="flat" cmpd="sng" w="9525">
            <a:solidFill>
              <a:srgbClr val="21212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Calibri"/>
                <a:ea typeface="Calibri"/>
                <a:cs typeface="Calibri"/>
                <a:sym typeface="Calibri"/>
              </a:rPr>
              <a:t>10</a:t>
            </a:r>
            <a:endParaRPr sz="1200">
              <a:solidFill>
                <a:schemeClr val="lt1"/>
              </a:solidFill>
              <a:latin typeface="Calibri"/>
              <a:ea typeface="Calibri"/>
              <a:cs typeface="Calibri"/>
              <a:sym typeface="Calibri"/>
            </a:endParaRPr>
          </a:p>
        </p:txBody>
      </p:sp>
      <p:sp>
        <p:nvSpPr>
          <p:cNvPr id="183" name="Google Shape;183;p29"/>
          <p:cNvSpPr txBox="1"/>
          <p:nvPr/>
        </p:nvSpPr>
        <p:spPr>
          <a:xfrm>
            <a:off x="8391675" y="4030050"/>
            <a:ext cx="393300" cy="236700"/>
          </a:xfrm>
          <a:prstGeom prst="rect">
            <a:avLst/>
          </a:prstGeom>
          <a:solidFill>
            <a:srgbClr val="21212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Calibri"/>
                <a:ea typeface="Calibri"/>
                <a:cs typeface="Calibri"/>
                <a:sym typeface="Calibri"/>
              </a:rPr>
              <a:t>0.6</a:t>
            </a:r>
            <a:endParaRPr sz="12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1178350" y="1081725"/>
            <a:ext cx="7197365"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All important questions covered from Week 1-12</a:t>
            </a:r>
            <a:endParaRPr sz="1100"/>
          </a:p>
        </p:txBody>
      </p:sp>
      <p:sp>
        <p:nvSpPr>
          <p:cNvPr id="189" name="Google Shape;189;p30"/>
          <p:cNvSpPr txBox="1"/>
          <p:nvPr/>
        </p:nvSpPr>
        <p:spPr>
          <a:xfrm>
            <a:off x="1538924" y="283105"/>
            <a:ext cx="606614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Topics on which Extra Session Questions are based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a:t>
            </a:r>
            <a:endParaRPr b="1" sz="1800">
              <a:solidFill>
                <a:schemeClr val="lt1"/>
              </a:solidFill>
              <a:latin typeface="Times New Roman"/>
              <a:ea typeface="Times New Roman"/>
              <a:cs typeface="Times New Roman"/>
              <a:sym typeface="Times New Roman"/>
            </a:endParaRPr>
          </a:p>
        </p:txBody>
      </p:sp>
      <p:sp>
        <p:nvSpPr>
          <p:cNvPr id="196" name="Google Shape;196;p31"/>
          <p:cNvSpPr txBox="1"/>
          <p:nvPr/>
        </p:nvSpPr>
        <p:spPr>
          <a:xfrm>
            <a:off x="0" y="432561"/>
            <a:ext cx="9004853" cy="2008242"/>
          </a:xfrm>
          <a:prstGeom prst="rect">
            <a:avLst/>
          </a:prstGeom>
          <a:blipFill rotWithShape="1">
            <a:blip r:embed="rId3">
              <a:alphaModFix/>
            </a:blip>
            <a:stretch>
              <a:fillRect b="-4326" l="-759" r="0" t="-182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197" name="Google Shape;197;p31"/>
          <p:cNvSpPr txBox="1"/>
          <p:nvPr/>
        </p:nvSpPr>
        <p:spPr>
          <a:xfrm>
            <a:off x="37079" y="309641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a:t>
            </a:r>
            <a:endParaRPr b="1" sz="1800">
              <a:solidFill>
                <a:schemeClr val="lt1"/>
              </a:solidFill>
              <a:latin typeface="Times New Roman"/>
              <a:ea typeface="Times New Roman"/>
              <a:cs typeface="Times New Roman"/>
              <a:sym typeface="Times New Roman"/>
            </a:endParaRPr>
          </a:p>
        </p:txBody>
      </p:sp>
      <p:sp>
        <p:nvSpPr>
          <p:cNvPr id="198" name="Google Shape;198;p31"/>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a:t>
            </a:r>
            <a:endParaRPr b="1" sz="1800">
              <a:solidFill>
                <a:schemeClr val="lt1"/>
              </a:solidFill>
              <a:latin typeface="Times New Roman"/>
              <a:ea typeface="Times New Roman"/>
              <a:cs typeface="Times New Roman"/>
              <a:sym typeface="Times New Roman"/>
            </a:endParaRPr>
          </a:p>
        </p:txBody>
      </p:sp>
      <p:sp>
        <p:nvSpPr>
          <p:cNvPr id="199" name="Google Shape;199;p31"/>
          <p:cNvSpPr txBox="1"/>
          <p:nvPr/>
        </p:nvSpPr>
        <p:spPr>
          <a:xfrm>
            <a:off x="0" y="3510914"/>
            <a:ext cx="8639589"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3 nearest neighbors of the point (0.7,−0.8) are (−1.0,−0.5), (−0.5, 0.0) and (0.0,−2.0)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having class labels 1, 0 and 1 respectively. Taking the majority of these labels, we get class 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as the predicted label.</a:t>
            </a:r>
            <a:endParaRPr sz="1100"/>
          </a:p>
        </p:txBody>
      </p:sp>
      <p:sp>
        <p:nvSpPr>
          <p:cNvPr id="200" name="Google Shape;200;p31"/>
          <p:cNvSpPr txBox="1"/>
          <p:nvPr/>
        </p:nvSpPr>
        <p:spPr>
          <a:xfrm>
            <a:off x="3017816" y="4763840"/>
            <a:ext cx="85099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01" name="Google Shape;201;p31"/>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02" name="Google Shape;202;p31"/>
          <p:cNvGraphicFramePr/>
          <p:nvPr/>
        </p:nvGraphicFramePr>
        <p:xfrm>
          <a:off x="5722649" y="1362404"/>
          <a:ext cx="3000000" cy="3000000"/>
        </p:xfrm>
        <a:graphic>
          <a:graphicData uri="http://schemas.openxmlformats.org/drawingml/2006/table">
            <a:tbl>
              <a:tblPr bandRow="1" firstRow="1">
                <a:noFill/>
                <a:tableStyleId>{0FB66A8C-423F-4A9D-A508-D757DF64B0CF}</a:tableStyleId>
              </a:tblPr>
              <a:tblGrid>
                <a:gridCol w="1073625"/>
                <a:gridCol w="1284175"/>
                <a:gridCol w="745475"/>
              </a:tblGrid>
              <a:tr h="297175">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ctr">
                        <a:spcBef>
                          <a:spcPts val="0"/>
                        </a:spcBef>
                        <a:spcAft>
                          <a:spcPts val="0"/>
                        </a:spcAft>
                        <a:buNone/>
                      </a:pPr>
                      <a:r>
                        <a:rPr b="1" lang="en" sz="1500">
                          <a:latin typeface="Times New Roman"/>
                          <a:ea typeface="Times New Roman"/>
                          <a:cs typeface="Times New Roman"/>
                          <a:sym typeface="Times New Roman"/>
                        </a:rPr>
                        <a:t>y</a:t>
                      </a:r>
                      <a:endParaRPr b="1" sz="1500">
                        <a:latin typeface="Times New Roman"/>
                        <a:ea typeface="Times New Roman"/>
                        <a:cs typeface="Times New Roman"/>
                        <a:sym typeface="Times New Roman"/>
                      </a:endParaRPr>
                    </a:p>
                  </a:txBody>
                  <a:tcPr marT="34300" marB="34300" marR="68600" marL="68600"/>
                </a:tc>
              </a:tr>
              <a:tr h="29717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-0.5</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0.0</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a:txBody>
                  <a:tcPr marT="34300" marB="34300" marR="68600" marL="68600"/>
                </a:tc>
              </a:tr>
              <a:tr h="29717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2.0</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0.5</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a:txBody>
                  <a:tcPr marT="34300" marB="34300" marR="68600" marL="68600"/>
                </a:tc>
              </a:tr>
              <a:tr h="29717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-1.0</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-0.5</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34300" marB="34300" marR="68600" marL="68600"/>
                </a:tc>
              </a:tr>
              <a:tr h="29717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0.0</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-2.0</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34300" marB="34300" marR="68600" marL="68600"/>
                </a:tc>
              </a:tr>
              <a:tr h="29717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2.5</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-1.5</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34300" marB="34300" marR="68600" marL="68600"/>
                </a:tc>
              </a:tr>
              <a:tr h="29717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1.0</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2.0</a:t>
                      </a:r>
                      <a:endParaRPr sz="1500">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34300" marB="34300" marR="68600" marL="68600"/>
                </a:tc>
              </a:tr>
            </a:tbl>
          </a:graphicData>
        </a:graphic>
      </p:graphicFrame>
      <p:pic>
        <p:nvPicPr>
          <p:cNvPr id="203" name="Google Shape;203;p31"/>
          <p:cNvPicPr preferRelativeResize="0"/>
          <p:nvPr/>
        </p:nvPicPr>
        <p:blipFill rotWithShape="1">
          <a:blip r:embed="rId4">
            <a:alphaModFix/>
          </a:blip>
          <a:srcRect b="0" l="0" r="0" t="0"/>
          <a:stretch/>
        </p:blipFill>
        <p:spPr>
          <a:xfrm>
            <a:off x="2154307" y="1373834"/>
            <a:ext cx="3429000" cy="2057400"/>
          </a:xfrm>
          <a:prstGeom prst="rect">
            <a:avLst/>
          </a:prstGeom>
          <a:noFill/>
          <a:ln>
            <a:noFill/>
          </a:ln>
        </p:spPr>
      </p:pic>
      <p:sp>
        <p:nvSpPr>
          <p:cNvPr id="204" name="Google Shape;204;p31"/>
          <p:cNvSpPr txBox="1"/>
          <p:nvPr/>
        </p:nvSpPr>
        <p:spPr>
          <a:xfrm>
            <a:off x="6087250" y="1362400"/>
            <a:ext cx="550500" cy="2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x1</a:t>
            </a:r>
            <a:endParaRPr sz="1200">
              <a:solidFill>
                <a:schemeClr val="lt1"/>
              </a:solidFill>
              <a:latin typeface="Times New Roman"/>
              <a:ea typeface="Times New Roman"/>
              <a:cs typeface="Times New Roman"/>
              <a:sym typeface="Times New Roman"/>
            </a:endParaRPr>
          </a:p>
        </p:txBody>
      </p:sp>
      <p:sp>
        <p:nvSpPr>
          <p:cNvPr id="205" name="Google Shape;205;p31"/>
          <p:cNvSpPr txBox="1"/>
          <p:nvPr/>
        </p:nvSpPr>
        <p:spPr>
          <a:xfrm>
            <a:off x="7175550" y="1373825"/>
            <a:ext cx="550500" cy="2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Times New Roman"/>
                <a:ea typeface="Times New Roman"/>
                <a:cs typeface="Times New Roman"/>
                <a:sym typeface="Times New Roman"/>
              </a:rPr>
              <a:t>x2</a:t>
            </a:r>
            <a:endParaRPr sz="1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nvSpPr>
        <p:spPr>
          <a:xfrm>
            <a:off x="-1" y="12527"/>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a:t>
            </a:r>
            <a:endParaRPr b="1" sz="1800">
              <a:solidFill>
                <a:schemeClr val="lt1"/>
              </a:solidFill>
              <a:latin typeface="Times New Roman"/>
              <a:ea typeface="Times New Roman"/>
              <a:cs typeface="Times New Roman"/>
              <a:sym typeface="Times New Roman"/>
            </a:endParaRPr>
          </a:p>
        </p:txBody>
      </p:sp>
      <p:sp>
        <p:nvSpPr>
          <p:cNvPr id="212" name="Google Shape;212;p32"/>
          <p:cNvSpPr txBox="1"/>
          <p:nvPr/>
        </p:nvSpPr>
        <p:spPr>
          <a:xfrm>
            <a:off x="0" y="411025"/>
            <a:ext cx="9027215" cy="2839239"/>
          </a:xfrm>
          <a:prstGeom prst="rect">
            <a:avLst/>
          </a:prstGeom>
          <a:blipFill rotWithShape="1">
            <a:blip r:embed="rId3">
              <a:alphaModFix/>
            </a:blip>
            <a:stretch>
              <a:fillRect b="-2736" l="-758" r="0" t="-1287"/>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13" name="Google Shape;213;p32"/>
          <p:cNvSpPr txBox="1"/>
          <p:nvPr/>
        </p:nvSpPr>
        <p:spPr>
          <a:xfrm>
            <a:off x="0" y="332494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a:t>
            </a:r>
            <a:endParaRPr b="1" sz="1800">
              <a:solidFill>
                <a:schemeClr val="lt1"/>
              </a:solidFill>
              <a:latin typeface="Times New Roman"/>
              <a:ea typeface="Times New Roman"/>
              <a:cs typeface="Times New Roman"/>
              <a:sym typeface="Times New Roman"/>
            </a:endParaRPr>
          </a:p>
        </p:txBody>
      </p:sp>
      <p:sp>
        <p:nvSpPr>
          <p:cNvPr id="214" name="Google Shape;214;p32"/>
          <p:cNvSpPr txBox="1"/>
          <p:nvPr/>
        </p:nvSpPr>
        <p:spPr>
          <a:xfrm>
            <a:off x="-1" y="4763840"/>
            <a:ext cx="2817743"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10</a:t>
            </a:r>
            <a:endParaRPr b="1" sz="1800">
              <a:solidFill>
                <a:schemeClr val="lt1"/>
              </a:solidFill>
              <a:latin typeface="Times New Roman"/>
              <a:ea typeface="Times New Roman"/>
              <a:cs typeface="Times New Roman"/>
              <a:sym typeface="Times New Roman"/>
            </a:endParaRPr>
          </a:p>
        </p:txBody>
      </p:sp>
      <p:sp>
        <p:nvSpPr>
          <p:cNvPr id="215" name="Google Shape;215;p32"/>
          <p:cNvSpPr txBox="1"/>
          <p:nvPr/>
        </p:nvSpPr>
        <p:spPr>
          <a:xfrm>
            <a:off x="-1" y="3762706"/>
            <a:ext cx="9027215"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Model (ii) is more complex than model (i). So, (ii) will have a lower mean-squared error and higher variance than (i). If a complex model overfits the data, a simpler model may or may  not overfit. However, if a complex model underfits the data, a simpler model will definitely underfit.</a:t>
            </a:r>
            <a:endParaRPr sz="1100"/>
          </a:p>
        </p:txBody>
      </p:sp>
      <p:sp>
        <p:nvSpPr>
          <p:cNvPr id="216" name="Google Shape;216;p32"/>
          <p:cNvSpPr txBox="1"/>
          <p:nvPr/>
        </p:nvSpPr>
        <p:spPr>
          <a:xfrm>
            <a:off x="3301082" y="4771806"/>
            <a:ext cx="127091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 c), e)</a:t>
            </a:r>
            <a:endParaRPr b="1" sz="1800">
              <a:solidFill>
                <a:schemeClr val="lt1"/>
              </a:solidFill>
              <a:latin typeface="Times New Roman"/>
              <a:ea typeface="Times New Roman"/>
              <a:cs typeface="Times New Roman"/>
              <a:sym typeface="Times New Roman"/>
            </a:endParaRPr>
          </a:p>
        </p:txBody>
      </p:sp>
      <p:cxnSp>
        <p:nvCxnSpPr>
          <p:cNvPr id="217" name="Google Shape;217;p32"/>
          <p:cNvCxnSpPr/>
          <p:nvPr/>
        </p:nvCxnSpPr>
        <p:spPr>
          <a:xfrm>
            <a:off x="2964542" y="4944930"/>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218" name="Google Shape;218;p32"/>
          <p:cNvPicPr preferRelativeResize="0"/>
          <p:nvPr/>
        </p:nvPicPr>
        <p:blipFill rotWithShape="1">
          <a:blip r:embed="rId4">
            <a:alphaModFix/>
          </a:blip>
          <a:srcRect b="5255" l="11336" r="7260" t="5968"/>
          <a:stretch/>
        </p:blipFill>
        <p:spPr>
          <a:xfrm>
            <a:off x="6302893" y="1998601"/>
            <a:ext cx="2227679" cy="16552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3</a:t>
            </a:r>
            <a:endParaRPr b="1" sz="1800">
              <a:solidFill>
                <a:schemeClr val="lt1"/>
              </a:solidFill>
              <a:latin typeface="Times New Roman"/>
              <a:ea typeface="Times New Roman"/>
              <a:cs typeface="Times New Roman"/>
              <a:sym typeface="Times New Roman"/>
            </a:endParaRPr>
          </a:p>
        </p:txBody>
      </p:sp>
      <p:sp>
        <p:nvSpPr>
          <p:cNvPr id="225" name="Google Shape;225;p33"/>
          <p:cNvSpPr txBox="1"/>
          <p:nvPr/>
        </p:nvSpPr>
        <p:spPr>
          <a:xfrm>
            <a:off x="-1" y="517217"/>
            <a:ext cx="8833402"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the following 4 training examples: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We want to learn a function f(x) = ax+b which is parametrized by (a, b). Using squared error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as the loss function, which of the following parameters would you use to model this function.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(1,1)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(1,2)</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(2,1)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(2,2)</a:t>
            </a:r>
            <a:endParaRPr sz="1800">
              <a:solidFill>
                <a:schemeClr val="dk1"/>
              </a:solidFill>
              <a:latin typeface="Times New Roman"/>
              <a:ea typeface="Times New Roman"/>
              <a:cs typeface="Times New Roman"/>
              <a:sym typeface="Times New Roman"/>
            </a:endParaRPr>
          </a:p>
        </p:txBody>
      </p:sp>
      <p:sp>
        <p:nvSpPr>
          <p:cNvPr id="226" name="Google Shape;226;p33"/>
          <p:cNvSpPr txBox="1"/>
          <p:nvPr/>
        </p:nvSpPr>
        <p:spPr>
          <a:xfrm>
            <a:off x="0" y="305679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3</a:t>
            </a:r>
            <a:endParaRPr b="1" sz="1800">
              <a:solidFill>
                <a:schemeClr val="lt1"/>
              </a:solidFill>
              <a:latin typeface="Times New Roman"/>
              <a:ea typeface="Times New Roman"/>
              <a:cs typeface="Times New Roman"/>
              <a:sym typeface="Times New Roman"/>
            </a:endParaRPr>
          </a:p>
        </p:txBody>
      </p:sp>
      <p:sp>
        <p:nvSpPr>
          <p:cNvPr id="227" name="Google Shape;227;p33"/>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3</a:t>
            </a:r>
            <a:endParaRPr b="1" sz="1800">
              <a:solidFill>
                <a:schemeClr val="lt1"/>
              </a:solidFill>
              <a:latin typeface="Times New Roman"/>
              <a:ea typeface="Times New Roman"/>
              <a:cs typeface="Times New Roman"/>
              <a:sym typeface="Times New Roman"/>
            </a:endParaRPr>
          </a:p>
        </p:txBody>
      </p:sp>
      <p:sp>
        <p:nvSpPr>
          <p:cNvPr id="228" name="Google Shape;228;p33"/>
          <p:cNvSpPr txBox="1"/>
          <p:nvPr/>
        </p:nvSpPr>
        <p:spPr>
          <a:xfrm>
            <a:off x="1" y="3502570"/>
            <a:ext cx="5113681"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line y = x + 1 is the one with minimum squared error out of all the four proposed.</a:t>
            </a:r>
            <a:endParaRPr sz="1100"/>
          </a:p>
        </p:txBody>
      </p:sp>
      <p:sp>
        <p:nvSpPr>
          <p:cNvPr id="229" name="Google Shape;229;p33"/>
          <p:cNvSpPr txBox="1"/>
          <p:nvPr/>
        </p:nvSpPr>
        <p:spPr>
          <a:xfrm>
            <a:off x="3017816" y="4763840"/>
            <a:ext cx="1097835"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30" name="Google Shape;230;p33"/>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31" name="Google Shape;231;p33"/>
          <p:cNvGraphicFramePr/>
          <p:nvPr/>
        </p:nvGraphicFramePr>
        <p:xfrm>
          <a:off x="5566108" y="1452896"/>
          <a:ext cx="3000000" cy="3000000"/>
        </p:xfrm>
        <a:graphic>
          <a:graphicData uri="http://schemas.openxmlformats.org/drawingml/2006/table">
            <a:tbl>
              <a:tblPr bandRow="1" firstRow="1">
                <a:noFill/>
                <a:tableStyleId>{0FB66A8C-423F-4A9D-A508-D757DF64B0CF}</a:tableStyleId>
              </a:tblPr>
              <a:tblGrid>
                <a:gridCol w="1073625"/>
                <a:gridCol w="1284175"/>
              </a:tblGrid>
              <a:tr h="278125">
                <a:tc>
                  <a:txBody>
                    <a:bodyPr/>
                    <a:lstStyle/>
                    <a:p>
                      <a:pPr indent="0" lvl="0" marL="0" marR="0" rtl="0" algn="ctr">
                        <a:lnSpc>
                          <a:spcPct val="100000"/>
                        </a:lnSpc>
                        <a:spcBef>
                          <a:spcPts val="0"/>
                        </a:spcBef>
                        <a:spcAft>
                          <a:spcPts val="0"/>
                        </a:spcAft>
                        <a:buClr>
                          <a:schemeClr val="lt1"/>
                        </a:buClr>
                        <a:buSzPts val="1500"/>
                        <a:buFont typeface="Times New Roman"/>
                        <a:buNone/>
                      </a:pPr>
                      <a:r>
                        <a:rPr b="1" lang="en" sz="1500">
                          <a:solidFill>
                            <a:schemeClr val="lt1"/>
                          </a:solidFill>
                          <a:latin typeface="Times New Roman"/>
                          <a:ea typeface="Times New Roman"/>
                          <a:cs typeface="Times New Roman"/>
                          <a:sym typeface="Times New Roman"/>
                        </a:rPr>
                        <a:t>x</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y</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-1</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0.0319</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0.8692</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1</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1.9566</a:t>
                      </a:r>
                      <a:endParaRPr sz="1500">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2</a:t>
                      </a:r>
                      <a:endParaRPr sz="1100"/>
                    </a:p>
                  </a:txBody>
                  <a:tcPr marT="34300" marB="34300" marR="68600" marL="68600"/>
                </a:tc>
                <a:tc>
                  <a:txBody>
                    <a:bodyPr/>
                    <a:lstStyle/>
                    <a:p>
                      <a:pPr indent="0" lvl="0" marL="0" marR="0" rtl="0" algn="ctr">
                        <a:spcBef>
                          <a:spcPts val="0"/>
                        </a:spcBef>
                        <a:spcAft>
                          <a:spcPts val="0"/>
                        </a:spcAft>
                        <a:buNone/>
                      </a:pPr>
                      <a:r>
                        <a:rPr lang="en" sz="1500">
                          <a:latin typeface="Times New Roman"/>
                          <a:ea typeface="Times New Roman"/>
                          <a:cs typeface="Times New Roman"/>
                          <a:sym typeface="Times New Roman"/>
                        </a:rPr>
                        <a:t>3.0343</a:t>
                      </a:r>
                      <a:endParaRPr sz="1500">
                        <a:latin typeface="Times New Roman"/>
                        <a:ea typeface="Times New Roman"/>
                        <a:cs typeface="Times New Roman"/>
                        <a:sym typeface="Times New Roman"/>
                      </a:endParaRPr>
                    </a:p>
                  </a:txBody>
                  <a:tcPr marT="34300" marB="34300" marR="68600" marL="68600"/>
                </a:tc>
              </a:tr>
            </a:tbl>
          </a:graphicData>
        </a:graphic>
      </p:graphicFrame>
      <p:pic>
        <p:nvPicPr>
          <p:cNvPr id="232" name="Google Shape;232;p33"/>
          <p:cNvPicPr preferRelativeResize="0"/>
          <p:nvPr/>
        </p:nvPicPr>
        <p:blipFill rotWithShape="1">
          <a:blip r:embed="rId3">
            <a:alphaModFix/>
          </a:blip>
          <a:srcRect b="0" l="0" r="0" t="0"/>
          <a:stretch/>
        </p:blipFill>
        <p:spPr>
          <a:xfrm>
            <a:off x="5680450" y="3403046"/>
            <a:ext cx="2129135" cy="13217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