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ArialBlac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d3f170254_1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fd3f170254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d3f170254_1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2fd3f170254_1_1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fd3f170254_1_1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d3f170254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fd3f170254_1_1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fd3f170254_1_1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d3f170254_1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2fd3f170254_1_1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fd3f170254_1_1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d3f170254_1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fd3f170254_1_2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fd3f170254_1_2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d3f170254_1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fd3f170254_1_2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fd3f170254_1_2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d3f170254_1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2fd3f170254_1_2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fd3f170254_1_2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d3f170254_1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fd3f170254_1_2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fd3f170254_1_2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d3f170254_1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2fd3f170254_1_2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2fd3f170254_1_2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d3f170254_1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2fd3f170254_1_2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fd3f170254_1_2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d3f170254_1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fd3f170254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d3f170254_1_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fd3f170254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d3f170254_1_1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fd3f170254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d3f170254_1_1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fd3f170254_1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d3f170254_1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fd3f170254_1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d3f170254_1_1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fd3f170254_1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d3f170254_1_1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fd3f170254_1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d3f170254_1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2fd3f170254_1_1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fd3f170254_1_1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20.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0"/>
          </a:blip>
          <a:stretch>
            <a:fillRect/>
          </a:stretch>
        </a:blipFill>
      </p:bgPr>
    </p:bg>
    <p:spTree>
      <p:nvGrpSpPr>
        <p:cNvPr id="128" name="Shape 128"/>
        <p:cNvGrpSpPr/>
        <p:nvPr/>
      </p:nvGrpSpPr>
      <p:grpSpPr>
        <a:xfrm>
          <a:off x="0" y="0"/>
          <a:ext cx="0" cy="0"/>
          <a:chOff x="0" y="0"/>
          <a:chExt cx="0" cy="0"/>
        </a:xfrm>
      </p:grpSpPr>
      <p:sp>
        <p:nvSpPr>
          <p:cNvPr id="129" name="Google Shape;129;p25"/>
          <p:cNvSpPr/>
          <p:nvPr/>
        </p:nvSpPr>
        <p:spPr>
          <a:xfrm>
            <a:off x="2266924" y="128010"/>
            <a:ext cx="4610157" cy="131574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Week-7 (Discussion)</a:t>
            </a:r>
            <a:endParaRPr sz="1100"/>
          </a:p>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9</a:t>
            </a:r>
            <a:r>
              <a:rPr b="1" baseline="30000" i="0" lang="en" sz="4100" u="none" cap="none" strike="noStrike">
                <a:solidFill>
                  <a:srgbClr val="FFD966"/>
                </a:solidFill>
                <a:latin typeface="Calibri"/>
                <a:ea typeface="Calibri"/>
                <a:cs typeface="Calibri"/>
                <a:sym typeface="Calibri"/>
              </a:rPr>
              <a:t>th</a:t>
            </a:r>
            <a:r>
              <a:rPr b="1" i="0" lang="en" sz="4100" u="none" cap="none" strike="noStrike">
                <a:solidFill>
                  <a:srgbClr val="FFD966"/>
                </a:solidFill>
                <a:latin typeface="Calibri"/>
                <a:ea typeface="Calibri"/>
                <a:cs typeface="Calibri"/>
                <a:sym typeface="Calibri"/>
              </a:rPr>
              <a:t> September, 2024</a:t>
            </a:r>
            <a:endParaRPr b="1" i="0" sz="4100" u="none" cap="none" strike="noStrike">
              <a:solidFill>
                <a:srgbClr val="FFD966"/>
              </a:solidFill>
              <a:latin typeface="Calibri"/>
              <a:ea typeface="Calibri"/>
              <a:cs typeface="Calibri"/>
              <a:sym typeface="Calibri"/>
            </a:endParaRPr>
          </a:p>
        </p:txBody>
      </p:sp>
      <p:pic>
        <p:nvPicPr>
          <p:cNvPr id="130" name="Google Shape;130;p25"/>
          <p:cNvPicPr preferRelativeResize="0"/>
          <p:nvPr/>
        </p:nvPicPr>
        <p:blipFill rotWithShape="1">
          <a:blip r:embed="rId4">
            <a:alphaModFix/>
          </a:blip>
          <a:srcRect b="0" l="0" r="0" t="0"/>
          <a:stretch/>
        </p:blipFill>
        <p:spPr>
          <a:xfrm>
            <a:off x="91911" y="122195"/>
            <a:ext cx="1477652" cy="1477652"/>
          </a:xfrm>
          <a:prstGeom prst="rect">
            <a:avLst/>
          </a:prstGeom>
          <a:noFill/>
          <a:ln>
            <a:noFill/>
          </a:ln>
        </p:spPr>
      </p:pic>
      <p:pic>
        <p:nvPicPr>
          <p:cNvPr id="131" name="Google Shape;131;p25"/>
          <p:cNvPicPr preferRelativeResize="0"/>
          <p:nvPr/>
        </p:nvPicPr>
        <p:blipFill rotWithShape="1">
          <a:blip r:embed="rId5">
            <a:alphaModFix/>
          </a:blip>
          <a:srcRect b="0" l="0" r="0" t="0"/>
          <a:stretch/>
        </p:blipFill>
        <p:spPr>
          <a:xfrm>
            <a:off x="7858547" y="226219"/>
            <a:ext cx="1133573" cy="1269602"/>
          </a:xfrm>
          <a:prstGeom prst="rect">
            <a:avLst/>
          </a:prstGeom>
          <a:noFill/>
          <a:ln>
            <a:noFill/>
          </a:ln>
        </p:spPr>
      </p:pic>
      <p:sp>
        <p:nvSpPr>
          <p:cNvPr id="132" name="Google Shape;132;p25"/>
          <p:cNvSpPr txBox="1"/>
          <p:nvPr/>
        </p:nvSpPr>
        <p:spPr>
          <a:xfrm>
            <a:off x="0" y="1922667"/>
            <a:ext cx="7335077" cy="1882919"/>
          </a:xfrm>
          <a:prstGeom prst="rect">
            <a:avLst/>
          </a:prstGeom>
          <a:solidFill>
            <a:srgbClr val="FFE699">
              <a:alpha val="74901"/>
            </a:srgbClr>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3000" u="none" cap="none" strike="noStrike">
                <a:solidFill>
                  <a:srgbClr val="548135"/>
                </a:solidFill>
                <a:latin typeface="Arial Black"/>
                <a:ea typeface="Arial Black"/>
                <a:cs typeface="Arial Black"/>
                <a:sym typeface="Arial Black"/>
              </a:rPr>
              <a:t>Introduction to Machine Learning</a:t>
            </a:r>
            <a:endParaRPr sz="1800">
              <a:solidFill>
                <a:srgbClr val="548135"/>
              </a:solidFill>
              <a:latin typeface="Arial Black"/>
              <a:ea typeface="Arial Black"/>
              <a:cs typeface="Arial Black"/>
              <a:sym typeface="Arial Black"/>
            </a:endParaRPr>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 Balaraman Ravindran</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Professor and Head of the Department</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Department of Data Science and Artificial Intelligence </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IIT Madras</a:t>
            </a:r>
            <a:endParaRPr b="1" sz="1500">
              <a:solidFill>
                <a:srgbClr val="548135"/>
              </a:solidFill>
              <a:latin typeface="Arial"/>
              <a:ea typeface="Arial"/>
              <a:cs typeface="Arial"/>
              <a:sym typeface="Arial"/>
            </a:endParaRPr>
          </a:p>
        </p:txBody>
      </p:sp>
      <p:sp>
        <p:nvSpPr>
          <p:cNvPr id="133" name="Google Shape;133;p25"/>
          <p:cNvSpPr txBox="1"/>
          <p:nvPr/>
        </p:nvSpPr>
        <p:spPr>
          <a:xfrm>
            <a:off x="1" y="3965274"/>
            <a:ext cx="6440864" cy="1073756"/>
          </a:xfrm>
          <a:prstGeom prst="rect">
            <a:avLst/>
          </a:prstGeom>
          <a:solidFill>
            <a:srgbClr val="812494"/>
          </a:solid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Ayan Paul</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PMRF Research Scholar </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IIT Kharagpur</a:t>
            </a:r>
            <a:endParaRPr b="1" sz="1500">
              <a:solidFill>
                <a:srgbClr val="FFF2CC"/>
              </a:solidFill>
              <a:latin typeface="Arial"/>
              <a:ea typeface="Arial"/>
              <a:cs typeface="Arial"/>
              <a:sym typeface="Arial"/>
            </a:endParaRPr>
          </a:p>
        </p:txBody>
      </p:sp>
      <p:pic>
        <p:nvPicPr>
          <p:cNvPr id="134" name="Google Shape;134;p25"/>
          <p:cNvPicPr preferRelativeResize="0"/>
          <p:nvPr/>
        </p:nvPicPr>
        <p:blipFill rotWithShape="1">
          <a:blip r:embed="rId6">
            <a:alphaModFix/>
          </a:blip>
          <a:srcRect b="0" l="0" r="0" t="0"/>
          <a:stretch/>
        </p:blipFill>
        <p:spPr>
          <a:xfrm>
            <a:off x="6015821" y="2197044"/>
            <a:ext cx="3128179" cy="29464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a:t>
            </a:r>
            <a:endParaRPr b="1" sz="1800">
              <a:solidFill>
                <a:schemeClr val="lt1"/>
              </a:solidFill>
              <a:latin typeface="Times New Roman"/>
              <a:ea typeface="Times New Roman"/>
              <a:cs typeface="Times New Roman"/>
              <a:sym typeface="Times New Roman"/>
            </a:endParaRPr>
          </a:p>
        </p:txBody>
      </p:sp>
      <p:sp>
        <p:nvSpPr>
          <p:cNvPr id="231" name="Google Shape;231;p34"/>
          <p:cNvSpPr txBox="1"/>
          <p:nvPr/>
        </p:nvSpPr>
        <p:spPr>
          <a:xfrm>
            <a:off x="-1" y="517217"/>
            <a:ext cx="8833402" cy="200824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Suppose we have a classification dataset comprising of 2 classes A and B with 100 and 50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samples respectively. Suppose we use stratified sampling to split the data into train and test</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sets. Which of the following train-test splits would be appropriate?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Train- {A : 80 samples,B : 30 samples}, Test- {A : 20 samples,B : 20 samples}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Train- {A : 20 samples,B : 20 samples}, Test- {A : 80 samples,B : 30 samples}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Train- {A : 80 samples,B : 40 samples}, Test- {A : 20 samples,B : 10 samples}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Train- {A : 20 samples,B : 10 samples}, Test- {A : 80 samples,B : 40 samples}</a:t>
            </a:r>
            <a:endParaRPr sz="1800">
              <a:solidFill>
                <a:schemeClr val="dk1"/>
              </a:solidFill>
              <a:latin typeface="Times New Roman"/>
              <a:ea typeface="Times New Roman"/>
              <a:cs typeface="Times New Roman"/>
              <a:sym typeface="Times New Roman"/>
            </a:endParaRPr>
          </a:p>
        </p:txBody>
      </p:sp>
      <p:sp>
        <p:nvSpPr>
          <p:cNvPr id="232" name="Google Shape;232;p34"/>
          <p:cNvSpPr txBox="1"/>
          <p:nvPr/>
        </p:nvSpPr>
        <p:spPr>
          <a:xfrm>
            <a:off x="-7649" y="2670943"/>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a:t>
            </a:r>
            <a:endParaRPr b="1" sz="1800">
              <a:solidFill>
                <a:schemeClr val="lt1"/>
              </a:solidFill>
              <a:latin typeface="Times New Roman"/>
              <a:ea typeface="Times New Roman"/>
              <a:cs typeface="Times New Roman"/>
              <a:sym typeface="Times New Roman"/>
            </a:endParaRPr>
          </a:p>
        </p:txBody>
      </p:sp>
      <p:sp>
        <p:nvSpPr>
          <p:cNvPr id="233" name="Google Shape;233;p34"/>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a:t>
            </a:r>
            <a:endParaRPr b="1" sz="1800">
              <a:solidFill>
                <a:schemeClr val="lt1"/>
              </a:solidFill>
              <a:latin typeface="Times New Roman"/>
              <a:ea typeface="Times New Roman"/>
              <a:cs typeface="Times New Roman"/>
              <a:sym typeface="Times New Roman"/>
            </a:endParaRPr>
          </a:p>
        </p:txBody>
      </p:sp>
      <p:sp>
        <p:nvSpPr>
          <p:cNvPr id="234" name="Google Shape;234;p34"/>
          <p:cNvSpPr txBox="1"/>
          <p:nvPr/>
        </p:nvSpPr>
        <p:spPr>
          <a:xfrm>
            <a:off x="3017816" y="4763840"/>
            <a:ext cx="69445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235" name="Google Shape;235;p34"/>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36" name="Google Shape;236;p34"/>
          <p:cNvSpPr txBox="1"/>
          <p:nvPr/>
        </p:nvSpPr>
        <p:spPr>
          <a:xfrm>
            <a:off x="0" y="3192738"/>
            <a:ext cx="8915402" cy="108491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In stratified sampling, the train and test sets have the same class proportions as the original dataset. Also, the train set is generally chosen to be larger than the test set.</a:t>
            </a:r>
            <a:endParaRPr sz="1100"/>
          </a:p>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Options (c) and (d) preserve the class proportion in the original dataset. Of these two, (c) has a larger training set while (d) has a larger test set. Hence, (c) is the right option.</a:t>
            </a:r>
            <a:endParaRPr sz="17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3</a:t>
            </a:r>
            <a:endParaRPr b="1" sz="1800">
              <a:solidFill>
                <a:schemeClr val="lt1"/>
              </a:solidFill>
              <a:latin typeface="Times New Roman"/>
              <a:ea typeface="Times New Roman"/>
              <a:cs typeface="Times New Roman"/>
              <a:sym typeface="Times New Roman"/>
            </a:endParaRPr>
          </a:p>
        </p:txBody>
      </p:sp>
      <p:sp>
        <p:nvSpPr>
          <p:cNvPr id="243" name="Google Shape;243;p35"/>
          <p:cNvSpPr txBox="1"/>
          <p:nvPr/>
        </p:nvSpPr>
        <p:spPr>
          <a:xfrm>
            <a:off x="-1" y="517217"/>
            <a:ext cx="8833402" cy="200824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Suppose we are performing cross-validation on a multiclass classification dataset with N data</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points. Which of the following statement(s) is/are correct?</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In stratified k-fold cross validation, each fold should have a class-wise proportion similar to the given dataset.</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In k-fold cross-validation, we train one model and evaluate it on the k different test sets.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In LOOCV, we train N different models, using (N-1) data points for training each model.</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In LOOCV, we can use the same test data to evaluate all the trained models.</a:t>
            </a:r>
            <a:endParaRPr sz="1800">
              <a:solidFill>
                <a:schemeClr val="dk1"/>
              </a:solidFill>
              <a:latin typeface="Times New Roman"/>
              <a:ea typeface="Times New Roman"/>
              <a:cs typeface="Times New Roman"/>
              <a:sym typeface="Times New Roman"/>
            </a:endParaRPr>
          </a:p>
        </p:txBody>
      </p:sp>
      <p:sp>
        <p:nvSpPr>
          <p:cNvPr id="244" name="Google Shape;244;p35"/>
          <p:cNvSpPr txBox="1"/>
          <p:nvPr/>
        </p:nvSpPr>
        <p:spPr>
          <a:xfrm>
            <a:off x="51097" y="2811638"/>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3</a:t>
            </a:r>
            <a:endParaRPr b="1" sz="1800">
              <a:solidFill>
                <a:schemeClr val="lt1"/>
              </a:solidFill>
              <a:latin typeface="Times New Roman"/>
              <a:ea typeface="Times New Roman"/>
              <a:cs typeface="Times New Roman"/>
              <a:sym typeface="Times New Roman"/>
            </a:endParaRPr>
          </a:p>
        </p:txBody>
      </p:sp>
      <p:sp>
        <p:nvSpPr>
          <p:cNvPr id="245" name="Google Shape;245;p35"/>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3</a:t>
            </a:r>
            <a:endParaRPr b="1" sz="1800">
              <a:solidFill>
                <a:schemeClr val="lt1"/>
              </a:solidFill>
              <a:latin typeface="Times New Roman"/>
              <a:ea typeface="Times New Roman"/>
              <a:cs typeface="Times New Roman"/>
              <a:sym typeface="Times New Roman"/>
            </a:endParaRPr>
          </a:p>
        </p:txBody>
      </p:sp>
      <p:sp>
        <p:nvSpPr>
          <p:cNvPr id="246" name="Google Shape;246;p35"/>
          <p:cNvSpPr txBox="1"/>
          <p:nvPr/>
        </p:nvSpPr>
        <p:spPr>
          <a:xfrm>
            <a:off x="51097" y="3254249"/>
            <a:ext cx="8796671" cy="122341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If the class-wise proportions are different across different folds, the model evaluate will beincorrect.</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In k-fold cross-validation, we divide the dataset into k parts. For a given model, we use one part as the test set and the remaining (k-1) parts as the training set. This process is repeated k times to get k models. LOOCV (Leave One Out Cross Validation) is a special case of k-fold cross-validation. For a given model, we use one data point as the test set and the remaining (N-1) data points for training. This process is repeated N times to get N models.</a:t>
            </a:r>
            <a:endParaRPr sz="1500">
              <a:solidFill>
                <a:schemeClr val="dk1"/>
              </a:solidFill>
              <a:latin typeface="Times New Roman"/>
              <a:ea typeface="Times New Roman"/>
              <a:cs typeface="Times New Roman"/>
              <a:sym typeface="Times New Roman"/>
            </a:endParaRPr>
          </a:p>
        </p:txBody>
      </p:sp>
      <p:sp>
        <p:nvSpPr>
          <p:cNvPr id="247" name="Google Shape;247;p35"/>
          <p:cNvSpPr txBox="1"/>
          <p:nvPr/>
        </p:nvSpPr>
        <p:spPr>
          <a:xfrm>
            <a:off x="3017816" y="4763840"/>
            <a:ext cx="63362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 c)</a:t>
            </a:r>
            <a:endParaRPr b="1" sz="1800">
              <a:solidFill>
                <a:schemeClr val="lt1"/>
              </a:solidFill>
              <a:latin typeface="Times New Roman"/>
              <a:ea typeface="Times New Roman"/>
              <a:cs typeface="Times New Roman"/>
              <a:sym typeface="Times New Roman"/>
            </a:endParaRPr>
          </a:p>
        </p:txBody>
      </p:sp>
      <p:cxnSp>
        <p:nvCxnSpPr>
          <p:cNvPr id="248" name="Google Shape;248;p35"/>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nvSpPr>
        <p:spPr>
          <a:xfrm>
            <a:off x="0" y="1755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4</a:t>
            </a:r>
            <a:endParaRPr b="1" sz="1800">
              <a:solidFill>
                <a:schemeClr val="lt1"/>
              </a:solidFill>
              <a:latin typeface="Times New Roman"/>
              <a:ea typeface="Times New Roman"/>
              <a:cs typeface="Times New Roman"/>
              <a:sym typeface="Times New Roman"/>
            </a:endParaRPr>
          </a:p>
        </p:txBody>
      </p:sp>
      <p:sp>
        <p:nvSpPr>
          <p:cNvPr id="255" name="Google Shape;255;p36"/>
          <p:cNvSpPr txBox="1"/>
          <p:nvPr/>
        </p:nvSpPr>
        <p:spPr>
          <a:xfrm>
            <a:off x="35097" y="384932"/>
            <a:ext cx="8982490" cy="1644730"/>
          </a:xfrm>
          <a:prstGeom prst="rect">
            <a:avLst/>
          </a:prstGeom>
          <a:blipFill rotWithShape="1">
            <a:blip r:embed="rId3">
              <a:alphaModFix/>
            </a:blip>
            <a:stretch>
              <a:fillRect b="0" l="-814" r="0" t="-2221"/>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256" name="Google Shape;256;p36"/>
          <p:cNvSpPr txBox="1"/>
          <p:nvPr/>
        </p:nvSpPr>
        <p:spPr>
          <a:xfrm>
            <a:off x="35097" y="2663552"/>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4</a:t>
            </a:r>
            <a:endParaRPr b="1" sz="1800">
              <a:solidFill>
                <a:schemeClr val="lt1"/>
              </a:solidFill>
              <a:latin typeface="Times New Roman"/>
              <a:ea typeface="Times New Roman"/>
              <a:cs typeface="Times New Roman"/>
              <a:sym typeface="Times New Roman"/>
            </a:endParaRPr>
          </a:p>
        </p:txBody>
      </p:sp>
      <p:sp>
        <p:nvSpPr>
          <p:cNvPr id="257" name="Google Shape;257;p36"/>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4</a:t>
            </a:r>
            <a:endParaRPr b="1" sz="1800">
              <a:solidFill>
                <a:schemeClr val="lt1"/>
              </a:solidFill>
              <a:latin typeface="Times New Roman"/>
              <a:ea typeface="Times New Roman"/>
              <a:cs typeface="Times New Roman"/>
              <a:sym typeface="Times New Roman"/>
            </a:endParaRPr>
          </a:p>
        </p:txBody>
      </p:sp>
      <p:sp>
        <p:nvSpPr>
          <p:cNvPr id="258" name="Google Shape;258;p36"/>
          <p:cNvSpPr txBox="1"/>
          <p:nvPr/>
        </p:nvSpPr>
        <p:spPr>
          <a:xfrm>
            <a:off x="35097" y="3086649"/>
            <a:ext cx="7943449"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recall is computed as TP/TP+FN .</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For option (b), recall = 8/8+2 = 0.8, which is the maximum among all the options. Similarly, we can compute it for the other options and verify that option (b) has the highest recall.</a:t>
            </a:r>
            <a:endParaRPr sz="1100"/>
          </a:p>
        </p:txBody>
      </p:sp>
      <p:sp>
        <p:nvSpPr>
          <p:cNvPr id="259" name="Google Shape;259;p36"/>
          <p:cNvSpPr txBox="1"/>
          <p:nvPr/>
        </p:nvSpPr>
        <p:spPr>
          <a:xfrm>
            <a:off x="3017816" y="4763840"/>
            <a:ext cx="925534"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260" name="Google Shape;260;p36"/>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261" name="Google Shape;261;p36"/>
          <p:cNvPicPr preferRelativeResize="0"/>
          <p:nvPr/>
        </p:nvPicPr>
        <p:blipFill rotWithShape="1">
          <a:blip r:embed="rId4">
            <a:alphaModFix/>
          </a:blip>
          <a:srcRect b="16323" l="2313" r="4464" t="9301"/>
          <a:stretch/>
        </p:blipFill>
        <p:spPr>
          <a:xfrm>
            <a:off x="5419000" y="1091879"/>
            <a:ext cx="3689903" cy="5367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nvSpPr>
        <p:spPr>
          <a:xfrm>
            <a:off x="0" y="1755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5</a:t>
            </a:r>
            <a:endParaRPr b="1" sz="1800">
              <a:solidFill>
                <a:schemeClr val="lt1"/>
              </a:solidFill>
              <a:latin typeface="Times New Roman"/>
              <a:ea typeface="Times New Roman"/>
              <a:cs typeface="Times New Roman"/>
              <a:sym typeface="Times New Roman"/>
            </a:endParaRPr>
          </a:p>
        </p:txBody>
      </p:sp>
      <p:sp>
        <p:nvSpPr>
          <p:cNvPr id="268" name="Google Shape;268;p37"/>
          <p:cNvSpPr txBox="1"/>
          <p:nvPr/>
        </p:nvSpPr>
        <p:spPr>
          <a:xfrm>
            <a:off x="35097" y="384932"/>
            <a:ext cx="8982490" cy="1921729"/>
          </a:xfrm>
          <a:prstGeom prst="rect">
            <a:avLst/>
          </a:prstGeom>
          <a:blipFill rotWithShape="1">
            <a:blip r:embed="rId3">
              <a:alphaModFix/>
            </a:blip>
            <a:stretch>
              <a:fillRect b="0" l="-814" r="0" t="-1899"/>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269" name="Google Shape;269;p37"/>
          <p:cNvSpPr txBox="1"/>
          <p:nvPr/>
        </p:nvSpPr>
        <p:spPr>
          <a:xfrm>
            <a:off x="35097" y="2663552"/>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5</a:t>
            </a:r>
            <a:endParaRPr b="1" sz="1800">
              <a:solidFill>
                <a:schemeClr val="lt1"/>
              </a:solidFill>
              <a:latin typeface="Times New Roman"/>
              <a:ea typeface="Times New Roman"/>
              <a:cs typeface="Times New Roman"/>
              <a:sym typeface="Times New Roman"/>
            </a:endParaRPr>
          </a:p>
        </p:txBody>
      </p:sp>
      <p:sp>
        <p:nvSpPr>
          <p:cNvPr id="270" name="Google Shape;270;p37"/>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5</a:t>
            </a:r>
            <a:endParaRPr b="1" sz="1800">
              <a:solidFill>
                <a:schemeClr val="lt1"/>
              </a:solidFill>
              <a:latin typeface="Times New Roman"/>
              <a:ea typeface="Times New Roman"/>
              <a:cs typeface="Times New Roman"/>
              <a:sym typeface="Times New Roman"/>
            </a:endParaRPr>
          </a:p>
        </p:txBody>
      </p:sp>
      <p:sp>
        <p:nvSpPr>
          <p:cNvPr id="271" name="Google Shape;271;p37"/>
          <p:cNvSpPr txBox="1"/>
          <p:nvPr/>
        </p:nvSpPr>
        <p:spPr>
          <a:xfrm>
            <a:off x="35097" y="3086649"/>
            <a:ext cx="7943449"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FPR is computed as FP/FP+TN .</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For option (c), FPR = 2/88+2 = 0.022, which is the minimum among all the options. Similarly, we compute it for the other options and verify that option (c) has the lowest FPR.</a:t>
            </a:r>
            <a:endParaRPr sz="1100"/>
          </a:p>
        </p:txBody>
      </p:sp>
      <p:sp>
        <p:nvSpPr>
          <p:cNvPr id="272" name="Google Shape;272;p37"/>
          <p:cNvSpPr txBox="1"/>
          <p:nvPr/>
        </p:nvSpPr>
        <p:spPr>
          <a:xfrm>
            <a:off x="3017816" y="4763840"/>
            <a:ext cx="925534"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273" name="Google Shape;273;p37"/>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274" name="Google Shape;274;p37"/>
          <p:cNvPicPr preferRelativeResize="0"/>
          <p:nvPr/>
        </p:nvPicPr>
        <p:blipFill rotWithShape="1">
          <a:blip r:embed="rId4">
            <a:alphaModFix/>
          </a:blip>
          <a:srcRect b="16323" l="2313" r="4464" t="9301"/>
          <a:stretch/>
        </p:blipFill>
        <p:spPr>
          <a:xfrm>
            <a:off x="5419000" y="1288111"/>
            <a:ext cx="3689903" cy="5367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nvSpPr>
        <p:spPr>
          <a:xfrm>
            <a:off x="0" y="4756"/>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6</a:t>
            </a:r>
            <a:endParaRPr b="1" sz="1800">
              <a:solidFill>
                <a:schemeClr val="lt1"/>
              </a:solidFill>
              <a:latin typeface="Times New Roman"/>
              <a:ea typeface="Times New Roman"/>
              <a:cs typeface="Times New Roman"/>
              <a:sym typeface="Times New Roman"/>
            </a:endParaRPr>
          </a:p>
        </p:txBody>
      </p:sp>
      <p:sp>
        <p:nvSpPr>
          <p:cNvPr id="281" name="Google Shape;281;p38"/>
          <p:cNvSpPr txBox="1"/>
          <p:nvPr/>
        </p:nvSpPr>
        <p:spPr>
          <a:xfrm>
            <a:off x="219325" y="351000"/>
            <a:ext cx="5944800" cy="145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strike="noStrike">
                <a:solidFill>
                  <a:schemeClr val="dk1"/>
                </a:solidFill>
                <a:latin typeface="Times New Roman"/>
                <a:ea typeface="Times New Roman"/>
                <a:cs typeface="Times New Roman"/>
                <a:sym typeface="Times New Roman"/>
              </a:rPr>
              <a:t>In a ROC curve, what does the diagonal line represent?</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The perfect classifier</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Random guessing</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Trade-off between sensitivity and specificity</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The ideal threshold for classification</a:t>
            </a:r>
            <a:endParaRPr sz="1100"/>
          </a:p>
        </p:txBody>
      </p:sp>
      <p:sp>
        <p:nvSpPr>
          <p:cNvPr id="282" name="Google Shape;282;p38"/>
          <p:cNvSpPr txBox="1"/>
          <p:nvPr/>
        </p:nvSpPr>
        <p:spPr>
          <a:xfrm>
            <a:off x="119269" y="2312411"/>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6</a:t>
            </a:r>
            <a:endParaRPr b="1" sz="1800">
              <a:solidFill>
                <a:schemeClr val="lt1"/>
              </a:solidFill>
              <a:latin typeface="Times New Roman"/>
              <a:ea typeface="Times New Roman"/>
              <a:cs typeface="Times New Roman"/>
              <a:sym typeface="Times New Roman"/>
            </a:endParaRPr>
          </a:p>
        </p:txBody>
      </p:sp>
      <p:sp>
        <p:nvSpPr>
          <p:cNvPr id="283" name="Google Shape;283;p38"/>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6</a:t>
            </a:r>
            <a:endParaRPr b="1" sz="1800">
              <a:solidFill>
                <a:schemeClr val="lt1"/>
              </a:solidFill>
              <a:latin typeface="Times New Roman"/>
              <a:ea typeface="Times New Roman"/>
              <a:cs typeface="Times New Roman"/>
              <a:sym typeface="Times New Roman"/>
            </a:endParaRPr>
          </a:p>
        </p:txBody>
      </p:sp>
      <p:sp>
        <p:nvSpPr>
          <p:cNvPr id="284" name="Google Shape;284;p38"/>
          <p:cNvSpPr txBox="1"/>
          <p:nvPr/>
        </p:nvSpPr>
        <p:spPr>
          <a:xfrm>
            <a:off x="3017816" y="4763840"/>
            <a:ext cx="426092"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285" name="Google Shape;285;p38"/>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286" name="Google Shape;286;p38"/>
          <p:cNvPicPr preferRelativeResize="0"/>
          <p:nvPr/>
        </p:nvPicPr>
        <p:blipFill rotWithShape="1">
          <a:blip r:embed="rId3">
            <a:alphaModFix/>
          </a:blip>
          <a:srcRect b="0" l="0" r="0" t="0"/>
          <a:stretch/>
        </p:blipFill>
        <p:spPr>
          <a:xfrm>
            <a:off x="6164124" y="2312411"/>
            <a:ext cx="2244380" cy="2244380"/>
          </a:xfrm>
          <a:prstGeom prst="rect">
            <a:avLst/>
          </a:prstGeom>
          <a:noFill/>
          <a:ln>
            <a:noFill/>
          </a:ln>
        </p:spPr>
      </p:pic>
      <p:sp>
        <p:nvSpPr>
          <p:cNvPr id="287" name="Google Shape;287;p38"/>
          <p:cNvSpPr txBox="1"/>
          <p:nvPr/>
        </p:nvSpPr>
        <p:spPr>
          <a:xfrm>
            <a:off x="45394" y="2942235"/>
            <a:ext cx="5944843" cy="83099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700">
                <a:solidFill>
                  <a:schemeClr val="dk1"/>
                </a:solidFill>
                <a:latin typeface="Times New Roman"/>
                <a:ea typeface="Times New Roman"/>
                <a:cs typeface="Times New Roman"/>
                <a:sym typeface="Times New Roman"/>
              </a:rPr>
              <a:t>When AUC=0.5, then the classifier is not able to distinguish between Positive and Negative class points. Meaning that the classifier either predicts a random class or a constant class for all the data points.</a:t>
            </a:r>
            <a:endParaRPr sz="17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nvSpPr>
        <p:spPr>
          <a:xfrm>
            <a:off x="0" y="-1544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7</a:t>
            </a:r>
            <a:endParaRPr b="1" sz="1800">
              <a:solidFill>
                <a:schemeClr val="lt1"/>
              </a:solidFill>
              <a:latin typeface="Times New Roman"/>
              <a:ea typeface="Times New Roman"/>
              <a:cs typeface="Times New Roman"/>
              <a:sym typeface="Times New Roman"/>
            </a:endParaRPr>
          </a:p>
        </p:txBody>
      </p:sp>
      <p:sp>
        <p:nvSpPr>
          <p:cNvPr id="294" name="Google Shape;294;p39"/>
          <p:cNvSpPr txBox="1"/>
          <p:nvPr/>
        </p:nvSpPr>
        <p:spPr>
          <a:xfrm>
            <a:off x="60141" y="390548"/>
            <a:ext cx="9144000" cy="191590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500" u="none" strike="noStrike">
                <a:solidFill>
                  <a:schemeClr val="dk1"/>
                </a:solidFill>
                <a:latin typeface="Times New Roman"/>
                <a:ea typeface="Times New Roman"/>
                <a:cs typeface="Times New Roman"/>
                <a:sym typeface="Times New Roman"/>
              </a:rPr>
              <a:t>Consider the following statements.</a:t>
            </a:r>
            <a:endParaRPr sz="1100"/>
          </a:p>
          <a:p>
            <a:pPr indent="0" lvl="0" marL="0" marR="0" rtl="0" algn="l">
              <a:spcBef>
                <a:spcPts val="0"/>
              </a:spcBef>
              <a:spcAft>
                <a:spcPts val="0"/>
              </a:spcAft>
              <a:buNone/>
            </a:pPr>
            <a:r>
              <a:rPr b="0" i="0" lang="en" sz="1500" u="none" strike="noStrike">
                <a:solidFill>
                  <a:schemeClr val="dk1"/>
                </a:solidFill>
                <a:latin typeface="Times New Roman"/>
                <a:ea typeface="Times New Roman"/>
                <a:cs typeface="Times New Roman"/>
                <a:sym typeface="Times New Roman"/>
              </a:rPr>
              <a:t>Statement P: Boosting takes multiple weak classifiers and combines them into a strong classifier.</a:t>
            </a:r>
            <a:endParaRPr sz="1100"/>
          </a:p>
          <a:p>
            <a:pPr indent="0" lvl="0" marL="0" marR="0" rtl="0" algn="l">
              <a:spcBef>
                <a:spcPts val="0"/>
              </a:spcBef>
              <a:spcAft>
                <a:spcPts val="0"/>
              </a:spcAft>
              <a:buNone/>
            </a:pPr>
            <a:r>
              <a:rPr b="0" i="0" lang="en" sz="1500" u="none" strike="noStrike">
                <a:solidFill>
                  <a:schemeClr val="dk1"/>
                </a:solidFill>
                <a:latin typeface="Times New Roman"/>
                <a:ea typeface="Times New Roman"/>
                <a:cs typeface="Times New Roman"/>
                <a:sym typeface="Times New Roman"/>
              </a:rPr>
              <a:t>Statement Q: Boosting assigns equal weights to the predictions of all the weak classifiers, resulting in a high overall performance.</a:t>
            </a:r>
            <a:endParaRPr sz="1100"/>
          </a:p>
          <a:p>
            <a:pPr indent="0" lvl="0" marL="0" marR="0" rtl="0" algn="l">
              <a:spcBef>
                <a:spcPts val="0"/>
              </a:spcBef>
              <a:spcAft>
                <a:spcPts val="0"/>
              </a:spcAft>
              <a:buNone/>
            </a:pPr>
            <a:r>
              <a:rPr b="0" i="0" lang="en" sz="1500" u="none" strike="noStrike">
                <a:solidFill>
                  <a:schemeClr val="dk1"/>
                </a:solidFill>
                <a:latin typeface="Times New Roman"/>
                <a:ea typeface="Times New Roman"/>
                <a:cs typeface="Times New Roman"/>
                <a:sym typeface="Times New Roman"/>
              </a:rPr>
              <a:t>(a) P is True. Q is True. Q is the correct explanation for A.</a:t>
            </a:r>
            <a:endParaRPr sz="1100"/>
          </a:p>
          <a:p>
            <a:pPr indent="0" lvl="0" marL="0" marR="0" rtl="0" algn="l">
              <a:spcBef>
                <a:spcPts val="0"/>
              </a:spcBef>
              <a:spcAft>
                <a:spcPts val="0"/>
              </a:spcAft>
              <a:buNone/>
            </a:pPr>
            <a:r>
              <a:rPr b="0" i="0" lang="en" sz="1500" u="none" strike="noStrike">
                <a:solidFill>
                  <a:schemeClr val="dk1"/>
                </a:solidFill>
                <a:latin typeface="Times New Roman"/>
                <a:ea typeface="Times New Roman"/>
                <a:cs typeface="Times New Roman"/>
                <a:sym typeface="Times New Roman"/>
              </a:rPr>
              <a:t>(b) P is True. Q is True. Q is not the correct explanation for A.</a:t>
            </a:r>
            <a:endParaRPr sz="1100"/>
          </a:p>
          <a:p>
            <a:pPr indent="0" lvl="0" marL="0" marR="0" rtl="0" algn="l">
              <a:spcBef>
                <a:spcPts val="0"/>
              </a:spcBef>
              <a:spcAft>
                <a:spcPts val="0"/>
              </a:spcAft>
              <a:buNone/>
            </a:pPr>
            <a:r>
              <a:rPr b="0" i="0" lang="en" sz="1500" u="none" strike="noStrike">
                <a:solidFill>
                  <a:schemeClr val="dk1"/>
                </a:solidFill>
                <a:latin typeface="Times New Roman"/>
                <a:ea typeface="Times New Roman"/>
                <a:cs typeface="Times New Roman"/>
                <a:sym typeface="Times New Roman"/>
              </a:rPr>
              <a:t>(c) P is True. Q is False.</a:t>
            </a:r>
            <a:endParaRPr sz="1100"/>
          </a:p>
          <a:p>
            <a:pPr indent="0" lvl="0" marL="0" marR="0" rtl="0" algn="l">
              <a:spcBef>
                <a:spcPts val="0"/>
              </a:spcBef>
              <a:spcAft>
                <a:spcPts val="0"/>
              </a:spcAft>
              <a:buNone/>
            </a:pPr>
            <a:r>
              <a:rPr b="0" i="0" lang="en" sz="1500" u="none" strike="noStrike">
                <a:solidFill>
                  <a:schemeClr val="dk1"/>
                </a:solidFill>
                <a:latin typeface="Times New Roman"/>
                <a:ea typeface="Times New Roman"/>
                <a:cs typeface="Times New Roman"/>
                <a:sym typeface="Times New Roman"/>
              </a:rPr>
              <a:t>(d) Both P and Q are False.</a:t>
            </a:r>
            <a:endParaRPr sz="1500">
              <a:solidFill>
                <a:schemeClr val="dk1"/>
              </a:solidFill>
              <a:latin typeface="Times New Roman"/>
              <a:ea typeface="Times New Roman"/>
              <a:cs typeface="Times New Roman"/>
              <a:sym typeface="Times New Roman"/>
            </a:endParaRPr>
          </a:p>
        </p:txBody>
      </p:sp>
      <p:sp>
        <p:nvSpPr>
          <p:cNvPr id="295" name="Google Shape;295;p39"/>
          <p:cNvSpPr txBox="1"/>
          <p:nvPr/>
        </p:nvSpPr>
        <p:spPr>
          <a:xfrm>
            <a:off x="0" y="2398625"/>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7</a:t>
            </a:r>
            <a:endParaRPr b="1" sz="1800">
              <a:solidFill>
                <a:schemeClr val="lt1"/>
              </a:solidFill>
              <a:latin typeface="Times New Roman"/>
              <a:ea typeface="Times New Roman"/>
              <a:cs typeface="Times New Roman"/>
              <a:sym typeface="Times New Roman"/>
            </a:endParaRPr>
          </a:p>
        </p:txBody>
      </p:sp>
      <p:sp>
        <p:nvSpPr>
          <p:cNvPr id="296" name="Google Shape;296;p39"/>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7</a:t>
            </a:r>
            <a:endParaRPr b="1" sz="1800">
              <a:solidFill>
                <a:schemeClr val="lt1"/>
              </a:solidFill>
              <a:latin typeface="Times New Roman"/>
              <a:ea typeface="Times New Roman"/>
              <a:cs typeface="Times New Roman"/>
              <a:sym typeface="Times New Roman"/>
            </a:endParaRPr>
          </a:p>
        </p:txBody>
      </p:sp>
      <p:sp>
        <p:nvSpPr>
          <p:cNvPr id="297" name="Google Shape;297;p39"/>
          <p:cNvSpPr txBox="1"/>
          <p:nvPr/>
        </p:nvSpPr>
        <p:spPr>
          <a:xfrm>
            <a:off x="134684" y="3258067"/>
            <a:ext cx="8186180"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Statement P is true since it summarizes the basic principle of boosting.</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As explained in the lecture, boosting determines the proportion of importance each weak classifier should be assigned and combines them to make the final prediction. It does not assign equal weights to each classifier. Hence, statement Q is false.</a:t>
            </a:r>
            <a:endParaRPr sz="1100"/>
          </a:p>
        </p:txBody>
      </p:sp>
      <p:sp>
        <p:nvSpPr>
          <p:cNvPr id="298" name="Google Shape;298;p39"/>
          <p:cNvSpPr txBox="1"/>
          <p:nvPr/>
        </p:nvSpPr>
        <p:spPr>
          <a:xfrm>
            <a:off x="3017816" y="4763840"/>
            <a:ext cx="57518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299" name="Google Shape;299;p39"/>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nvSpPr>
        <p:spPr>
          <a:xfrm>
            <a:off x="0" y="191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8</a:t>
            </a:r>
            <a:endParaRPr b="1" sz="1800">
              <a:solidFill>
                <a:schemeClr val="lt1"/>
              </a:solidFill>
              <a:latin typeface="Times New Roman"/>
              <a:ea typeface="Times New Roman"/>
              <a:cs typeface="Times New Roman"/>
              <a:sym typeface="Times New Roman"/>
            </a:endParaRPr>
          </a:p>
        </p:txBody>
      </p:sp>
      <p:sp>
        <p:nvSpPr>
          <p:cNvPr id="306" name="Google Shape;306;p40"/>
          <p:cNvSpPr txBox="1"/>
          <p:nvPr/>
        </p:nvSpPr>
        <p:spPr>
          <a:xfrm>
            <a:off x="22209" y="389257"/>
            <a:ext cx="9005006"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1800" u="none" strike="noStrike">
                <a:solidFill>
                  <a:schemeClr val="dk1"/>
                </a:solidFill>
                <a:latin typeface="Times New Roman"/>
                <a:ea typeface="Times New Roman"/>
                <a:cs typeface="Times New Roman"/>
                <a:sym typeface="Times New Roman"/>
              </a:rPr>
              <a:t>Which of the following statement(s) about ensemble methods is/are correct?</a:t>
            </a:r>
            <a:endParaRPr sz="1100"/>
          </a:p>
          <a:p>
            <a:pPr indent="0" lvl="0" marL="0" marR="0" rtl="0" algn="l">
              <a:spcBef>
                <a:spcPts val="0"/>
              </a:spcBef>
              <a:spcAft>
                <a:spcPts val="0"/>
              </a:spcAft>
              <a:buNone/>
            </a:pPr>
            <a:r>
              <a:rPr i="0" lang="en" sz="1800" u="none" strike="noStrike">
                <a:solidFill>
                  <a:schemeClr val="dk1"/>
                </a:solidFill>
                <a:latin typeface="Times New Roman"/>
                <a:ea typeface="Times New Roman"/>
                <a:cs typeface="Times New Roman"/>
                <a:sym typeface="Times New Roman"/>
              </a:rPr>
              <a:t>a) The individual classifiers in bagging cannot be trained parallelly.</a:t>
            </a:r>
            <a:endParaRPr sz="1100"/>
          </a:p>
          <a:p>
            <a:pPr indent="0" lvl="0" marL="0" marR="0" rtl="0" algn="l">
              <a:spcBef>
                <a:spcPts val="0"/>
              </a:spcBef>
              <a:spcAft>
                <a:spcPts val="0"/>
              </a:spcAft>
              <a:buNone/>
            </a:pPr>
            <a:r>
              <a:rPr i="0" lang="en" sz="1800" u="none" strike="noStrike">
                <a:solidFill>
                  <a:schemeClr val="dk1"/>
                </a:solidFill>
                <a:latin typeface="Times New Roman"/>
                <a:ea typeface="Times New Roman"/>
                <a:cs typeface="Times New Roman"/>
                <a:sym typeface="Times New Roman"/>
              </a:rPr>
              <a:t>b) The individual classifiers in boosting cannot be trained parallelly.</a:t>
            </a:r>
            <a:endParaRPr sz="1100"/>
          </a:p>
          <a:p>
            <a:pPr indent="0" lvl="0" marL="0" marR="0" rtl="0" algn="l">
              <a:spcBef>
                <a:spcPts val="0"/>
              </a:spcBef>
              <a:spcAft>
                <a:spcPts val="0"/>
              </a:spcAft>
              <a:buNone/>
            </a:pPr>
            <a:r>
              <a:rPr i="0" lang="en" sz="1800" u="none" strike="noStrike">
                <a:solidFill>
                  <a:schemeClr val="dk1"/>
                </a:solidFill>
                <a:latin typeface="Times New Roman"/>
                <a:ea typeface="Times New Roman"/>
                <a:cs typeface="Times New Roman"/>
                <a:sym typeface="Times New Roman"/>
              </a:rPr>
              <a:t>c) A committee machine can consist of different kinds of classifiers like SVM, decision trees and logistic regression.</a:t>
            </a:r>
            <a:endParaRPr sz="1100"/>
          </a:p>
          <a:p>
            <a:pPr indent="0" lvl="0" marL="0" marR="0" rtl="0" algn="l">
              <a:spcBef>
                <a:spcPts val="0"/>
              </a:spcBef>
              <a:spcAft>
                <a:spcPts val="0"/>
              </a:spcAft>
              <a:buNone/>
            </a:pPr>
            <a:r>
              <a:rPr i="0" lang="en" sz="1800" u="none" strike="noStrike">
                <a:solidFill>
                  <a:schemeClr val="dk1"/>
                </a:solidFill>
                <a:latin typeface="Times New Roman"/>
                <a:ea typeface="Times New Roman"/>
                <a:cs typeface="Times New Roman"/>
                <a:sym typeface="Times New Roman"/>
              </a:rPr>
              <a:t>d) Bagging further increases the variance of an unstable classifier.</a:t>
            </a:r>
            <a:endParaRPr sz="1800">
              <a:solidFill>
                <a:schemeClr val="dk1"/>
              </a:solidFill>
              <a:latin typeface="Times New Roman"/>
              <a:ea typeface="Times New Roman"/>
              <a:cs typeface="Times New Roman"/>
              <a:sym typeface="Times New Roman"/>
            </a:endParaRPr>
          </a:p>
        </p:txBody>
      </p:sp>
      <p:sp>
        <p:nvSpPr>
          <p:cNvPr id="307" name="Google Shape;307;p40"/>
          <p:cNvSpPr txBox="1"/>
          <p:nvPr/>
        </p:nvSpPr>
        <p:spPr>
          <a:xfrm>
            <a:off x="22209" y="2645260"/>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8</a:t>
            </a:r>
            <a:endParaRPr b="1" sz="1800">
              <a:solidFill>
                <a:schemeClr val="lt1"/>
              </a:solidFill>
              <a:latin typeface="Times New Roman"/>
              <a:ea typeface="Times New Roman"/>
              <a:cs typeface="Times New Roman"/>
              <a:sym typeface="Times New Roman"/>
            </a:endParaRPr>
          </a:p>
        </p:txBody>
      </p:sp>
      <p:sp>
        <p:nvSpPr>
          <p:cNvPr id="308" name="Google Shape;308;p40"/>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8</a:t>
            </a:r>
            <a:endParaRPr b="1" sz="1800">
              <a:solidFill>
                <a:schemeClr val="lt1"/>
              </a:solidFill>
              <a:latin typeface="Times New Roman"/>
              <a:ea typeface="Times New Roman"/>
              <a:cs typeface="Times New Roman"/>
              <a:sym typeface="Times New Roman"/>
            </a:endParaRPr>
          </a:p>
        </p:txBody>
      </p:sp>
      <p:sp>
        <p:nvSpPr>
          <p:cNvPr id="309" name="Google Shape;309;p40"/>
          <p:cNvSpPr txBox="1"/>
          <p:nvPr/>
        </p:nvSpPr>
        <p:spPr>
          <a:xfrm>
            <a:off x="3017816" y="4763840"/>
            <a:ext cx="82862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 c)</a:t>
            </a:r>
            <a:endParaRPr b="1" sz="1800">
              <a:solidFill>
                <a:schemeClr val="lt1"/>
              </a:solidFill>
              <a:latin typeface="Times New Roman"/>
              <a:ea typeface="Times New Roman"/>
              <a:cs typeface="Times New Roman"/>
              <a:sym typeface="Times New Roman"/>
            </a:endParaRPr>
          </a:p>
        </p:txBody>
      </p:sp>
      <p:cxnSp>
        <p:nvCxnSpPr>
          <p:cNvPr id="310" name="Google Shape;310;p40"/>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11" name="Google Shape;311;p40"/>
          <p:cNvSpPr txBox="1"/>
          <p:nvPr/>
        </p:nvSpPr>
        <p:spPr>
          <a:xfrm>
            <a:off x="281531" y="3269045"/>
            <a:ext cx="8059884" cy="122341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1500" u="none" strike="noStrike">
                <a:solidFill>
                  <a:schemeClr val="dk1"/>
                </a:solidFill>
                <a:latin typeface="Times New Roman"/>
                <a:ea typeface="Times New Roman"/>
                <a:cs typeface="Times New Roman"/>
                <a:sym typeface="Times New Roman"/>
              </a:rPr>
              <a:t>The individual classifiers in bagging cannot be trained parallelly.</a:t>
            </a:r>
            <a:endParaRPr sz="1100"/>
          </a:p>
          <a:p>
            <a:pPr indent="0" lvl="0" marL="0" marR="0" rtl="0" algn="l">
              <a:spcBef>
                <a:spcPts val="0"/>
              </a:spcBef>
              <a:spcAft>
                <a:spcPts val="0"/>
              </a:spcAft>
              <a:buNone/>
            </a:pPr>
            <a:r>
              <a:rPr i="0" lang="en" sz="1500" u="none" strike="noStrike">
                <a:solidFill>
                  <a:schemeClr val="dk1"/>
                </a:solidFill>
                <a:latin typeface="Times New Roman"/>
                <a:ea typeface="Times New Roman"/>
                <a:cs typeface="Times New Roman"/>
                <a:sym typeface="Times New Roman"/>
              </a:rPr>
              <a:t>The individual classifiers in boosting cannot be trained parallelly. It is trained sequentially.</a:t>
            </a:r>
            <a:endParaRPr sz="1100"/>
          </a:p>
          <a:p>
            <a:pPr indent="0" lvl="0" marL="0" marR="0" rtl="0" algn="l">
              <a:spcBef>
                <a:spcPts val="0"/>
              </a:spcBef>
              <a:spcAft>
                <a:spcPts val="0"/>
              </a:spcAft>
              <a:buNone/>
            </a:pPr>
            <a:r>
              <a:rPr i="0" lang="en" sz="1500" u="none" strike="noStrike">
                <a:solidFill>
                  <a:schemeClr val="dk1"/>
                </a:solidFill>
                <a:latin typeface="Times New Roman"/>
                <a:ea typeface="Times New Roman"/>
                <a:cs typeface="Times New Roman"/>
                <a:sym typeface="Times New Roman"/>
              </a:rPr>
              <a:t>A committee machine can consist of different kinds of classifiers like SVM, decision trees and logistic regression.</a:t>
            </a:r>
            <a:endParaRPr sz="1100"/>
          </a:p>
          <a:p>
            <a:pPr indent="0" lvl="0" marL="0" marR="0" rtl="0" algn="l">
              <a:spcBef>
                <a:spcPts val="0"/>
              </a:spcBef>
              <a:spcAft>
                <a:spcPts val="0"/>
              </a:spcAft>
              <a:buNone/>
            </a:pPr>
            <a:r>
              <a:rPr i="0" lang="en" sz="1500" u="none" strike="noStrike">
                <a:solidFill>
                  <a:schemeClr val="dk1"/>
                </a:solidFill>
                <a:latin typeface="Times New Roman"/>
                <a:ea typeface="Times New Roman"/>
                <a:cs typeface="Times New Roman"/>
                <a:sym typeface="Times New Roman"/>
              </a:rPr>
              <a:t>Bagging further decreases the variance of an unstable classifier.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nvSpPr>
        <p:spPr>
          <a:xfrm>
            <a:off x="0" y="24490"/>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9</a:t>
            </a:r>
            <a:endParaRPr b="1" sz="1800">
              <a:solidFill>
                <a:schemeClr val="lt1"/>
              </a:solidFill>
              <a:latin typeface="Times New Roman"/>
              <a:ea typeface="Times New Roman"/>
              <a:cs typeface="Times New Roman"/>
              <a:sym typeface="Times New Roman"/>
            </a:endParaRPr>
          </a:p>
        </p:txBody>
      </p:sp>
      <p:sp>
        <p:nvSpPr>
          <p:cNvPr id="318" name="Google Shape;318;p41"/>
          <p:cNvSpPr txBox="1"/>
          <p:nvPr/>
        </p:nvSpPr>
        <p:spPr>
          <a:xfrm>
            <a:off x="0" y="399716"/>
            <a:ext cx="9144000"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For the ROC curve of True positive rate vs False positive rate, which of the following are true?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The curve should always concave (negative convex). </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The curve should never concave. </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Concave ROC curve has AUC=0.5</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Convex ROC curve has AUC=1</a:t>
            </a:r>
            <a:endParaRPr sz="1100"/>
          </a:p>
        </p:txBody>
      </p:sp>
      <p:sp>
        <p:nvSpPr>
          <p:cNvPr id="319" name="Google Shape;319;p41"/>
          <p:cNvSpPr txBox="1"/>
          <p:nvPr/>
        </p:nvSpPr>
        <p:spPr>
          <a:xfrm>
            <a:off x="59635" y="2342405"/>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9</a:t>
            </a:r>
            <a:endParaRPr b="1" sz="1800">
              <a:solidFill>
                <a:schemeClr val="lt1"/>
              </a:solidFill>
              <a:latin typeface="Times New Roman"/>
              <a:ea typeface="Times New Roman"/>
              <a:cs typeface="Times New Roman"/>
              <a:sym typeface="Times New Roman"/>
            </a:endParaRPr>
          </a:p>
        </p:txBody>
      </p:sp>
      <p:sp>
        <p:nvSpPr>
          <p:cNvPr id="320" name="Google Shape;320;p41"/>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9</a:t>
            </a:r>
            <a:endParaRPr b="1" sz="1800">
              <a:solidFill>
                <a:schemeClr val="lt1"/>
              </a:solidFill>
              <a:latin typeface="Times New Roman"/>
              <a:ea typeface="Times New Roman"/>
              <a:cs typeface="Times New Roman"/>
              <a:sym typeface="Times New Roman"/>
            </a:endParaRPr>
          </a:p>
        </p:txBody>
      </p:sp>
      <p:sp>
        <p:nvSpPr>
          <p:cNvPr id="321" name="Google Shape;321;p41"/>
          <p:cNvSpPr txBox="1"/>
          <p:nvPr/>
        </p:nvSpPr>
        <p:spPr>
          <a:xfrm>
            <a:off x="3017816" y="4763840"/>
            <a:ext cx="850991"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322" name="Google Shape;322;p41"/>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23" name="Google Shape;323;p41"/>
          <p:cNvSpPr txBox="1"/>
          <p:nvPr/>
        </p:nvSpPr>
        <p:spPr>
          <a:xfrm>
            <a:off x="163919" y="3011586"/>
            <a:ext cx="4610514"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curve should never concave. </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Concave ROC curve has 0&lt;AUC&lt;0.5</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Convex ROC curve has 0.5&lt;AUC&lt;1</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nvSpPr>
        <p:spPr>
          <a:xfrm>
            <a:off x="0" y="350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10</a:t>
            </a:r>
            <a:endParaRPr b="1" sz="1800">
              <a:solidFill>
                <a:schemeClr val="lt1"/>
              </a:solidFill>
              <a:latin typeface="Times New Roman"/>
              <a:ea typeface="Times New Roman"/>
              <a:cs typeface="Times New Roman"/>
              <a:sym typeface="Times New Roman"/>
            </a:endParaRPr>
          </a:p>
        </p:txBody>
      </p:sp>
      <p:sp>
        <p:nvSpPr>
          <p:cNvPr id="330" name="Google Shape;330;p42"/>
          <p:cNvSpPr txBox="1"/>
          <p:nvPr/>
        </p:nvSpPr>
        <p:spPr>
          <a:xfrm>
            <a:off x="52025" y="446961"/>
            <a:ext cx="9027214" cy="1838965"/>
          </a:xfrm>
          <a:prstGeom prst="rect">
            <a:avLst/>
          </a:prstGeom>
          <a:noFill/>
          <a:ln>
            <a:noFill/>
          </a:ln>
        </p:spPr>
        <p:txBody>
          <a:bodyPr anchorCtr="0" anchor="t" bIns="34275" lIns="68575" spcFirstLastPara="1" rIns="68575" wrap="square" tIns="34275">
            <a:spAutoFit/>
          </a:bodyPr>
          <a:lstStyle/>
          <a:p>
            <a:pPr indent="0" lvl="0" marL="0" marR="0" rtl="0" algn="l">
              <a:lnSpc>
                <a:spcPct val="107000"/>
              </a:lnSpc>
              <a:spcBef>
                <a:spcPts val="0"/>
              </a:spcBef>
              <a:spcAft>
                <a:spcPts val="0"/>
              </a:spcAft>
              <a:buNone/>
            </a:pPr>
            <a:r>
              <a:rPr lang="en" sz="1800">
                <a:solidFill>
                  <a:schemeClr val="dk1"/>
                </a:solidFill>
                <a:latin typeface="Times New Roman"/>
                <a:ea typeface="Times New Roman"/>
                <a:cs typeface="Times New Roman"/>
                <a:sym typeface="Times New Roman"/>
              </a:rPr>
              <a:t>Sensitivity is same as:</a:t>
            </a:r>
            <a:endParaRPr sz="1100"/>
          </a:p>
          <a:p>
            <a:pPr indent="-342900" lvl="0" marL="342900" marR="0" rtl="0" algn="l">
              <a:lnSpc>
                <a:spcPct val="107000"/>
              </a:lnSpc>
              <a:spcBef>
                <a:spcPts val="60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Precision</a:t>
            </a:r>
            <a:endParaRPr sz="1100"/>
          </a:p>
          <a:p>
            <a:pPr indent="-342900" lvl="0" marL="342900" marR="0" rtl="0" algn="l">
              <a:lnSpc>
                <a:spcPct val="107000"/>
              </a:lnSpc>
              <a:spcBef>
                <a:spcPts val="60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Recall</a:t>
            </a:r>
            <a:endParaRPr sz="1100"/>
          </a:p>
          <a:p>
            <a:pPr indent="-342900" lvl="0" marL="342900" marR="0" rtl="0" algn="l">
              <a:lnSpc>
                <a:spcPct val="107000"/>
              </a:lnSpc>
              <a:spcBef>
                <a:spcPts val="60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Specificity</a:t>
            </a:r>
            <a:endParaRPr sz="1100"/>
          </a:p>
          <a:p>
            <a:pPr indent="-342900" lvl="0" marL="342900" marR="0" rtl="0" algn="l">
              <a:lnSpc>
                <a:spcPct val="107000"/>
              </a:lnSpc>
              <a:spcBef>
                <a:spcPts val="60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None of the above</a:t>
            </a:r>
            <a:endParaRPr sz="1800">
              <a:solidFill>
                <a:schemeClr val="dk1"/>
              </a:solidFill>
              <a:latin typeface="Times New Roman"/>
              <a:ea typeface="Times New Roman"/>
              <a:cs typeface="Times New Roman"/>
              <a:sym typeface="Times New Roman"/>
            </a:endParaRPr>
          </a:p>
        </p:txBody>
      </p:sp>
      <p:sp>
        <p:nvSpPr>
          <p:cNvPr id="331" name="Google Shape;331;p42"/>
          <p:cNvSpPr txBox="1"/>
          <p:nvPr/>
        </p:nvSpPr>
        <p:spPr>
          <a:xfrm>
            <a:off x="-1" y="2965156"/>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10</a:t>
            </a:r>
            <a:endParaRPr b="1" sz="1800">
              <a:solidFill>
                <a:schemeClr val="lt1"/>
              </a:solidFill>
              <a:latin typeface="Times New Roman"/>
              <a:ea typeface="Times New Roman"/>
              <a:cs typeface="Times New Roman"/>
              <a:sym typeface="Times New Roman"/>
            </a:endParaRPr>
          </a:p>
        </p:txBody>
      </p:sp>
      <p:sp>
        <p:nvSpPr>
          <p:cNvPr id="332" name="Google Shape;332;p42"/>
          <p:cNvSpPr txBox="1"/>
          <p:nvPr/>
        </p:nvSpPr>
        <p:spPr>
          <a:xfrm>
            <a:off x="-1" y="4763840"/>
            <a:ext cx="2817743"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10</a:t>
            </a:r>
            <a:endParaRPr b="1" sz="1800">
              <a:solidFill>
                <a:schemeClr val="lt1"/>
              </a:solidFill>
              <a:latin typeface="Times New Roman"/>
              <a:ea typeface="Times New Roman"/>
              <a:cs typeface="Times New Roman"/>
              <a:sym typeface="Times New Roman"/>
            </a:endParaRPr>
          </a:p>
        </p:txBody>
      </p:sp>
      <p:sp>
        <p:nvSpPr>
          <p:cNvPr id="333" name="Google Shape;333;p42"/>
          <p:cNvSpPr txBox="1"/>
          <p:nvPr/>
        </p:nvSpPr>
        <p:spPr>
          <a:xfrm>
            <a:off x="3301082" y="4771806"/>
            <a:ext cx="127091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334" name="Google Shape;334;p42"/>
          <p:cNvCxnSpPr/>
          <p:nvPr/>
        </p:nvCxnSpPr>
        <p:spPr>
          <a:xfrm>
            <a:off x="2964542" y="4944930"/>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35" name="Google Shape;335;p42"/>
          <p:cNvSpPr txBox="1"/>
          <p:nvPr/>
        </p:nvSpPr>
        <p:spPr>
          <a:xfrm>
            <a:off x="130452" y="3622124"/>
            <a:ext cx="4584423"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Sensitivity is same as Recall</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nvSpPr>
        <p:spPr>
          <a:xfrm>
            <a:off x="0" y="0"/>
            <a:ext cx="3394636" cy="346249"/>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Train, Validation and Test Set</a:t>
            </a:r>
            <a:endParaRPr sz="1100"/>
          </a:p>
        </p:txBody>
      </p:sp>
      <p:pic>
        <p:nvPicPr>
          <p:cNvPr id="140" name="Google Shape;140;p26"/>
          <p:cNvPicPr preferRelativeResize="0"/>
          <p:nvPr/>
        </p:nvPicPr>
        <p:blipFill rotWithShape="1">
          <a:blip r:embed="rId3">
            <a:alphaModFix/>
          </a:blip>
          <a:srcRect b="0" l="0" r="0" t="0"/>
          <a:stretch/>
        </p:blipFill>
        <p:spPr>
          <a:xfrm>
            <a:off x="1397166" y="1450398"/>
            <a:ext cx="6632935" cy="3632689"/>
          </a:xfrm>
          <a:prstGeom prst="rect">
            <a:avLst/>
          </a:prstGeom>
          <a:noFill/>
          <a:ln>
            <a:noFill/>
          </a:ln>
        </p:spPr>
      </p:pic>
      <p:sp>
        <p:nvSpPr>
          <p:cNvPr id="141" name="Google Shape;141;p26"/>
          <p:cNvSpPr txBox="1"/>
          <p:nvPr/>
        </p:nvSpPr>
        <p:spPr>
          <a:xfrm>
            <a:off x="0" y="411652"/>
            <a:ext cx="4573242"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Times New Roman"/>
                <a:ea typeface="Times New Roman"/>
                <a:cs typeface="Times New Roman"/>
                <a:sym typeface="Times New Roman"/>
              </a:rPr>
              <a:t>Training Dataset</a:t>
            </a:r>
            <a:r>
              <a:rPr lang="en" sz="1400">
                <a:solidFill>
                  <a:schemeClr val="dk1"/>
                </a:solidFill>
                <a:latin typeface="Times New Roman"/>
                <a:ea typeface="Times New Roman"/>
                <a:cs typeface="Times New Roman"/>
                <a:sym typeface="Times New Roman"/>
              </a:rPr>
              <a:t>: The sample of data used to fit the model.</a:t>
            </a:r>
            <a:endParaRPr sz="1400">
              <a:solidFill>
                <a:schemeClr val="dk1"/>
              </a:solidFill>
              <a:latin typeface="Times New Roman"/>
              <a:ea typeface="Times New Roman"/>
              <a:cs typeface="Times New Roman"/>
              <a:sym typeface="Times New Roman"/>
            </a:endParaRPr>
          </a:p>
        </p:txBody>
      </p:sp>
      <p:sp>
        <p:nvSpPr>
          <p:cNvPr id="142" name="Google Shape;142;p26"/>
          <p:cNvSpPr txBox="1"/>
          <p:nvPr/>
        </p:nvSpPr>
        <p:spPr>
          <a:xfrm>
            <a:off x="0" y="688651"/>
            <a:ext cx="9086850"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Times New Roman"/>
                <a:ea typeface="Times New Roman"/>
                <a:cs typeface="Times New Roman"/>
                <a:sym typeface="Times New Roman"/>
              </a:rPr>
              <a:t>Validation Dataset: </a:t>
            </a:r>
            <a:r>
              <a:rPr lang="en" sz="1400">
                <a:solidFill>
                  <a:schemeClr val="dk1"/>
                </a:solidFill>
                <a:latin typeface="Times New Roman"/>
                <a:ea typeface="Times New Roman"/>
                <a:cs typeface="Times New Roman"/>
                <a:sym typeface="Times New Roman"/>
              </a:rPr>
              <a:t>The sample of data used to provide an unbiased evaluation of a model fit on the training dataset while tuning model hyperparameters.</a:t>
            </a:r>
            <a:endParaRPr sz="1400">
              <a:solidFill>
                <a:schemeClr val="dk1"/>
              </a:solidFill>
              <a:latin typeface="Times New Roman"/>
              <a:ea typeface="Times New Roman"/>
              <a:cs typeface="Times New Roman"/>
              <a:sym typeface="Times New Roman"/>
            </a:endParaRPr>
          </a:p>
        </p:txBody>
      </p:sp>
      <p:sp>
        <p:nvSpPr>
          <p:cNvPr id="143" name="Google Shape;143;p26"/>
          <p:cNvSpPr txBox="1"/>
          <p:nvPr/>
        </p:nvSpPr>
        <p:spPr>
          <a:xfrm>
            <a:off x="0" y="1123313"/>
            <a:ext cx="894024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Times New Roman"/>
                <a:ea typeface="Times New Roman"/>
                <a:cs typeface="Times New Roman"/>
                <a:sym typeface="Times New Roman"/>
              </a:rPr>
              <a:t>Test Dataset</a:t>
            </a:r>
            <a:r>
              <a:rPr lang="en" sz="1400">
                <a:solidFill>
                  <a:schemeClr val="dk1"/>
                </a:solidFill>
                <a:latin typeface="Times New Roman"/>
                <a:ea typeface="Times New Roman"/>
                <a:cs typeface="Times New Roman"/>
                <a:sym typeface="Times New Roman"/>
              </a:rPr>
              <a:t>: The sample of data used to provide an unbiased evaluation of a final model fit on the training dataset.</a:t>
            </a:r>
            <a:endParaRPr sz="1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26911" y="89291"/>
            <a:ext cx="1629174"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Bootstrapping</a:t>
            </a:r>
            <a:endParaRPr sz="1100"/>
          </a:p>
        </p:txBody>
      </p:sp>
      <p:sp>
        <p:nvSpPr>
          <p:cNvPr id="149" name="Google Shape;149;p27"/>
          <p:cNvSpPr txBox="1"/>
          <p:nvPr/>
        </p:nvSpPr>
        <p:spPr>
          <a:xfrm>
            <a:off x="89174" y="736632"/>
            <a:ext cx="4567200" cy="3948000"/>
          </a:xfrm>
          <a:prstGeom prst="rect">
            <a:avLst/>
          </a:prstGeom>
          <a:noFill/>
          <a:ln>
            <a:noFill/>
          </a:ln>
        </p:spPr>
        <p:txBody>
          <a:bodyPr anchorCtr="0" anchor="t" bIns="34275" lIns="68575" spcFirstLastPara="1" rIns="68575" wrap="square" tIns="34275">
            <a:spAutoFit/>
          </a:bodyPr>
          <a:lstStyle/>
          <a:p>
            <a:pPr indent="-342900" lvl="0" marL="342900" marR="0" rtl="0" algn="just">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Bootstrapping is a resampling technique that includes sampling the original dataset with replacement and generating multiple new datasets of the same size as the </a:t>
            </a:r>
            <a:r>
              <a:rPr lang="en" sz="1800">
                <a:solidFill>
                  <a:schemeClr val="dk1"/>
                </a:solidFill>
                <a:latin typeface="Times New Roman"/>
                <a:ea typeface="Times New Roman"/>
                <a:cs typeface="Times New Roman"/>
                <a:sym typeface="Times New Roman"/>
              </a:rPr>
              <a:t>original,</a:t>
            </a:r>
            <a:r>
              <a:rPr lang="en" sz="1800">
                <a:solidFill>
                  <a:schemeClr val="dk1"/>
                </a:solidFill>
                <a:latin typeface="Times New Roman"/>
                <a:ea typeface="Times New Roman"/>
                <a:cs typeface="Times New Roman"/>
                <a:sym typeface="Times New Roman"/>
              </a:rPr>
              <a:t> called bootstrap samples.</a:t>
            </a:r>
            <a:endParaRPr sz="1100"/>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Each bootstrap sample is used to calculate the desired statistic, such as the mean or standard deviation.</a:t>
            </a:r>
            <a:endParaRPr sz="1100"/>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This process is repeated multiple times, and the resulting values are used to construct a probability distribution for the desired statistic.</a:t>
            </a:r>
            <a:endParaRPr sz="1100"/>
          </a:p>
        </p:txBody>
      </p:sp>
      <p:pic>
        <p:nvPicPr>
          <p:cNvPr id="150" name="Google Shape;150;p27"/>
          <p:cNvPicPr preferRelativeResize="0"/>
          <p:nvPr/>
        </p:nvPicPr>
        <p:blipFill rotWithShape="1">
          <a:blip r:embed="rId3">
            <a:alphaModFix/>
          </a:blip>
          <a:srcRect b="0" l="0" r="0" t="0"/>
          <a:stretch/>
        </p:blipFill>
        <p:spPr>
          <a:xfrm>
            <a:off x="4656483" y="736632"/>
            <a:ext cx="4198027" cy="1211983"/>
          </a:xfrm>
          <a:prstGeom prst="rect">
            <a:avLst/>
          </a:prstGeom>
          <a:noFill/>
          <a:ln>
            <a:noFill/>
          </a:ln>
        </p:spPr>
      </p:pic>
      <p:pic>
        <p:nvPicPr>
          <p:cNvPr id="151" name="Google Shape;151;p27"/>
          <p:cNvPicPr preferRelativeResize="0"/>
          <p:nvPr/>
        </p:nvPicPr>
        <p:blipFill rotWithShape="1">
          <a:blip r:embed="rId4">
            <a:alphaModFix/>
          </a:blip>
          <a:srcRect b="0" l="0" r="0" t="0"/>
          <a:stretch/>
        </p:blipFill>
        <p:spPr>
          <a:xfrm>
            <a:off x="5292587" y="2821390"/>
            <a:ext cx="3246747" cy="16616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nvSpPr>
        <p:spPr>
          <a:xfrm>
            <a:off x="1" y="0"/>
            <a:ext cx="4010439"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Cross Validation in Machine Learning</a:t>
            </a:r>
            <a:endParaRPr sz="1100"/>
          </a:p>
        </p:txBody>
      </p:sp>
      <p:sp>
        <p:nvSpPr>
          <p:cNvPr id="157" name="Google Shape;157;p28"/>
          <p:cNvSpPr txBox="1"/>
          <p:nvPr/>
        </p:nvSpPr>
        <p:spPr>
          <a:xfrm>
            <a:off x="0" y="431003"/>
            <a:ext cx="8811300" cy="5925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700">
                <a:solidFill>
                  <a:schemeClr val="dk1"/>
                </a:solidFill>
                <a:latin typeface="Times New Roman"/>
                <a:ea typeface="Times New Roman"/>
                <a:cs typeface="Times New Roman"/>
                <a:sym typeface="Times New Roman"/>
              </a:rPr>
              <a:t>The idea of cross validation arises because of </a:t>
            </a:r>
            <a:r>
              <a:rPr lang="en" sz="1700">
                <a:solidFill>
                  <a:schemeClr val="dk1"/>
                </a:solidFill>
                <a:latin typeface="Times New Roman"/>
                <a:ea typeface="Times New Roman"/>
                <a:cs typeface="Times New Roman"/>
                <a:sym typeface="Times New Roman"/>
              </a:rPr>
              <a:t>problems</a:t>
            </a:r>
            <a:r>
              <a:rPr lang="en" sz="1700">
                <a:solidFill>
                  <a:schemeClr val="dk1"/>
                </a:solidFill>
                <a:latin typeface="Times New Roman"/>
                <a:ea typeface="Times New Roman"/>
                <a:cs typeface="Times New Roman"/>
                <a:sym typeface="Times New Roman"/>
              </a:rPr>
              <a:t> with train test models. It basically wants to guarantee that evaluation of our model does not depend upon the way we pick the train and test set.</a:t>
            </a:r>
            <a:endParaRPr sz="1100"/>
          </a:p>
        </p:txBody>
      </p:sp>
      <p:pic>
        <p:nvPicPr>
          <p:cNvPr id="158" name="Google Shape;158;p28"/>
          <p:cNvPicPr preferRelativeResize="0"/>
          <p:nvPr/>
        </p:nvPicPr>
        <p:blipFill rotWithShape="1">
          <a:blip r:embed="rId3">
            <a:alphaModFix/>
          </a:blip>
          <a:srcRect b="0" l="0" r="0" t="0"/>
          <a:stretch/>
        </p:blipFill>
        <p:spPr>
          <a:xfrm>
            <a:off x="0" y="2190181"/>
            <a:ext cx="2881537" cy="2953319"/>
          </a:xfrm>
          <a:prstGeom prst="rect">
            <a:avLst/>
          </a:prstGeom>
          <a:noFill/>
          <a:ln>
            <a:noFill/>
          </a:ln>
        </p:spPr>
      </p:pic>
      <p:pic>
        <p:nvPicPr>
          <p:cNvPr id="159" name="Google Shape;159;p28"/>
          <p:cNvPicPr preferRelativeResize="0"/>
          <p:nvPr/>
        </p:nvPicPr>
        <p:blipFill rotWithShape="1">
          <a:blip r:embed="rId4">
            <a:alphaModFix/>
          </a:blip>
          <a:srcRect b="0" l="0" r="0" t="0"/>
          <a:stretch/>
        </p:blipFill>
        <p:spPr>
          <a:xfrm>
            <a:off x="2972786" y="2669661"/>
            <a:ext cx="3198427" cy="1915768"/>
          </a:xfrm>
          <a:prstGeom prst="rect">
            <a:avLst/>
          </a:prstGeom>
          <a:noFill/>
          <a:ln>
            <a:noFill/>
          </a:ln>
        </p:spPr>
      </p:pic>
      <p:pic>
        <p:nvPicPr>
          <p:cNvPr id="160" name="Google Shape;160;p28"/>
          <p:cNvPicPr preferRelativeResize="0"/>
          <p:nvPr/>
        </p:nvPicPr>
        <p:blipFill rotWithShape="1">
          <a:blip r:embed="rId5">
            <a:alphaModFix/>
          </a:blip>
          <a:srcRect b="0" l="0" r="0" t="0"/>
          <a:stretch/>
        </p:blipFill>
        <p:spPr>
          <a:xfrm>
            <a:off x="6485266" y="2748250"/>
            <a:ext cx="2658734" cy="1837179"/>
          </a:xfrm>
          <a:prstGeom prst="rect">
            <a:avLst/>
          </a:prstGeom>
          <a:noFill/>
          <a:ln>
            <a:noFill/>
          </a:ln>
        </p:spPr>
      </p:pic>
      <p:sp>
        <p:nvSpPr>
          <p:cNvPr id="161" name="Google Shape;161;p28"/>
          <p:cNvSpPr txBox="1"/>
          <p:nvPr/>
        </p:nvSpPr>
        <p:spPr>
          <a:xfrm>
            <a:off x="0" y="1092839"/>
            <a:ext cx="1058518" cy="346249"/>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Types</a:t>
            </a:r>
            <a:endParaRPr sz="1100"/>
          </a:p>
        </p:txBody>
      </p:sp>
      <p:sp>
        <p:nvSpPr>
          <p:cNvPr id="162" name="Google Shape;162;p28"/>
          <p:cNvSpPr txBox="1"/>
          <p:nvPr/>
        </p:nvSpPr>
        <p:spPr>
          <a:xfrm>
            <a:off x="807554" y="1705043"/>
            <a:ext cx="1058518" cy="346249"/>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K-fold</a:t>
            </a:r>
            <a:endParaRPr sz="1100"/>
          </a:p>
        </p:txBody>
      </p:sp>
      <p:sp>
        <p:nvSpPr>
          <p:cNvPr id="163" name="Google Shape;163;p28"/>
          <p:cNvSpPr txBox="1"/>
          <p:nvPr/>
        </p:nvSpPr>
        <p:spPr>
          <a:xfrm>
            <a:off x="3607696" y="1705043"/>
            <a:ext cx="1928606" cy="346249"/>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Stratified K-fold</a:t>
            </a:r>
            <a:endParaRPr sz="1100"/>
          </a:p>
        </p:txBody>
      </p:sp>
      <p:sp>
        <p:nvSpPr>
          <p:cNvPr id="164" name="Google Shape;164;p28"/>
          <p:cNvSpPr txBox="1"/>
          <p:nvPr/>
        </p:nvSpPr>
        <p:spPr>
          <a:xfrm>
            <a:off x="6972092" y="1705043"/>
            <a:ext cx="1928606" cy="346249"/>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Leave-One-Out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500"/>
                                        <p:tgtEl>
                                          <p:spTgt spid="1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0" y="374483"/>
            <a:ext cx="9019761" cy="323165"/>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700">
                <a:solidFill>
                  <a:schemeClr val="dk1"/>
                </a:solidFill>
                <a:latin typeface="Times New Roman"/>
                <a:ea typeface="Times New Roman"/>
                <a:cs typeface="Times New Roman"/>
                <a:sym typeface="Times New Roman"/>
              </a:rPr>
              <a:t>The confusion matrix is a way to visualize how many samples from each label got predicted correctly.</a:t>
            </a:r>
            <a:endParaRPr sz="1700">
              <a:solidFill>
                <a:schemeClr val="dk1"/>
              </a:solidFill>
              <a:latin typeface="Times New Roman"/>
              <a:ea typeface="Times New Roman"/>
              <a:cs typeface="Times New Roman"/>
              <a:sym typeface="Times New Roman"/>
            </a:endParaRPr>
          </a:p>
        </p:txBody>
      </p:sp>
      <p:pic>
        <p:nvPicPr>
          <p:cNvPr id="170" name="Google Shape;170;p29"/>
          <p:cNvPicPr preferRelativeResize="0"/>
          <p:nvPr/>
        </p:nvPicPr>
        <p:blipFill rotWithShape="1">
          <a:blip r:embed="rId3">
            <a:alphaModFix/>
          </a:blip>
          <a:srcRect b="6627" l="7011" r="11688" t="7492"/>
          <a:stretch/>
        </p:blipFill>
        <p:spPr>
          <a:xfrm>
            <a:off x="56162" y="762384"/>
            <a:ext cx="4062619" cy="2415209"/>
          </a:xfrm>
          <a:prstGeom prst="rect">
            <a:avLst/>
          </a:prstGeom>
          <a:noFill/>
          <a:ln>
            <a:noFill/>
          </a:ln>
        </p:spPr>
      </p:pic>
      <p:sp>
        <p:nvSpPr>
          <p:cNvPr id="171" name="Google Shape;171;p29"/>
          <p:cNvSpPr txBox="1"/>
          <p:nvPr/>
        </p:nvSpPr>
        <p:spPr>
          <a:xfrm>
            <a:off x="0" y="0"/>
            <a:ext cx="1908312"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Confusion Matrix</a:t>
            </a:r>
            <a:endParaRPr sz="1100"/>
          </a:p>
        </p:txBody>
      </p:sp>
      <p:sp>
        <p:nvSpPr>
          <p:cNvPr id="172" name="Google Shape;172;p29"/>
          <p:cNvSpPr txBox="1"/>
          <p:nvPr/>
        </p:nvSpPr>
        <p:spPr>
          <a:xfrm>
            <a:off x="56161" y="3185839"/>
            <a:ext cx="2649900" cy="346200"/>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ROC and AUC  Curve</a:t>
            </a:r>
            <a:endParaRPr sz="1100"/>
          </a:p>
        </p:txBody>
      </p:sp>
      <p:sp>
        <p:nvSpPr>
          <p:cNvPr id="173" name="Google Shape;173;p29"/>
          <p:cNvSpPr txBox="1"/>
          <p:nvPr/>
        </p:nvSpPr>
        <p:spPr>
          <a:xfrm>
            <a:off x="12" y="3520985"/>
            <a:ext cx="4930800" cy="1577700"/>
          </a:xfrm>
          <a:prstGeom prst="rect">
            <a:avLst/>
          </a:prstGeom>
          <a:noFill/>
          <a:ln>
            <a:noFill/>
          </a:ln>
        </p:spPr>
        <p:txBody>
          <a:bodyPr anchorCtr="0" anchor="t" bIns="34275" lIns="68575" spcFirstLastPara="1" rIns="68575" wrap="square" tIns="34275">
            <a:spAutoFit/>
          </a:bodyPr>
          <a:lstStyle/>
          <a:p>
            <a:pPr indent="-215900" lvl="0" marL="215900" marR="0" rtl="0" algn="just">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The </a:t>
            </a:r>
            <a:r>
              <a:rPr b="1" lang="en" sz="1400">
                <a:solidFill>
                  <a:schemeClr val="dk1"/>
                </a:solidFill>
                <a:latin typeface="Times New Roman"/>
                <a:ea typeface="Times New Roman"/>
                <a:cs typeface="Times New Roman"/>
                <a:sym typeface="Times New Roman"/>
              </a:rPr>
              <a:t>Receiver Operator Characteristic (ROC) </a:t>
            </a:r>
            <a:r>
              <a:rPr lang="en" sz="1400">
                <a:solidFill>
                  <a:schemeClr val="dk1"/>
                </a:solidFill>
                <a:latin typeface="Times New Roman"/>
                <a:ea typeface="Times New Roman"/>
                <a:cs typeface="Times New Roman"/>
                <a:sym typeface="Times New Roman"/>
              </a:rPr>
              <a:t>curve is an evaluation metric for binary classification problems. It is a curve that plots the TPR against FPR at various threshold values.</a:t>
            </a:r>
            <a:endParaRPr sz="1100"/>
          </a:p>
          <a:p>
            <a:pPr indent="-215900" lvl="0" marL="215900" marR="0" rtl="0" algn="just">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The </a:t>
            </a:r>
            <a:r>
              <a:rPr b="1" lang="en" sz="1400">
                <a:solidFill>
                  <a:schemeClr val="dk1"/>
                </a:solidFill>
                <a:latin typeface="Times New Roman"/>
                <a:ea typeface="Times New Roman"/>
                <a:cs typeface="Times New Roman"/>
                <a:sym typeface="Times New Roman"/>
              </a:rPr>
              <a:t>Area Under the Curve (AUC)</a:t>
            </a:r>
            <a:r>
              <a:rPr lang="en" sz="1400">
                <a:solidFill>
                  <a:schemeClr val="dk1"/>
                </a:solidFill>
                <a:latin typeface="Times New Roman"/>
                <a:ea typeface="Times New Roman"/>
                <a:cs typeface="Times New Roman"/>
                <a:sym typeface="Times New Roman"/>
              </a:rPr>
              <a:t> is the measure of the ability of a binary classifier to distinguish between classes and is used as a summary of the ROC curve.</a:t>
            </a:r>
            <a:endParaRPr sz="1400">
              <a:solidFill>
                <a:schemeClr val="dk1"/>
              </a:solidFill>
              <a:latin typeface="Times New Roman"/>
              <a:ea typeface="Times New Roman"/>
              <a:cs typeface="Times New Roman"/>
              <a:sym typeface="Times New Roman"/>
            </a:endParaRPr>
          </a:p>
        </p:txBody>
      </p:sp>
      <p:pic>
        <p:nvPicPr>
          <p:cNvPr id="174" name="Google Shape;174;p29"/>
          <p:cNvPicPr preferRelativeResize="0"/>
          <p:nvPr/>
        </p:nvPicPr>
        <p:blipFill rotWithShape="1">
          <a:blip r:embed="rId4">
            <a:alphaModFix/>
          </a:blip>
          <a:srcRect b="0" l="0" r="0" t="0"/>
          <a:stretch/>
        </p:blipFill>
        <p:spPr>
          <a:xfrm>
            <a:off x="4254837" y="758104"/>
            <a:ext cx="1902455" cy="2114237"/>
          </a:xfrm>
          <a:prstGeom prst="rect">
            <a:avLst/>
          </a:prstGeom>
          <a:noFill/>
          <a:ln>
            <a:noFill/>
          </a:ln>
        </p:spPr>
      </p:pic>
      <p:pic>
        <p:nvPicPr>
          <p:cNvPr id="175" name="Google Shape;175;p29"/>
          <p:cNvPicPr preferRelativeResize="0"/>
          <p:nvPr/>
        </p:nvPicPr>
        <p:blipFill rotWithShape="1">
          <a:blip r:embed="rId5">
            <a:alphaModFix/>
          </a:blip>
          <a:srcRect b="8444" l="14132" r="24127" t="3901"/>
          <a:stretch/>
        </p:blipFill>
        <p:spPr>
          <a:xfrm>
            <a:off x="5015972" y="3520973"/>
            <a:ext cx="1318171" cy="1358929"/>
          </a:xfrm>
          <a:prstGeom prst="rect">
            <a:avLst/>
          </a:prstGeom>
          <a:noFill/>
          <a:ln>
            <a:noFill/>
          </a:ln>
        </p:spPr>
      </p:pic>
      <p:pic>
        <p:nvPicPr>
          <p:cNvPr id="176" name="Google Shape;176;p29"/>
          <p:cNvPicPr preferRelativeResize="0"/>
          <p:nvPr/>
        </p:nvPicPr>
        <p:blipFill rotWithShape="1">
          <a:blip r:embed="rId6">
            <a:alphaModFix/>
          </a:blip>
          <a:srcRect b="0" l="5496" r="21844" t="0"/>
          <a:stretch/>
        </p:blipFill>
        <p:spPr>
          <a:xfrm>
            <a:off x="6363158" y="3528239"/>
            <a:ext cx="1344750" cy="1358928"/>
          </a:xfrm>
          <a:prstGeom prst="rect">
            <a:avLst/>
          </a:prstGeom>
          <a:noFill/>
          <a:ln>
            <a:noFill/>
          </a:ln>
        </p:spPr>
      </p:pic>
      <p:pic>
        <p:nvPicPr>
          <p:cNvPr id="177" name="Google Shape;177;p29"/>
          <p:cNvPicPr preferRelativeResize="0"/>
          <p:nvPr/>
        </p:nvPicPr>
        <p:blipFill rotWithShape="1">
          <a:blip r:embed="rId7">
            <a:alphaModFix/>
          </a:blip>
          <a:srcRect b="3840" l="9259" r="25579" t="0"/>
          <a:stretch/>
        </p:blipFill>
        <p:spPr>
          <a:xfrm>
            <a:off x="7707908" y="3528239"/>
            <a:ext cx="1398449" cy="1358929"/>
          </a:xfrm>
          <a:prstGeom prst="rect">
            <a:avLst/>
          </a:prstGeom>
          <a:noFill/>
          <a:ln>
            <a:noFill/>
          </a:ln>
        </p:spPr>
      </p:pic>
      <p:sp>
        <p:nvSpPr>
          <p:cNvPr id="178" name="Google Shape;178;p29"/>
          <p:cNvSpPr txBox="1"/>
          <p:nvPr/>
        </p:nvSpPr>
        <p:spPr>
          <a:xfrm>
            <a:off x="5305621" y="4826561"/>
            <a:ext cx="993292"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Times New Roman"/>
                <a:ea typeface="Times New Roman"/>
                <a:cs typeface="Times New Roman"/>
                <a:sym typeface="Times New Roman"/>
              </a:rPr>
              <a:t>AUC = 1</a:t>
            </a:r>
            <a:endParaRPr sz="1400">
              <a:solidFill>
                <a:schemeClr val="dk1"/>
              </a:solidFill>
              <a:latin typeface="Times New Roman"/>
              <a:ea typeface="Times New Roman"/>
              <a:cs typeface="Times New Roman"/>
              <a:sym typeface="Times New Roman"/>
            </a:endParaRPr>
          </a:p>
        </p:txBody>
      </p:sp>
      <p:sp>
        <p:nvSpPr>
          <p:cNvPr id="179" name="Google Shape;179;p29"/>
          <p:cNvSpPr txBox="1"/>
          <p:nvPr/>
        </p:nvSpPr>
        <p:spPr>
          <a:xfrm>
            <a:off x="6696098" y="4826561"/>
            <a:ext cx="993292"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Times New Roman"/>
                <a:ea typeface="Times New Roman"/>
                <a:cs typeface="Times New Roman"/>
                <a:sym typeface="Times New Roman"/>
              </a:rPr>
              <a:t>0.5&lt;AUC&lt;1</a:t>
            </a:r>
            <a:endParaRPr sz="1400">
              <a:solidFill>
                <a:schemeClr val="dk1"/>
              </a:solidFill>
              <a:latin typeface="Times New Roman"/>
              <a:ea typeface="Times New Roman"/>
              <a:cs typeface="Times New Roman"/>
              <a:sym typeface="Times New Roman"/>
            </a:endParaRPr>
          </a:p>
        </p:txBody>
      </p:sp>
      <p:sp>
        <p:nvSpPr>
          <p:cNvPr id="180" name="Google Shape;180;p29"/>
          <p:cNvSpPr txBox="1"/>
          <p:nvPr/>
        </p:nvSpPr>
        <p:spPr>
          <a:xfrm>
            <a:off x="7963543" y="4829837"/>
            <a:ext cx="993292"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Times New Roman"/>
                <a:ea typeface="Times New Roman"/>
                <a:cs typeface="Times New Roman"/>
                <a:sym typeface="Times New Roman"/>
              </a:rPr>
              <a:t>AUC = 0.5</a:t>
            </a:r>
            <a:endParaRPr sz="1400">
              <a:solidFill>
                <a:schemeClr val="dk1"/>
              </a:solidFill>
              <a:latin typeface="Times New Roman"/>
              <a:ea typeface="Times New Roman"/>
              <a:cs typeface="Times New Roman"/>
              <a:sym typeface="Times New Roman"/>
            </a:endParaRPr>
          </a:p>
        </p:txBody>
      </p:sp>
      <p:sp>
        <p:nvSpPr>
          <p:cNvPr id="181" name="Google Shape;181;p29"/>
          <p:cNvSpPr txBox="1"/>
          <p:nvPr/>
        </p:nvSpPr>
        <p:spPr>
          <a:xfrm>
            <a:off x="4435676" y="3108900"/>
            <a:ext cx="4652100" cy="5001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The higher the AUC, the better the model’s performance at distinguishing between the positive and negative classes.</a:t>
            </a:r>
            <a:endParaRPr sz="1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93434" y="7610"/>
            <a:ext cx="2135416"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Ensemble Methods</a:t>
            </a:r>
            <a:endParaRPr sz="1100"/>
          </a:p>
        </p:txBody>
      </p:sp>
      <p:sp>
        <p:nvSpPr>
          <p:cNvPr id="187" name="Google Shape;187;p30"/>
          <p:cNvSpPr txBox="1"/>
          <p:nvPr/>
        </p:nvSpPr>
        <p:spPr>
          <a:xfrm>
            <a:off x="93434" y="426086"/>
            <a:ext cx="8468139"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The main idea behind ensemble methods is a group of “week learners” can come together to form a “strong learners” </a:t>
            </a:r>
            <a:endParaRPr sz="1400">
              <a:solidFill>
                <a:schemeClr val="dk1"/>
              </a:solidFill>
              <a:latin typeface="Times New Roman"/>
              <a:ea typeface="Times New Roman"/>
              <a:cs typeface="Times New Roman"/>
              <a:sym typeface="Times New Roman"/>
            </a:endParaRPr>
          </a:p>
        </p:txBody>
      </p:sp>
      <p:sp>
        <p:nvSpPr>
          <p:cNvPr id="188" name="Google Shape;188;p30"/>
          <p:cNvSpPr txBox="1"/>
          <p:nvPr/>
        </p:nvSpPr>
        <p:spPr>
          <a:xfrm>
            <a:off x="-2" y="703085"/>
            <a:ext cx="1058518" cy="346249"/>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Types</a:t>
            </a:r>
            <a:endParaRPr sz="1100"/>
          </a:p>
        </p:txBody>
      </p:sp>
      <p:sp>
        <p:nvSpPr>
          <p:cNvPr id="189" name="Google Shape;189;p30"/>
          <p:cNvSpPr txBox="1"/>
          <p:nvPr/>
        </p:nvSpPr>
        <p:spPr>
          <a:xfrm>
            <a:off x="-1" y="1149152"/>
            <a:ext cx="1058518" cy="346249"/>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Bagging</a:t>
            </a:r>
            <a:endParaRPr sz="1100"/>
          </a:p>
        </p:txBody>
      </p:sp>
      <p:pic>
        <p:nvPicPr>
          <p:cNvPr id="190" name="Google Shape;190;p30"/>
          <p:cNvPicPr preferRelativeResize="0"/>
          <p:nvPr/>
        </p:nvPicPr>
        <p:blipFill rotWithShape="1">
          <a:blip r:embed="rId3">
            <a:alphaModFix/>
          </a:blip>
          <a:srcRect b="0" l="0" r="0" t="0"/>
          <a:stretch/>
        </p:blipFill>
        <p:spPr>
          <a:xfrm>
            <a:off x="93434" y="2406244"/>
            <a:ext cx="3441466" cy="2289143"/>
          </a:xfrm>
          <a:prstGeom prst="rect">
            <a:avLst/>
          </a:prstGeom>
          <a:noFill/>
          <a:ln>
            <a:noFill/>
          </a:ln>
        </p:spPr>
      </p:pic>
      <p:sp>
        <p:nvSpPr>
          <p:cNvPr id="191" name="Google Shape;191;p30"/>
          <p:cNvSpPr txBox="1"/>
          <p:nvPr/>
        </p:nvSpPr>
        <p:spPr>
          <a:xfrm>
            <a:off x="0" y="1556996"/>
            <a:ext cx="4265724" cy="90024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Short form for Bootstrap Aggregation. It builds several instances of an estimator on bootstrap samples and then aggregate their individual performance to form a final prediction</a:t>
            </a:r>
            <a:endParaRPr sz="1400">
              <a:solidFill>
                <a:schemeClr val="dk1"/>
              </a:solidFill>
              <a:latin typeface="Times New Roman"/>
              <a:ea typeface="Times New Roman"/>
              <a:cs typeface="Times New Roman"/>
              <a:sym typeface="Times New Roman"/>
            </a:endParaRPr>
          </a:p>
        </p:txBody>
      </p:sp>
      <p:sp>
        <p:nvSpPr>
          <p:cNvPr id="192" name="Google Shape;192;p30"/>
          <p:cNvSpPr txBox="1"/>
          <p:nvPr/>
        </p:nvSpPr>
        <p:spPr>
          <a:xfrm>
            <a:off x="6108343" y="1111083"/>
            <a:ext cx="1058518" cy="346249"/>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Boosting</a:t>
            </a:r>
            <a:endParaRPr sz="1100"/>
          </a:p>
        </p:txBody>
      </p:sp>
      <p:sp>
        <p:nvSpPr>
          <p:cNvPr id="193" name="Google Shape;193;p30"/>
          <p:cNvSpPr txBox="1"/>
          <p:nvPr/>
        </p:nvSpPr>
        <p:spPr>
          <a:xfrm>
            <a:off x="4427882" y="1518365"/>
            <a:ext cx="4419441" cy="69249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Boosting improves the prediction power by training weak learners sequentially, each compensating weakness of the predecessors.</a:t>
            </a:r>
            <a:endParaRPr sz="1400">
              <a:solidFill>
                <a:schemeClr val="dk1"/>
              </a:solidFill>
              <a:latin typeface="Times New Roman"/>
              <a:ea typeface="Times New Roman"/>
              <a:cs typeface="Times New Roman"/>
              <a:sym typeface="Times New Roman"/>
            </a:endParaRPr>
          </a:p>
        </p:txBody>
      </p:sp>
      <p:pic>
        <p:nvPicPr>
          <p:cNvPr id="194" name="Google Shape;194;p30"/>
          <p:cNvPicPr preferRelativeResize="0"/>
          <p:nvPr/>
        </p:nvPicPr>
        <p:blipFill rotWithShape="1">
          <a:blip r:embed="rId4">
            <a:alphaModFix/>
          </a:blip>
          <a:srcRect b="0" l="0" r="0" t="0"/>
          <a:stretch/>
        </p:blipFill>
        <p:spPr>
          <a:xfrm>
            <a:off x="4878277" y="2277377"/>
            <a:ext cx="3969047" cy="2089296"/>
          </a:xfrm>
          <a:prstGeom prst="rect">
            <a:avLst/>
          </a:prstGeom>
          <a:noFill/>
          <a:ln>
            <a:noFill/>
          </a:ln>
        </p:spPr>
      </p:pic>
      <p:pic>
        <p:nvPicPr>
          <p:cNvPr id="195" name="Google Shape;195;p30"/>
          <p:cNvPicPr preferRelativeResize="0"/>
          <p:nvPr/>
        </p:nvPicPr>
        <p:blipFill rotWithShape="1">
          <a:blip r:embed="rId5">
            <a:alphaModFix/>
          </a:blip>
          <a:srcRect b="0" l="0" r="0" t="0"/>
          <a:stretch/>
        </p:blipFill>
        <p:spPr>
          <a:xfrm>
            <a:off x="2527838" y="4321936"/>
            <a:ext cx="4088323" cy="7579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nvSpPr>
        <p:spPr>
          <a:xfrm>
            <a:off x="177917" y="88913"/>
            <a:ext cx="1058518" cy="346249"/>
          </a:xfrm>
          <a:prstGeom prst="rect">
            <a:avLst/>
          </a:prstGeom>
          <a:solidFill>
            <a:srgbClr val="C0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Stacking</a:t>
            </a:r>
            <a:endParaRPr sz="1100"/>
          </a:p>
        </p:txBody>
      </p:sp>
      <p:sp>
        <p:nvSpPr>
          <p:cNvPr id="201" name="Google Shape;201;p31"/>
          <p:cNvSpPr txBox="1"/>
          <p:nvPr/>
        </p:nvSpPr>
        <p:spPr>
          <a:xfrm>
            <a:off x="111816" y="513461"/>
            <a:ext cx="6085231" cy="276999"/>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Building meta-models that takes the output of base models as input</a:t>
            </a:r>
            <a:endParaRPr sz="1400">
              <a:solidFill>
                <a:schemeClr val="dk1"/>
              </a:solidFill>
              <a:latin typeface="Times New Roman"/>
              <a:ea typeface="Times New Roman"/>
              <a:cs typeface="Times New Roman"/>
              <a:sym typeface="Times New Roman"/>
            </a:endParaRPr>
          </a:p>
        </p:txBody>
      </p:sp>
      <p:grpSp>
        <p:nvGrpSpPr>
          <p:cNvPr id="202" name="Google Shape;202;p31"/>
          <p:cNvGrpSpPr/>
          <p:nvPr/>
        </p:nvGrpSpPr>
        <p:grpSpPr>
          <a:xfrm>
            <a:off x="111816" y="952080"/>
            <a:ext cx="5295996" cy="2150252"/>
            <a:chOff x="149087" y="1158345"/>
            <a:chExt cx="6769186" cy="2748389"/>
          </a:xfrm>
        </p:grpSpPr>
        <p:pic>
          <p:nvPicPr>
            <p:cNvPr id="203" name="Google Shape;203;p31"/>
            <p:cNvPicPr preferRelativeResize="0"/>
            <p:nvPr/>
          </p:nvPicPr>
          <p:blipFill rotWithShape="1">
            <a:blip r:embed="rId3">
              <a:alphaModFix/>
            </a:blip>
            <a:srcRect b="69866" l="0" r="8429" t="0"/>
            <a:stretch/>
          </p:blipFill>
          <p:spPr>
            <a:xfrm>
              <a:off x="149087" y="1158345"/>
              <a:ext cx="6769186" cy="1245886"/>
            </a:xfrm>
            <a:prstGeom prst="rect">
              <a:avLst/>
            </a:prstGeom>
            <a:noFill/>
            <a:ln>
              <a:noFill/>
            </a:ln>
          </p:spPr>
        </p:pic>
        <p:pic>
          <p:nvPicPr>
            <p:cNvPr id="204" name="Google Shape;204;p31"/>
            <p:cNvPicPr preferRelativeResize="0"/>
            <p:nvPr/>
          </p:nvPicPr>
          <p:blipFill rotWithShape="1">
            <a:blip r:embed="rId3">
              <a:alphaModFix/>
            </a:blip>
            <a:srcRect b="37209" l="0" r="42034" t="28973"/>
            <a:stretch/>
          </p:blipFill>
          <p:spPr>
            <a:xfrm>
              <a:off x="149087" y="2508630"/>
              <a:ext cx="4285081" cy="1398104"/>
            </a:xfrm>
            <a:prstGeom prst="rect">
              <a:avLst/>
            </a:prstGeom>
            <a:noFill/>
            <a:ln>
              <a:noFill/>
            </a:ln>
          </p:spPr>
        </p:pic>
      </p:grpSp>
      <p:pic>
        <p:nvPicPr>
          <p:cNvPr id="205" name="Google Shape;205;p31"/>
          <p:cNvPicPr preferRelativeResize="0"/>
          <p:nvPr/>
        </p:nvPicPr>
        <p:blipFill rotWithShape="1">
          <a:blip r:embed="rId3">
            <a:alphaModFix/>
          </a:blip>
          <a:srcRect b="0" l="0" r="0" t="62790"/>
          <a:stretch/>
        </p:blipFill>
        <p:spPr>
          <a:xfrm>
            <a:off x="1717840" y="3697827"/>
            <a:ext cx="5544324" cy="1153829"/>
          </a:xfrm>
          <a:prstGeom prst="rect">
            <a:avLst/>
          </a:prstGeom>
          <a:noFill/>
          <a:ln>
            <a:noFill/>
          </a:ln>
        </p:spPr>
      </p:pic>
      <p:pic>
        <p:nvPicPr>
          <p:cNvPr id="206" name="Google Shape;206;p31"/>
          <p:cNvPicPr preferRelativeResize="0"/>
          <p:nvPr/>
        </p:nvPicPr>
        <p:blipFill rotWithShape="1">
          <a:blip r:embed="rId4">
            <a:alphaModFix/>
          </a:blip>
          <a:srcRect b="0" l="0" r="0" t="0"/>
          <a:stretch/>
        </p:blipFill>
        <p:spPr>
          <a:xfrm>
            <a:off x="4551080" y="1744978"/>
            <a:ext cx="4310642" cy="17912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nvSpPr>
        <p:spPr>
          <a:xfrm>
            <a:off x="1178350" y="1081725"/>
            <a:ext cx="7197365" cy="1454244"/>
          </a:xfrm>
          <a:prstGeom prst="rect">
            <a:avLst/>
          </a:prstGeom>
          <a:noFill/>
          <a:ln>
            <a:noFill/>
          </a:ln>
        </p:spPr>
        <p:txBody>
          <a:bodyPr anchorCtr="0" anchor="t" bIns="34275" lIns="68575" spcFirstLastPara="1" rIns="68575" wrap="square" tIns="34275">
            <a:spAutoFit/>
          </a:bodyPr>
          <a:lstStyle/>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Bootstrapping and Cross Validation</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Evaluation Measures and ROC Curve</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Ensemble Methods</a:t>
            </a:r>
            <a:endParaRPr sz="1100"/>
          </a:p>
        </p:txBody>
      </p:sp>
      <p:sp>
        <p:nvSpPr>
          <p:cNvPr id="212" name="Google Shape;212;p32"/>
          <p:cNvSpPr txBox="1"/>
          <p:nvPr/>
        </p:nvSpPr>
        <p:spPr>
          <a:xfrm>
            <a:off x="1538924" y="283105"/>
            <a:ext cx="6066149"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Topics on which Week 7 Assignment Questions are based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nvSpPr>
        <p:spPr>
          <a:xfrm>
            <a:off x="-7991" y="431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a:t>
            </a:r>
            <a:endParaRPr b="1" sz="1800">
              <a:solidFill>
                <a:schemeClr val="lt1"/>
              </a:solidFill>
              <a:latin typeface="Times New Roman"/>
              <a:ea typeface="Times New Roman"/>
              <a:cs typeface="Times New Roman"/>
              <a:sym typeface="Times New Roman"/>
            </a:endParaRPr>
          </a:p>
        </p:txBody>
      </p:sp>
      <p:sp>
        <p:nvSpPr>
          <p:cNvPr id="219" name="Google Shape;219;p33"/>
          <p:cNvSpPr txBox="1"/>
          <p:nvPr/>
        </p:nvSpPr>
        <p:spPr>
          <a:xfrm>
            <a:off x="0" y="459323"/>
            <a:ext cx="8982489"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We have a dataset with 1000 samples and 5 classes for classification. What would be the training size for a 20 fold cross validation?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50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200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800</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950</a:t>
            </a:r>
            <a:endParaRPr sz="1100"/>
          </a:p>
        </p:txBody>
      </p:sp>
      <p:sp>
        <p:nvSpPr>
          <p:cNvPr id="220" name="Google Shape;220;p33"/>
          <p:cNvSpPr txBox="1"/>
          <p:nvPr/>
        </p:nvSpPr>
        <p:spPr>
          <a:xfrm>
            <a:off x="36137" y="2571750"/>
            <a:ext cx="1878939"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a:t>
            </a:r>
            <a:endParaRPr b="1" sz="1800">
              <a:solidFill>
                <a:schemeClr val="lt1"/>
              </a:solidFill>
              <a:latin typeface="Times New Roman"/>
              <a:ea typeface="Times New Roman"/>
              <a:cs typeface="Times New Roman"/>
              <a:sym typeface="Times New Roman"/>
            </a:endParaRPr>
          </a:p>
        </p:txBody>
      </p:sp>
      <p:sp>
        <p:nvSpPr>
          <p:cNvPr id="221" name="Google Shape;221;p33"/>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a:t>
            </a:r>
            <a:endParaRPr b="1" sz="1800">
              <a:solidFill>
                <a:schemeClr val="lt1"/>
              </a:solidFill>
              <a:latin typeface="Times New Roman"/>
              <a:ea typeface="Times New Roman"/>
              <a:cs typeface="Times New Roman"/>
              <a:sym typeface="Times New Roman"/>
            </a:endParaRPr>
          </a:p>
        </p:txBody>
      </p:sp>
      <p:sp>
        <p:nvSpPr>
          <p:cNvPr id="222" name="Google Shape;222;p33"/>
          <p:cNvSpPr txBox="1"/>
          <p:nvPr/>
        </p:nvSpPr>
        <p:spPr>
          <a:xfrm>
            <a:off x="3272459" y="4763840"/>
            <a:ext cx="81997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 d)</a:t>
            </a:r>
            <a:endParaRPr b="1" sz="1800">
              <a:solidFill>
                <a:schemeClr val="lt1"/>
              </a:solidFill>
              <a:latin typeface="Times New Roman"/>
              <a:ea typeface="Times New Roman"/>
              <a:cs typeface="Times New Roman"/>
              <a:sym typeface="Times New Roman"/>
            </a:endParaRPr>
          </a:p>
        </p:txBody>
      </p:sp>
      <p:cxnSp>
        <p:nvCxnSpPr>
          <p:cNvPr id="223" name="Google Shape;223;p33"/>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24" name="Google Shape;224;p33"/>
          <p:cNvSpPr txBox="1"/>
          <p:nvPr/>
        </p:nvSpPr>
        <p:spPr>
          <a:xfrm>
            <a:off x="36138" y="3041844"/>
            <a:ext cx="8424548" cy="90024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chemeClr val="dk1"/>
                </a:solidFill>
                <a:latin typeface="Times New Roman"/>
                <a:ea typeface="Times New Roman"/>
                <a:cs typeface="Times New Roman"/>
                <a:sym typeface="Times New Roman"/>
              </a:rPr>
              <a:t>The training size does not depend on the number of classes. 20 fold means that the dataset will be divided equally 20 and 19 of those will be used for training which results in the answer to be 950.</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