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76" r:id="rId2"/>
    <p:sldId id="292" r:id="rId3"/>
    <p:sldId id="278" r:id="rId4"/>
    <p:sldId id="279" r:id="rId5"/>
    <p:sldId id="280" r:id="rId6"/>
    <p:sldId id="281" r:id="rId7"/>
    <p:sldId id="282" r:id="rId8"/>
    <p:sldId id="283" r:id="rId9"/>
    <p:sldId id="284" r:id="rId10"/>
    <p:sldId id="285" r:id="rId11"/>
    <p:sldId id="293" r:id="rId12"/>
    <p:sldId id="294" r:id="rId13"/>
    <p:sldId id="295" r:id="rId14"/>
    <p:sldId id="296" r:id="rId15"/>
    <p:sldId id="297" r:id="rId16"/>
    <p:sldId id="288" r:id="rId17"/>
    <p:sldId id="299" r:id="rId18"/>
    <p:sldId id="300" r:id="rId19"/>
    <p:sldId id="29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0" d="100"/>
          <a:sy n="80" d="100"/>
        </p:scale>
        <p:origin x="8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01-08-2023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10</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11</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12</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16</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17</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18</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19</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A923778-2E09-4231-A87B-18EF33DB8B3E}" type="slidenum">
              <a:rPr lang="en-IN" altLang="en-US">
                <a:latin typeface="Calibri" pitchFamily="32" charset="0"/>
              </a:rPr>
              <a:pPr/>
              <a:t>2</a:t>
            </a:fld>
            <a:endParaRPr lang="en-IN" altLang="en-US">
              <a:latin typeface="Calibri" pitchFamily="32" charset="0"/>
            </a:endParaRPr>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41277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160F8B6D-BB6C-4C26-966D-F78DA36CDA3D}" type="slidenum">
              <a:rPr lang="en-IN" altLang="en-US">
                <a:latin typeface="Calibri" pitchFamily="32" charset="0"/>
              </a:rPr>
              <a:pPr/>
              <a:t>3</a:t>
            </a:fld>
            <a:endParaRPr lang="en-IN" altLang="en-US">
              <a:latin typeface="Calibri" pitchFamily="32" charset="0"/>
            </a:endParaRPr>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4</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2155342E-F3BC-4F12-9901-4465B0BE7A49}" type="slidenum">
              <a:rPr lang="en-IN" altLang="en-US">
                <a:latin typeface="Calibri" pitchFamily="32" charset="0"/>
              </a:rPr>
              <a:pPr/>
              <a:t>5</a:t>
            </a:fld>
            <a:endParaRPr lang="en-IN" altLang="en-US">
              <a:latin typeface="Calibri" pitchFamily="32" charset="0"/>
            </a:endParaRPr>
          </a:p>
        </p:txBody>
      </p:sp>
      <p:sp>
        <p:nvSpPr>
          <p:cNvPr id="21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6</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5624903-4C3F-4E69-A041-338314DCC968}" type="slidenum">
              <a:rPr lang="en-IN" altLang="en-US">
                <a:latin typeface="Calibri" pitchFamily="32" charset="0"/>
              </a:rPr>
              <a:pPr/>
              <a:t>7</a:t>
            </a:fld>
            <a:endParaRPr lang="en-IN" altLang="en-US">
              <a:latin typeface="Calibri" pitchFamily="32"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C8A9068B-7AF1-458F-A31A-0175A2683DCD}" type="slidenum">
              <a:rPr lang="en-IN" altLang="en-US">
                <a:latin typeface="Calibri" pitchFamily="32" charset="0"/>
              </a:rPr>
              <a:pPr/>
              <a:t>8</a:t>
            </a:fld>
            <a:endParaRPr lang="en-IN" altLang="en-US">
              <a:latin typeface="Calibri" pitchFamily="32"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0CDD453-6B9F-4381-9F81-666849534983}" type="slidenum">
              <a:rPr lang="en-IN" altLang="en-US">
                <a:latin typeface="Calibri" pitchFamily="32" charset="0"/>
              </a:rPr>
              <a:pPr/>
              <a:t>9</a:t>
            </a:fld>
            <a:endParaRPr lang="en-IN" altLang="en-US">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01-08-2023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593725" y="1855788"/>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INT219</a:t>
            </a:r>
            <a:br>
              <a:rPr lang="en-US" altLang="en-US" sz="5400" dirty="0">
                <a:solidFill>
                  <a:srgbClr val="10253F"/>
                </a:solidFill>
                <a:latin typeface="Berlin Sans FB Demi" pitchFamily="32" charset="0"/>
              </a:rPr>
            </a:br>
            <a:r>
              <a:rPr lang="en-US" altLang="en-US" sz="5400" dirty="0">
                <a:solidFill>
                  <a:srgbClr val="10253F"/>
                </a:solidFill>
                <a:latin typeface="Berlin Sans FB Demi" pitchFamily="32" charset="0"/>
              </a:rPr>
              <a:t>FRONT END WEB DEVELOPER</a:t>
            </a:r>
          </a:p>
        </p:txBody>
      </p:sp>
      <p:pic>
        <p:nvPicPr>
          <p:cNvPr id="12291"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a:t>
            </a:r>
          </a:p>
          <a:p>
            <a:pPr algn="just"/>
            <a:r>
              <a:rPr lang="en-US" sz="2800" b="1" dirty="0"/>
              <a:t>Overview of HTML, CSS and JavaScript : </a:t>
            </a:r>
            <a:r>
              <a:rPr lang="en-US" sz="2800" dirty="0"/>
              <a:t>Fundamentals of HTML, Creating Style Sheet, CSS Box Model- Border properties, Padding properties, Margin properties, Introduction to JavaScript, Working with Web Forms and validating user input, JavaScript functions and events, JavaScript Timing Events, JavaScript Image Slideshow, Recursive function in JavaScript, Error handling in JavaScript</a:t>
            </a:r>
            <a:endParaRPr lang="en-IN" altLang="en-US" sz="2800" dirty="0"/>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II</a:t>
            </a:r>
          </a:p>
          <a:p>
            <a:pPr algn="just"/>
            <a:r>
              <a:rPr lang="en-US" sz="2800" b="1" dirty="0"/>
              <a:t>Document Object Model in JavaScript : </a:t>
            </a:r>
            <a:r>
              <a:rPr lang="en-US" sz="2800" dirty="0"/>
              <a:t>Document Object Model, Programming HTML DOM with JavaScript, Assigning event handlers in JavaScript using DOM object property, </a:t>
            </a:r>
            <a:r>
              <a:rPr lang="en-US" sz="2800" dirty="0" err="1"/>
              <a:t>addeventlistener</a:t>
            </a:r>
            <a:r>
              <a:rPr lang="en-US" sz="2800" dirty="0"/>
              <a:t> and </a:t>
            </a:r>
            <a:r>
              <a:rPr lang="en-US" sz="2800" dirty="0" err="1"/>
              <a:t>removeeventlistener</a:t>
            </a:r>
            <a:r>
              <a:rPr lang="en-US" sz="2800" dirty="0"/>
              <a:t> in JavaScript, Event bubbling in JavaScript, Image gallery with thumbnails in JavaScript</a:t>
            </a:r>
            <a:endParaRPr lang="en-IN" altLang="en-US" sz="2800" dirty="0"/>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III</a:t>
            </a:r>
          </a:p>
          <a:p>
            <a:pPr algn="just">
              <a:spcBef>
                <a:spcPts val="700"/>
              </a:spcBef>
              <a:buClr>
                <a:srgbClr val="000000"/>
              </a:buClr>
              <a:buSzPct val="100000"/>
            </a:pPr>
            <a:r>
              <a:rPr lang="en-US" altLang="en-US" sz="2800" b="1" dirty="0"/>
              <a:t>Working with </a:t>
            </a:r>
            <a:r>
              <a:rPr lang="en-US" altLang="en-US" sz="2800" b="1" dirty="0" err="1"/>
              <a:t>jQuery</a:t>
            </a:r>
            <a:r>
              <a:rPr lang="en-US" altLang="en-US" sz="2800" b="1" dirty="0"/>
              <a:t> and JSON : </a:t>
            </a:r>
            <a:r>
              <a:rPr lang="en-US" altLang="en-US" sz="2800" dirty="0"/>
              <a:t>Basics of </a:t>
            </a:r>
            <a:r>
              <a:rPr lang="en-US" altLang="en-US" sz="2800" dirty="0" err="1"/>
              <a:t>jQuery</a:t>
            </a:r>
            <a:r>
              <a:rPr lang="en-US" altLang="en-US" sz="2800" dirty="0"/>
              <a:t>, </a:t>
            </a:r>
            <a:r>
              <a:rPr lang="en-US" altLang="en-US" sz="2800" dirty="0" err="1"/>
              <a:t>jQuery</a:t>
            </a:r>
            <a:r>
              <a:rPr lang="en-US" altLang="en-US" sz="2800" dirty="0"/>
              <a:t> Events, Benefits of using CDN, </a:t>
            </a:r>
            <a:r>
              <a:rPr lang="en-US" altLang="en-US" sz="2800" dirty="0" err="1"/>
              <a:t>jQuery</a:t>
            </a:r>
            <a:r>
              <a:rPr lang="en-US" altLang="en-US" sz="2800" dirty="0"/>
              <a:t> Selectors, </a:t>
            </a:r>
            <a:r>
              <a:rPr lang="en-US" altLang="en-US" sz="2800" dirty="0" err="1"/>
              <a:t>jQuery</a:t>
            </a:r>
            <a:r>
              <a:rPr lang="en-US" altLang="en-US" sz="2800" dirty="0"/>
              <a:t> input </a:t>
            </a:r>
            <a:r>
              <a:rPr lang="en-US" altLang="en-US" sz="2800" dirty="0" err="1"/>
              <a:t>vs</a:t>
            </a:r>
            <a:r>
              <a:rPr lang="en-US" altLang="en-US" sz="2800" dirty="0"/>
              <a:t> :input, </a:t>
            </a:r>
            <a:r>
              <a:rPr lang="en-US" altLang="en-US" sz="2800" dirty="0" err="1"/>
              <a:t>jQuery</a:t>
            </a:r>
            <a:r>
              <a:rPr lang="en-US" altLang="en-US" sz="2800" dirty="0"/>
              <a:t> DOM manipulation methods, </a:t>
            </a:r>
            <a:r>
              <a:rPr lang="en-US" altLang="en-US" sz="2800" dirty="0" err="1"/>
              <a:t>jQuery</a:t>
            </a:r>
            <a:r>
              <a:rPr lang="en-US" altLang="en-US" sz="2800" dirty="0"/>
              <a:t> Elements, Working with JSON Objects, JSON Arrays, Nested JSON object, Conversion of JSON object to string, Conversion of string to JSON object</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IV</a:t>
            </a:r>
          </a:p>
          <a:p>
            <a:pPr algn="just">
              <a:spcBef>
                <a:spcPts val="700"/>
              </a:spcBef>
              <a:buClr>
                <a:srgbClr val="000000"/>
              </a:buClr>
              <a:buSzPct val="100000"/>
            </a:pPr>
            <a:r>
              <a:rPr lang="en-US" altLang="en-US" sz="2800" b="1" dirty="0"/>
              <a:t>Working with Bootstrap : </a:t>
            </a:r>
            <a:r>
              <a:rPr lang="en-US" altLang="en-US" sz="2800" dirty="0"/>
              <a:t>Introduction to Bootstrap, Setting up Bootstrap, Bootstrap Grid System, Bootstrap Image Gallery, Bootstrap Typography, Bootstrap </a:t>
            </a:r>
            <a:r>
              <a:rPr lang="en-US" altLang="en-US" sz="2800" dirty="0" err="1"/>
              <a:t>Blockquotes</a:t>
            </a:r>
            <a:r>
              <a:rPr lang="en-US" altLang="en-US" sz="2800" dirty="0"/>
              <a:t> and Lists, Bootstrap Code Blocks, Bootstrap Table Classes, Bootstrap Button Classes, Bootstrap Dropdown, Create a customized application using Bootstrap</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V</a:t>
            </a:r>
          </a:p>
          <a:p>
            <a:pPr algn="just">
              <a:spcBef>
                <a:spcPts val="700"/>
              </a:spcBef>
              <a:buClr>
                <a:srgbClr val="000000"/>
              </a:buClr>
              <a:buSzPct val="100000"/>
            </a:pPr>
            <a:r>
              <a:rPr lang="en-US" altLang="en-US" sz="2800" b="1" dirty="0"/>
              <a:t>Basics of Angular : </a:t>
            </a:r>
            <a:r>
              <a:rPr lang="en-US" altLang="en-US" sz="2800" dirty="0"/>
              <a:t>Introduction to Angular, features, Installation, architecture, basics of </a:t>
            </a:r>
            <a:r>
              <a:rPr lang="en-US" altLang="en-US" sz="2800" dirty="0" err="1"/>
              <a:t>TypeScript</a:t>
            </a:r>
            <a:r>
              <a:rPr lang="en-US" altLang="en-US" sz="2800" dirty="0"/>
              <a:t>, modules, components, directives-</a:t>
            </a:r>
            <a:r>
              <a:rPr lang="en-US" altLang="en-US" sz="2800" dirty="0" err="1"/>
              <a:t>ngIf</a:t>
            </a:r>
            <a:r>
              <a:rPr lang="en-US" altLang="en-US" sz="2800" dirty="0"/>
              <a:t>, </a:t>
            </a:r>
            <a:r>
              <a:rPr lang="en-US" altLang="en-US" sz="2800" dirty="0" err="1"/>
              <a:t>ngStyle</a:t>
            </a:r>
            <a:r>
              <a:rPr lang="en-US" altLang="en-US" sz="2800" dirty="0"/>
              <a:t>, </a:t>
            </a:r>
            <a:r>
              <a:rPr lang="en-US" altLang="en-US" sz="2800" dirty="0" err="1"/>
              <a:t>Databinding</a:t>
            </a:r>
            <a:r>
              <a:rPr lang="en-US" altLang="en-US" sz="2800" dirty="0"/>
              <a:t>- string interpolation, event binding, property binding.</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dirty="0"/>
              <a:t>Unit VI</a:t>
            </a:r>
          </a:p>
          <a:p>
            <a:pPr algn="just">
              <a:spcBef>
                <a:spcPts val="700"/>
              </a:spcBef>
              <a:buClr>
                <a:srgbClr val="000000"/>
              </a:buClr>
              <a:buSzPct val="100000"/>
            </a:pPr>
            <a:r>
              <a:rPr lang="en-US" altLang="en-US" sz="2800" b="1" dirty="0"/>
              <a:t>Handling forms and HTTP requests in Angular : </a:t>
            </a:r>
            <a:r>
              <a:rPr lang="en-US" altLang="en-US" sz="2800" dirty="0"/>
              <a:t>Forms- reactive forms, template-driven forms, using angular pipes to transform output, HTTP requests, using services and Dependency Injection</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0725"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List of </a:t>
            </a:r>
            <a:r>
              <a:rPr lang="en-US" altLang="en-US" sz="4800" dirty="0" err="1">
                <a:solidFill>
                  <a:srgbClr val="C00000"/>
                </a:solidFill>
              </a:rPr>
              <a:t>Practicals</a:t>
            </a:r>
            <a:endParaRPr lang="en-US" altLang="en-US" sz="4800" dirty="0">
              <a:solidFill>
                <a:srgbClr val="C00000"/>
              </a:solidFill>
            </a:endParaRP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indent="-342900" algn="just">
              <a:spcBef>
                <a:spcPts val="700"/>
              </a:spcBef>
              <a:buClr>
                <a:srgbClr val="000000"/>
              </a:buClr>
              <a:buSzPct val="100000"/>
              <a:buFont typeface="Arial" pitchFamily="34" charset="0"/>
              <a:buChar char="•"/>
            </a:pPr>
            <a:r>
              <a:rPr lang="en-US" altLang="en-US" sz="2800" dirty="0"/>
              <a:t>Design web page using table and list concept in HTML.</a:t>
            </a:r>
          </a:p>
          <a:p>
            <a:pPr marL="342900" indent="-342900" algn="just">
              <a:spcBef>
                <a:spcPts val="700"/>
              </a:spcBef>
              <a:buClr>
                <a:srgbClr val="000000"/>
              </a:buClr>
              <a:buSzPct val="100000"/>
              <a:buFont typeface="Arial" pitchFamily="34" charset="0"/>
              <a:buChar char="•"/>
            </a:pPr>
            <a:r>
              <a:rPr lang="en-US" altLang="en-US" sz="2800" dirty="0"/>
              <a:t>Design web page using images, links and frames in HTML.</a:t>
            </a:r>
          </a:p>
          <a:p>
            <a:pPr marL="342900" indent="-342900" algn="just">
              <a:spcBef>
                <a:spcPts val="700"/>
              </a:spcBef>
              <a:buClr>
                <a:srgbClr val="000000"/>
              </a:buClr>
              <a:buSzPct val="100000"/>
              <a:buFont typeface="Arial" pitchFamily="34" charset="0"/>
              <a:buChar char="•"/>
            </a:pPr>
            <a:r>
              <a:rPr lang="en-US" altLang="en-US" sz="2800" dirty="0"/>
              <a:t>Design forms and perform various types of validations in HTML.</a:t>
            </a:r>
          </a:p>
          <a:p>
            <a:pPr marL="342900" indent="-342900" algn="just">
              <a:spcBef>
                <a:spcPts val="700"/>
              </a:spcBef>
              <a:buClr>
                <a:srgbClr val="000000"/>
              </a:buClr>
              <a:buSzPct val="100000"/>
              <a:buFont typeface="Arial" pitchFamily="34" charset="0"/>
              <a:buChar char="•"/>
            </a:pPr>
            <a:r>
              <a:rPr lang="en-US" altLang="en-US" sz="2800" dirty="0"/>
              <a:t>Design attractive web page using CSS and JavaScript.</a:t>
            </a:r>
          </a:p>
          <a:p>
            <a:pPr marL="342900" indent="-342900" algn="just">
              <a:spcBef>
                <a:spcPts val="700"/>
              </a:spcBef>
              <a:buClr>
                <a:srgbClr val="000000"/>
              </a:buClr>
              <a:buSzPct val="100000"/>
              <a:buFont typeface="Arial" pitchFamily="34" charset="0"/>
              <a:buChar char="•"/>
            </a:pPr>
            <a:r>
              <a:rPr lang="en-US" altLang="en-US" sz="2800" dirty="0"/>
              <a:t>Implement the concept of event handlers in JavaScript using DOM object property.</a:t>
            </a:r>
          </a:p>
          <a:p>
            <a:pPr marL="342900" indent="-342900" algn="just">
              <a:spcBef>
                <a:spcPts val="700"/>
              </a:spcBef>
              <a:buClr>
                <a:srgbClr val="000000"/>
              </a:buClr>
              <a:buSzPct val="100000"/>
              <a:buFont typeface="Arial" pitchFamily="34" charset="0"/>
              <a:buChar char="•"/>
            </a:pPr>
            <a:r>
              <a:rPr lang="en-US" altLang="en-US" sz="2800" dirty="0"/>
              <a:t>Implement event bubbling in JavaScript.</a:t>
            </a:r>
          </a:p>
          <a:p>
            <a:pPr marL="342900" indent="-342900" algn="just">
              <a:spcBef>
                <a:spcPts val="700"/>
              </a:spcBef>
              <a:buClr>
                <a:srgbClr val="000000"/>
              </a:buClr>
              <a:buSzPct val="100000"/>
              <a:buFont typeface="Arial" pitchFamily="34" charset="0"/>
              <a:buChar char="•"/>
            </a:pPr>
            <a:r>
              <a:rPr lang="en-US" altLang="en-US" sz="2800" dirty="0"/>
              <a:t>Make Image gallery with thumbnails in JavaScript.</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1755063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List of </a:t>
            </a:r>
            <a:r>
              <a:rPr lang="en-US" altLang="en-US" sz="4800" dirty="0" err="1">
                <a:solidFill>
                  <a:srgbClr val="C00000"/>
                </a:solidFill>
              </a:rPr>
              <a:t>practicals</a:t>
            </a:r>
            <a:endParaRPr lang="en-US" altLang="en-US" sz="4800" dirty="0">
              <a:solidFill>
                <a:srgbClr val="C00000"/>
              </a:solidFill>
            </a:endParaRP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indent="-342900" algn="just">
              <a:spcBef>
                <a:spcPts val="700"/>
              </a:spcBef>
              <a:buClr>
                <a:srgbClr val="000000"/>
              </a:buClr>
              <a:buSzPct val="100000"/>
              <a:buFont typeface="Arial" pitchFamily="34" charset="0"/>
              <a:buChar char="•"/>
            </a:pPr>
            <a:r>
              <a:rPr lang="en-US" altLang="en-US" sz="2800" dirty="0"/>
              <a:t>Design web page using </a:t>
            </a:r>
            <a:r>
              <a:rPr lang="en-US" altLang="en-US" sz="2800" dirty="0" err="1"/>
              <a:t>jQuery</a:t>
            </a:r>
            <a:r>
              <a:rPr lang="en-US" altLang="en-US" sz="2800" dirty="0"/>
              <a:t> Selectors and elements.</a:t>
            </a:r>
          </a:p>
          <a:p>
            <a:pPr marL="342900" indent="-342900" algn="just">
              <a:spcBef>
                <a:spcPts val="700"/>
              </a:spcBef>
              <a:buClr>
                <a:srgbClr val="000000"/>
              </a:buClr>
              <a:buSzPct val="100000"/>
              <a:buFont typeface="Arial" pitchFamily="34" charset="0"/>
              <a:buChar char="•"/>
            </a:pPr>
            <a:r>
              <a:rPr lang="en-US" altLang="en-US" sz="2800" dirty="0"/>
              <a:t>Use JSON objects, arrays and string concept in your web pages.</a:t>
            </a:r>
          </a:p>
          <a:p>
            <a:pPr marL="342900" indent="-342900" algn="just">
              <a:spcBef>
                <a:spcPts val="700"/>
              </a:spcBef>
              <a:buClr>
                <a:srgbClr val="000000"/>
              </a:buClr>
              <a:buSzPct val="100000"/>
              <a:buFont typeface="Arial" pitchFamily="34" charset="0"/>
              <a:buChar char="•"/>
            </a:pPr>
            <a:r>
              <a:rPr lang="en-US" altLang="en-US" sz="2800" dirty="0"/>
              <a:t>Design interactive website using Angular modules, directives concepts.</a:t>
            </a:r>
          </a:p>
          <a:p>
            <a:pPr marL="342900" indent="-342900" algn="just">
              <a:spcBef>
                <a:spcPts val="700"/>
              </a:spcBef>
              <a:buClr>
                <a:srgbClr val="000000"/>
              </a:buClr>
              <a:buSzPct val="100000"/>
              <a:buFont typeface="Arial" pitchFamily="34" charset="0"/>
              <a:buChar char="•"/>
            </a:pPr>
            <a:r>
              <a:rPr lang="en-US" altLang="en-US" sz="2800" dirty="0"/>
              <a:t>Design interactive website using Angular filters and events concepts.</a:t>
            </a:r>
          </a:p>
          <a:p>
            <a:pPr marL="342900" indent="-342900" algn="just">
              <a:spcBef>
                <a:spcPts val="700"/>
              </a:spcBef>
              <a:buClr>
                <a:srgbClr val="000000"/>
              </a:buClr>
              <a:buSzPct val="100000"/>
              <a:buFont typeface="Arial" pitchFamily="34" charset="0"/>
              <a:buChar char="•"/>
            </a:pPr>
            <a:r>
              <a:rPr lang="en-US" altLang="en-US" sz="2800" dirty="0"/>
              <a:t>Design customizable website using Bootstrap Grid System and Typography.</a:t>
            </a:r>
          </a:p>
          <a:p>
            <a:pPr marL="342900" indent="-342900" algn="just">
              <a:spcBef>
                <a:spcPts val="700"/>
              </a:spcBef>
              <a:buClr>
                <a:srgbClr val="000000"/>
              </a:buClr>
              <a:buSzPct val="100000"/>
              <a:buFont typeface="Arial" pitchFamily="34" charset="0"/>
              <a:buChar char="•"/>
            </a:pPr>
            <a:r>
              <a:rPr lang="en-US" altLang="en-US" sz="2800" dirty="0"/>
              <a:t>Implement Bootstrap list, table, buttons and dropdowns.</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4786089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List of </a:t>
            </a:r>
            <a:r>
              <a:rPr lang="en-US" altLang="en-US" sz="4800" dirty="0" err="1">
                <a:solidFill>
                  <a:srgbClr val="C00000"/>
                </a:solidFill>
              </a:rPr>
              <a:t>practicals</a:t>
            </a:r>
            <a:endParaRPr lang="en-US" altLang="en-US" sz="4800" dirty="0">
              <a:solidFill>
                <a:srgbClr val="C00000"/>
              </a:solidFill>
            </a:endParaRP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indent="-342900" algn="just">
              <a:spcBef>
                <a:spcPts val="700"/>
              </a:spcBef>
              <a:buClr>
                <a:srgbClr val="000000"/>
              </a:buClr>
              <a:buSzPct val="100000"/>
              <a:buFont typeface="Arial" pitchFamily="34" charset="0"/>
              <a:buChar char="•"/>
            </a:pPr>
            <a:r>
              <a:rPr lang="en-US" altLang="en-US" sz="2800" dirty="0"/>
              <a:t>Implement HTTP requests and dependency injection in Angular</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1324599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Text &amp; Reference Books</a:t>
            </a:r>
          </a:p>
        </p:txBody>
      </p:sp>
      <p:sp>
        <p:nvSpPr>
          <p:cNvPr id="36867" name="Text Box 2"/>
          <p:cNvSpPr txBox="1">
            <a:spLocks noChangeArrowheads="1"/>
          </p:cNvSpPr>
          <p:nvPr/>
        </p:nvSpPr>
        <p:spPr bwMode="auto">
          <a:xfrm>
            <a:off x="323850" y="145573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spcBef>
                <a:spcPts val="700"/>
              </a:spcBef>
              <a:buClr>
                <a:srgbClr val="000000"/>
              </a:buClr>
              <a:buSzPct val="100000"/>
            </a:pPr>
            <a:r>
              <a:rPr lang="en-US" altLang="en-US" sz="2000" b="1" dirty="0"/>
              <a:t>Text Books: </a:t>
            </a:r>
            <a:r>
              <a:rPr lang="en-US" altLang="en-US" sz="2000" dirty="0"/>
              <a:t>HTML5 BLACK BOOK by KOGENT LEARNING SOLUTIONS INC., DREAMTECH PRESS</a:t>
            </a:r>
          </a:p>
          <a:p>
            <a:pPr algn="just">
              <a:spcBef>
                <a:spcPts val="700"/>
              </a:spcBef>
              <a:buClr>
                <a:srgbClr val="000000"/>
              </a:buClr>
              <a:buSzPct val="100000"/>
            </a:pPr>
            <a:endParaRPr lang="en-US" altLang="en-US" sz="2000" dirty="0"/>
          </a:p>
          <a:p>
            <a:pPr algn="just">
              <a:spcBef>
                <a:spcPts val="700"/>
              </a:spcBef>
              <a:buClr>
                <a:srgbClr val="000000"/>
              </a:buClr>
              <a:buSzPct val="100000"/>
            </a:pPr>
            <a:r>
              <a:rPr lang="en-US" altLang="en-US" sz="2000" b="1" dirty="0"/>
              <a:t>References: </a:t>
            </a:r>
            <a:r>
              <a:rPr lang="en-US" altLang="en-US" sz="2000" dirty="0"/>
              <a:t>MASTERING HTML, CSS &amp; JAVA SCRIPT WEB PUBLISHING by LAURA LE MAY, RAFE COLBURN, JENNIFER KYRNIN, BPB PUBLICATIONS</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3686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details</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LTP – 2 0 2</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Credit – 3 </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4340"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4341"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29877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Assessment/Evaluation Scheme</a:t>
            </a:r>
          </a:p>
        </p:txBody>
      </p:sp>
      <p:sp>
        <p:nvSpPr>
          <p:cNvPr id="13314" name="Text Box 2"/>
          <p:cNvSpPr txBox="1">
            <a:spLocks noChangeArrowheads="1"/>
          </p:cNvSpPr>
          <p:nvPr/>
        </p:nvSpPr>
        <p:spPr bwMode="auto">
          <a:xfrm>
            <a:off x="457200" y="1455738"/>
            <a:ext cx="8229600" cy="5068887"/>
          </a:xfrm>
          <a:prstGeom prst="rect">
            <a:avLst/>
          </a:prstGeom>
          <a:noFill/>
          <a:ln>
            <a:noFill/>
          </a:ln>
          <a:effec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Attendance: 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CA: 45</a:t>
            </a:r>
          </a:p>
          <a:p>
            <a:pPr eaLnBrk="1" hangingPunct="1">
              <a:spcBef>
                <a:spcPts val="1000"/>
              </a:spcBef>
              <a:buClr>
                <a:srgbClr val="C00000"/>
              </a:buClr>
              <a:buSzPct val="100000"/>
              <a:buFont typeface="Arial" panose="020B0604020202020204" pitchFamily="34" charset="0"/>
              <a:buChar char="•"/>
              <a:defRPr/>
            </a:pPr>
            <a:r>
              <a:rPr lang="en-US" altLang="en-US" sz="4000" dirty="0">
                <a:solidFill>
                  <a:srgbClr val="C00000"/>
                </a:solidFill>
                <a:latin typeface="Calibri" panose="020F0502020204030204" pitchFamily="34" charset="0"/>
                <a:cs typeface="Noto Sans CJK SC" charset="0"/>
              </a:rPr>
              <a:t>ETP: 50</a:t>
            </a:r>
          </a:p>
          <a:p>
            <a:pPr marL="0" indent="0" eaLnBrk="1" hangingPunct="1">
              <a:spcBef>
                <a:spcPts val="1000"/>
              </a:spcBef>
              <a:buClr>
                <a:srgbClr val="C00000"/>
              </a:buClr>
              <a:buSzPct val="100000"/>
              <a:defRPr/>
            </a:pPr>
            <a:endParaRPr lang="en-US" altLang="en-US" sz="4000" dirty="0">
              <a:solidFill>
                <a:srgbClr val="C00000"/>
              </a:solidFill>
              <a:latin typeface="Calibri" panose="020F0502020204030204" pitchFamily="34" charset="0"/>
              <a:cs typeface="Noto Sans CJK SC" charset="0"/>
            </a:endParaRPr>
          </a:p>
          <a:p>
            <a:pPr marL="342900">
              <a:spcBef>
                <a:spcPts val="800"/>
              </a:spcBef>
              <a:buSzPct val="100000"/>
              <a:defRPr/>
            </a:pPr>
            <a:endParaRPr lang="de-DE" altLang="en-US" sz="3200" b="1" dirty="0">
              <a:latin typeface="Calibri" panose="020F0502020204030204" pitchFamily="34" charset="0"/>
              <a:cs typeface="Noto Sans CJK SC" charset="0"/>
            </a:endParaRPr>
          </a:p>
          <a:p>
            <a:pPr eaLnBrk="1" hangingPunct="1">
              <a:spcBef>
                <a:spcPts val="800"/>
              </a:spcBef>
              <a:buClr>
                <a:srgbClr val="000000"/>
              </a:buClr>
              <a:buSzPct val="100000"/>
              <a:buFont typeface="Arial" panose="020B0604020202020204" pitchFamily="34" charset="0"/>
              <a:buNone/>
              <a:defRPr/>
            </a:pPr>
            <a:endParaRPr lang="de-DE" altLang="en-US" sz="3200" b="1" dirty="0">
              <a:latin typeface="Calibri" panose="020F0502020204030204" pitchFamily="34" charset="0"/>
              <a:cs typeface="Noto Sans CJK SC" charset="0"/>
            </a:endParaRPr>
          </a:p>
        </p:txBody>
      </p:sp>
      <p:sp>
        <p:nvSpPr>
          <p:cNvPr id="1638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16389"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48590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Object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a:solidFill>
                  <a:srgbClr val="C00000"/>
                </a:solidFill>
              </a:rPr>
              <a:t>Complete evaluation criteria for the course</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000" dirty="0">
                <a:solidFill>
                  <a:srgbClr val="E46C0A"/>
                </a:solidFill>
              </a:rPr>
              <a:t>CA1: 30 marks- Test Code Based</a:t>
            </a:r>
            <a:endParaRPr lang="en-US" altLang="en-US" sz="2000" dirty="0"/>
          </a:p>
          <a:p>
            <a:pPr>
              <a:lnSpc>
                <a:spcPct val="80000"/>
              </a:lnSpc>
              <a:spcBef>
                <a:spcPts val="675"/>
              </a:spcBef>
            </a:pPr>
            <a:r>
              <a:rPr lang="en-US" altLang="en-US" sz="2000" dirty="0">
                <a:solidFill>
                  <a:srgbClr val="E46C0A"/>
                </a:solidFill>
              </a:rPr>
              <a:t>CA2: 30 </a:t>
            </a:r>
            <a:r>
              <a:rPr lang="en-US" altLang="en-US" sz="2000">
                <a:solidFill>
                  <a:srgbClr val="E46C0A"/>
                </a:solidFill>
              </a:rPr>
              <a:t>marks- BYOD</a:t>
            </a:r>
            <a:endParaRPr lang="en-US" altLang="en-US" sz="2000" dirty="0"/>
          </a:p>
          <a:p>
            <a:pPr>
              <a:lnSpc>
                <a:spcPct val="80000"/>
              </a:lnSpc>
              <a:spcBef>
                <a:spcPts val="675"/>
              </a:spcBef>
            </a:pPr>
            <a:r>
              <a:rPr lang="en-US" altLang="en-US" sz="2000" dirty="0">
                <a:solidFill>
                  <a:srgbClr val="E46C0A"/>
                </a:solidFill>
              </a:rPr>
              <a:t>CA3:  30 marks- Project </a:t>
            </a:r>
            <a:endParaRPr lang="en-US" altLang="en-US" sz="2000" dirty="0"/>
          </a:p>
          <a:p>
            <a:pPr eaLnBrk="1" hangingPunct="1">
              <a:lnSpc>
                <a:spcPct val="80000"/>
              </a:lnSpc>
              <a:spcBef>
                <a:spcPts val="675"/>
              </a:spcBef>
              <a:buClr>
                <a:srgbClr val="000000"/>
              </a:buClr>
              <a:buSzPct val="100000"/>
              <a:buFont typeface="Arial" charset="0"/>
              <a:buNone/>
            </a:pP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065696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a:extLst>
              <a:ext uri="{28A0092B-C50C-407E-A947-70E740481C1C}">
                <a14:useLocalDpi xmlns:a14="http://schemas.microsoft.com/office/drawing/2010/main" val="0"/>
              </a:ext>
            </a:extLst>
          </a:blip>
          <a:srcRect t="12807"/>
          <a:stretch>
            <a:fillRect/>
          </a:stretch>
        </p:blipFill>
        <p:spPr bwMode="auto">
          <a:xfrm>
            <a:off x="879475" y="2286000"/>
            <a:ext cx="6602413" cy="3541713"/>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
        <p:nvSpPr>
          <p:cNvPr id="20483" name="Rectangle 2"/>
          <p:cNvSpPr>
            <a:spLocks noChangeArrowheads="1"/>
          </p:cNvSpPr>
          <p:nvPr/>
        </p:nvSpPr>
        <p:spPr bwMode="auto">
          <a:xfrm>
            <a:off x="0" y="857250"/>
            <a:ext cx="9144000" cy="99377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
        <p:nvSpPr>
          <p:cNvPr id="20484" name="Text Box 3"/>
          <p:cNvSpPr txBox="1">
            <a:spLocks noChangeArrowheads="1"/>
          </p:cNvSpPr>
          <p:nvPr/>
        </p:nvSpPr>
        <p:spPr bwMode="auto">
          <a:xfrm>
            <a:off x="0" y="857250"/>
            <a:ext cx="91440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760" tIns="34200" rIns="68760" bIns="34200"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3200">
                <a:solidFill>
                  <a:srgbClr val="000000"/>
                </a:solidFill>
                <a:latin typeface="Calibri" pitchFamily="32" charset="0"/>
                <a:ea typeface="Noto Sans CJK SC" charset="0"/>
                <a:cs typeface="Noto Sans CJK SC"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800">
                <a:solidFill>
                  <a:srgbClr val="000000"/>
                </a:solidFill>
                <a:latin typeface="Calibri" pitchFamily="32" charset="0"/>
                <a:ea typeface="Noto Sans CJK SC" charset="0"/>
                <a:cs typeface="Noto Sans CJK SC"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400">
                <a:solidFill>
                  <a:srgbClr val="000000"/>
                </a:solidFill>
                <a:latin typeface="Calibri" pitchFamily="32" charset="0"/>
                <a:ea typeface="Noto Sans CJK SC" charset="0"/>
                <a:cs typeface="Noto Sans CJK SC"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2000">
                <a:solidFill>
                  <a:srgbClr val="000000"/>
                </a:solidFill>
                <a:latin typeface="Calibri" pitchFamily="32" charset="0"/>
                <a:ea typeface="Noto Sans CJK SC" charset="0"/>
                <a:cs typeface="Noto Sans CJK SC" charset="0"/>
              </a:defRPr>
            </a:lvl9pPr>
          </a:lstStyle>
          <a:p>
            <a:pPr algn="ctr" eaLnBrk="1" hangingPunct="1">
              <a:lnSpc>
                <a:spcPct val="90000"/>
              </a:lnSpc>
              <a:buSzPct val="100000"/>
            </a:pPr>
            <a:r>
              <a:rPr lang="en-IN" altLang="en-US" sz="3600">
                <a:solidFill>
                  <a:srgbClr val="FFFFFF"/>
                </a:solidFill>
                <a:latin typeface="Tw Cen MT Condensed Extra Bold" pitchFamily="32" charset="0"/>
                <a:cs typeface="Arial" charset="0"/>
              </a:rPr>
              <a:t>Revised Bloom’s Taxonomy</a:t>
            </a:r>
          </a:p>
        </p:txBody>
      </p:sp>
      <p:sp>
        <p:nvSpPr>
          <p:cNvPr id="20485" name="Rectangle 4"/>
          <p:cNvSpPr>
            <a:spLocks noChangeArrowheads="1"/>
          </p:cNvSpPr>
          <p:nvPr/>
        </p:nvSpPr>
        <p:spPr bwMode="auto">
          <a:xfrm>
            <a:off x="0" y="1889125"/>
            <a:ext cx="9144000" cy="47625"/>
          </a:xfrm>
          <a:prstGeom prst="rect">
            <a:avLst/>
          </a:prstGeom>
          <a:solidFill>
            <a:srgbClr val="17375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itchFamily="16" charset="0"/>
              <a:buNone/>
            </a:pPr>
            <a:endParaRPr lang="en-IN" altLang="en-US"/>
          </a:p>
        </p:txBody>
      </p:sp>
    </p:spTree>
    <p:extLst>
      <p:ext uri="{BB962C8B-B14F-4D97-AF65-F5344CB8AC3E}">
        <p14:creationId xmlns:p14="http://schemas.microsoft.com/office/powerpoint/2010/main" val="8266788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pic>
        <p:nvPicPr>
          <p:cNvPr id="22532" name="Object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3" name="Rectangle 4"/>
          <p:cNvSpPr>
            <a:spLocks noChangeArrowheads="1"/>
          </p:cNvSpPr>
          <p:nvPr/>
        </p:nvSpPr>
        <p:spPr bwMode="auto">
          <a:xfrm>
            <a:off x="571500" y="1571625"/>
            <a:ext cx="800100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Through this course students should be able to: </a:t>
            </a:r>
          </a:p>
          <a:p>
            <a:pPr algn="jus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CO1 : apply basic HTML elements, CSS properties and Bootstrap to create visually appealing web pages.</a:t>
            </a:r>
          </a:p>
          <a:p>
            <a:pPr algn="jus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CO2 : use JavaScript variables, functions, and events to enhance user interactivity on web pages.</a:t>
            </a:r>
          </a:p>
          <a:p>
            <a:pPr algn="jus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CO3 : develop interactive web forms and validate user input to enhance form handling.</a:t>
            </a:r>
          </a:p>
          <a:p>
            <a:pPr algn="jus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CO4 : manipulate HTML elements, handle events, and create dynamic web content using JavaScript and DOM.</a:t>
            </a:r>
          </a:p>
          <a:p>
            <a:pPr algn="jus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CO5 : employ </a:t>
            </a:r>
            <a:r>
              <a:rPr lang="en-US" altLang="en-US" sz="2400" dirty="0" err="1">
                <a:solidFill>
                  <a:srgbClr val="000000"/>
                </a:solidFill>
                <a:latin typeface="+mj-lt"/>
              </a:rPr>
              <a:t>jQuery</a:t>
            </a:r>
            <a:r>
              <a:rPr lang="en-US" altLang="en-US" sz="2400" dirty="0">
                <a:solidFill>
                  <a:srgbClr val="000000"/>
                </a:solidFill>
                <a:latin typeface="+mj-lt"/>
              </a:rPr>
              <a:t> for efficient element manipulation and work with JSON objects for seamless data exchange.</a:t>
            </a:r>
          </a:p>
          <a:p>
            <a:pPr algn="jus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CO6 : develop dynamic web applications using Angular, and HTTP requests with forms, components, and directives.</a:t>
            </a:r>
          </a:p>
        </p:txBody>
      </p:sp>
    </p:spTree>
    <p:extLst>
      <p:ext uri="{BB962C8B-B14F-4D97-AF65-F5344CB8AC3E}">
        <p14:creationId xmlns:p14="http://schemas.microsoft.com/office/powerpoint/2010/main" val="30416846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4579" name="Text Box 2"/>
          <p:cNvSpPr txBox="1">
            <a:spLocks noChangeArrowheads="1"/>
          </p:cNvSpPr>
          <p:nvPr/>
        </p:nvSpPr>
        <p:spPr bwMode="auto">
          <a:xfrm>
            <a:off x="609600" y="121920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PO1 </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Engineering knowledge: Apply the knowledge of mathematics, science, engineering fundamentals, and an engineering specialization to the solution of complex engineering problems.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PO2</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Problem analysis::Identify, formulate, research literature, and analyze complex engineering problems reaching substantiated conclusions using first principles of mathematics, natural sciences, and engineering sciences.</a:t>
            </a:r>
            <a:r>
              <a:rPr lang="en-US" altLang="en-US" sz="1600" b="1">
                <a:latin typeface="Arial" charset="0"/>
                <a:cs typeface="Calibri" pitchFamily="32" charset="0"/>
              </a:rPr>
              <a: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PO3</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PO4</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Conduct investigations of complex problems::Use research-based knowledge and research methods including design of experiments, analysis and interpretation of data, and synthesis of the information to provide valid conclusions. </a:t>
            </a:r>
          </a:p>
          <a:p>
            <a:pPr marL="342900" eaLnBrk="1" hangingPunct="1">
              <a:spcBef>
                <a:spcPts val="450"/>
              </a:spcBef>
              <a:buSzPct val="100000"/>
            </a:pPr>
            <a:endParaRPr lang="en-US" altLang="en-US" sz="1800"/>
          </a:p>
        </p:txBody>
      </p:sp>
    </p:spTree>
    <p:extLst>
      <p:ext uri="{BB962C8B-B14F-4D97-AF65-F5344CB8AC3E}">
        <p14:creationId xmlns:p14="http://schemas.microsoft.com/office/powerpoint/2010/main" val="3783200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28650" y="365125"/>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6627" name="Text Box 2"/>
          <p:cNvSpPr txBox="1">
            <a:spLocks noChangeArrowheads="1"/>
          </p:cNvSpPr>
          <p:nvPr/>
        </p:nvSpPr>
        <p:spPr bwMode="auto">
          <a:xfrm>
            <a:off x="628650" y="1066800"/>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PO5</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Modern tool usage::Create, select, and apply appropriate techniques, resources, and modern engineering and IT tools including prediction and modeling to complex engineering activities with an understanding of the limitations.</a:t>
            </a:r>
          </a:p>
          <a:p>
            <a:pPr marL="342900">
              <a:lnSpc>
                <a:spcPct val="107000"/>
              </a:lnSpc>
              <a:spcBef>
                <a:spcPts val="400"/>
              </a:spcBef>
              <a:spcAft>
                <a:spcPts val="800"/>
              </a:spcAft>
              <a:buClr>
                <a:srgbClr val="000000"/>
              </a:buClr>
              <a:buSzPct val="100000"/>
              <a:buFont typeface="Times New Roman" pitchFamily="16" charset="0"/>
              <a:buNone/>
            </a:pPr>
            <a:r>
              <a:rPr lang="en-IN" altLang="en-US" sz="1600" b="1">
                <a:latin typeface="Arial" charset="0"/>
                <a:cs typeface="Calibri" pitchFamily="32" charset="0"/>
              </a:rPr>
              <a:t> </a:t>
            </a:r>
            <a:r>
              <a:rPr lang="en-US" altLang="en-US" sz="1600" b="1">
                <a:latin typeface="Arial" charset="0"/>
                <a:cs typeface="Calibri" pitchFamily="32" charset="0"/>
              </a:rPr>
              <a:t>PO6</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The engineer and society::Apply reasoning informed by the contextual knowledge to assess societal, health, safety, legal and cultural issues and the consequent responsibilities relevant to the professional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PO7</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Environment and sustainability::Understand the impact of the professional engineering solutions in societal and environmental contexts, and demonstrate the knowledge of, and need for sustainable development.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PO8</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Ethics::Apply ethical principles and commit to professional ethics and responsibilities and norms of the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a:latin typeface="Arial" charset="0"/>
                <a:cs typeface="Calibri" pitchFamily="32" charset="0"/>
              </a:rPr>
              <a:t>PO9</a:t>
            </a:r>
            <a:br>
              <a:rPr lang="en-US" altLang="en-US" sz="1600" b="1">
                <a:latin typeface="Arial" charset="0"/>
                <a:cs typeface="Calibri" pitchFamily="32" charset="0"/>
              </a:rPr>
            </a:br>
            <a:r>
              <a:rPr lang="en-US" altLang="en-US" sz="1600" b="1">
                <a:latin typeface="Arial" charset="0"/>
                <a:cs typeface="Calibri" pitchFamily="32" charset="0"/>
              </a:rPr>
              <a:t> </a:t>
            </a:r>
            <a:r>
              <a:rPr lang="en-US" altLang="en-US" sz="1600">
                <a:latin typeface="Arial" charset="0"/>
                <a:cs typeface="Calibri" pitchFamily="32" charset="0"/>
              </a:rPr>
              <a:t>Individual and team work::Function effectively as an individual, and as a member or leader in diverse teams, and in multidisciplinary settings. </a:t>
            </a:r>
          </a:p>
          <a:p>
            <a:pPr marL="342900">
              <a:lnSpc>
                <a:spcPct val="107000"/>
              </a:lnSpc>
              <a:spcBef>
                <a:spcPts val="400"/>
              </a:spcBef>
              <a:spcAft>
                <a:spcPts val="800"/>
              </a:spcAft>
              <a:buClr>
                <a:srgbClr val="000000"/>
              </a:buClr>
              <a:buSzPct val="100000"/>
              <a:buFont typeface="Times New Roman" pitchFamily="16" charset="0"/>
              <a:buNone/>
            </a:pPr>
            <a:endParaRPr lang="en-US" altLang="en-US" sz="1600">
              <a:latin typeface="Arial" charset="0"/>
              <a:cs typeface="Calibri" pitchFamily="32" charset="0"/>
            </a:endParaRPr>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a:p>
            <a:pPr marL="342900" eaLnBrk="1" hangingPunct="1">
              <a:spcBef>
                <a:spcPts val="450"/>
              </a:spcBef>
              <a:buSzPct val="100000"/>
            </a:pPr>
            <a:endParaRPr lang="en-US" altLang="en-US" sz="1800" b="1"/>
          </a:p>
        </p:txBody>
      </p:sp>
    </p:spTree>
    <p:extLst>
      <p:ext uri="{BB962C8B-B14F-4D97-AF65-F5344CB8AC3E}">
        <p14:creationId xmlns:p14="http://schemas.microsoft.com/office/powerpoint/2010/main" val="3146403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PO10</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PO11</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a:latin typeface="Arial" charset="0"/>
                <a:cs typeface="Calibri" pitchFamily="32" charset="0"/>
              </a:rPr>
              <a:t> </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PO12</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Life-long learning::Recognize the need for, and have the preparation and ability to engage in independent and life-long learning in the broadest context of technological change.</a:t>
            </a:r>
          </a:p>
          <a:p>
            <a:pPr>
              <a:lnSpc>
                <a:spcPct val="107000"/>
              </a:lnSpc>
              <a:spcBef>
                <a:spcPts val="375"/>
              </a:spcBef>
              <a:spcAft>
                <a:spcPts val="800"/>
              </a:spcAft>
              <a:buClr>
                <a:srgbClr val="000000"/>
              </a:buClr>
              <a:buSzPct val="100000"/>
              <a:buFont typeface="Times New Roman" pitchFamily="16" charset="0"/>
              <a:buNone/>
            </a:pPr>
            <a:r>
              <a:rPr lang="en-US" altLang="en-US" sz="1500" b="1">
                <a:latin typeface="Arial" charset="0"/>
                <a:cs typeface="Calibri" pitchFamily="32" charset="0"/>
              </a:rPr>
              <a:t> PO13</a:t>
            </a:r>
            <a:br>
              <a:rPr lang="en-US" altLang="en-US" sz="1500" b="1">
                <a:latin typeface="Arial" charset="0"/>
                <a:cs typeface="Calibri" pitchFamily="32" charset="0"/>
              </a:rPr>
            </a:br>
            <a:r>
              <a:rPr lang="en-US" altLang="en-US" sz="1500" b="1">
                <a:latin typeface="Arial" charset="0"/>
                <a:cs typeface="Calibri" pitchFamily="32" charset="0"/>
              </a:rPr>
              <a:t> </a:t>
            </a:r>
            <a:r>
              <a:rPr lang="en-US" altLang="en-US" sz="1500">
                <a:latin typeface="Arial" charset="0"/>
                <a:cs typeface="Calibri" pitchFamily="32" charset="0"/>
              </a:rPr>
              <a:t>Competitive Skills::Ability to compete in national and international technical events and building the competitive spirit alongwith having a good digital footprint. </a:t>
            </a:r>
          </a:p>
          <a:p>
            <a:pPr eaLnBrk="1" hangingPunct="1">
              <a:spcBef>
                <a:spcPts val="450"/>
              </a:spcBef>
              <a:buClr>
                <a:srgbClr val="000000"/>
              </a:buClr>
              <a:buSzPct val="100000"/>
              <a:buFont typeface="Arial" charset="0"/>
              <a:buNone/>
            </a:pPr>
            <a:endParaRPr lang="en-US" altLang="en-US" sz="1800"/>
          </a:p>
        </p:txBody>
      </p:sp>
    </p:spTree>
    <p:extLst>
      <p:ext uri="{BB962C8B-B14F-4D97-AF65-F5344CB8AC3E}">
        <p14:creationId xmlns:p14="http://schemas.microsoft.com/office/powerpoint/2010/main" val="2620068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TotalTime>
  <Words>1170</Words>
  <Application>Microsoft Office PowerPoint</Application>
  <PresentationFormat>On-screen Show (4:3)</PresentationFormat>
  <Paragraphs>102</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Berlin Sans FB Demi</vt:lpstr>
      <vt:lpstr>Calibri</vt:lpstr>
      <vt:lpstr>Times New Roman</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Prince Rana</cp:lastModifiedBy>
  <cp:revision>180</cp:revision>
  <dcterms:created xsi:type="dcterms:W3CDTF">2020-07-17T10:32:53Z</dcterms:created>
  <dcterms:modified xsi:type="dcterms:W3CDTF">2023-08-01T07:57:51Z</dcterms:modified>
</cp:coreProperties>
</file>