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CA3411-8681-4725-B71E-D10D6E74F3B0}"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371085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A3411-8681-4725-B71E-D10D6E74F3B0}"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38225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A3411-8681-4725-B71E-D10D6E74F3B0}"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62931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A3411-8681-4725-B71E-D10D6E74F3B0}"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302121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CA3411-8681-4725-B71E-D10D6E74F3B0}"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24184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CA3411-8681-4725-B71E-D10D6E74F3B0}"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55580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CA3411-8681-4725-B71E-D10D6E74F3B0}"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72373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CA3411-8681-4725-B71E-D10D6E74F3B0}" type="datetimeFigureOut">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71642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A3411-8681-4725-B71E-D10D6E74F3B0}" type="datetimeFigureOut">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34113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A3411-8681-4725-B71E-D10D6E74F3B0}"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286900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A3411-8681-4725-B71E-D10D6E74F3B0}"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91468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A3411-8681-4725-B71E-D10D6E74F3B0}" type="datetimeFigureOut">
              <a:rPr lang="en-US" smtClean="0"/>
              <a:t>10/21/2023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D4F4E-8DF7-4561-80E0-C3254C24349B}" type="slidenum">
              <a:rPr lang="en-US" smtClean="0"/>
              <a:t>‹#›</a:t>
            </a:fld>
            <a:endParaRPr lang="en-US"/>
          </a:p>
        </p:txBody>
      </p:sp>
    </p:spTree>
    <p:extLst>
      <p:ext uri="{BB962C8B-B14F-4D97-AF65-F5344CB8AC3E}">
        <p14:creationId xmlns:p14="http://schemas.microsoft.com/office/powerpoint/2010/main" val="373708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raitsresearch.com/report/continuous-integration-tools-marke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dixweb.com/blog/guide-to-aws-devop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dixweb.com/blog/introduction-to-ci-cd-pipelin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browserstack.com/guide/python-selenium-to-run-web-automation-test" TargetMode="External"/><Relationship Id="rId2" Type="http://schemas.openxmlformats.org/officeDocument/2006/relationships/hyperlink" Target="https://www.browserstack.com/guide/c-sharp-testing-frameworks" TargetMode="External"/><Relationship Id="rId1" Type="http://schemas.openxmlformats.org/officeDocument/2006/relationships/slideLayout" Target="../slideLayouts/slideLayout7.xml"/><Relationship Id="rId4" Type="http://schemas.openxmlformats.org/officeDocument/2006/relationships/hyperlink" Target="https://www.browserstack.com/guide/ruby-automation-framewor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browserstack.com/cloud-selenium-grid" TargetMode="External"/><Relationship Id="rId2" Type="http://schemas.openxmlformats.org/officeDocument/2006/relationships/hyperlink" Target="https://www.datanyze.com/market-share/build-auto--317/apache-maven-market-share"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theserverside.com/definition/Java" TargetMode="External"/><Relationship Id="rId2" Type="http://schemas.openxmlformats.org/officeDocument/2006/relationships/hyperlink" Target="https://www.techtarget.com/searchsoftwarequality/definition/continuous-integration" TargetMode="External"/><Relationship Id="rId1" Type="http://schemas.openxmlformats.org/officeDocument/2006/relationships/slideLayout" Target="../slideLayouts/slideLayout7.xml"/><Relationship Id="rId6" Type="http://schemas.openxmlformats.org/officeDocument/2006/relationships/hyperlink" Target="https://www.techtarget.com/whatis/definition/open-source" TargetMode="External"/><Relationship Id="rId5" Type="http://schemas.openxmlformats.org/officeDocument/2006/relationships/hyperlink" Target="https://www.techtarget.com/searchsoftwarequality/definition/automated-software-testing" TargetMode="External"/><Relationship Id="rId4" Type="http://schemas.openxmlformats.org/officeDocument/2006/relationships/hyperlink" Target="https://www.techtarget.com/whatis/definition/codebase-code-bas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techtarget.com/searchapparchitecture/definition/microservices" TargetMode="External"/><Relationship Id="rId2" Type="http://schemas.openxmlformats.org/officeDocument/2006/relationships/hyperlink" Target="https://www.techtarget.com/searchitoperations/definition/continuous-delivery-CD"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theserverside.com/definition/OpenJDK" TargetMode="External"/><Relationship Id="rId2" Type="http://schemas.openxmlformats.org/officeDocument/2006/relationships/hyperlink" Target="https://www.techtarget.com/searchdatacenter/definition/Linux-operating-system" TargetMode="External"/><Relationship Id="rId1" Type="http://schemas.openxmlformats.org/officeDocument/2006/relationships/slideLayout" Target="../slideLayouts/slideLayout7.xml"/><Relationship Id="rId4" Type="http://schemas.openxmlformats.org/officeDocument/2006/relationships/hyperlink" Target="https://www.techtarget.com/searchitoperations/definition/Dock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adixweb.com/blog/introduction-to-continuous-deployment" TargetMode="External"/><Relationship Id="rId2" Type="http://schemas.openxmlformats.org/officeDocument/2006/relationships/hyperlink" Target="https://radixweb.com/blog/introduction-to-continuous-integration"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browserstack.com/guide/configuration-management-in-devops" TargetMode="External"/><Relationship Id="rId2" Type="http://schemas.openxmlformats.org/officeDocument/2006/relationships/hyperlink" Target="https://www.puppet.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Nagios"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artner.com/en/newsroom/press-releases/2021-11-10-gartner-says-cloud-will-be-the-centerpiece-of-new-digital-experienc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tatista.com/topics/9369/devops/#topFact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lobenewswire.com/en/news-release/2021/09/28/2304443/28124/en/Insights-on-the-DevOps-Global-Market-to-2026-Featuring-Broadcom-Docker-and-SaltStack-Among-Others.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redhat.com/en/containers-kubernetes-dynamic-market-report/emea/2021" TargetMode="External"/><Relationship Id="rId2" Type="http://schemas.openxmlformats.org/officeDocument/2006/relationships/hyperlink" Target="https://radixweb.com/services/devops/containerization"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904" y="1602286"/>
            <a:ext cx="10113264" cy="4533933"/>
          </a:xfrm>
          <a:prstGeom prst="rect">
            <a:avLst/>
          </a:prstGeom>
        </p:spPr>
        <p:txBody>
          <a:bodyPr wrap="square">
            <a:spAutoFit/>
          </a:bodyPr>
          <a:lstStyle/>
          <a:p>
            <a:pPr algn="just">
              <a:lnSpc>
                <a:spcPct val="107000"/>
              </a:lnSpc>
              <a:spcAft>
                <a:spcPts val="800"/>
              </a:spcAft>
            </a:pPr>
            <a:r>
              <a:rPr lang="en-US" sz="28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Current Landscape of DevOps in 2023</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800" dirty="0" smtClean="0">
                <a:effectLst/>
                <a:latin typeface="Arial" panose="020B0604020202020204" pitchFamily="34" charset="0"/>
                <a:ea typeface="Times New Roman" panose="02020603050405020304" pitchFamily="18" charset="0"/>
              </a:rPr>
              <a:t>Since its inception, the DevOps methodology has seen</a:t>
            </a:r>
            <a:r>
              <a:rPr lang="en-US" sz="2800" dirty="0" smtClean="0">
                <a:solidFill>
                  <a:srgbClr val="374151"/>
                </a:solidFill>
                <a:effectLst/>
                <a:latin typeface="Segoe UI" panose="020B0502040204020203" pitchFamily="34" charset="0"/>
                <a:ea typeface="Times New Roman" panose="02020603050405020304" pitchFamily="18" charset="0"/>
              </a:rPr>
              <a:t> </a:t>
            </a:r>
            <a:r>
              <a:rPr lang="en-US" sz="2800" dirty="0" smtClean="0">
                <a:effectLst/>
                <a:latin typeface="Arial" panose="020B0604020202020204" pitchFamily="34" charset="0"/>
                <a:ea typeface="Calibri" panose="020F0502020204030204" pitchFamily="34" charset="0"/>
              </a:rPr>
              <a:t>Puppet is an open-source configuration management and automation tool used for managing the infrastructure as code (</a:t>
            </a:r>
            <a:r>
              <a:rPr lang="en-US" sz="2800" dirty="0" err="1" smtClean="0">
                <a:effectLst/>
                <a:latin typeface="Arial" panose="020B0604020202020204" pitchFamily="34" charset="0"/>
                <a:ea typeface="Calibri" panose="020F0502020204030204" pitchFamily="34" charset="0"/>
              </a:rPr>
              <a:t>IaC</a:t>
            </a:r>
            <a:r>
              <a:rPr lang="en-US" sz="2800" dirty="0" smtClean="0">
                <a:effectLst/>
                <a:latin typeface="Arial" panose="020B0604020202020204" pitchFamily="34" charset="0"/>
                <a:ea typeface="Calibri" panose="020F0502020204030204" pitchFamily="34" charset="0"/>
              </a:rPr>
              <a:t>). It helps IT operations teams automate the provisioning, configuration, and management of servers, applications, and other resources in a consistent and repeatable manner. Puppet is widely used in both small and large-scale IT environments to ensure system reliability, consistency, and scalability. Here are some key features and uses of Puppet</a:t>
            </a:r>
            <a:endParaRPr lang="en-US" sz="2800" dirty="0"/>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54647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7048" y="2049199"/>
            <a:ext cx="9637776" cy="32537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The global CI tool market size was valued at USD 970.52 million in 2022. It is expected to reach </a:t>
            </a:r>
            <a:r>
              <a:rPr lang="en-US" sz="2400" u="sng" dirty="0" smtClean="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USD 4,377.77 million by 2031"/>
              </a:rPr>
              <a:t>USD 4,377.77 million by 2031</a:t>
            </a: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 , growing at a CAGR of 18.22% during the forecast period (2023-2031).</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With businesses demanding more efficiency from DevOps teams, the CI tools market continues to expand, valued at $802.2 million in 2021. It is projected to reach $3.76 billion by 2030, representing a CAGR of 18.74%.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423571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376" y="1569773"/>
            <a:ext cx="9497568" cy="3751476"/>
          </a:xfrm>
          <a:prstGeom prst="rect">
            <a:avLst/>
          </a:prstGeom>
        </p:spPr>
        <p:txBody>
          <a:bodyPr wrap="square">
            <a:spAutoFit/>
          </a:bodyPr>
          <a:lstStyle/>
          <a:p>
            <a:pPr algn="just">
              <a:lnSpc>
                <a:spcPct val="107000"/>
              </a:lnSpc>
              <a:spcAft>
                <a:spcPts val="800"/>
              </a:spcAft>
            </a:pPr>
            <a:r>
              <a:rPr lang="en-US" sz="24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AWS DevOps Statistics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First things first, </a:t>
            </a:r>
            <a:r>
              <a:rPr lang="en-US" sz="2400" b="1" u="sng" dirty="0" smtClean="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AWS DevOps"/>
              </a:rPr>
              <a:t>AWS DevOps</a:t>
            </a: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 has an </a:t>
            </a:r>
            <a:r>
              <a:rPr lang="en-US" sz="2400" dirty="0" err="1" smtClean="0">
                <a:effectLst/>
                <a:latin typeface="Arial" panose="020B0604020202020204" pitchFamily="34" charset="0"/>
                <a:ea typeface="Times New Roman" panose="02020603050405020304" pitchFamily="18" charset="0"/>
                <a:cs typeface="Times New Roman" panose="02020603050405020304" pitchFamily="18" charset="0"/>
              </a:rPr>
              <a:t>impressiv</a:t>
            </a:r>
            <a:r>
              <a:rPr lang="en-US" sz="2400" dirty="0" smtClean="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2400" dirty="0" smtClean="0">
                <a:effectLst/>
                <a:latin typeface="Arial" panose="020B0604020202020204" pitchFamily="34" charset="0"/>
                <a:ea typeface="Calibri" panose="020F0502020204030204" pitchFamily="34" charset="0"/>
                <a:cs typeface="Times New Roman" panose="02020603050405020304" pitchFamily="18" charset="0"/>
              </a:rPr>
              <a:t>Puppet is an open-source configuration management and automation tool used for managing the infrastructure as code (</a:t>
            </a:r>
            <a:r>
              <a:rPr lang="en-US" sz="2400" dirty="0" err="1" smtClean="0">
                <a:effectLst/>
                <a:latin typeface="Arial" panose="020B0604020202020204" pitchFamily="34" charset="0"/>
                <a:ea typeface="Calibri" panose="020F0502020204030204" pitchFamily="34" charset="0"/>
                <a:cs typeface="Times New Roman" panose="02020603050405020304" pitchFamily="18" charset="0"/>
              </a:rPr>
              <a:t>IaC</a:t>
            </a:r>
            <a:r>
              <a:rPr lang="en-US" sz="2400" dirty="0" smtClean="0">
                <a:effectLst/>
                <a:latin typeface="Arial" panose="020B0604020202020204" pitchFamily="34" charset="0"/>
                <a:ea typeface="Calibri" panose="020F0502020204030204" pitchFamily="34" charset="0"/>
                <a:cs typeface="Times New Roman" panose="02020603050405020304" pitchFamily="18" charset="0"/>
              </a:rPr>
              <a:t>). It helps IT operations teams automate the provisioning, configuration, and management of servers, applications, and other resources in a consistent and repeatable manner. Puppet is widely used in both small and large-scale IT environments to ensure system reliability, consistency, and scalability. Here are some key features and uses of Puppet: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89232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641926"/>
            <a:ext cx="8348472" cy="2835263"/>
          </a:xfrm>
          <a:prstGeom prst="rect">
            <a:avLst/>
          </a:prstGeom>
        </p:spPr>
        <p:txBody>
          <a:bodyPr wrap="square">
            <a:spAutoFit/>
          </a:bodyPr>
          <a:lstStyle/>
          <a:p>
            <a:pPr marL="342900" marR="0" lvl="0" indent="-342900" algn="just">
              <a:lnSpc>
                <a:spcPct val="107000"/>
              </a:lnSpc>
              <a:spcBef>
                <a:spcPts val="0"/>
              </a:spcBef>
              <a:spcAft>
                <a:spcPts val="0"/>
              </a:spcAft>
              <a:buFont typeface="+mj-lt"/>
              <a:buAutoNum type="arabicPeriod"/>
              <a:tabLst>
                <a:tab pos="457200" algn="l"/>
              </a:tabLst>
            </a:pPr>
            <a:r>
              <a:rPr lang="en-US" sz="2800" b="1" dirty="0" smtClean="0">
                <a:effectLst/>
                <a:latin typeface="Arial" panose="020B0604020202020204" pitchFamily="34" charset="0"/>
                <a:ea typeface="Times New Roman" panose="02020603050405020304" pitchFamily="18" charset="0"/>
                <a:cs typeface="Times New Roman" panose="02020603050405020304" pitchFamily="18" charset="0"/>
              </a:rPr>
              <a:t>Infrastructure as Code (</a:t>
            </a:r>
            <a:r>
              <a:rPr lang="en-US" sz="2800" b="1" dirty="0" err="1" smtClean="0">
                <a:effectLst/>
                <a:latin typeface="Arial" panose="020B0604020202020204" pitchFamily="34" charset="0"/>
                <a:ea typeface="Times New Roman" panose="02020603050405020304" pitchFamily="18" charset="0"/>
                <a:cs typeface="Times New Roman" panose="02020603050405020304" pitchFamily="18" charset="0"/>
              </a:rPr>
              <a:t>IaC</a:t>
            </a:r>
            <a:r>
              <a:rPr lang="en-US" sz="28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Puppet allows administrators to define the desired state of their infrastructure and applications using code. This code is stored in Puppet manifests, making infrastructure management predictable and repeatable.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2663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2144" y="1915573"/>
            <a:ext cx="9637776" cy="4344138"/>
          </a:xfrm>
          <a:prstGeom prst="rect">
            <a:avLst/>
          </a:prstGeom>
        </p:spPr>
        <p:txBody>
          <a:bodyPr wrap="square">
            <a:spAutoFit/>
          </a:bodyPr>
          <a:lstStyle/>
          <a:p>
            <a:pPr algn="just">
              <a:lnSpc>
                <a:spcPct val="107000"/>
              </a:lnSpc>
              <a:spcAft>
                <a:spcPts val="800"/>
              </a:spcAft>
            </a:pPr>
            <a:r>
              <a:rPr lang="en-US" sz="28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Usage Statistics</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800" dirty="0" err="1" smtClean="0">
                <a:effectLst/>
                <a:latin typeface="Arial" panose="020B0604020202020204" pitchFamily="34" charset="0"/>
                <a:ea typeface="Times New Roman" panose="02020603050405020304" pitchFamily="18" charset="0"/>
                <a:cs typeface="Times New Roman" panose="02020603050405020304" pitchFamily="18" charset="0"/>
              </a:rPr>
              <a:t>Atlassian</a:t>
            </a: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surveyed the DevOps trends that unleashed some exciting statistics; most of you must wonder what the results depicted, right?</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The results showed that 99% of respondents said DevOps positively impacted their organization. Additionally, 78% said they had to learn a new skill because of DevOps, while 48% said it helped them get a raise. Let us unleash a few other stats on DevOps usage.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9016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8448" y="2364927"/>
            <a:ext cx="10177272" cy="3259226"/>
          </a:xfrm>
          <a:prstGeom prst="rect">
            <a:avLst/>
          </a:prstGeom>
        </p:spPr>
        <p:txBody>
          <a:bodyPr wrap="square">
            <a:spAutoFit/>
          </a:bodyPr>
          <a:lstStyle/>
          <a:p>
            <a:pPr algn="just">
              <a:lnSpc>
                <a:spcPct val="107000"/>
              </a:lnSpc>
            </a:pP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61% of the respondents said it helped produce higher-quality deliverables.</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49% of the respondents said it improved their release experimentation.</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800" dirty="0" smtClean="0">
                <a:effectLst/>
                <a:latin typeface="Arial" panose="020B0604020202020204" pitchFamily="34" charset="0"/>
                <a:ea typeface="Times New Roman" panose="02020603050405020304" pitchFamily="18" charset="0"/>
              </a:rPr>
              <a:t>99% of respondents said DevOps had had a positive impact on their organization</a:t>
            </a:r>
            <a:endParaRPr lang="en-US" sz="2800" dirty="0"/>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90234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424" y="2508299"/>
            <a:ext cx="10314432" cy="2476832"/>
          </a:xfrm>
          <a:prstGeom prst="rect">
            <a:avLst/>
          </a:prstGeom>
        </p:spPr>
        <p:txBody>
          <a:bodyPr wrap="square">
            <a:spAutoFit/>
          </a:bodyPr>
          <a:lstStyle/>
          <a:p>
            <a:pPr algn="just">
              <a:lnSpc>
                <a:spcPct val="107000"/>
              </a:lnSpc>
              <a:spcAft>
                <a:spcPts val="800"/>
              </a:spcAft>
            </a:pPr>
            <a:r>
              <a:rPr lang="en-US" sz="2800" dirty="0" err="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Statistics</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800" dirty="0" err="1" smtClean="0">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ensures that the security controls are in place throughout development. It does the same by integrating security where it is required into the </a:t>
            </a:r>
            <a:r>
              <a:rPr lang="en-US" sz="2800" b="1" u="sng" dirty="0" smtClean="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CI/CD pipelines"/>
              </a:rPr>
              <a:t>CI/CD pipelines</a:t>
            </a: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Now let us walk you through the </a:t>
            </a:r>
            <a:r>
              <a:rPr lang="en-US" sz="2800" dirty="0" err="1" smtClean="0">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statistics.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950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560" y="2197381"/>
            <a:ext cx="9976104" cy="37573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err="1" smtClean="0">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is used by 36% of the respondents when it comes down to developing software, compared to 27% in 2020.</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96% of the respondents, automating security, and compliance operations, a core DevOps principle, said that it did benefit their business.</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60% of engineers release code twice as quickly, credits to the </a:t>
            </a:r>
            <a:r>
              <a:rPr lang="en-US" sz="2800" dirty="0" err="1" smtClean="0">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smtClean="0">
                <a:effectLst/>
                <a:latin typeface="Arial" panose="020B0604020202020204" pitchFamily="34" charset="0"/>
                <a:ea typeface="Times New Roman" panose="02020603050405020304" pitchFamily="18" charset="0"/>
                <a:cs typeface="Times New Roman" panose="02020603050405020304" pitchFamily="18" charset="0"/>
              </a:rPr>
              <a:t> principle.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81608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2360118"/>
            <a:ext cx="9948672" cy="3856953"/>
          </a:xfrm>
          <a:prstGeom prst="rect">
            <a:avLst/>
          </a:prstGeom>
        </p:spPr>
        <p:txBody>
          <a:bodyPr wrap="square">
            <a:spAutoFit/>
          </a:bodyPr>
          <a:lstStyle/>
          <a:p>
            <a:pPr algn="just">
              <a:lnSpc>
                <a:spcPct val="107000"/>
              </a:lnSpc>
              <a:spcAft>
                <a:spcPts val="800"/>
              </a:spcAft>
            </a:pPr>
            <a:r>
              <a:rPr lang="en-US" sz="32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Benefits Statistics</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3200" dirty="0" smtClean="0">
                <a:effectLst/>
                <a:latin typeface="Arial" panose="020B0604020202020204" pitchFamily="34" charset="0"/>
                <a:ea typeface="Times New Roman" panose="02020603050405020304" pitchFamily="18" charset="0"/>
                <a:cs typeface="Times New Roman" panose="02020603050405020304" pitchFamily="18" charset="0"/>
              </a:rPr>
              <a:t>After implementing DevOps, organizations must understand that it requires organizational changes and shifts. It is not simply about implementing new technology but more about a people– and – process-focused approach. Let us look at a few DevOps benefits statistics.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50913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pPr algn="just"/>
            <a:r>
              <a:rPr lang="en-US" dirty="0">
                <a:solidFill>
                  <a:srgbClr val="212529"/>
                </a:solidFill>
                <a:latin typeface="-apple-system"/>
              </a:rPr>
              <a:t>The most popular amongst them is cloud technologies. They are also many DevOps tools and methods that can simplify routine issues in a software development company. You need to learn about such trends that can help you build products faster.</a:t>
            </a:r>
          </a:p>
          <a:p>
            <a:pPr algn="just"/>
            <a:r>
              <a:rPr lang="en-US" dirty="0">
                <a:solidFill>
                  <a:srgbClr val="212529"/>
                </a:solidFill>
                <a:latin typeface="-apple-system"/>
              </a:rPr>
              <a:t>Developers need to deliver products constantly and services even better than their competitors. This means that many firms are embracing cloud practices and concepts like containerization. This makes DevOps tools like Docker in high demand.</a:t>
            </a:r>
          </a:p>
          <a:p>
            <a:pPr algn="just"/>
            <a:r>
              <a:rPr lang="en-US" dirty="0">
                <a:solidFill>
                  <a:srgbClr val="212529"/>
                </a:solidFill>
                <a:latin typeface="-apple-system"/>
              </a:rPr>
              <a:t>If you are wondering </a:t>
            </a:r>
            <a:r>
              <a:rPr lang="en-US" b="1" dirty="0">
                <a:solidFill>
                  <a:srgbClr val="212529"/>
                </a:solidFill>
                <a:latin typeface="-apple-system"/>
              </a:rPr>
              <a:t>what is Docker in DevOps</a:t>
            </a:r>
            <a:r>
              <a:rPr lang="en-US" dirty="0">
                <a:solidFill>
                  <a:srgbClr val="212529"/>
                </a:solidFill>
                <a:latin typeface="-apple-system"/>
              </a:rPr>
              <a:t>, you are not the only one. Here we will try to explain the concept simply. We will also introduce some benefits of using Docker that can be helpful for developers and architects.</a:t>
            </a:r>
            <a:endParaRPr lang="en-US" b="0" i="0" dirty="0">
              <a:solidFill>
                <a:srgbClr val="212529"/>
              </a:solidFill>
              <a:effectLst/>
              <a:latin typeface="-apple-system"/>
            </a:endParaRPr>
          </a:p>
        </p:txBody>
      </p:sp>
    </p:spTree>
    <p:extLst>
      <p:ext uri="{BB962C8B-B14F-4D97-AF65-F5344CB8AC3E}">
        <p14:creationId xmlns:p14="http://schemas.microsoft.com/office/powerpoint/2010/main" val="278374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b="1" dirty="0">
                <a:solidFill>
                  <a:srgbClr val="212529"/>
                </a:solidFill>
                <a:latin typeface="Poppins"/>
              </a:rPr>
              <a:t>What is Docker?</a:t>
            </a:r>
            <a:endParaRPr lang="en-US" dirty="0">
              <a:solidFill>
                <a:srgbClr val="212529"/>
              </a:solidFill>
              <a:latin typeface="Poppins"/>
            </a:endParaRPr>
          </a:p>
          <a:p>
            <a:pPr algn="just"/>
            <a:r>
              <a:rPr lang="en-US" dirty="0">
                <a:solidFill>
                  <a:srgbClr val="212529"/>
                </a:solidFill>
                <a:latin typeface="-apple-system"/>
              </a:rPr>
              <a:t>Docker is a type of containerization platform that packages your application and all its dependencies together. This ensures that your application works seamlessly in any environment.</a:t>
            </a:r>
          </a:p>
          <a:p>
            <a:pPr algn="just"/>
            <a:r>
              <a:rPr lang="en-US" dirty="0">
                <a:solidFill>
                  <a:srgbClr val="212529"/>
                </a:solidFill>
                <a:latin typeface="-apple-system"/>
              </a:rPr>
              <a:t>Docker is a popular Platform As A Service (PAAS) product. It uses virtualization at the operating system-level and delivers software in packages called containers. These make it easier for a developer to create, run, and deploy applications.</a:t>
            </a:r>
          </a:p>
          <a:p>
            <a:pPr algn="just"/>
            <a:r>
              <a:rPr lang="en-US" b="1" dirty="0">
                <a:solidFill>
                  <a:srgbClr val="212529"/>
                </a:solidFill>
                <a:latin typeface="-apple-system"/>
              </a:rPr>
              <a:t>What are Virtual Machines?</a:t>
            </a:r>
            <a:endParaRPr lang="en-US" dirty="0">
              <a:solidFill>
                <a:srgbClr val="212529"/>
              </a:solidFill>
              <a:latin typeface="-apple-system"/>
            </a:endParaRPr>
          </a:p>
          <a:p>
            <a:pPr algn="just"/>
            <a:r>
              <a:rPr lang="en-US" dirty="0">
                <a:solidFill>
                  <a:srgbClr val="212529"/>
                </a:solidFill>
                <a:latin typeface="-apple-system"/>
              </a:rPr>
              <a:t>A virtual machine is a great imitation of a personal computer. It has its memory, CPU, network interface, and storage to act as an actual physical computer. To implement them you may need special software, hardware, or a mixture.</a:t>
            </a:r>
            <a:endParaRPr lang="en-US" b="0" i="0" dirty="0">
              <a:solidFill>
                <a:srgbClr val="212529"/>
              </a:solidFill>
              <a:effectLst/>
              <a:latin typeface="-apple-system"/>
            </a:endParaRPr>
          </a:p>
        </p:txBody>
      </p:sp>
    </p:spTree>
    <p:extLst>
      <p:ext uri="{BB962C8B-B14F-4D97-AF65-F5344CB8AC3E}">
        <p14:creationId xmlns:p14="http://schemas.microsoft.com/office/powerpoint/2010/main" val="154726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5336" y="2626661"/>
            <a:ext cx="8467344" cy="3945054"/>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tabLst>
                <a:tab pos="457200" algn="l"/>
              </a:tabLst>
            </a:pPr>
            <a:r>
              <a:rPr lang="en-US" b="1" dirty="0" smtClean="0">
                <a:effectLst/>
                <a:latin typeface="Arial" panose="020B0604020202020204" pitchFamily="34" charset="0"/>
                <a:ea typeface="Times New Roman" panose="02020603050405020304" pitchFamily="18" charset="0"/>
                <a:cs typeface="Times New Roman" panose="02020603050405020304" pitchFamily="18" charset="0"/>
              </a:rPr>
              <a:t>Infrastructure as Code (</a:t>
            </a:r>
            <a:r>
              <a:rPr lang="en-US" b="1" dirty="0" err="1" smtClean="0">
                <a:effectLst/>
                <a:latin typeface="Arial" panose="020B0604020202020204" pitchFamily="34" charset="0"/>
                <a:ea typeface="Times New Roman" panose="02020603050405020304" pitchFamily="18" charset="0"/>
                <a:cs typeface="Times New Roman" panose="02020603050405020304" pitchFamily="18" charset="0"/>
              </a:rPr>
              <a:t>IaC</a:t>
            </a:r>
            <a:r>
              <a:rPr lang="en-US"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Puppet allows administrators to define the desired state of their infrastructure and applications using code. This code is stored in Puppet manifests, making infrastructure management predictable and repeatable.</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b="1" dirty="0" smtClean="0">
                <a:effectLst/>
                <a:latin typeface="Arial" panose="020B0604020202020204" pitchFamily="34" charset="0"/>
                <a:ea typeface="Times New Roman" panose="02020603050405020304" pitchFamily="18" charset="0"/>
                <a:cs typeface="Times New Roman" panose="02020603050405020304" pitchFamily="18" charset="0"/>
              </a:rPr>
              <a:t>Declarative Language:</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Puppet uses a declarative language to describe the desired state of resources, such as packages, files, users, and services. Users specify "what" they want, and Puppet figures out "how" to make it happen.</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b="1" dirty="0" smtClean="0">
                <a:effectLst/>
                <a:latin typeface="Arial" panose="020B0604020202020204" pitchFamily="34" charset="0"/>
                <a:ea typeface="Times New Roman" panose="02020603050405020304" pitchFamily="18" charset="0"/>
                <a:cs typeface="Times New Roman" panose="02020603050405020304" pitchFamily="18" charset="0"/>
              </a:rPr>
              <a:t>Cross-Platform Support:</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Puppet supports multiple operating systems, including Linux, Windows, and </a:t>
            </a:r>
            <a:r>
              <a:rPr lang="en-US" dirty="0" err="1" smtClean="0">
                <a:effectLst/>
                <a:latin typeface="Arial" panose="020B0604020202020204" pitchFamily="34" charset="0"/>
                <a:ea typeface="Times New Roman" panose="02020603050405020304" pitchFamily="18" charset="0"/>
                <a:cs typeface="Times New Roman" panose="02020603050405020304" pitchFamily="18" charset="0"/>
              </a:rPr>
              <a:t>macOS</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making it suitable for heterogeneous environments.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b="1" dirty="0" smtClean="0">
                <a:effectLst/>
                <a:latin typeface="Arial" panose="020B0604020202020204" pitchFamily="34" charset="0"/>
                <a:ea typeface="Times New Roman" panose="02020603050405020304" pitchFamily="18" charset="0"/>
                <a:cs typeface="Times New Roman" panose="02020603050405020304" pitchFamily="18" charset="0"/>
              </a:rPr>
              <a:t>Agent-Based Architecture:</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Puppet uses an agent-master architecture. Puppet agents run on managed nodes and periodically check in with a Puppet master server to retrieve and apply configurations.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55210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6096000" cy="5355312"/>
          </a:xfrm>
          <a:prstGeom prst="rect">
            <a:avLst/>
          </a:prstGeom>
        </p:spPr>
        <p:txBody>
          <a:bodyPr>
            <a:spAutoFit/>
          </a:bodyPr>
          <a:lstStyle/>
          <a:p>
            <a:pPr algn="just"/>
            <a:r>
              <a:rPr lang="en-US" b="1" dirty="0">
                <a:solidFill>
                  <a:srgbClr val="212529"/>
                </a:solidFill>
                <a:latin typeface="-apple-system"/>
              </a:rPr>
              <a:t>What is Docker Containers?</a:t>
            </a:r>
            <a:endParaRPr lang="en-US" dirty="0">
              <a:solidFill>
                <a:srgbClr val="212529"/>
              </a:solidFill>
              <a:latin typeface="-apple-system"/>
            </a:endParaRPr>
          </a:p>
          <a:p>
            <a:pPr algn="just"/>
            <a:r>
              <a:rPr lang="en-US" dirty="0">
                <a:solidFill>
                  <a:srgbClr val="212529"/>
                </a:solidFill>
                <a:latin typeface="-apple-system"/>
              </a:rPr>
              <a:t>It is a unit of code that packages up a new code of an application that the developer is writing and all of its dependencies. It makes the application run faster between different computer settings.</a:t>
            </a:r>
          </a:p>
          <a:p>
            <a:pPr algn="just"/>
            <a:r>
              <a:rPr lang="en-US" dirty="0">
                <a:solidFill>
                  <a:srgbClr val="212529"/>
                </a:solidFill>
                <a:latin typeface="-apple-system"/>
              </a:rPr>
              <a:t>A </a:t>
            </a:r>
            <a:r>
              <a:rPr lang="en-US" dirty="0" err="1">
                <a:solidFill>
                  <a:srgbClr val="212529"/>
                </a:solidFill>
                <a:latin typeface="-apple-system"/>
              </a:rPr>
              <a:t>docker</a:t>
            </a:r>
            <a:r>
              <a:rPr lang="en-US" dirty="0">
                <a:solidFill>
                  <a:srgbClr val="212529"/>
                </a:solidFill>
                <a:latin typeface="-apple-system"/>
              </a:rPr>
              <a:t> image is a small, standalone, workable package of computer code. It has everything you need to run an application on another system. The components include the code, system tools, runtime environment, system libraries, and settings.</a:t>
            </a:r>
          </a:p>
          <a:p>
            <a:pPr algn="just"/>
            <a:r>
              <a:rPr lang="en-US" b="1" dirty="0">
                <a:solidFill>
                  <a:srgbClr val="212529"/>
                </a:solidFill>
                <a:latin typeface="-apple-system"/>
              </a:rPr>
              <a:t> Advantages of Docker</a:t>
            </a:r>
            <a:endParaRPr lang="en-US" dirty="0">
              <a:solidFill>
                <a:srgbClr val="212529"/>
              </a:solidFill>
              <a:latin typeface="-apple-system"/>
            </a:endParaRPr>
          </a:p>
          <a:p>
            <a:pPr algn="just">
              <a:buFont typeface="Arial" panose="020B0604020202020204" pitchFamily="34" charset="0"/>
              <a:buChar char="•"/>
            </a:pPr>
            <a:r>
              <a:rPr lang="en-US" dirty="0">
                <a:solidFill>
                  <a:srgbClr val="212529"/>
                </a:solidFill>
                <a:latin typeface="Poppins"/>
              </a:rPr>
              <a:t>High savings and ROI</a:t>
            </a:r>
          </a:p>
          <a:p>
            <a:pPr algn="just">
              <a:buFont typeface="Arial" panose="020B0604020202020204" pitchFamily="34" charset="0"/>
              <a:buChar char="•"/>
            </a:pPr>
            <a:r>
              <a:rPr lang="en-US" dirty="0">
                <a:solidFill>
                  <a:srgbClr val="212529"/>
                </a:solidFill>
                <a:latin typeface="Poppins"/>
              </a:rPr>
              <a:t>Increase in productivity</a:t>
            </a:r>
          </a:p>
          <a:p>
            <a:pPr algn="just">
              <a:buFont typeface="Arial" panose="020B0604020202020204" pitchFamily="34" charset="0"/>
              <a:buChar char="•"/>
            </a:pPr>
            <a:r>
              <a:rPr lang="en-US" dirty="0">
                <a:solidFill>
                  <a:srgbClr val="212529"/>
                </a:solidFill>
                <a:latin typeface="Poppins"/>
              </a:rPr>
              <a:t>Easier maintenance</a:t>
            </a:r>
          </a:p>
          <a:p>
            <a:pPr algn="just">
              <a:buFont typeface="Arial" panose="020B0604020202020204" pitchFamily="34" charset="0"/>
              <a:buChar char="•"/>
            </a:pPr>
            <a:r>
              <a:rPr lang="en-US" dirty="0">
                <a:solidFill>
                  <a:srgbClr val="212529"/>
                </a:solidFill>
                <a:latin typeface="Poppins"/>
              </a:rPr>
              <a:t>Rapid deployment</a:t>
            </a:r>
          </a:p>
          <a:p>
            <a:pPr algn="just">
              <a:buFont typeface="Arial" panose="020B0604020202020204" pitchFamily="34" charset="0"/>
              <a:buChar char="•"/>
            </a:pPr>
            <a:r>
              <a:rPr lang="en-US" dirty="0">
                <a:solidFill>
                  <a:srgbClr val="212529"/>
                </a:solidFill>
                <a:latin typeface="Poppins"/>
              </a:rPr>
              <a:t>Continuous deployment and testing environment</a:t>
            </a:r>
          </a:p>
          <a:p>
            <a:pPr algn="just">
              <a:buFont typeface="Arial" panose="020B0604020202020204" pitchFamily="34" charset="0"/>
              <a:buChar char="•"/>
            </a:pPr>
            <a:r>
              <a:rPr lang="en-US" dirty="0">
                <a:solidFill>
                  <a:srgbClr val="212529"/>
                </a:solidFill>
                <a:latin typeface="Poppins"/>
              </a:rPr>
              <a:t>It uses less memory</a:t>
            </a:r>
          </a:p>
          <a:p>
            <a:pPr algn="just">
              <a:buFont typeface="Arial" panose="020B0604020202020204" pitchFamily="34" charset="0"/>
              <a:buChar char="•"/>
            </a:pPr>
            <a:r>
              <a:rPr lang="en-US" dirty="0">
                <a:solidFill>
                  <a:srgbClr val="212529"/>
                </a:solidFill>
                <a:latin typeface="Poppins"/>
              </a:rPr>
              <a:t>Faster and simpler configurations</a:t>
            </a:r>
          </a:p>
          <a:p>
            <a:pPr algn="just">
              <a:buFont typeface="Arial" panose="020B0604020202020204" pitchFamily="34" charset="0"/>
              <a:buChar char="•"/>
            </a:pPr>
            <a:r>
              <a:rPr lang="en-US" dirty="0">
                <a:solidFill>
                  <a:srgbClr val="212529"/>
                </a:solidFill>
                <a:latin typeface="Poppins"/>
              </a:rPr>
              <a:t>Seamless portability</a:t>
            </a:r>
            <a:endParaRPr lang="en-US" b="0" i="0" dirty="0">
              <a:solidFill>
                <a:srgbClr val="212529"/>
              </a:solidFill>
              <a:effectLst/>
              <a:latin typeface="Poppins"/>
            </a:endParaRPr>
          </a:p>
        </p:txBody>
      </p:sp>
    </p:spTree>
    <p:extLst>
      <p:ext uri="{BB962C8B-B14F-4D97-AF65-F5344CB8AC3E}">
        <p14:creationId xmlns:p14="http://schemas.microsoft.com/office/powerpoint/2010/main" val="82390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b="1" dirty="0">
                <a:solidFill>
                  <a:srgbClr val="212529"/>
                </a:solidFill>
                <a:latin typeface="Poppins"/>
              </a:rPr>
              <a:t>Why Use Docker?</a:t>
            </a:r>
            <a:endParaRPr lang="en-US" dirty="0">
              <a:solidFill>
                <a:srgbClr val="212529"/>
              </a:solidFill>
              <a:latin typeface="Poppins"/>
            </a:endParaRPr>
          </a:p>
          <a:p>
            <a:pPr algn="just">
              <a:buFont typeface="Arial" panose="020B0604020202020204" pitchFamily="34" charset="0"/>
              <a:buChar char="•"/>
            </a:pPr>
            <a:r>
              <a:rPr lang="en-US" b="1" dirty="0">
                <a:solidFill>
                  <a:srgbClr val="212529"/>
                </a:solidFill>
                <a:latin typeface="Poppins"/>
              </a:rPr>
              <a:t>Agility</a:t>
            </a:r>
            <a:r>
              <a:rPr lang="en-US" dirty="0">
                <a:solidFill>
                  <a:srgbClr val="212529"/>
                </a:solidFill>
                <a:latin typeface="Poppins"/>
              </a:rPr>
              <a:t>: Container technology like Docker helps in wrapping up the application along with its libraries, binaries, and configuration files. It helps create a single package quickly enough that is deployable on different platforms/environments with no compatibility issues.</a:t>
            </a:r>
          </a:p>
          <a:p>
            <a:pPr algn="just">
              <a:buFont typeface="Arial" panose="020B0604020202020204" pitchFamily="34" charset="0"/>
              <a:buChar char="•"/>
            </a:pPr>
            <a:r>
              <a:rPr lang="en-US" b="1" dirty="0">
                <a:solidFill>
                  <a:srgbClr val="212529"/>
                </a:solidFill>
                <a:latin typeface="Poppins"/>
              </a:rPr>
              <a:t>Less Overhead</a:t>
            </a:r>
            <a:r>
              <a:rPr lang="en-US" i="1" dirty="0">
                <a:solidFill>
                  <a:srgbClr val="212529"/>
                </a:solidFill>
                <a:latin typeface="Poppins"/>
              </a:rPr>
              <a:t>:</a:t>
            </a:r>
            <a:r>
              <a:rPr lang="en-US" dirty="0">
                <a:solidFill>
                  <a:srgbClr val="212529"/>
                </a:solidFill>
                <a:latin typeface="Poppins"/>
              </a:rPr>
              <a:t> Containers share the guest operating system and its resources. This makes the using the container fast, light-weight, and far superior to virtual machines.</a:t>
            </a:r>
          </a:p>
          <a:p>
            <a:pPr algn="just">
              <a:buFont typeface="Arial" panose="020B0604020202020204" pitchFamily="34" charset="0"/>
              <a:buChar char="•"/>
            </a:pPr>
            <a:r>
              <a:rPr lang="en-US" b="1" dirty="0">
                <a:solidFill>
                  <a:srgbClr val="212529"/>
                </a:solidFill>
                <a:latin typeface="Poppins"/>
              </a:rPr>
              <a:t>Version Control</a:t>
            </a:r>
            <a:r>
              <a:rPr lang="en-US" i="1" dirty="0">
                <a:solidFill>
                  <a:srgbClr val="212529"/>
                </a:solidFill>
                <a:latin typeface="Poppins"/>
              </a:rPr>
              <a:t>:</a:t>
            </a:r>
            <a:r>
              <a:rPr lang="en-US" dirty="0">
                <a:solidFill>
                  <a:srgbClr val="212529"/>
                </a:solidFill>
                <a:latin typeface="Poppins"/>
              </a:rPr>
              <a:t> Containers help you control different versions of an application easily. It also helps to move across environments without worrying about specific customizations.</a:t>
            </a:r>
            <a:endParaRPr lang="en-US" b="0" i="0" dirty="0">
              <a:solidFill>
                <a:srgbClr val="212529"/>
              </a:solidFill>
              <a:effectLst/>
              <a:latin typeface="Poppins"/>
            </a:endParaRPr>
          </a:p>
        </p:txBody>
      </p:sp>
    </p:spTree>
    <p:extLst>
      <p:ext uri="{BB962C8B-B14F-4D97-AF65-F5344CB8AC3E}">
        <p14:creationId xmlns:p14="http://schemas.microsoft.com/office/powerpoint/2010/main" val="109435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pPr algn="just"/>
            <a:r>
              <a:rPr lang="en-US" b="1" dirty="0">
                <a:solidFill>
                  <a:srgbClr val="212529"/>
                </a:solidFill>
                <a:latin typeface="-apple-system"/>
              </a:rPr>
              <a:t>How it Fits in DevOps?</a:t>
            </a:r>
            <a:endParaRPr lang="en-US" dirty="0">
              <a:solidFill>
                <a:srgbClr val="212529"/>
              </a:solidFill>
              <a:latin typeface="-apple-system"/>
            </a:endParaRPr>
          </a:p>
          <a:p>
            <a:pPr algn="just"/>
            <a:r>
              <a:rPr lang="en-US" dirty="0">
                <a:solidFill>
                  <a:srgbClr val="212529"/>
                </a:solidFill>
                <a:latin typeface="-apple-system"/>
              </a:rPr>
              <a:t>Docker is a tool that benefits both developers and administrators. This makes it a part of many DevOps (developers + operations) toolchains. Developers can write code without worrying about the system that will be ultimately running the application. They can also use one of the thousands of programs that are developers have already developed to run in a Docker container.</a:t>
            </a:r>
          </a:p>
          <a:p>
            <a:pPr algn="just"/>
            <a:r>
              <a:rPr lang="en-US" dirty="0">
                <a:solidFill>
                  <a:srgbClr val="212529"/>
                </a:solidFill>
                <a:latin typeface="-apple-system"/>
              </a:rPr>
              <a:t>For operations staff, Docker gives them the flexibility to test in a unique environment. It also reduces the cost of investing in multiple settings, as Docker files are of small size and have low overhead.</a:t>
            </a:r>
          </a:p>
          <a:p>
            <a:pPr algn="just"/>
            <a:r>
              <a:rPr lang="en-US" dirty="0">
                <a:solidFill>
                  <a:srgbClr val="212529"/>
                </a:solidFill>
                <a:latin typeface="-apple-system"/>
              </a:rPr>
              <a:t>Many DevOps applications are already using Docker, such as </a:t>
            </a:r>
            <a:r>
              <a:rPr lang="en-US" b="1" dirty="0" err="1">
                <a:solidFill>
                  <a:srgbClr val="212529"/>
                </a:solidFill>
                <a:latin typeface="-apple-system"/>
              </a:rPr>
              <a:t>Ansible</a:t>
            </a:r>
            <a:r>
              <a:rPr lang="en-US" b="1" dirty="0">
                <a:solidFill>
                  <a:srgbClr val="212529"/>
                </a:solidFill>
                <a:latin typeface="-apple-system"/>
              </a:rPr>
              <a:t>, Vagrant, Chef, and Puppet</a:t>
            </a:r>
            <a:r>
              <a:rPr lang="en-US" dirty="0">
                <a:solidFill>
                  <a:srgbClr val="212529"/>
                </a:solidFill>
                <a:latin typeface="-apple-system"/>
              </a:rPr>
              <a:t>. This helps in automating the use of unique environments and the deployment of those environments.</a:t>
            </a:r>
            <a:endParaRPr lang="en-US" b="0" i="0" dirty="0">
              <a:solidFill>
                <a:srgbClr val="212529"/>
              </a:solidFill>
              <a:effectLst/>
              <a:latin typeface="-apple-system"/>
            </a:endParaRPr>
          </a:p>
        </p:txBody>
      </p:sp>
    </p:spTree>
    <p:extLst>
      <p:ext uri="{BB962C8B-B14F-4D97-AF65-F5344CB8AC3E}">
        <p14:creationId xmlns:p14="http://schemas.microsoft.com/office/powerpoint/2010/main" val="502045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3139321"/>
          </a:xfrm>
          <a:prstGeom prst="rect">
            <a:avLst/>
          </a:prstGeom>
        </p:spPr>
        <p:txBody>
          <a:bodyPr>
            <a:spAutoFit/>
          </a:bodyPr>
          <a:lstStyle/>
          <a:p>
            <a:r>
              <a:rPr lang="en-US" b="1" dirty="0">
                <a:solidFill>
                  <a:srgbClr val="212529"/>
                </a:solidFill>
                <a:latin typeface="Poppins"/>
              </a:rPr>
              <a:t>What is Docker Used For</a:t>
            </a:r>
            <a:r>
              <a:rPr lang="en-US" dirty="0">
                <a:solidFill>
                  <a:srgbClr val="212529"/>
                </a:solidFill>
                <a:latin typeface="Poppins"/>
              </a:rPr>
              <a:t>?</a:t>
            </a:r>
          </a:p>
          <a:p>
            <a:pPr algn="just">
              <a:buFont typeface="Arial" panose="020B0604020202020204" pitchFamily="34" charset="0"/>
              <a:buChar char="•"/>
            </a:pPr>
            <a:r>
              <a:rPr lang="en-US" dirty="0">
                <a:solidFill>
                  <a:srgbClr val="212529"/>
                </a:solidFill>
                <a:latin typeface="Poppins"/>
              </a:rPr>
              <a:t>Developers can write code and share their work with their colleagues using Docker containers.</a:t>
            </a:r>
          </a:p>
          <a:p>
            <a:pPr algn="just">
              <a:buFont typeface="Arial" panose="020B0604020202020204" pitchFamily="34" charset="0"/>
              <a:buChar char="•"/>
            </a:pPr>
            <a:r>
              <a:rPr lang="en-US" dirty="0">
                <a:solidFill>
                  <a:srgbClr val="212529"/>
                </a:solidFill>
                <a:latin typeface="Poppins"/>
              </a:rPr>
              <a:t>Docker can be useful in pushing applications into a test environment to execute automated and manual tests.</a:t>
            </a:r>
          </a:p>
          <a:p>
            <a:pPr algn="just">
              <a:buFont typeface="Arial" panose="020B0604020202020204" pitchFamily="34" charset="0"/>
              <a:buChar char="•"/>
            </a:pPr>
            <a:r>
              <a:rPr lang="en-US" dirty="0">
                <a:solidFill>
                  <a:srgbClr val="212529"/>
                </a:solidFill>
                <a:latin typeface="Poppins"/>
              </a:rPr>
              <a:t>Developers can find and fix bugs in a development environment. Then, redeploy them to the test environment for validation and testing.</a:t>
            </a:r>
          </a:p>
          <a:p>
            <a:pPr algn="just">
              <a:buFont typeface="Arial" panose="020B0604020202020204" pitchFamily="34" charset="0"/>
              <a:buChar char="•"/>
            </a:pPr>
            <a:r>
              <a:rPr lang="en-US" dirty="0">
                <a:solidFill>
                  <a:srgbClr val="212529"/>
                </a:solidFill>
                <a:latin typeface="Poppins"/>
              </a:rPr>
              <a:t>After testing, you can send the fixed application to the customer easily. You can also push updates to the product environment just as easily.</a:t>
            </a:r>
            <a:endParaRPr lang="en-US" b="0" i="0" dirty="0">
              <a:solidFill>
                <a:srgbClr val="212529"/>
              </a:solidFill>
              <a:effectLst/>
              <a:latin typeface="Poppins"/>
            </a:endParaRPr>
          </a:p>
        </p:txBody>
      </p:sp>
    </p:spTree>
    <p:extLst>
      <p:ext uri="{BB962C8B-B14F-4D97-AF65-F5344CB8AC3E}">
        <p14:creationId xmlns:p14="http://schemas.microsoft.com/office/powerpoint/2010/main" val="150614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5078313"/>
          </a:xfrm>
          <a:prstGeom prst="rect">
            <a:avLst/>
          </a:prstGeom>
        </p:spPr>
        <p:txBody>
          <a:bodyPr>
            <a:spAutoFit/>
          </a:bodyPr>
          <a:lstStyle/>
          <a:p>
            <a:pPr algn="just"/>
            <a:r>
              <a:rPr lang="en-US" dirty="0">
                <a:solidFill>
                  <a:srgbClr val="212529"/>
                </a:solidFill>
                <a:latin typeface="-apple-system"/>
              </a:rPr>
              <a:t>Let Us Take An Example…</a:t>
            </a:r>
          </a:p>
          <a:p>
            <a:pPr algn="just"/>
            <a:r>
              <a:rPr lang="en-US" dirty="0">
                <a:solidFill>
                  <a:srgbClr val="212529"/>
                </a:solidFill>
                <a:latin typeface="-apple-system"/>
              </a:rPr>
              <a:t>Suppose there is a company that is developing an application in Java. For this, they need to install the tomcat server on the developer’s system. After development, it goes to the tester who will again require a tomcat environment to test the application.</a:t>
            </a:r>
          </a:p>
          <a:p>
            <a:pPr algn="just"/>
            <a:r>
              <a:rPr lang="en-US" dirty="0">
                <a:solidFill>
                  <a:srgbClr val="212529"/>
                </a:solidFill>
                <a:latin typeface="-apple-system"/>
              </a:rPr>
              <a:t>Once the testing is complete, you will need to deploy it on the production server. This too will require tomcat installed on the system to host the Java application. Ultimately, you will need to install tomcat thrice. This is easily avoidable by using Docker.</a:t>
            </a:r>
          </a:p>
          <a:p>
            <a:pPr algn="just"/>
            <a:r>
              <a:rPr lang="en-US" dirty="0">
                <a:solidFill>
                  <a:srgbClr val="212529"/>
                </a:solidFill>
                <a:latin typeface="-apple-system"/>
              </a:rPr>
              <a:t>All you need is to create a tomcat </a:t>
            </a:r>
            <a:r>
              <a:rPr lang="en-US" dirty="0" err="1">
                <a:solidFill>
                  <a:srgbClr val="212529"/>
                </a:solidFill>
                <a:latin typeface="-apple-system"/>
              </a:rPr>
              <a:t>docker</a:t>
            </a:r>
            <a:r>
              <a:rPr lang="en-US" dirty="0">
                <a:solidFill>
                  <a:srgbClr val="212529"/>
                </a:solidFill>
                <a:latin typeface="-apple-system"/>
              </a:rPr>
              <a:t> image using a base OS like Ubuntu. This is existing online on various websites. Now, you can use this image on all systems, including that of a developer, tester, and system admin.</a:t>
            </a:r>
          </a:p>
          <a:p>
            <a:pPr algn="just"/>
            <a:r>
              <a:rPr lang="en-US" dirty="0">
                <a:solidFill>
                  <a:srgbClr val="212529"/>
                </a:solidFill>
                <a:latin typeface="-apple-system"/>
              </a:rPr>
              <a:t>This way you will get the tomcat environment automatically, solving the problem in a software development company.</a:t>
            </a:r>
            <a:endParaRPr lang="en-US" b="0" i="0" dirty="0">
              <a:solidFill>
                <a:srgbClr val="212529"/>
              </a:solidFill>
              <a:effectLst/>
              <a:latin typeface="-apple-system"/>
            </a:endParaRPr>
          </a:p>
        </p:txBody>
      </p:sp>
    </p:spTree>
    <p:extLst>
      <p:ext uri="{BB962C8B-B14F-4D97-AF65-F5344CB8AC3E}">
        <p14:creationId xmlns:p14="http://schemas.microsoft.com/office/powerpoint/2010/main" val="2334680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b="1" dirty="0">
                <a:solidFill>
                  <a:srgbClr val="263246"/>
                </a:solidFill>
                <a:latin typeface="Raleway"/>
              </a:rPr>
              <a:t>Selenium </a:t>
            </a:r>
            <a:r>
              <a:rPr lang="en-US" b="1" dirty="0" err="1">
                <a:solidFill>
                  <a:srgbClr val="263246"/>
                </a:solidFill>
                <a:latin typeface="Raleway"/>
              </a:rPr>
              <a:t>Devops</a:t>
            </a:r>
            <a:endParaRPr lang="en-US" b="1" dirty="0">
              <a:solidFill>
                <a:srgbClr val="263246"/>
              </a:solidFill>
              <a:latin typeface="Raleway"/>
            </a:endParaRPr>
          </a:p>
          <a:p>
            <a:pPr algn="just"/>
            <a:r>
              <a:rPr lang="en-US" b="1" dirty="0">
                <a:solidFill>
                  <a:srgbClr val="000000"/>
                </a:solidFill>
              </a:rPr>
              <a:t>Selenium and DevOps</a:t>
            </a:r>
            <a:r>
              <a:rPr lang="en-US" dirty="0">
                <a:solidFill>
                  <a:srgbClr val="000000"/>
                </a:solidFill>
              </a:rPr>
              <a:t> can be combined to enable continuous testing and integration of web applications. </a:t>
            </a:r>
            <a:r>
              <a:rPr lang="en-US" b="1" dirty="0">
                <a:solidFill>
                  <a:srgbClr val="000000"/>
                </a:solidFill>
              </a:rPr>
              <a:t>DevOps</a:t>
            </a:r>
            <a:r>
              <a:rPr lang="en-US" dirty="0">
                <a:solidFill>
                  <a:srgbClr val="000000"/>
                </a:solidFill>
              </a:rPr>
              <a:t> is an approach that emphasizes collaboration and integration between development and operations teams, with the goal of delivering software quickly, reliably, and at scale.</a:t>
            </a:r>
          </a:p>
          <a:p>
            <a:pPr algn="just"/>
            <a:r>
              <a:rPr lang="en-US" b="1" dirty="0">
                <a:solidFill>
                  <a:srgbClr val="000000"/>
                </a:solidFill>
              </a:rPr>
              <a:t>Here are some ways Selenium can be integrated into a DevOps workflow:</a:t>
            </a:r>
            <a:endParaRPr lang="en-US" dirty="0">
              <a:solidFill>
                <a:srgbClr val="000000"/>
              </a:solidFill>
            </a:endParaRPr>
          </a:p>
          <a:p>
            <a:pPr algn="just">
              <a:buFont typeface="+mj-lt"/>
              <a:buAutoNum type="arabicPeriod"/>
            </a:pPr>
            <a:r>
              <a:rPr lang="en-US" b="1" dirty="0">
                <a:solidFill>
                  <a:srgbClr val="000000"/>
                </a:solidFill>
                <a:latin typeface="Raleway"/>
              </a:rPr>
              <a:t>Continuous Integration (CI):</a:t>
            </a:r>
            <a:r>
              <a:rPr lang="en-US" dirty="0">
                <a:solidFill>
                  <a:srgbClr val="000000"/>
                </a:solidFill>
                <a:latin typeface="Raleway"/>
              </a:rPr>
              <a:t> Selenium tests can be integrated into the CI pipeline to automatically run tests whenever code changes are committed. Tools like Jenkins, </a:t>
            </a:r>
            <a:r>
              <a:rPr lang="en-US" dirty="0" err="1">
                <a:solidFill>
                  <a:srgbClr val="000000"/>
                </a:solidFill>
                <a:latin typeface="Raleway"/>
              </a:rPr>
              <a:t>CircleCI</a:t>
            </a:r>
            <a:r>
              <a:rPr lang="en-US" dirty="0">
                <a:solidFill>
                  <a:srgbClr val="000000"/>
                </a:solidFill>
                <a:latin typeface="Raleway"/>
              </a:rPr>
              <a:t>, or </a:t>
            </a:r>
            <a:r>
              <a:rPr lang="en-US" dirty="0" err="1">
                <a:solidFill>
                  <a:srgbClr val="000000"/>
                </a:solidFill>
                <a:latin typeface="Raleway"/>
              </a:rPr>
              <a:t>GitLab</a:t>
            </a:r>
            <a:r>
              <a:rPr lang="en-US" dirty="0">
                <a:solidFill>
                  <a:srgbClr val="000000"/>
                </a:solidFill>
                <a:latin typeface="Raleway"/>
              </a:rPr>
              <a:t> CI/CD can be used to trigger Selenium tests as part of the CI process. This ensures that any code changes do not introduce regressions or break existing functionality.</a:t>
            </a:r>
          </a:p>
          <a:p>
            <a:pPr algn="just">
              <a:buFont typeface="+mj-lt"/>
              <a:buAutoNum type="arabicPeriod"/>
            </a:pPr>
            <a:r>
              <a:rPr lang="en-US" b="1" dirty="0">
                <a:solidFill>
                  <a:srgbClr val="000000"/>
                </a:solidFill>
                <a:latin typeface="Raleway"/>
              </a:rPr>
              <a:t>Infrastructure as Code (</a:t>
            </a:r>
            <a:r>
              <a:rPr lang="en-US" b="1" dirty="0" err="1">
                <a:solidFill>
                  <a:srgbClr val="000000"/>
                </a:solidFill>
                <a:latin typeface="Raleway"/>
              </a:rPr>
              <a:t>IaC</a:t>
            </a:r>
            <a:r>
              <a:rPr lang="en-US" b="1" dirty="0">
                <a:solidFill>
                  <a:srgbClr val="000000"/>
                </a:solidFill>
                <a:latin typeface="Raleway"/>
              </a:rPr>
              <a:t>):</a:t>
            </a:r>
            <a:r>
              <a:rPr lang="en-US" dirty="0">
                <a:solidFill>
                  <a:srgbClr val="000000"/>
                </a:solidFill>
                <a:latin typeface="Raleway"/>
              </a:rPr>
              <a:t> Selenium tests can be included as part of the infrastructure provisioning process using tools like Terraform or </a:t>
            </a:r>
            <a:r>
              <a:rPr lang="en-US" dirty="0" err="1">
                <a:solidFill>
                  <a:srgbClr val="000000"/>
                </a:solidFill>
                <a:latin typeface="Raleway"/>
              </a:rPr>
              <a:t>Ansible</a:t>
            </a:r>
            <a:r>
              <a:rPr lang="en-US" dirty="0">
                <a:solidFill>
                  <a:srgbClr val="000000"/>
                </a:solidFill>
                <a:latin typeface="Raleway"/>
              </a:rPr>
              <a:t>. By treating test infrastructure as code, the entire testing environment can be automatically provisioned, including the necessary browsers, operating systems, and Selenium configurations.</a:t>
            </a:r>
          </a:p>
          <a:p>
            <a:r>
              <a:rPr lang="en-US" dirty="0">
                <a:solidFill>
                  <a:srgbClr val="000000"/>
                </a:solidFill>
                <a:latin typeface="Raleway"/>
              </a:rPr>
              <a:t/>
            </a:r>
            <a:br>
              <a:rPr lang="en-US" dirty="0">
                <a:solidFill>
                  <a:srgbClr val="000000"/>
                </a:solidFill>
                <a:latin typeface="Raleway"/>
              </a:rPr>
            </a:br>
            <a:endParaRPr lang="en-US" dirty="0"/>
          </a:p>
        </p:txBody>
      </p:sp>
    </p:spTree>
    <p:extLst>
      <p:ext uri="{BB962C8B-B14F-4D97-AF65-F5344CB8AC3E}">
        <p14:creationId xmlns:p14="http://schemas.microsoft.com/office/powerpoint/2010/main" val="230584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7346"/>
            <a:ext cx="7421880" cy="5355312"/>
          </a:xfrm>
          <a:prstGeom prst="rect">
            <a:avLst/>
          </a:prstGeom>
        </p:spPr>
        <p:txBody>
          <a:bodyPr wrap="square">
            <a:spAutoFit/>
          </a:bodyPr>
          <a:lstStyle/>
          <a:p>
            <a:pPr algn="just">
              <a:buFont typeface="+mj-lt"/>
              <a:buAutoNum type="arabicPeriod"/>
            </a:pPr>
            <a:r>
              <a:rPr lang="en-US" b="1" dirty="0" smtClean="0">
                <a:solidFill>
                  <a:srgbClr val="000000"/>
                </a:solidFill>
                <a:latin typeface="Raleway"/>
              </a:rPr>
              <a:t>Test </a:t>
            </a:r>
            <a:r>
              <a:rPr lang="en-US" b="1" dirty="0">
                <a:solidFill>
                  <a:srgbClr val="000000"/>
                </a:solidFill>
                <a:latin typeface="Raleway"/>
              </a:rPr>
              <a:t>Environment Management:</a:t>
            </a:r>
            <a:r>
              <a:rPr lang="en-US" dirty="0">
                <a:solidFill>
                  <a:srgbClr val="000000"/>
                </a:solidFill>
                <a:latin typeface="Raleway"/>
              </a:rPr>
              <a:t> Selenium tests can be run in isolated and reproducible test environments using containerization technologies like Docker. Containers can encapsulate the necessary dependencies, including browsers and WebDriver configurations, ensuring consistent test execution across different environments.</a:t>
            </a:r>
          </a:p>
          <a:p>
            <a:pPr algn="just">
              <a:buFont typeface="+mj-lt"/>
              <a:buAutoNum type="arabicPeriod"/>
            </a:pPr>
            <a:r>
              <a:rPr lang="en-US" b="1" dirty="0">
                <a:solidFill>
                  <a:srgbClr val="000000"/>
                </a:solidFill>
                <a:latin typeface="Raleway"/>
              </a:rPr>
              <a:t>Continuous Deployment (CD):</a:t>
            </a:r>
            <a:r>
              <a:rPr lang="en-US" dirty="0">
                <a:solidFill>
                  <a:srgbClr val="000000"/>
                </a:solidFill>
                <a:latin typeface="Raleway"/>
              </a:rPr>
              <a:t> Selenium tests can be included in the deployment pipeline to validate application functionality before promoting changes to production. Once the code passes the automated tests, it can be automatically deployed to production or a staging environment.</a:t>
            </a:r>
          </a:p>
          <a:p>
            <a:pPr algn="just">
              <a:buFont typeface="+mj-lt"/>
              <a:buAutoNum type="arabicPeriod"/>
            </a:pPr>
            <a:r>
              <a:rPr lang="en-US" b="1" dirty="0">
                <a:solidFill>
                  <a:srgbClr val="000000"/>
                </a:solidFill>
                <a:latin typeface="Raleway"/>
              </a:rPr>
              <a:t>Monitoring and Alerting:</a:t>
            </a:r>
            <a:r>
              <a:rPr lang="en-US" dirty="0">
                <a:solidFill>
                  <a:srgbClr val="000000"/>
                </a:solidFill>
                <a:latin typeface="Raleway"/>
              </a:rPr>
              <a:t> Selenium tests can be scheduled to run periodically in production or staging environments to monitor application health. Any failures or anomalies can trigger alerts, allowing the operations team to take immediate action.</a:t>
            </a:r>
          </a:p>
          <a:p>
            <a:pPr algn="just">
              <a:buFont typeface="+mj-lt"/>
              <a:buAutoNum type="arabicPeriod"/>
            </a:pPr>
            <a:r>
              <a:rPr lang="en-US" b="1" dirty="0">
                <a:solidFill>
                  <a:srgbClr val="000000"/>
                </a:solidFill>
                <a:latin typeface="Raleway"/>
              </a:rPr>
              <a:t>Integration with Test Management Tools:</a:t>
            </a:r>
            <a:r>
              <a:rPr lang="en-US" dirty="0">
                <a:solidFill>
                  <a:srgbClr val="000000"/>
                </a:solidFill>
                <a:latin typeface="Raleway"/>
              </a:rPr>
              <a:t> Selenium tests can be integrated with test management tools like TestRail or Zephyr to manage test cases, track test execution, and generate reports. This facilitates test planning, tracking, and reporting within the DevOps ecosystem.</a:t>
            </a:r>
            <a:endParaRPr lang="en-US" b="0" i="0" dirty="0">
              <a:solidFill>
                <a:srgbClr val="000000"/>
              </a:solidFill>
              <a:effectLst/>
              <a:latin typeface="Raleway"/>
            </a:endParaRPr>
          </a:p>
        </p:txBody>
      </p:sp>
    </p:spTree>
    <p:extLst>
      <p:ext uri="{BB962C8B-B14F-4D97-AF65-F5344CB8AC3E}">
        <p14:creationId xmlns:p14="http://schemas.microsoft.com/office/powerpoint/2010/main" val="180567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pPr algn="just"/>
            <a:r>
              <a:rPr lang="en-US" b="1" dirty="0" smtClean="0">
                <a:solidFill>
                  <a:srgbClr val="000000"/>
                </a:solidFill>
                <a:latin typeface="Raleway"/>
              </a:rPr>
              <a:t>5.Parallel </a:t>
            </a:r>
            <a:r>
              <a:rPr lang="en-US" b="1" dirty="0">
                <a:solidFill>
                  <a:srgbClr val="000000"/>
                </a:solidFill>
                <a:latin typeface="Raleway"/>
              </a:rPr>
              <a:t>Test Execution:</a:t>
            </a:r>
            <a:r>
              <a:rPr lang="en-US" dirty="0">
                <a:solidFill>
                  <a:srgbClr val="000000"/>
                </a:solidFill>
                <a:latin typeface="Raleway"/>
              </a:rPr>
              <a:t> Selenium Grid or cloud-based testing platforms like Sauce Labs or </a:t>
            </a:r>
            <a:r>
              <a:rPr lang="en-US" dirty="0" err="1">
                <a:solidFill>
                  <a:srgbClr val="000000"/>
                </a:solidFill>
                <a:latin typeface="Raleway"/>
              </a:rPr>
              <a:t>BrowserStack</a:t>
            </a:r>
            <a:r>
              <a:rPr lang="en-US" dirty="0">
                <a:solidFill>
                  <a:srgbClr val="000000"/>
                </a:solidFill>
                <a:latin typeface="Raleway"/>
              </a:rPr>
              <a:t> can be used to execute Selenium tests in parallel across multiple browsers and devices. This speeds up test execution and allows for comprehensive cross-browser and cross-platform testing.</a:t>
            </a:r>
          </a:p>
          <a:p>
            <a:pPr algn="just"/>
            <a:r>
              <a:rPr lang="en-US" b="1" dirty="0" smtClean="0">
                <a:solidFill>
                  <a:srgbClr val="000000"/>
                </a:solidFill>
                <a:latin typeface="Raleway"/>
              </a:rPr>
              <a:t>6.Infrastructure </a:t>
            </a:r>
            <a:r>
              <a:rPr lang="en-US" b="1" dirty="0">
                <a:solidFill>
                  <a:srgbClr val="000000"/>
                </a:solidFill>
                <a:latin typeface="Raleway"/>
              </a:rPr>
              <a:t>Monitoring:</a:t>
            </a:r>
            <a:r>
              <a:rPr lang="en-US" dirty="0">
                <a:solidFill>
                  <a:srgbClr val="000000"/>
                </a:solidFill>
                <a:latin typeface="Raleway"/>
              </a:rPr>
              <a:t> Monitoring tools like </a:t>
            </a:r>
            <a:r>
              <a:rPr lang="en-US" dirty="0" err="1">
                <a:solidFill>
                  <a:srgbClr val="000000"/>
                </a:solidFill>
                <a:latin typeface="Raleway"/>
              </a:rPr>
              <a:t>Grafana</a:t>
            </a:r>
            <a:r>
              <a:rPr lang="en-US" dirty="0">
                <a:solidFill>
                  <a:srgbClr val="000000"/>
                </a:solidFill>
                <a:latin typeface="Raleway"/>
              </a:rPr>
              <a:t>, </a:t>
            </a:r>
            <a:r>
              <a:rPr lang="en-US" dirty="0" err="1">
                <a:solidFill>
                  <a:srgbClr val="000000"/>
                </a:solidFill>
                <a:latin typeface="Raleway"/>
              </a:rPr>
              <a:t>Splunk</a:t>
            </a:r>
            <a:r>
              <a:rPr lang="en-US" dirty="0">
                <a:solidFill>
                  <a:srgbClr val="000000"/>
                </a:solidFill>
                <a:latin typeface="Raleway"/>
              </a:rPr>
              <a:t>, or ELK Stack can be used to collect and analyze test execution metrics, such as test duration, success rate, and browser compatibility issues. This provides insights into the health and performance of the test infrastructure.</a:t>
            </a:r>
            <a:endParaRPr lang="en-US" b="0" i="0" dirty="0">
              <a:solidFill>
                <a:srgbClr val="000000"/>
              </a:solidFill>
              <a:effectLst/>
              <a:latin typeface="Raleway"/>
            </a:endParaRPr>
          </a:p>
        </p:txBody>
      </p:sp>
    </p:spTree>
    <p:extLst>
      <p:ext uri="{BB962C8B-B14F-4D97-AF65-F5344CB8AC3E}">
        <p14:creationId xmlns:p14="http://schemas.microsoft.com/office/powerpoint/2010/main" val="45409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7357872" cy="5355312"/>
          </a:xfrm>
          <a:prstGeom prst="rect">
            <a:avLst/>
          </a:prstGeom>
        </p:spPr>
        <p:txBody>
          <a:bodyPr wrap="square">
            <a:spAutoFit/>
          </a:bodyPr>
          <a:lstStyle/>
          <a:p>
            <a:r>
              <a:rPr lang="en-US" dirty="0">
                <a:solidFill>
                  <a:srgbClr val="333333"/>
                </a:solidFill>
                <a:latin typeface="source-sans-pro"/>
              </a:rPr>
              <a:t>Maven is one of the popular open-source build tools developed by the Apache Group for building, publishing, and deploying multiple projects for perfect project management. Maven provides software developers build &amp; document the SDLC framework. It is mainly written in Java and is used to build projects written in Scala, </a:t>
            </a:r>
            <a:r>
              <a:rPr lang="en-US" u="sng" dirty="0">
                <a:solidFill>
                  <a:srgbClr val="0070F0"/>
                </a:solidFill>
                <a:latin typeface="source-sans-pro"/>
                <a:hlinkClick r:id="rId2" tooltip="Top C# Testing Frameworks for every Developer"/>
              </a:rPr>
              <a:t>C#</a:t>
            </a:r>
            <a:r>
              <a:rPr lang="en-US" dirty="0">
                <a:solidFill>
                  <a:srgbClr val="333333"/>
                </a:solidFill>
                <a:latin typeface="source-sans-pro"/>
              </a:rPr>
              <a:t>, </a:t>
            </a:r>
            <a:r>
              <a:rPr lang="en-US" u="sng" dirty="0">
                <a:solidFill>
                  <a:srgbClr val="0070F0"/>
                </a:solidFill>
                <a:latin typeface="source-sans-pro"/>
                <a:hlinkClick r:id="rId3" tooltip="Selenium with Python Tutorial: Getting started with Test Automation"/>
              </a:rPr>
              <a:t>Python</a:t>
            </a:r>
            <a:r>
              <a:rPr lang="en-US" dirty="0">
                <a:solidFill>
                  <a:srgbClr val="333333"/>
                </a:solidFill>
                <a:latin typeface="source-sans-pro"/>
              </a:rPr>
              <a:t>, </a:t>
            </a:r>
            <a:r>
              <a:rPr lang="en-US" u="sng" dirty="0">
                <a:solidFill>
                  <a:srgbClr val="0070F0"/>
                </a:solidFill>
                <a:latin typeface="source-sans-pro"/>
                <a:hlinkClick r:id="rId4" tooltip="19 Ruby Automation Frameworks for Web Development"/>
              </a:rPr>
              <a:t>Ruby</a:t>
            </a:r>
            <a:r>
              <a:rPr lang="en-US" dirty="0">
                <a:solidFill>
                  <a:srgbClr val="333333"/>
                </a:solidFill>
                <a:latin typeface="source-sans-pro"/>
              </a:rPr>
              <a:t>, etc. </a:t>
            </a:r>
          </a:p>
          <a:p>
            <a:r>
              <a:rPr lang="en-US" dirty="0">
                <a:solidFill>
                  <a:srgbClr val="333333"/>
                </a:solidFill>
                <a:latin typeface="source-sans-pro"/>
              </a:rPr>
              <a:t>Based on the POM (Project Object Model), this tool has made the lives of Java developers stress-free while developing reports, scrutinizing builds, and testing automation set-ups. </a:t>
            </a:r>
          </a:p>
          <a:p>
            <a:r>
              <a:rPr lang="en-US" b="1" dirty="0">
                <a:solidFill>
                  <a:srgbClr val="333333"/>
                </a:solidFill>
                <a:latin typeface="source-sans-pro"/>
              </a:rPr>
              <a:t>Maven in DevOps emphasizes the standardization and simplification of the building procedure, taking care of the following:</a:t>
            </a:r>
            <a:endParaRPr lang="en-US" dirty="0">
              <a:solidFill>
                <a:srgbClr val="333333"/>
              </a:solidFill>
              <a:latin typeface="source-sans-pro"/>
            </a:endParaRPr>
          </a:p>
          <a:p>
            <a:pPr>
              <a:buFont typeface="Arial" panose="020B0604020202020204" pitchFamily="34" charset="0"/>
              <a:buChar char="•"/>
            </a:pPr>
            <a:r>
              <a:rPr lang="en-US" dirty="0">
                <a:solidFill>
                  <a:srgbClr val="333333"/>
                </a:solidFill>
                <a:latin typeface="source-sans-pro"/>
              </a:rPr>
              <a:t>Builds</a:t>
            </a:r>
          </a:p>
          <a:p>
            <a:pPr>
              <a:buFont typeface="Arial" panose="020B0604020202020204" pitchFamily="34" charset="0"/>
              <a:buChar char="•"/>
            </a:pPr>
            <a:r>
              <a:rPr lang="en-US" dirty="0">
                <a:solidFill>
                  <a:srgbClr val="333333"/>
                </a:solidFill>
                <a:latin typeface="source-sans-pro"/>
              </a:rPr>
              <a:t>Dependencies</a:t>
            </a:r>
          </a:p>
          <a:p>
            <a:pPr>
              <a:buFont typeface="Arial" panose="020B0604020202020204" pitchFamily="34" charset="0"/>
              <a:buChar char="•"/>
            </a:pPr>
            <a:r>
              <a:rPr lang="en-US" dirty="0">
                <a:solidFill>
                  <a:srgbClr val="333333"/>
                </a:solidFill>
                <a:latin typeface="source-sans-pro"/>
              </a:rPr>
              <a:t>Documentation</a:t>
            </a:r>
          </a:p>
          <a:p>
            <a:pPr>
              <a:buFont typeface="Arial" panose="020B0604020202020204" pitchFamily="34" charset="0"/>
              <a:buChar char="•"/>
            </a:pPr>
            <a:r>
              <a:rPr lang="en-US" dirty="0">
                <a:solidFill>
                  <a:srgbClr val="333333"/>
                </a:solidFill>
                <a:latin typeface="source-sans-pro"/>
              </a:rPr>
              <a:t>SCMs</a:t>
            </a:r>
          </a:p>
          <a:p>
            <a:pPr>
              <a:buFont typeface="Arial" panose="020B0604020202020204" pitchFamily="34" charset="0"/>
              <a:buChar char="•"/>
            </a:pPr>
            <a:r>
              <a:rPr lang="en-US" dirty="0">
                <a:solidFill>
                  <a:srgbClr val="333333"/>
                </a:solidFill>
                <a:latin typeface="source-sans-pro"/>
              </a:rPr>
              <a:t>Distribution</a:t>
            </a:r>
          </a:p>
          <a:p>
            <a:pPr>
              <a:buFont typeface="Arial" panose="020B0604020202020204" pitchFamily="34" charset="0"/>
              <a:buChar char="•"/>
            </a:pPr>
            <a:r>
              <a:rPr lang="en-US" dirty="0">
                <a:solidFill>
                  <a:srgbClr val="333333"/>
                </a:solidFill>
                <a:latin typeface="source-sans-pro"/>
              </a:rPr>
              <a:t>Mailing list</a:t>
            </a:r>
          </a:p>
          <a:p>
            <a:pPr>
              <a:buFont typeface="Arial" panose="020B0604020202020204" pitchFamily="34" charset="0"/>
              <a:buChar char="•"/>
            </a:pPr>
            <a:r>
              <a:rPr lang="en-US" dirty="0">
                <a:solidFill>
                  <a:srgbClr val="333333"/>
                </a:solidFill>
                <a:latin typeface="source-sans-pro"/>
              </a:rPr>
              <a:t>Reports </a:t>
            </a:r>
          </a:p>
          <a:p>
            <a:pPr>
              <a:buFont typeface="Arial" panose="020B0604020202020204" pitchFamily="34" charset="0"/>
              <a:buChar char="•"/>
            </a:pPr>
            <a:r>
              <a:rPr lang="en-US" dirty="0">
                <a:solidFill>
                  <a:srgbClr val="333333"/>
                </a:solidFill>
                <a:latin typeface="source-sans-pro"/>
              </a:rPr>
              <a:t>Releases</a:t>
            </a:r>
            <a:endParaRPr lang="en-US" b="0" i="0" dirty="0">
              <a:solidFill>
                <a:srgbClr val="333333"/>
              </a:solidFill>
              <a:effectLst/>
              <a:latin typeface="source-sans-pro"/>
            </a:endParaRPr>
          </a:p>
        </p:txBody>
      </p:sp>
    </p:spTree>
    <p:extLst>
      <p:ext uri="{BB962C8B-B14F-4D97-AF65-F5344CB8AC3E}">
        <p14:creationId xmlns:p14="http://schemas.microsoft.com/office/powerpoint/2010/main" val="499623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5080" y="168807"/>
            <a:ext cx="7577328" cy="5324535"/>
          </a:xfrm>
          <a:prstGeom prst="rect">
            <a:avLst/>
          </a:prstGeom>
        </p:spPr>
        <p:txBody>
          <a:bodyPr wrap="square">
            <a:spAutoFit/>
          </a:bodyPr>
          <a:lstStyle/>
          <a:p>
            <a:pPr algn="just"/>
            <a:r>
              <a:rPr lang="en-US" sz="2000" dirty="0">
                <a:solidFill>
                  <a:srgbClr val="333333"/>
                </a:solidFill>
                <a:latin typeface="source-sans-pro"/>
              </a:rPr>
              <a:t>The Need for Maven</a:t>
            </a:r>
          </a:p>
          <a:p>
            <a:pPr algn="just"/>
            <a:r>
              <a:rPr lang="en-US" sz="2000" dirty="0">
                <a:solidFill>
                  <a:srgbClr val="333333"/>
                </a:solidFill>
                <a:latin typeface="source-sans-pro"/>
              </a:rPr>
              <a:t>Maven helps developers manage Java-based apps through projects that organize and handle code files &amp; build scripts to execute and run compiler tools, version no. for compiled code, plus dependency management that allows one project to reference a version of other projects.</a:t>
            </a:r>
          </a:p>
          <a:p>
            <a:pPr algn="just">
              <a:buFont typeface="Arial" panose="020B0604020202020204" pitchFamily="34" charset="0"/>
              <a:buChar char="•"/>
            </a:pPr>
            <a:r>
              <a:rPr lang="en-US" sz="2000" dirty="0">
                <a:solidFill>
                  <a:srgbClr val="333333"/>
                </a:solidFill>
                <a:latin typeface="source-sans-pro"/>
              </a:rPr>
              <a:t>Build a project using Maven.</a:t>
            </a:r>
          </a:p>
          <a:p>
            <a:pPr algn="just">
              <a:buFont typeface="Arial" panose="020B0604020202020204" pitchFamily="34" charset="0"/>
              <a:buChar char="•"/>
            </a:pPr>
            <a:r>
              <a:rPr lang="en-US" sz="2000" dirty="0">
                <a:solidFill>
                  <a:srgbClr val="333333"/>
                </a:solidFill>
                <a:latin typeface="source-sans-pro"/>
              </a:rPr>
              <a:t>Accumulation and collection of Source Code</a:t>
            </a:r>
          </a:p>
          <a:p>
            <a:pPr algn="just">
              <a:buFont typeface="Arial" panose="020B0604020202020204" pitchFamily="34" charset="0"/>
              <a:buChar char="•"/>
            </a:pPr>
            <a:r>
              <a:rPr lang="en-US" sz="2000" dirty="0">
                <a:solidFill>
                  <a:srgbClr val="333333"/>
                </a:solidFill>
                <a:latin typeface="source-sans-pro"/>
              </a:rPr>
              <a:t>Running Tests (functional tests and unit tests)</a:t>
            </a:r>
          </a:p>
          <a:p>
            <a:pPr algn="just">
              <a:buFont typeface="Arial" panose="020B0604020202020204" pitchFamily="34" charset="0"/>
              <a:buChar char="•"/>
            </a:pPr>
            <a:r>
              <a:rPr lang="en-US" sz="2000" dirty="0">
                <a:solidFill>
                  <a:srgbClr val="333333"/>
                </a:solidFill>
                <a:latin typeface="source-sans-pro"/>
              </a:rPr>
              <a:t>Upload the packages to remote repos (</a:t>
            </a:r>
            <a:r>
              <a:rPr lang="en-US" sz="2000" dirty="0" err="1">
                <a:solidFill>
                  <a:srgbClr val="333333"/>
                </a:solidFill>
                <a:latin typeface="source-sans-pro"/>
              </a:rPr>
              <a:t>Artifactory</a:t>
            </a:r>
            <a:r>
              <a:rPr lang="en-US" sz="2000" dirty="0">
                <a:solidFill>
                  <a:srgbClr val="333333"/>
                </a:solidFill>
                <a:latin typeface="source-sans-pro"/>
              </a:rPr>
              <a:t>, Nexus)</a:t>
            </a:r>
          </a:p>
          <a:p>
            <a:pPr algn="just">
              <a:buFont typeface="Arial" panose="020B0604020202020204" pitchFamily="34" charset="0"/>
              <a:buChar char="•"/>
            </a:pPr>
            <a:r>
              <a:rPr lang="en-US" sz="2000" dirty="0">
                <a:solidFill>
                  <a:srgbClr val="333333"/>
                </a:solidFill>
                <a:latin typeface="source-sans-pro"/>
              </a:rPr>
              <a:t>Packaging the outcomes into WAR’s, JAR’s, RPM’s, etc.</a:t>
            </a:r>
          </a:p>
          <a:p>
            <a:pPr algn="just">
              <a:buFont typeface="Arial" panose="020B0604020202020204" pitchFamily="34" charset="0"/>
              <a:buChar char="•"/>
            </a:pPr>
            <a:r>
              <a:rPr lang="en-US" sz="2000" dirty="0">
                <a:solidFill>
                  <a:srgbClr val="333333"/>
                </a:solidFill>
                <a:latin typeface="source-sans-pro"/>
              </a:rPr>
              <a:t>Using Maven you can add jars &amp; other dependencies of the project effortlessly.</a:t>
            </a:r>
          </a:p>
          <a:p>
            <a:pPr algn="just">
              <a:buFont typeface="Arial" panose="020B0604020202020204" pitchFamily="34" charset="0"/>
              <a:buChar char="•"/>
            </a:pPr>
            <a:r>
              <a:rPr lang="en-US" sz="2000" dirty="0">
                <a:solidFill>
                  <a:srgbClr val="333333"/>
                </a:solidFill>
                <a:latin typeface="source-sans-pro"/>
              </a:rPr>
              <a:t>Maven gives project information (dependency list, unit test reports, log document, etc.)</a:t>
            </a:r>
          </a:p>
          <a:p>
            <a:pPr algn="just">
              <a:buFont typeface="Arial" panose="020B0604020202020204" pitchFamily="34" charset="0"/>
              <a:buChar char="•"/>
            </a:pPr>
            <a:r>
              <a:rPr lang="en-US" sz="2000" dirty="0">
                <a:solidFill>
                  <a:srgbClr val="333333"/>
                </a:solidFill>
                <a:latin typeface="source-sans-pro"/>
              </a:rPr>
              <a:t>Using Maven we can simply integrate our project with a source control system (like </a:t>
            </a:r>
            <a:r>
              <a:rPr lang="en-US" sz="2000" dirty="0" err="1">
                <a:solidFill>
                  <a:srgbClr val="333333"/>
                </a:solidFill>
                <a:latin typeface="source-sans-pro"/>
              </a:rPr>
              <a:t>Git</a:t>
            </a:r>
            <a:r>
              <a:rPr lang="en-US" sz="2000" dirty="0">
                <a:solidFill>
                  <a:srgbClr val="333333"/>
                </a:solidFill>
                <a:latin typeface="source-sans-pro"/>
              </a:rPr>
              <a:t> or Subversion).</a:t>
            </a:r>
            <a:endParaRPr lang="en-US" sz="2000" b="0" i="0" dirty="0">
              <a:solidFill>
                <a:srgbClr val="333333"/>
              </a:solidFill>
              <a:effectLst/>
              <a:latin typeface="source-sans-pro"/>
            </a:endParaRPr>
          </a:p>
        </p:txBody>
      </p:sp>
    </p:spTree>
    <p:extLst>
      <p:ext uri="{BB962C8B-B14F-4D97-AF65-F5344CB8AC3E}">
        <p14:creationId xmlns:p14="http://schemas.microsoft.com/office/powerpoint/2010/main" val="402265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6" y="1732183"/>
            <a:ext cx="12018264" cy="4783745"/>
          </a:xfrm>
          <a:prstGeom prst="rect">
            <a:avLst/>
          </a:prstGeom>
        </p:spPr>
        <p:txBody>
          <a:bodyPr wrap="square">
            <a:spAutoFit/>
          </a:bodyPr>
          <a:lstStyle/>
          <a:p>
            <a:pPr marR="0" lvl="0" algn="just">
              <a:lnSpc>
                <a:spcPct val="107000"/>
              </a:lnSpc>
              <a:spcBef>
                <a:spcPts val="0"/>
              </a:spcBef>
              <a:spcAft>
                <a:spcPts val="0"/>
              </a:spcAft>
              <a:tabLst>
                <a:tab pos="457200" algn="l"/>
              </a:tabLst>
            </a:pPr>
            <a:r>
              <a:rPr lang="en-US" sz="2200" b="1" dirty="0" smtClean="0">
                <a:effectLst/>
                <a:latin typeface="Arial" panose="020B0604020202020204" pitchFamily="34" charset="0"/>
                <a:ea typeface="Times New Roman" panose="02020603050405020304" pitchFamily="18" charset="0"/>
                <a:cs typeface="Times New Roman" panose="02020603050405020304" pitchFamily="18" charset="0"/>
              </a:rPr>
              <a:t>6.Resource Abstraction:</a:t>
            </a:r>
            <a:r>
              <a:rPr lang="en-US" sz="2200" dirty="0" smtClean="0">
                <a:effectLst/>
                <a:latin typeface="Arial" panose="020B0604020202020204" pitchFamily="34" charset="0"/>
                <a:ea typeface="Times New Roman" panose="02020603050405020304" pitchFamily="18" charset="0"/>
                <a:cs typeface="Times New Roman" panose="02020603050405020304" pitchFamily="18" charset="0"/>
              </a:rPr>
              <a:t> Puppet abstracts resources (e.g., files, services) to simplify configuration management across different platforms. Puppet modules encapsulate resources and logic, making it easy to reuse and share configurations.</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smtClean="0">
                <a:effectLst/>
                <a:latin typeface="Arial" panose="020B0604020202020204" pitchFamily="34" charset="0"/>
                <a:ea typeface="Times New Roman" panose="02020603050405020304" pitchFamily="18" charset="0"/>
                <a:cs typeface="Times New Roman" panose="02020603050405020304" pitchFamily="18" charset="0"/>
              </a:rPr>
              <a:t>7. Version Control:</a:t>
            </a:r>
            <a:r>
              <a:rPr lang="en-US" sz="2200" dirty="0" smtClean="0">
                <a:effectLst/>
                <a:latin typeface="Arial" panose="020B0604020202020204" pitchFamily="34" charset="0"/>
                <a:ea typeface="Times New Roman" panose="02020603050405020304" pitchFamily="18" charset="0"/>
                <a:cs typeface="Times New Roman" panose="02020603050405020304" pitchFamily="18" charset="0"/>
              </a:rPr>
              <a:t> Puppet code can be versioned and managed in a version control system (e.g., </a:t>
            </a:r>
            <a:r>
              <a:rPr lang="en-US" sz="2200" dirty="0" err="1" smtClean="0">
                <a:effectLst/>
                <a:latin typeface="Arial" panose="020B0604020202020204" pitchFamily="34" charset="0"/>
                <a:ea typeface="Times New Roman" panose="02020603050405020304" pitchFamily="18" charset="0"/>
                <a:cs typeface="Times New Roman" panose="02020603050405020304" pitchFamily="18" charset="0"/>
              </a:rPr>
              <a:t>Git</a:t>
            </a:r>
            <a:r>
              <a:rPr lang="en-US" sz="2200" dirty="0" smtClean="0">
                <a:effectLst/>
                <a:latin typeface="Arial" panose="020B0604020202020204" pitchFamily="34" charset="0"/>
                <a:ea typeface="Times New Roman" panose="02020603050405020304" pitchFamily="18" charset="0"/>
                <a:cs typeface="Times New Roman" panose="02020603050405020304" pitchFamily="18" charset="0"/>
              </a:rPr>
              <a:t>), allowing for collaboration and change tracking.</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smtClean="0">
                <a:effectLst/>
                <a:latin typeface="Arial" panose="020B0604020202020204" pitchFamily="34" charset="0"/>
                <a:ea typeface="Times New Roman" panose="02020603050405020304" pitchFamily="18" charset="0"/>
                <a:cs typeface="Times New Roman" panose="02020603050405020304" pitchFamily="18" charset="0"/>
              </a:rPr>
              <a:t>8.Configuration Templating:</a:t>
            </a:r>
            <a:r>
              <a:rPr lang="en-US" sz="2200" dirty="0" smtClean="0">
                <a:effectLst/>
                <a:latin typeface="Arial" panose="020B0604020202020204" pitchFamily="34" charset="0"/>
                <a:ea typeface="Times New Roman" panose="02020603050405020304" pitchFamily="18" charset="0"/>
                <a:cs typeface="Times New Roman" panose="02020603050405020304" pitchFamily="18" charset="0"/>
              </a:rPr>
              <a:t> Puppet supports templates, enabling dynamic configuration generation based on variables and data.</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smtClean="0">
                <a:effectLst/>
                <a:latin typeface="Arial" panose="020B0604020202020204" pitchFamily="34" charset="0"/>
                <a:ea typeface="Times New Roman" panose="02020603050405020304" pitchFamily="18" charset="0"/>
                <a:cs typeface="Times New Roman" panose="02020603050405020304" pitchFamily="18" charset="0"/>
              </a:rPr>
              <a:t>9.Dependency Management:</a:t>
            </a:r>
            <a:r>
              <a:rPr lang="en-US" sz="2200" dirty="0" smtClean="0">
                <a:effectLst/>
                <a:latin typeface="Arial" panose="020B0604020202020204" pitchFamily="34" charset="0"/>
                <a:ea typeface="Times New Roman" panose="02020603050405020304" pitchFamily="18" charset="0"/>
                <a:cs typeface="Times New Roman" panose="02020603050405020304" pitchFamily="18" charset="0"/>
              </a:rPr>
              <a:t> Puppet manages dependencies between resources, ensuring that resources are applied in the correct order to maintain system consistency.</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smtClean="0">
                <a:effectLst/>
                <a:latin typeface="Arial" panose="020B0604020202020204" pitchFamily="34" charset="0"/>
                <a:ea typeface="Times New Roman" panose="02020603050405020304" pitchFamily="18" charset="0"/>
                <a:cs typeface="Times New Roman" panose="02020603050405020304" pitchFamily="18" charset="0"/>
              </a:rPr>
              <a:t>10.Reporting and Logging:</a:t>
            </a:r>
            <a:r>
              <a:rPr lang="en-US" sz="2200" dirty="0" smtClean="0">
                <a:effectLst/>
                <a:latin typeface="Arial" panose="020B0604020202020204" pitchFamily="34" charset="0"/>
                <a:ea typeface="Times New Roman" panose="02020603050405020304" pitchFamily="18" charset="0"/>
                <a:cs typeface="Times New Roman" panose="02020603050405020304" pitchFamily="18" charset="0"/>
              </a:rPr>
              <a:t> Puppet provides reporting and logging capabilities to track changes, audit configurations, and troubleshoot issues.</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smtClean="0">
                <a:effectLst/>
                <a:latin typeface="Arial" panose="020B0604020202020204" pitchFamily="34" charset="0"/>
                <a:ea typeface="Times New Roman" panose="02020603050405020304" pitchFamily="18" charset="0"/>
                <a:cs typeface="Times New Roman" panose="02020603050405020304" pitchFamily="18" charset="0"/>
              </a:rPr>
              <a:t>11.Puppet Forge:</a:t>
            </a:r>
            <a:r>
              <a:rPr lang="en-US" sz="2200" dirty="0" smtClean="0">
                <a:effectLst/>
                <a:latin typeface="Arial" panose="020B0604020202020204" pitchFamily="34" charset="0"/>
                <a:ea typeface="Times New Roman" panose="02020603050405020304" pitchFamily="18" charset="0"/>
                <a:cs typeface="Times New Roman" panose="02020603050405020304" pitchFamily="18" charset="0"/>
              </a:rPr>
              <a:t> Puppet Forge is a repository of pre-built Puppet modules contributed by the community. It allows users to easily find and reuse modules for common tasks.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600337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0024" y="1019663"/>
            <a:ext cx="6096000" cy="923330"/>
          </a:xfrm>
          <a:prstGeom prst="rect">
            <a:avLst/>
          </a:prstGeom>
        </p:spPr>
        <p:txBody>
          <a:bodyPr>
            <a:spAutoFit/>
          </a:bodyPr>
          <a:lstStyle/>
          <a:p>
            <a:r>
              <a:rPr lang="en-US" dirty="0">
                <a:solidFill>
                  <a:srgbClr val="333333"/>
                </a:solidFill>
                <a:latin typeface="source-sans-pro"/>
              </a:rPr>
              <a:t>Maven Architecture</a:t>
            </a:r>
          </a:p>
          <a:p>
            <a:r>
              <a:rPr lang="en-US" dirty="0">
                <a:solidFill>
                  <a:srgbClr val="333333"/>
                </a:solidFill>
                <a:latin typeface="source-sans-pro"/>
              </a:rPr>
              <a:t/>
            </a:r>
            <a:br>
              <a:rPr lang="en-US" dirty="0">
                <a:solidFill>
                  <a:srgbClr val="333333"/>
                </a:solidFill>
                <a:latin typeface="source-sans-pro"/>
              </a:rPr>
            </a:br>
            <a:endParaRPr lang="en-US" dirty="0"/>
          </a:p>
        </p:txBody>
      </p:sp>
      <p:pic>
        <p:nvPicPr>
          <p:cNvPr id="2050" name="Picture 2" descr="Mave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47" y="2736532"/>
            <a:ext cx="6886575" cy="356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37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7632192" cy="5324535"/>
          </a:xfrm>
          <a:prstGeom prst="rect">
            <a:avLst/>
          </a:prstGeom>
        </p:spPr>
        <p:txBody>
          <a:bodyPr wrap="square">
            <a:spAutoFit/>
          </a:bodyPr>
          <a:lstStyle/>
          <a:p>
            <a:pPr algn="just"/>
            <a:r>
              <a:rPr lang="en-US" sz="2000" dirty="0">
                <a:solidFill>
                  <a:srgbClr val="333333"/>
                </a:solidFill>
                <a:latin typeface="source-sans-pro"/>
              </a:rPr>
              <a:t>In the above figure, these are the many components of Maven architecture. This is the local machine’s local repository that you function on. This is the central repository and this is the remote web server or the remote repository, so when you specify any dependency in the palm.XML file of Maven. Maven will seek the file in the central repository. If the dependence exists in the central repository Maven will copy that dependence onto your local machine, however, if it isn’t present here Maven will get it from the remote repository via the internet, so the internet is mandatory for making use of Maven this is how Maven architecture functions. </a:t>
            </a:r>
          </a:p>
          <a:p>
            <a:pPr algn="just"/>
            <a:r>
              <a:rPr lang="en-US" sz="2000" dirty="0">
                <a:solidFill>
                  <a:srgbClr val="333333"/>
                </a:solidFill>
                <a:latin typeface="source-sans-pro"/>
              </a:rPr>
              <a:t>The Maven build follows a particular life cycle to deploy &amp; distribute the target project.</a:t>
            </a:r>
          </a:p>
          <a:p>
            <a:pPr algn="just"/>
            <a:r>
              <a:rPr lang="en-US" sz="2000" b="1" dirty="0">
                <a:solidFill>
                  <a:srgbClr val="333333"/>
                </a:solidFill>
                <a:latin typeface="source-sans-pro"/>
              </a:rPr>
              <a:t>There are three build life cycles::</a:t>
            </a:r>
            <a:endParaRPr lang="en-US" sz="2000" dirty="0">
              <a:solidFill>
                <a:srgbClr val="333333"/>
              </a:solidFill>
              <a:latin typeface="source-sans-pro"/>
            </a:endParaRPr>
          </a:p>
          <a:p>
            <a:pPr algn="just">
              <a:buFont typeface="Arial" panose="020B0604020202020204" pitchFamily="34" charset="0"/>
              <a:buChar char="•"/>
            </a:pPr>
            <a:r>
              <a:rPr lang="en-US" sz="2000" b="1" dirty="0">
                <a:solidFill>
                  <a:srgbClr val="333333"/>
                </a:solidFill>
                <a:latin typeface="source-sans-pro"/>
              </a:rPr>
              <a:t>default:</a:t>
            </a:r>
            <a:r>
              <a:rPr lang="en-US" sz="2000" dirty="0">
                <a:solidFill>
                  <a:srgbClr val="333333"/>
                </a:solidFill>
                <a:latin typeface="source-sans-pro"/>
              </a:rPr>
              <a:t> the main life cycle as it is responsible for project delivery</a:t>
            </a:r>
          </a:p>
          <a:p>
            <a:pPr algn="just">
              <a:buFont typeface="Arial" panose="020B0604020202020204" pitchFamily="34" charset="0"/>
              <a:buChar char="•"/>
            </a:pPr>
            <a:r>
              <a:rPr lang="en-US" sz="2000" b="1" dirty="0">
                <a:solidFill>
                  <a:srgbClr val="333333"/>
                </a:solidFill>
                <a:latin typeface="source-sans-pro"/>
              </a:rPr>
              <a:t>clean:</a:t>
            </a:r>
            <a:r>
              <a:rPr lang="en-US" sz="2000" dirty="0">
                <a:solidFill>
                  <a:srgbClr val="333333"/>
                </a:solidFill>
                <a:latin typeface="source-sans-pro"/>
              </a:rPr>
              <a:t> to clean the project &amp; remove all files made by the previous build</a:t>
            </a:r>
          </a:p>
          <a:p>
            <a:pPr algn="just">
              <a:buFont typeface="Arial" panose="020B0604020202020204" pitchFamily="34" charset="0"/>
              <a:buChar char="•"/>
            </a:pPr>
            <a:r>
              <a:rPr lang="en-US" sz="2000" b="1" dirty="0">
                <a:solidFill>
                  <a:srgbClr val="333333"/>
                </a:solidFill>
                <a:latin typeface="source-sans-pro"/>
              </a:rPr>
              <a:t>site:</a:t>
            </a:r>
            <a:r>
              <a:rPr lang="en-US" sz="2000" dirty="0">
                <a:solidFill>
                  <a:srgbClr val="333333"/>
                </a:solidFill>
                <a:latin typeface="source-sans-pro"/>
              </a:rPr>
              <a:t> to generate the project’s website documentation</a:t>
            </a:r>
            <a:endParaRPr lang="en-US" sz="2000" b="0" i="0" dirty="0">
              <a:solidFill>
                <a:srgbClr val="333333"/>
              </a:solidFill>
              <a:effectLst/>
              <a:latin typeface="source-sans-pro"/>
            </a:endParaRPr>
          </a:p>
        </p:txBody>
      </p:sp>
    </p:spTree>
    <p:extLst>
      <p:ext uri="{BB962C8B-B14F-4D97-AF65-F5344CB8AC3E}">
        <p14:creationId xmlns:p14="http://schemas.microsoft.com/office/powerpoint/2010/main" val="62768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7732776" cy="4154984"/>
          </a:xfrm>
          <a:prstGeom prst="rect">
            <a:avLst/>
          </a:prstGeom>
        </p:spPr>
        <p:txBody>
          <a:bodyPr wrap="square">
            <a:spAutoFit/>
          </a:bodyPr>
          <a:lstStyle/>
          <a:p>
            <a:r>
              <a:rPr lang="en-US" sz="2400" dirty="0">
                <a:solidFill>
                  <a:srgbClr val="333333"/>
                </a:solidFill>
                <a:latin typeface="source-sans-pro"/>
              </a:rPr>
              <a:t>Key Features of Maven</a:t>
            </a:r>
          </a:p>
          <a:p>
            <a:r>
              <a:rPr lang="en-US" sz="2400" dirty="0">
                <a:solidFill>
                  <a:srgbClr val="333333"/>
                </a:solidFill>
                <a:latin typeface="source-sans-pro"/>
              </a:rPr>
              <a:t>Maven is loaded with several useful  traits, which goes a long mode towards explaining its popularity. Here are a few of Maven’s notable features:</a:t>
            </a:r>
          </a:p>
          <a:p>
            <a:pPr>
              <a:buFont typeface="Arial" panose="020B0604020202020204" pitchFamily="34" charset="0"/>
              <a:buChar char="•"/>
            </a:pPr>
            <a:r>
              <a:rPr lang="en-US" sz="2400" dirty="0">
                <a:solidFill>
                  <a:srgbClr val="333333"/>
                </a:solidFill>
                <a:latin typeface="source-sans-pro"/>
              </a:rPr>
              <a:t>Easy project setup that follows best practices.</a:t>
            </a:r>
          </a:p>
          <a:p>
            <a:pPr>
              <a:buFont typeface="Arial" panose="020B0604020202020204" pitchFamily="34" charset="0"/>
              <a:buChar char="•"/>
            </a:pPr>
            <a:r>
              <a:rPr lang="en-US" sz="2400" dirty="0">
                <a:solidFill>
                  <a:srgbClr val="333333"/>
                </a:solidFill>
                <a:latin typeface="source-sans-pro"/>
              </a:rPr>
              <a:t>Simple mode to build projects in which pointless details are hidden.</a:t>
            </a:r>
          </a:p>
          <a:p>
            <a:pPr>
              <a:buFont typeface="Arial" panose="020B0604020202020204" pitchFamily="34" charset="0"/>
              <a:buChar char="•"/>
            </a:pPr>
            <a:r>
              <a:rPr lang="en-US" sz="2400" dirty="0">
                <a:solidFill>
                  <a:srgbClr val="333333"/>
                </a:solidFill>
                <a:latin typeface="source-sans-pro"/>
              </a:rPr>
              <a:t>Dependency management counting automatic updating.</a:t>
            </a:r>
          </a:p>
          <a:p>
            <a:pPr>
              <a:buFont typeface="Arial" panose="020B0604020202020204" pitchFamily="34" charset="0"/>
              <a:buChar char="•"/>
            </a:pPr>
            <a:r>
              <a:rPr lang="en-US" sz="2400" dirty="0">
                <a:solidFill>
                  <a:srgbClr val="333333"/>
                </a:solidFill>
                <a:latin typeface="source-sans-pro"/>
              </a:rPr>
              <a:t>Dynamic downloading of crucial Java plug-ins and libraries from Maven repositories.</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1331937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pPr>
              <a:buFont typeface="Arial" panose="020B0604020202020204" pitchFamily="34" charset="0"/>
              <a:buChar char="•"/>
            </a:pPr>
            <a:r>
              <a:rPr lang="en-US" b="1" dirty="0">
                <a:solidFill>
                  <a:srgbClr val="333333"/>
                </a:solidFill>
                <a:latin typeface="source-sans-pro"/>
              </a:rPr>
              <a:t>Coherent website of project data</a:t>
            </a:r>
            <a:r>
              <a:rPr lang="en-US" dirty="0">
                <a:solidFill>
                  <a:srgbClr val="333333"/>
                </a:solidFill>
                <a:latin typeface="source-sans-pro"/>
              </a:rPr>
              <a:t> − Using the same metadata under the build procedure, Maven can make a site and a PDF counting complete documentation.</a:t>
            </a:r>
          </a:p>
          <a:p>
            <a:pPr>
              <a:buFont typeface="Arial" panose="020B0604020202020204" pitchFamily="34" charset="0"/>
              <a:buChar char="•"/>
            </a:pPr>
            <a:r>
              <a:rPr lang="en-US" b="1" dirty="0">
                <a:solidFill>
                  <a:srgbClr val="333333"/>
                </a:solidFill>
                <a:latin typeface="source-sans-pro"/>
              </a:rPr>
              <a:t>Model-based builds</a:t>
            </a:r>
            <a:r>
              <a:rPr lang="en-US" dirty="0">
                <a:solidFill>
                  <a:srgbClr val="333333"/>
                </a:solidFill>
                <a:latin typeface="source-sans-pro"/>
              </a:rPr>
              <a:t> − Maven can build any no. of projects into predefined productivity types such as war, jar, and metadata. </a:t>
            </a:r>
          </a:p>
          <a:p>
            <a:pPr>
              <a:buFont typeface="Arial" panose="020B0604020202020204" pitchFamily="34" charset="0"/>
              <a:buChar char="•"/>
            </a:pPr>
            <a:r>
              <a:rPr lang="en-US" b="1" dirty="0">
                <a:solidFill>
                  <a:srgbClr val="333333"/>
                </a:solidFill>
                <a:latin typeface="source-sans-pro"/>
              </a:rPr>
              <a:t>Parallel builds</a:t>
            </a:r>
            <a:r>
              <a:rPr lang="en-US" dirty="0">
                <a:solidFill>
                  <a:srgbClr val="333333"/>
                </a:solidFill>
                <a:latin typeface="source-sans-pro"/>
              </a:rPr>
              <a:t> − It examines the project dependency graph and allows you to build schedule modules in parallel. </a:t>
            </a:r>
          </a:p>
          <a:p>
            <a:pPr>
              <a:buFont typeface="Arial" panose="020B0604020202020204" pitchFamily="34" charset="0"/>
              <a:buChar char="•"/>
            </a:pPr>
            <a:r>
              <a:rPr lang="en-US" b="1" dirty="0">
                <a:solidFill>
                  <a:srgbClr val="333333"/>
                </a:solidFill>
                <a:latin typeface="source-sans-pro"/>
              </a:rPr>
              <a:t>Backward Compatibility</a:t>
            </a:r>
            <a:r>
              <a:rPr lang="en-US" dirty="0">
                <a:solidFill>
                  <a:srgbClr val="333333"/>
                </a:solidFill>
                <a:latin typeface="source-sans-pro"/>
              </a:rPr>
              <a:t> – You can effortlessly port the numerous modules of a project into Maven 3 from old Maven versions. </a:t>
            </a:r>
            <a:endParaRPr lang="en-US" b="0" i="0" dirty="0">
              <a:solidFill>
                <a:srgbClr val="333333"/>
              </a:solidFill>
              <a:effectLst/>
              <a:latin typeface="source-sans-pro"/>
            </a:endParaRPr>
          </a:p>
        </p:txBody>
      </p:sp>
    </p:spTree>
    <p:extLst>
      <p:ext uri="{BB962C8B-B14F-4D97-AF65-F5344CB8AC3E}">
        <p14:creationId xmlns:p14="http://schemas.microsoft.com/office/powerpoint/2010/main" val="1506356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3328" y="767185"/>
            <a:ext cx="7824216" cy="5632311"/>
          </a:xfrm>
          <a:prstGeom prst="rect">
            <a:avLst/>
          </a:prstGeom>
        </p:spPr>
        <p:txBody>
          <a:bodyPr wrap="square">
            <a:spAutoFit/>
          </a:bodyPr>
          <a:lstStyle/>
          <a:p>
            <a:r>
              <a:rPr lang="en-US" sz="2400" dirty="0">
                <a:solidFill>
                  <a:srgbClr val="333333"/>
                </a:solidFill>
                <a:latin typeface="source-sans-pro"/>
              </a:rPr>
              <a:t>How can Maven benefit DevOps?</a:t>
            </a:r>
          </a:p>
          <a:p>
            <a:r>
              <a:rPr lang="en-US" sz="2400" dirty="0">
                <a:solidFill>
                  <a:srgbClr val="333333"/>
                </a:solidFill>
                <a:latin typeface="source-sans-pro"/>
              </a:rPr>
              <a:t>Maven aids the developer in generating a Java-based project more simply. Accessibility of fresh features generated or added in Maven can be simply added to a project in Maven configuration. </a:t>
            </a:r>
          </a:p>
          <a:p>
            <a:r>
              <a:rPr lang="en-US" sz="2400" dirty="0">
                <a:solidFill>
                  <a:srgbClr val="333333"/>
                </a:solidFill>
                <a:latin typeface="source-sans-pro"/>
              </a:rPr>
              <a:t>It enhances the project performance and building procedure. The core feature of Maven is that it can automatically download the project dependency libraries. </a:t>
            </a:r>
          </a:p>
          <a:p>
            <a:r>
              <a:rPr lang="en-US" sz="2400" b="1" dirty="0">
                <a:solidFill>
                  <a:srgbClr val="333333"/>
                </a:solidFill>
                <a:latin typeface="source-sans-pro"/>
              </a:rPr>
              <a:t>Below are the instances of popular IDEs supporting development with Maven Framework:</a:t>
            </a:r>
            <a:endParaRPr lang="en-US" sz="2400" dirty="0">
              <a:solidFill>
                <a:srgbClr val="333333"/>
              </a:solidFill>
              <a:latin typeface="source-sans-pro"/>
            </a:endParaRPr>
          </a:p>
          <a:p>
            <a:pPr>
              <a:buFont typeface="Arial" panose="020B0604020202020204" pitchFamily="34" charset="0"/>
              <a:buChar char="•"/>
            </a:pPr>
            <a:r>
              <a:rPr lang="en-US" sz="2400" dirty="0">
                <a:solidFill>
                  <a:srgbClr val="333333"/>
                </a:solidFill>
                <a:latin typeface="source-sans-pro"/>
              </a:rPr>
              <a:t>NetBeans</a:t>
            </a:r>
          </a:p>
          <a:p>
            <a:pPr>
              <a:buFont typeface="Arial" panose="020B0604020202020204" pitchFamily="34" charset="0"/>
              <a:buChar char="•"/>
            </a:pPr>
            <a:r>
              <a:rPr lang="en-US" sz="2400" dirty="0">
                <a:solidFill>
                  <a:srgbClr val="333333"/>
                </a:solidFill>
                <a:latin typeface="source-sans-pro"/>
              </a:rPr>
              <a:t>Eclipse</a:t>
            </a:r>
          </a:p>
          <a:p>
            <a:pPr>
              <a:buFont typeface="Arial" panose="020B0604020202020204" pitchFamily="34" charset="0"/>
              <a:buChar char="•"/>
            </a:pPr>
            <a:r>
              <a:rPr lang="en-US" sz="2400" dirty="0" err="1">
                <a:solidFill>
                  <a:srgbClr val="333333"/>
                </a:solidFill>
                <a:latin typeface="source-sans-pro"/>
              </a:rPr>
              <a:t>MyEclipse</a:t>
            </a:r>
            <a:endParaRPr lang="en-US" sz="2400" dirty="0">
              <a:solidFill>
                <a:srgbClr val="333333"/>
              </a:solidFill>
              <a:latin typeface="source-sans-pro"/>
            </a:endParaRPr>
          </a:p>
          <a:p>
            <a:pPr>
              <a:buFont typeface="Arial" panose="020B0604020202020204" pitchFamily="34" charset="0"/>
              <a:buChar char="•"/>
            </a:pPr>
            <a:r>
              <a:rPr lang="en-US" sz="2400" dirty="0" err="1">
                <a:solidFill>
                  <a:srgbClr val="333333"/>
                </a:solidFill>
                <a:latin typeface="source-sans-pro"/>
              </a:rPr>
              <a:t>JBuilder</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4105462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4401205"/>
          </a:xfrm>
          <a:prstGeom prst="rect">
            <a:avLst/>
          </a:prstGeom>
        </p:spPr>
        <p:txBody>
          <a:bodyPr>
            <a:spAutoFit/>
          </a:bodyPr>
          <a:lstStyle/>
          <a:p>
            <a:r>
              <a:rPr lang="en-US" sz="2800" b="1" dirty="0">
                <a:solidFill>
                  <a:srgbClr val="333333"/>
                </a:solidFill>
                <a:latin typeface="source-sans-pro"/>
              </a:rPr>
              <a:t>Processes that can be managed using Maven</a:t>
            </a:r>
            <a:r>
              <a:rPr lang="en-US" sz="2800" dirty="0">
                <a:solidFill>
                  <a:srgbClr val="333333"/>
                </a:solidFill>
                <a:latin typeface="source-sans-pro"/>
              </a:rPr>
              <a:t>:</a:t>
            </a:r>
          </a:p>
          <a:p>
            <a:pPr>
              <a:buFont typeface="Arial" panose="020B0604020202020204" pitchFamily="34" charset="0"/>
              <a:buChar char="•"/>
            </a:pPr>
            <a:r>
              <a:rPr lang="en-US" sz="2800" dirty="0">
                <a:solidFill>
                  <a:srgbClr val="333333"/>
                </a:solidFill>
                <a:latin typeface="source-sans-pro"/>
              </a:rPr>
              <a:t>Building</a:t>
            </a:r>
          </a:p>
          <a:p>
            <a:pPr>
              <a:buFont typeface="Arial" panose="020B0604020202020204" pitchFamily="34" charset="0"/>
              <a:buChar char="•"/>
            </a:pPr>
            <a:r>
              <a:rPr lang="en-US" sz="2800" dirty="0">
                <a:solidFill>
                  <a:srgbClr val="333333"/>
                </a:solidFill>
                <a:latin typeface="source-sans-pro"/>
              </a:rPr>
              <a:t>Documenting</a:t>
            </a:r>
          </a:p>
          <a:p>
            <a:pPr>
              <a:buFont typeface="Arial" panose="020B0604020202020204" pitchFamily="34" charset="0"/>
              <a:buChar char="•"/>
            </a:pPr>
            <a:r>
              <a:rPr lang="en-US" sz="2800" dirty="0">
                <a:solidFill>
                  <a:srgbClr val="333333"/>
                </a:solidFill>
                <a:latin typeface="source-sans-pro"/>
              </a:rPr>
              <a:t>Reporting</a:t>
            </a:r>
          </a:p>
          <a:p>
            <a:pPr>
              <a:buFont typeface="Arial" panose="020B0604020202020204" pitchFamily="34" charset="0"/>
              <a:buChar char="•"/>
            </a:pPr>
            <a:r>
              <a:rPr lang="en-US" sz="2800" dirty="0">
                <a:solidFill>
                  <a:srgbClr val="333333"/>
                </a:solidFill>
                <a:latin typeface="source-sans-pro"/>
              </a:rPr>
              <a:t>Dependencies</a:t>
            </a:r>
          </a:p>
          <a:p>
            <a:pPr>
              <a:buFont typeface="Arial" panose="020B0604020202020204" pitchFamily="34" charset="0"/>
              <a:buChar char="•"/>
            </a:pPr>
            <a:r>
              <a:rPr lang="en-US" sz="2800" dirty="0">
                <a:solidFill>
                  <a:srgbClr val="333333"/>
                </a:solidFill>
                <a:latin typeface="source-sans-pro"/>
              </a:rPr>
              <a:t>SCMs</a:t>
            </a:r>
          </a:p>
          <a:p>
            <a:pPr>
              <a:buFont typeface="Arial" panose="020B0604020202020204" pitchFamily="34" charset="0"/>
              <a:buChar char="•"/>
            </a:pPr>
            <a:r>
              <a:rPr lang="en-US" sz="2800" dirty="0">
                <a:solidFill>
                  <a:srgbClr val="333333"/>
                </a:solidFill>
                <a:latin typeface="source-sans-pro"/>
              </a:rPr>
              <a:t>Launches</a:t>
            </a:r>
          </a:p>
          <a:p>
            <a:pPr>
              <a:buFont typeface="Arial" panose="020B0604020202020204" pitchFamily="34" charset="0"/>
              <a:buChar char="•"/>
            </a:pPr>
            <a:r>
              <a:rPr lang="en-US" sz="2800" dirty="0">
                <a:solidFill>
                  <a:srgbClr val="333333"/>
                </a:solidFill>
                <a:latin typeface="source-sans-pro"/>
              </a:rPr>
              <a:t>Distribution</a:t>
            </a:r>
          </a:p>
          <a:p>
            <a:pPr>
              <a:buFont typeface="Arial" panose="020B0604020202020204" pitchFamily="34" charset="0"/>
              <a:buChar char="•"/>
            </a:pPr>
            <a:r>
              <a:rPr lang="en-US" sz="2800" dirty="0">
                <a:solidFill>
                  <a:srgbClr val="333333"/>
                </a:solidFill>
                <a:latin typeface="source-sans-pro"/>
              </a:rPr>
              <a:t>Mailing list</a:t>
            </a:r>
            <a:endParaRPr lang="en-US" sz="2800" b="0" i="0" dirty="0">
              <a:solidFill>
                <a:srgbClr val="333333"/>
              </a:solidFill>
              <a:effectLst/>
              <a:latin typeface="source-sans-pro"/>
            </a:endParaRPr>
          </a:p>
        </p:txBody>
      </p:sp>
    </p:spTree>
    <p:extLst>
      <p:ext uri="{BB962C8B-B14F-4D97-AF65-F5344CB8AC3E}">
        <p14:creationId xmlns:p14="http://schemas.microsoft.com/office/powerpoint/2010/main" val="3945341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024" y="1305342"/>
            <a:ext cx="9015984" cy="5262979"/>
          </a:xfrm>
          <a:prstGeom prst="rect">
            <a:avLst/>
          </a:prstGeom>
        </p:spPr>
        <p:txBody>
          <a:bodyPr wrap="square">
            <a:spAutoFit/>
          </a:bodyPr>
          <a:lstStyle/>
          <a:p>
            <a:r>
              <a:rPr lang="en-US" sz="2400" dirty="0">
                <a:solidFill>
                  <a:srgbClr val="333333"/>
                </a:solidFill>
                <a:latin typeface="source-sans-pro"/>
              </a:rPr>
              <a:t>Maven enjoyed a </a:t>
            </a:r>
            <a:r>
              <a:rPr lang="en-US" sz="2400" u="sng" dirty="0">
                <a:solidFill>
                  <a:srgbClr val="0070F0"/>
                </a:solidFill>
                <a:latin typeface="source-sans-pro"/>
                <a:hlinkClick r:id="rId2"/>
              </a:rPr>
              <a:t>26.88 percent market share in the year 2020</a:t>
            </a:r>
            <a:r>
              <a:rPr lang="en-US" sz="2400" dirty="0">
                <a:solidFill>
                  <a:srgbClr val="333333"/>
                </a:solidFill>
                <a:latin typeface="source-sans-pro"/>
              </a:rPr>
              <a:t>, clearly overtaking its closest competitor, Resolve, which came in at 19.78 percent. According to a similar report, Maven is being used in over 4,000 websites, whilst approx. 3,000 sites employ Resolve. </a:t>
            </a:r>
          </a:p>
          <a:p>
            <a:pPr>
              <a:buFont typeface="Arial" panose="020B0604020202020204" pitchFamily="34" charset="0"/>
              <a:buChar char="•"/>
            </a:pPr>
            <a:r>
              <a:rPr lang="en-US" sz="2400" dirty="0">
                <a:solidFill>
                  <a:srgbClr val="333333"/>
                </a:solidFill>
                <a:latin typeface="source-sans-pro"/>
              </a:rPr>
              <a:t>the use of Maven in DevOps is that it can handle a project’s build, reports, and documentation from a vital piece of information.</a:t>
            </a:r>
          </a:p>
          <a:p>
            <a:pPr>
              <a:buFont typeface="Arial" panose="020B0604020202020204" pitchFamily="34" charset="0"/>
              <a:buChar char="•"/>
            </a:pPr>
            <a:r>
              <a:rPr lang="en-US" sz="2400" dirty="0">
                <a:solidFill>
                  <a:srgbClr val="333333"/>
                </a:solidFill>
                <a:latin typeface="source-sans-pro"/>
              </a:rPr>
              <a:t>The parts that are managed by the Maven tool in DevOps are builds, documentation, SCMs, distribution, releases, mailing lists, reporting, and dependencies.</a:t>
            </a:r>
          </a:p>
          <a:p>
            <a:r>
              <a:rPr lang="en-US" sz="2400" dirty="0">
                <a:solidFill>
                  <a:srgbClr val="333333"/>
                </a:solidFill>
                <a:latin typeface="source-sans-pro"/>
              </a:rPr>
              <a:t>Start running tests on a </a:t>
            </a:r>
            <a:r>
              <a:rPr lang="en-US" sz="2400" u="sng" dirty="0">
                <a:solidFill>
                  <a:srgbClr val="0070F0"/>
                </a:solidFill>
                <a:latin typeface="source-sans-pro"/>
                <a:hlinkClick r:id="rId3" tooltip="Selenium Grid on Cloud"/>
              </a:rPr>
              <a:t>cloud-based Selenium Grid</a:t>
            </a:r>
            <a:r>
              <a:rPr lang="en-US" sz="2400" dirty="0">
                <a:solidFill>
                  <a:srgbClr val="333333"/>
                </a:solidFill>
                <a:latin typeface="source-sans-pro"/>
              </a:rPr>
              <a:t> of 3000+ real browsers &amp; devices, and seamlessly integrate the testing into a CI/CD pipeline for supreme accuracy and efficacy.</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1233256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9944" y="619542"/>
            <a:ext cx="8235696" cy="5632311"/>
          </a:xfrm>
          <a:prstGeom prst="rect">
            <a:avLst/>
          </a:prstGeom>
        </p:spPr>
        <p:txBody>
          <a:bodyPr wrap="square">
            <a:spAutoFit/>
          </a:bodyPr>
          <a:lstStyle/>
          <a:p>
            <a:pPr algn="just"/>
            <a:r>
              <a:rPr lang="en-US" sz="2400" dirty="0">
                <a:latin typeface="Arial" panose="020B0604020202020204" pitchFamily="34" charset="0"/>
              </a:rPr>
              <a:t>Jenkins is an open source </a:t>
            </a:r>
            <a:r>
              <a:rPr lang="en-US" sz="2400" dirty="0">
                <a:latin typeface="Arial" panose="020B0604020202020204" pitchFamily="34" charset="0"/>
                <a:hlinkClick r:id="rId2"/>
              </a:rPr>
              <a:t>continuous integration</a:t>
            </a:r>
            <a:r>
              <a:rPr lang="en-US" sz="2400" dirty="0">
                <a:latin typeface="Arial" panose="020B0604020202020204" pitchFamily="34" charset="0"/>
              </a:rPr>
              <a:t>/continuous delivery and deployment (CI/CD) automation software DevOps tool written in the </a:t>
            </a:r>
            <a:r>
              <a:rPr lang="en-US" sz="2400" dirty="0">
                <a:latin typeface="Arial" panose="020B0604020202020204" pitchFamily="34" charset="0"/>
                <a:hlinkClick r:id="rId3"/>
              </a:rPr>
              <a:t>Java</a:t>
            </a:r>
            <a:r>
              <a:rPr lang="en-US" sz="2400" dirty="0">
                <a:latin typeface="Arial" panose="020B0604020202020204" pitchFamily="34" charset="0"/>
              </a:rPr>
              <a:t> programming language. It is used to implement CI/CD workflows, called pipelines.</a:t>
            </a:r>
          </a:p>
          <a:p>
            <a:pPr algn="just"/>
            <a:r>
              <a:rPr lang="en-US" sz="2400" dirty="0">
                <a:latin typeface="Arial" panose="020B0604020202020204" pitchFamily="34" charset="0"/>
              </a:rPr>
              <a:t>Pipelines automate testing and reporting on isolated changes in a larger </a:t>
            </a:r>
            <a:r>
              <a:rPr lang="en-US" sz="2400" dirty="0">
                <a:latin typeface="Arial" panose="020B0604020202020204" pitchFamily="34" charset="0"/>
                <a:hlinkClick r:id="rId4"/>
              </a:rPr>
              <a:t>code base</a:t>
            </a:r>
            <a:r>
              <a:rPr lang="en-US" sz="2400" dirty="0">
                <a:latin typeface="Arial" panose="020B0604020202020204" pitchFamily="34" charset="0"/>
              </a:rPr>
              <a:t> in real time and facilitates the integration of disparate branches of the code into a main branch. They also rapidly detect defects in a code base, build the software, </a:t>
            </a:r>
            <a:r>
              <a:rPr lang="en-US" sz="2400" dirty="0">
                <a:latin typeface="Arial" panose="020B0604020202020204" pitchFamily="34" charset="0"/>
                <a:hlinkClick r:id="rId5"/>
              </a:rPr>
              <a:t>automate testing</a:t>
            </a:r>
            <a:r>
              <a:rPr lang="en-US" sz="2400" dirty="0">
                <a:latin typeface="Arial" panose="020B0604020202020204" pitchFamily="34" charset="0"/>
              </a:rPr>
              <a:t> of their builds, prepare the code base for deployment (delivery), and ultimately deploy code to containers and virtual machines, as well as bare metal and cloud servers. There are several commercial versions of Jenkins. This definition only describes the upstream </a:t>
            </a:r>
            <a:r>
              <a:rPr lang="en-US" sz="2400" dirty="0">
                <a:latin typeface="Arial" panose="020B0604020202020204" pitchFamily="34" charset="0"/>
                <a:hlinkClick r:id="rId6"/>
              </a:rPr>
              <a:t>open source</a:t>
            </a:r>
            <a:r>
              <a:rPr lang="en-US" sz="2400" dirty="0">
                <a:latin typeface="Arial" panose="020B0604020202020204" pitchFamily="34" charset="0"/>
              </a:rPr>
              <a:t> project.</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4260329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7346"/>
            <a:ext cx="6096000" cy="6463308"/>
          </a:xfrm>
          <a:prstGeom prst="rect">
            <a:avLst/>
          </a:prstGeom>
        </p:spPr>
        <p:txBody>
          <a:bodyPr>
            <a:spAutoFit/>
          </a:bodyPr>
          <a:lstStyle/>
          <a:p>
            <a:r>
              <a:rPr lang="en-US" b="1" dirty="0">
                <a:latin typeface="Arial" panose="020B0604020202020204" pitchFamily="34" charset="0"/>
              </a:rPr>
              <a:t>Jenkins and CI/CD</a:t>
            </a:r>
          </a:p>
          <a:p>
            <a:r>
              <a:rPr lang="en-US" dirty="0">
                <a:solidFill>
                  <a:srgbClr val="666666"/>
                </a:solidFill>
              </a:rPr>
              <a:t>Over time, </a:t>
            </a:r>
            <a:r>
              <a:rPr lang="en-US" u="sng" dirty="0">
                <a:solidFill>
                  <a:srgbClr val="007CAD"/>
                </a:solidFill>
                <a:hlinkClick r:id="rId2"/>
              </a:rPr>
              <a:t>continuous delivery</a:t>
            </a:r>
            <a:r>
              <a:rPr lang="en-US" dirty="0">
                <a:solidFill>
                  <a:srgbClr val="666666"/>
                </a:solidFill>
              </a:rPr>
              <a:t> and deployment features have been added to Jenkins. Continuous delivery is the process of automating the building and packaging of code for eventual deployment to test, production staging, and production environments. Continuous deployment automates the final step of deploying the code to its final destination.</a:t>
            </a:r>
          </a:p>
          <a:p>
            <a:r>
              <a:rPr lang="en-US" dirty="0">
                <a:solidFill>
                  <a:srgbClr val="666666"/>
                </a:solidFill>
              </a:rPr>
              <a:t>In both cases, automation reduces the number of errors that occur because the correct steps and best practices are encoded into Jenkins. Jenkins describes a desired state and the automation server ensures that that state is achieved. In addition, the velocity of releases can be increased since deployments are no longer bounded by personnel limitations, such as operator availability. Finally, Jenkins reduces stress on the development and operations team, by removing the need for middle of the night and weekend rollouts.</a:t>
            </a:r>
          </a:p>
          <a:p>
            <a:r>
              <a:rPr lang="en-US" b="1" dirty="0">
                <a:latin typeface="Arial" panose="020B0604020202020204" pitchFamily="34" charset="0"/>
              </a:rPr>
              <a:t>Jenkins and </a:t>
            </a:r>
            <a:r>
              <a:rPr lang="en-US" b="1" dirty="0" err="1">
                <a:latin typeface="Arial" panose="020B0604020202020204" pitchFamily="34" charset="0"/>
              </a:rPr>
              <a:t>microservices</a:t>
            </a:r>
            <a:endParaRPr lang="en-US" b="1" dirty="0">
              <a:latin typeface="Arial" panose="020B0604020202020204" pitchFamily="34" charset="0"/>
            </a:endParaRPr>
          </a:p>
          <a:p>
            <a:r>
              <a:rPr lang="en-US" dirty="0">
                <a:solidFill>
                  <a:srgbClr val="666666"/>
                </a:solidFill>
              </a:rPr>
              <a:t>The need for Jenkins becomes especially acute when deploying to a </a:t>
            </a:r>
            <a:r>
              <a:rPr lang="en-US" u="sng" dirty="0" err="1">
                <a:solidFill>
                  <a:srgbClr val="007CAD"/>
                </a:solidFill>
                <a:hlinkClick r:id="rId3"/>
              </a:rPr>
              <a:t>microservices</a:t>
            </a:r>
            <a:r>
              <a:rPr lang="en-US" dirty="0">
                <a:solidFill>
                  <a:srgbClr val="666666"/>
                </a:solidFill>
              </a:rPr>
              <a:t> architecture. Since one of the goals of </a:t>
            </a:r>
            <a:r>
              <a:rPr lang="en-US" dirty="0" err="1">
                <a:solidFill>
                  <a:srgbClr val="666666"/>
                </a:solidFill>
              </a:rPr>
              <a:t>microservices</a:t>
            </a:r>
            <a:r>
              <a:rPr lang="en-US" dirty="0">
                <a:solidFill>
                  <a:srgbClr val="666666"/>
                </a:solidFill>
              </a:rPr>
              <a:t> is to frequently update applications and services, the ability to do so cannot be bounded by release bandwidth. More and smaller services with faster update intervals can only be achieved by the type of automation Jenkins provides.</a:t>
            </a:r>
            <a:endParaRPr lang="en-US" dirty="0">
              <a:solidFill>
                <a:srgbClr val="666666"/>
              </a:solidFill>
              <a:effectLst/>
            </a:endParaRPr>
          </a:p>
        </p:txBody>
      </p:sp>
    </p:spTree>
    <p:extLst>
      <p:ext uri="{BB962C8B-B14F-4D97-AF65-F5344CB8AC3E}">
        <p14:creationId xmlns:p14="http://schemas.microsoft.com/office/powerpoint/2010/main" val="1793396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8290560" cy="3785652"/>
          </a:xfrm>
          <a:prstGeom prst="rect">
            <a:avLst/>
          </a:prstGeom>
        </p:spPr>
        <p:txBody>
          <a:bodyPr wrap="square">
            <a:spAutoFit/>
          </a:bodyPr>
          <a:lstStyle/>
          <a:p>
            <a:r>
              <a:rPr lang="en-US" sz="2400" b="1" dirty="0">
                <a:solidFill>
                  <a:srgbClr val="323232"/>
                </a:solidFill>
                <a:latin typeface="Arial" panose="020B0604020202020204" pitchFamily="34" charset="0"/>
              </a:rPr>
              <a:t>How Jenkins works</a:t>
            </a:r>
          </a:p>
          <a:p>
            <a:r>
              <a:rPr lang="en-US" sz="2400" dirty="0">
                <a:solidFill>
                  <a:srgbClr val="666666"/>
                </a:solidFill>
                <a:latin typeface="Arial" panose="020B0604020202020204" pitchFamily="34" charset="0"/>
              </a:rPr>
              <a:t>Jenkins runs as a server on a variety of platforms including Windows, </a:t>
            </a:r>
            <a:r>
              <a:rPr lang="en-US" sz="2400" dirty="0" err="1">
                <a:solidFill>
                  <a:srgbClr val="666666"/>
                </a:solidFill>
                <a:latin typeface="Arial" panose="020B0604020202020204" pitchFamily="34" charset="0"/>
              </a:rPr>
              <a:t>MacOS</a:t>
            </a:r>
            <a:r>
              <a:rPr lang="en-US" sz="2400" dirty="0">
                <a:solidFill>
                  <a:srgbClr val="666666"/>
                </a:solidFill>
                <a:latin typeface="Arial" panose="020B0604020202020204" pitchFamily="34" charset="0"/>
              </a:rPr>
              <a:t>, Unix variants and especially, </a:t>
            </a:r>
            <a:r>
              <a:rPr lang="en-US" sz="2400" u="sng" dirty="0">
                <a:solidFill>
                  <a:srgbClr val="007CAD"/>
                </a:solidFill>
                <a:latin typeface="Arial" panose="020B0604020202020204" pitchFamily="34" charset="0"/>
                <a:hlinkClick r:id="rId2"/>
              </a:rPr>
              <a:t>Linux</a:t>
            </a:r>
            <a:r>
              <a:rPr lang="en-US" sz="2400" dirty="0">
                <a:solidFill>
                  <a:srgbClr val="666666"/>
                </a:solidFill>
                <a:latin typeface="Arial" panose="020B0604020202020204" pitchFamily="34" charset="0"/>
              </a:rPr>
              <a:t>. It requires a Java 8 VM and above and can be run on the Oracle JRE or </a:t>
            </a:r>
            <a:r>
              <a:rPr lang="en-US" sz="2400" u="sng" dirty="0" err="1">
                <a:solidFill>
                  <a:srgbClr val="007CAD"/>
                </a:solidFill>
                <a:latin typeface="Arial" panose="020B0604020202020204" pitchFamily="34" charset="0"/>
                <a:hlinkClick r:id="rId3"/>
              </a:rPr>
              <a:t>OpenJDK</a:t>
            </a:r>
            <a:r>
              <a:rPr lang="en-US" sz="2400" dirty="0">
                <a:solidFill>
                  <a:srgbClr val="666666"/>
                </a:solidFill>
                <a:latin typeface="Arial" panose="020B0604020202020204" pitchFamily="34" charset="0"/>
              </a:rPr>
              <a:t>. Usually, Jenkins runs as a Java servlet within a Jetty application server. It can be run on other Java application servers such as Apache Tomcat. More recently, Jenkins has been adapted to run in a </a:t>
            </a:r>
            <a:r>
              <a:rPr lang="en-US" sz="2400" u="sng" dirty="0">
                <a:solidFill>
                  <a:srgbClr val="007CAD"/>
                </a:solidFill>
                <a:latin typeface="Arial" panose="020B0604020202020204" pitchFamily="34" charset="0"/>
                <a:hlinkClick r:id="rId4"/>
              </a:rPr>
              <a:t>Docker container</a:t>
            </a:r>
            <a:r>
              <a:rPr lang="en-US" sz="2400" dirty="0">
                <a:solidFill>
                  <a:srgbClr val="666666"/>
                </a:solidFill>
                <a:latin typeface="Arial" panose="020B0604020202020204" pitchFamily="34" charset="0"/>
              </a:rPr>
              <a:t>. There are read-only Jenkins images available in the Docker Hub online repository.</a:t>
            </a:r>
            <a:endParaRPr lang="en-US" sz="2400"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386376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968" y="2053199"/>
            <a:ext cx="10424160" cy="3871509"/>
          </a:xfrm>
          <a:prstGeom prst="rect">
            <a:avLst/>
          </a:prstGeom>
        </p:spPr>
        <p:txBody>
          <a:bodyPr wrap="square">
            <a:spAutoFit/>
          </a:bodyPr>
          <a:lstStyle/>
          <a:p>
            <a:pPr algn="just">
              <a:lnSpc>
                <a:spcPct val="107000"/>
              </a:lnSpc>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DevOps Engineers:</a:t>
            </a:r>
          </a:p>
          <a:p>
            <a:pPr algn="just">
              <a:lnSpc>
                <a:spcPct val="107000"/>
              </a:lnSpc>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Although it is not a technology, its environment generally uses the following standard methodologies:</a:t>
            </a:r>
          </a:p>
          <a:p>
            <a:pPr lvl="0" algn="just"/>
            <a:r>
              <a:rPr lang="en-US" sz="2400" dirty="0">
                <a:hlinkClick r:id="rId2" tooltip="Continuous integration"/>
              </a:rPr>
              <a:t>Continuous integration</a:t>
            </a:r>
            <a:r>
              <a:rPr lang="en-US" sz="2400" dirty="0"/>
              <a:t>, and </a:t>
            </a:r>
            <a:r>
              <a:rPr lang="en-US" sz="2400" dirty="0">
                <a:hlinkClick r:id="rId3" tooltip="continuous delivery or continuous deployment"/>
              </a:rPr>
              <a:t>continuous delivery or continuous deployment</a:t>
            </a:r>
            <a:r>
              <a:rPr lang="en-US" sz="2400" dirty="0"/>
              <a:t> (CI/CD) tools, with emphasis on task automation;</a:t>
            </a:r>
          </a:p>
          <a:p>
            <a:pPr lvl="0" algn="just"/>
            <a:r>
              <a:rPr lang="en-US" sz="2400" dirty="0"/>
              <a:t>Platforms for collaboration, configuration management, issue management, and real-time monitoring;</a:t>
            </a:r>
          </a:p>
          <a:p>
            <a:pPr lvl="0" algn="just"/>
            <a:r>
              <a:rPr lang="en-US" sz="2400" dirty="0"/>
              <a:t>Containers, cloud computing, and DevOps approaches are being implemented at the same time.</a:t>
            </a:r>
          </a:p>
          <a:p>
            <a:pPr algn="just">
              <a:lnSpc>
                <a:spcPct val="107000"/>
              </a:lnSpc>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4">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369215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8034528" cy="4893647"/>
          </a:xfrm>
          <a:prstGeom prst="rect">
            <a:avLst/>
          </a:prstGeom>
        </p:spPr>
        <p:txBody>
          <a:bodyPr wrap="square">
            <a:spAutoFit/>
          </a:bodyPr>
          <a:lstStyle/>
          <a:p>
            <a:pPr algn="just"/>
            <a:r>
              <a:rPr lang="en-US" sz="2400" dirty="0">
                <a:solidFill>
                  <a:srgbClr val="333333"/>
                </a:solidFill>
                <a:latin typeface="source-sans-pro"/>
              </a:rPr>
              <a:t>The Current Landscape for Puppet in DevOps</a:t>
            </a:r>
          </a:p>
          <a:p>
            <a:pPr algn="just">
              <a:buFont typeface="Arial" panose="020B0604020202020204" pitchFamily="34" charset="0"/>
              <a:buChar char="•"/>
            </a:pPr>
            <a:r>
              <a:rPr lang="en-US" sz="2400" dirty="0">
                <a:solidFill>
                  <a:srgbClr val="333333"/>
                </a:solidFill>
                <a:latin typeface="source-sans-pro"/>
              </a:rPr>
              <a:t>Puppet’s value lies beyond simple automated system administration as it changes the human workflow and enables developers and system administrators to work together. </a:t>
            </a:r>
          </a:p>
          <a:p>
            <a:pPr algn="just">
              <a:buFont typeface="Arial" panose="020B0604020202020204" pitchFamily="34" charset="0"/>
              <a:buChar char="•"/>
            </a:pPr>
            <a:r>
              <a:rPr lang="en-US" sz="2400" dirty="0">
                <a:solidFill>
                  <a:srgbClr val="333333"/>
                </a:solidFill>
                <a:latin typeface="source-sans-pro"/>
              </a:rPr>
              <a:t>Using Puppet allows developers to build, test and launch applications alone without waiting for the Ops team to provide the required resources. </a:t>
            </a:r>
          </a:p>
          <a:p>
            <a:pPr algn="just">
              <a:buFont typeface="Arial" panose="020B0604020202020204" pitchFamily="34" charset="0"/>
              <a:buChar char="•"/>
            </a:pPr>
            <a:r>
              <a:rPr lang="en-US" sz="2400" dirty="0">
                <a:solidFill>
                  <a:srgbClr val="333333"/>
                </a:solidFill>
                <a:latin typeface="source-sans-pro"/>
              </a:rPr>
              <a:t>Recently, Puppet partnered with Microsoft to provide a Puppet and Azure Resource Manager-powered self-service web portal that allows for entire environments to be resourced with a single click and has helped companies save up to 200h per month.</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618281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240" y="305967"/>
            <a:ext cx="8153400" cy="6370975"/>
          </a:xfrm>
          <a:prstGeom prst="rect">
            <a:avLst/>
          </a:prstGeom>
        </p:spPr>
        <p:txBody>
          <a:bodyPr wrap="square">
            <a:spAutoFit/>
          </a:bodyPr>
          <a:lstStyle/>
          <a:p>
            <a:pPr algn="just"/>
            <a:r>
              <a:rPr lang="en-US" sz="2400" dirty="0">
                <a:solidFill>
                  <a:srgbClr val="333333"/>
                </a:solidFill>
                <a:latin typeface="source-sans-pro"/>
              </a:rPr>
              <a:t>What is a Puppet in DevOps?</a:t>
            </a:r>
          </a:p>
          <a:p>
            <a:pPr algn="just"/>
            <a:r>
              <a:rPr lang="en-US" sz="2400" u="sng" dirty="0">
                <a:solidFill>
                  <a:srgbClr val="0070F0"/>
                </a:solidFill>
                <a:latin typeface="source-sans-pro"/>
                <a:hlinkClick r:id="rId2"/>
              </a:rPr>
              <a:t>Puppet</a:t>
            </a:r>
            <a:r>
              <a:rPr lang="en-US" sz="2400" dirty="0">
                <a:solidFill>
                  <a:srgbClr val="333333"/>
                </a:solidFill>
                <a:latin typeface="source-sans-pro"/>
              </a:rPr>
              <a:t> is an efficient system management tool for centralizing and automating the configuration management process. </a:t>
            </a:r>
          </a:p>
          <a:p>
            <a:pPr algn="just">
              <a:buFont typeface="Arial" panose="020B0604020202020204" pitchFamily="34" charset="0"/>
              <a:buChar char="•"/>
            </a:pPr>
            <a:r>
              <a:rPr lang="en-US" sz="2400" dirty="0">
                <a:solidFill>
                  <a:srgbClr val="333333"/>
                </a:solidFill>
                <a:latin typeface="source-sans-pro"/>
              </a:rPr>
              <a:t>It can be used as a software deployment tool </a:t>
            </a:r>
          </a:p>
          <a:p>
            <a:pPr algn="just">
              <a:buFont typeface="Arial" panose="020B0604020202020204" pitchFamily="34" charset="0"/>
              <a:buChar char="•"/>
            </a:pPr>
            <a:r>
              <a:rPr lang="en-US" sz="2400" dirty="0">
                <a:solidFill>
                  <a:srgbClr val="333333"/>
                </a:solidFill>
                <a:latin typeface="source-sans-pro"/>
              </a:rPr>
              <a:t>It can also be utilized as  open-source configuration management for server configuration, management, deployment, and orchestration.</a:t>
            </a:r>
          </a:p>
          <a:p>
            <a:pPr algn="just">
              <a:buFont typeface="Arial" panose="020B0604020202020204" pitchFamily="34" charset="0"/>
              <a:buChar char="•"/>
            </a:pPr>
            <a:r>
              <a:rPr lang="en-US" sz="2400" dirty="0">
                <a:solidFill>
                  <a:srgbClr val="333333"/>
                </a:solidFill>
                <a:latin typeface="source-sans-pro"/>
              </a:rPr>
              <a:t>Puppet is specially designed to manage the configuration of Linux and Windows systems. </a:t>
            </a:r>
          </a:p>
          <a:p>
            <a:pPr algn="just">
              <a:buFont typeface="Arial" panose="020B0604020202020204" pitchFamily="34" charset="0"/>
              <a:buChar char="•"/>
            </a:pPr>
            <a:r>
              <a:rPr lang="en-US" sz="2400" dirty="0">
                <a:solidFill>
                  <a:srgbClr val="333333"/>
                </a:solidFill>
                <a:latin typeface="source-sans-pro"/>
              </a:rPr>
              <a:t>It is written in Ruby and uses its unique Domain Specific Language (DSL) to describe system configuration.</a:t>
            </a:r>
          </a:p>
          <a:p>
            <a:pPr algn="just"/>
            <a:r>
              <a:rPr lang="en-US" sz="2400" u="sng" dirty="0">
                <a:solidFill>
                  <a:srgbClr val="0070F0"/>
                </a:solidFill>
                <a:latin typeface="source-sans-pro"/>
                <a:hlinkClick r:id="rId3" tooltip="What is DevOps Configuration Management?"/>
              </a:rPr>
              <a:t>Configuration management</a:t>
            </a:r>
            <a:r>
              <a:rPr lang="en-US" sz="2400" dirty="0">
                <a:solidFill>
                  <a:srgbClr val="333333"/>
                </a:solidFill>
                <a:latin typeface="source-sans-pro"/>
              </a:rPr>
              <a:t> is maintaining software and computer systems (servers, storage, networks) in a known, desired, and consistent state. It also allows access to an accurate historical record of the system state for project management and audit purposes.</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2671769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7860792" cy="3785652"/>
          </a:xfrm>
          <a:prstGeom prst="rect">
            <a:avLst/>
          </a:prstGeom>
        </p:spPr>
        <p:txBody>
          <a:bodyPr wrap="square">
            <a:spAutoFit/>
          </a:bodyPr>
          <a:lstStyle/>
          <a:p>
            <a:pPr algn="just"/>
            <a:r>
              <a:rPr lang="en-US" sz="2400" b="1" dirty="0">
                <a:solidFill>
                  <a:srgbClr val="333333"/>
                </a:solidFill>
                <a:latin typeface="source-sans-pro"/>
              </a:rPr>
              <a:t>There are two main versions of Puppet available in the market: </a:t>
            </a:r>
            <a:endParaRPr lang="en-US" sz="2400" dirty="0">
              <a:solidFill>
                <a:srgbClr val="333333"/>
              </a:solidFill>
              <a:latin typeface="source-sans-pro"/>
            </a:endParaRPr>
          </a:p>
          <a:p>
            <a:pPr algn="just"/>
            <a:r>
              <a:rPr lang="en-US" sz="2400" b="1" dirty="0">
                <a:solidFill>
                  <a:srgbClr val="333333"/>
                </a:solidFill>
                <a:latin typeface="source-sans-pro"/>
              </a:rPr>
              <a:t>Open Source Puppet</a:t>
            </a:r>
            <a:r>
              <a:rPr lang="en-US" sz="2400" dirty="0">
                <a:solidFill>
                  <a:srgbClr val="333333"/>
                </a:solidFill>
                <a:latin typeface="source-sans-pro"/>
              </a:rPr>
              <a:t>: This is a basic version of the Puppet configuration management tool. It is licensed under the Apache 2.0 system and can be downloaded from Puppet’s website.</a:t>
            </a:r>
          </a:p>
          <a:p>
            <a:pPr algn="just"/>
            <a:r>
              <a:rPr lang="en-US" sz="2400" b="1" dirty="0">
                <a:solidFill>
                  <a:srgbClr val="333333"/>
                </a:solidFill>
                <a:latin typeface="source-sans-pro"/>
              </a:rPr>
              <a:t>Puppet Enterprise</a:t>
            </a:r>
            <a:r>
              <a:rPr lang="en-US" sz="2400" dirty="0">
                <a:solidFill>
                  <a:srgbClr val="333333"/>
                </a:solidFill>
                <a:latin typeface="source-sans-pro"/>
              </a:rPr>
              <a:t>: is a paid version that allows enterprises to manage nodes effectively with features like compliance reporting, orchestration, role-based access control, GUI, API, and command-line tools.</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3390009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solidFill>
                  <a:srgbClr val="333333"/>
                </a:solidFill>
                <a:latin typeface="source-sans-pro"/>
              </a:rPr>
              <a:t>Understanding Puppet Architecture</a:t>
            </a:r>
          </a:p>
          <a:p>
            <a:r>
              <a:rPr lang="en-US" dirty="0">
                <a:solidFill>
                  <a:srgbClr val="333333"/>
                </a:solidFill>
                <a:latin typeface="source-sans-pro"/>
              </a:rPr>
              <a:t>Puppet’s architecture provides a complete insight into its operation. Here are the key components of the Puppet primary server environment, as well as their respective functions.</a:t>
            </a:r>
          </a:p>
          <a:p>
            <a:pPr>
              <a:buFont typeface="+mj-lt"/>
              <a:buAutoNum type="arabicPeriod"/>
            </a:pPr>
            <a:r>
              <a:rPr lang="en-US" b="1" dirty="0">
                <a:solidFill>
                  <a:srgbClr val="333333"/>
                </a:solidFill>
                <a:latin typeface="source-sans-pro"/>
              </a:rPr>
              <a:t>Manifests </a:t>
            </a:r>
            <a:r>
              <a:rPr lang="en-US" dirty="0">
                <a:solidFill>
                  <a:srgbClr val="333333"/>
                </a:solidFill>
                <a:latin typeface="source-sans-pro"/>
              </a:rPr>
              <a:t>– These are the codes used for client configuration</a:t>
            </a:r>
          </a:p>
          <a:p>
            <a:pPr>
              <a:buFont typeface="+mj-lt"/>
              <a:buAutoNum type="arabicPeriod"/>
            </a:pPr>
            <a:r>
              <a:rPr lang="en-US" b="1" dirty="0">
                <a:solidFill>
                  <a:srgbClr val="333333"/>
                </a:solidFill>
                <a:latin typeface="source-sans-pro"/>
              </a:rPr>
              <a:t>Templates</a:t>
            </a:r>
            <a:r>
              <a:rPr lang="en-US" dirty="0">
                <a:solidFill>
                  <a:srgbClr val="333333"/>
                </a:solidFill>
                <a:latin typeface="source-sans-pro"/>
              </a:rPr>
              <a:t> – Help to combine code and data to create a final document</a:t>
            </a:r>
          </a:p>
          <a:p>
            <a:pPr>
              <a:buFont typeface="+mj-lt"/>
              <a:buAutoNum type="arabicPeriod"/>
            </a:pPr>
            <a:r>
              <a:rPr lang="en-US" b="1" dirty="0">
                <a:solidFill>
                  <a:srgbClr val="333333"/>
                </a:solidFill>
                <a:latin typeface="source-sans-pro"/>
              </a:rPr>
              <a:t>Files</a:t>
            </a:r>
            <a:r>
              <a:rPr lang="en-US" dirty="0">
                <a:solidFill>
                  <a:srgbClr val="333333"/>
                </a:solidFill>
                <a:latin typeface="source-sans-pro"/>
              </a:rPr>
              <a:t> – These are static content that clients can download.</a:t>
            </a:r>
          </a:p>
          <a:p>
            <a:pPr>
              <a:buFont typeface="+mj-lt"/>
              <a:buAutoNum type="arabicPeriod"/>
            </a:pPr>
            <a:r>
              <a:rPr lang="en-US" b="1" dirty="0">
                <a:solidFill>
                  <a:srgbClr val="333333"/>
                </a:solidFill>
                <a:latin typeface="source-sans-pro"/>
              </a:rPr>
              <a:t>Modules</a:t>
            </a:r>
            <a:r>
              <a:rPr lang="en-US" dirty="0">
                <a:solidFill>
                  <a:srgbClr val="333333"/>
                </a:solidFill>
                <a:latin typeface="source-sans-pro"/>
              </a:rPr>
              <a:t> – These are important to Puppet architecture since they include manifests, files, and templates.</a:t>
            </a:r>
          </a:p>
          <a:p>
            <a:pPr>
              <a:buFont typeface="+mj-lt"/>
              <a:buAutoNum type="arabicPeriod"/>
            </a:pPr>
            <a:r>
              <a:rPr lang="en-US" b="1" dirty="0">
                <a:solidFill>
                  <a:srgbClr val="333333"/>
                </a:solidFill>
                <a:latin typeface="source-sans-pro"/>
              </a:rPr>
              <a:t>Certificate authority</a:t>
            </a:r>
            <a:r>
              <a:rPr lang="en-US" dirty="0">
                <a:solidFill>
                  <a:srgbClr val="333333"/>
                </a:solidFill>
                <a:latin typeface="source-sans-pro"/>
              </a:rPr>
              <a:t>– These facilitate the master’s signature of various certificates issued by the client.</a:t>
            </a:r>
            <a:endParaRPr lang="en-US" b="0" i="0" dirty="0">
              <a:solidFill>
                <a:srgbClr val="333333"/>
              </a:solidFill>
              <a:effectLst/>
              <a:latin typeface="source-sans-pro"/>
            </a:endParaRPr>
          </a:p>
        </p:txBody>
      </p:sp>
    </p:spTree>
    <p:extLst>
      <p:ext uri="{BB962C8B-B14F-4D97-AF65-F5344CB8AC3E}">
        <p14:creationId xmlns:p14="http://schemas.microsoft.com/office/powerpoint/2010/main" val="1987322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9616" y="58847"/>
            <a:ext cx="9098280" cy="5078313"/>
          </a:xfrm>
          <a:prstGeom prst="rect">
            <a:avLst/>
          </a:prstGeom>
        </p:spPr>
        <p:txBody>
          <a:bodyPr wrap="square">
            <a:spAutoFit/>
          </a:bodyPr>
          <a:lstStyle/>
          <a:p>
            <a:r>
              <a:rPr lang="en-US" b="1" dirty="0">
                <a:latin typeface="__Source_Sans_Pro_fea366"/>
              </a:rPr>
              <a:t>What Is </a:t>
            </a:r>
            <a:r>
              <a:rPr lang="en-US" b="1" dirty="0" err="1">
                <a:latin typeface="__Source_Sans_Pro_fea366"/>
              </a:rPr>
              <a:t>Ansible</a:t>
            </a:r>
            <a:r>
              <a:rPr lang="en-US" b="1" dirty="0">
                <a:latin typeface="__Source_Sans_Pro_fea366"/>
              </a:rPr>
              <a:t> In DevOps?</a:t>
            </a:r>
          </a:p>
          <a:p>
            <a:r>
              <a:rPr lang="en-US" dirty="0" err="1">
                <a:solidFill>
                  <a:srgbClr val="61738E"/>
                </a:solidFill>
                <a:latin typeface="__Source_Sans_Pro_fea366"/>
              </a:rPr>
              <a:t>Ansible</a:t>
            </a:r>
            <a:r>
              <a:rPr lang="en-US" dirty="0">
                <a:solidFill>
                  <a:srgbClr val="61738E"/>
                </a:solidFill>
                <a:latin typeface="__Source_Sans_Pro_fea366"/>
              </a:rPr>
              <a:t> is an open-source automation tool used in DevOps practices for managing IT infrastructure. It simplifies tasks such as repetitive tasks, provisioning, configuration management, deployment, and orchestration. </a:t>
            </a:r>
            <a:r>
              <a:rPr lang="en-US" dirty="0" err="1">
                <a:solidFill>
                  <a:srgbClr val="61738E"/>
                </a:solidFill>
                <a:latin typeface="__Source_Sans_Pro_fea366"/>
              </a:rPr>
              <a:t>Ansible</a:t>
            </a:r>
            <a:r>
              <a:rPr lang="en-US" dirty="0">
                <a:solidFill>
                  <a:srgbClr val="61738E"/>
                </a:solidFill>
                <a:latin typeface="__Source_Sans_Pro_fea366"/>
              </a:rPr>
              <a:t> automates application deployment and manages configurations across servers or network devices. DevOps teams define the desired state of their infrastructure or applications using </a:t>
            </a:r>
            <a:r>
              <a:rPr lang="en-US" dirty="0" err="1">
                <a:solidFill>
                  <a:srgbClr val="61738E"/>
                </a:solidFill>
                <a:latin typeface="__Source_Sans_Pro_fea366"/>
              </a:rPr>
              <a:t>Ansible's</a:t>
            </a:r>
            <a:r>
              <a:rPr lang="en-US" dirty="0">
                <a:solidFill>
                  <a:srgbClr val="61738E"/>
                </a:solidFill>
                <a:latin typeface="__Source_Sans_Pro_fea366"/>
              </a:rPr>
              <a:t> declarative language (YAML) in Playbooks, which contains a series of tasks to be performed on target systems.</a:t>
            </a:r>
          </a:p>
          <a:p>
            <a:pPr>
              <a:buFont typeface="Arial" panose="020B0604020202020204" pitchFamily="34" charset="0"/>
              <a:buChar char="•"/>
            </a:pPr>
            <a:r>
              <a:rPr lang="en-US" dirty="0" err="1">
                <a:solidFill>
                  <a:srgbClr val="61738E"/>
                </a:solidFill>
                <a:latin typeface="__Source_Sans_Pro_fea366"/>
              </a:rPr>
              <a:t>Ansible</a:t>
            </a:r>
            <a:r>
              <a:rPr lang="en-US" dirty="0">
                <a:solidFill>
                  <a:srgbClr val="61738E"/>
                </a:solidFill>
                <a:latin typeface="__Source_Sans_Pro_fea366"/>
              </a:rPr>
              <a:t> uses modules to perform specific actions, such as managing files or installing packages, and follows the principle of </a:t>
            </a:r>
            <a:r>
              <a:rPr lang="en-US" dirty="0" err="1">
                <a:solidFill>
                  <a:srgbClr val="61738E"/>
                </a:solidFill>
                <a:latin typeface="__Source_Sans_Pro_fea366"/>
              </a:rPr>
              <a:t>idempotency</a:t>
            </a:r>
            <a:r>
              <a:rPr lang="en-US" dirty="0">
                <a:solidFill>
                  <a:srgbClr val="61738E"/>
                </a:solidFill>
                <a:latin typeface="__Source_Sans_Pro_fea366"/>
              </a:rPr>
              <a:t>, ensuring that the same Playbook can be safely run multiple times.</a:t>
            </a:r>
          </a:p>
          <a:p>
            <a:pPr>
              <a:buFont typeface="Arial" panose="020B0604020202020204" pitchFamily="34" charset="0"/>
              <a:buChar char="•"/>
            </a:pPr>
            <a:r>
              <a:rPr lang="en-US" dirty="0" err="1">
                <a:solidFill>
                  <a:srgbClr val="61738E"/>
                </a:solidFill>
                <a:latin typeface="__Source_Sans_Pro_fea366"/>
              </a:rPr>
              <a:t>Ansible's</a:t>
            </a:r>
            <a:r>
              <a:rPr lang="en-US" dirty="0">
                <a:solidFill>
                  <a:srgbClr val="61738E"/>
                </a:solidFill>
                <a:latin typeface="__Source_Sans_Pro_fea366"/>
              </a:rPr>
              <a:t> inventory allows the organizing and grouping of target systems, while roles enable reusability and structure in Playbooks.</a:t>
            </a:r>
          </a:p>
          <a:p>
            <a:pPr>
              <a:buFont typeface="Arial" panose="020B0604020202020204" pitchFamily="34" charset="0"/>
              <a:buChar char="•"/>
            </a:pPr>
            <a:r>
              <a:rPr lang="en-US" dirty="0" err="1">
                <a:solidFill>
                  <a:srgbClr val="61738E"/>
                </a:solidFill>
                <a:latin typeface="__Source_Sans_Pro_fea366"/>
              </a:rPr>
              <a:t>Ansible</a:t>
            </a:r>
            <a:r>
              <a:rPr lang="en-US" dirty="0">
                <a:solidFill>
                  <a:srgbClr val="61738E"/>
                </a:solidFill>
                <a:latin typeface="__Source_Sans_Pro_fea366"/>
              </a:rPr>
              <a:t> is popular in the DevOps community for its simplicity, flexibility, and extensive community support.</a:t>
            </a:r>
          </a:p>
          <a:p>
            <a:pPr>
              <a:buFont typeface="Arial" panose="020B0604020202020204" pitchFamily="34" charset="0"/>
              <a:buChar char="•"/>
            </a:pPr>
            <a:r>
              <a:rPr lang="en-US" dirty="0">
                <a:solidFill>
                  <a:srgbClr val="61738E"/>
                </a:solidFill>
                <a:latin typeface="__Source_Sans_Pro_fea366"/>
              </a:rPr>
              <a:t>It helps automate repetitive tasks, improve efficiency, and ensure consistency in infrastructure and application configurations, making it a valuable tool for DevOps practitioners.</a:t>
            </a:r>
            <a:endParaRPr lang="en-US" b="0" i="0" dirty="0">
              <a:solidFill>
                <a:srgbClr val="61738E"/>
              </a:solidFill>
              <a:effectLst/>
              <a:latin typeface="__Source_Sans_Pro_fea366"/>
            </a:endParaRPr>
          </a:p>
        </p:txBody>
      </p:sp>
    </p:spTree>
    <p:extLst>
      <p:ext uri="{BB962C8B-B14F-4D97-AF65-F5344CB8AC3E}">
        <p14:creationId xmlns:p14="http://schemas.microsoft.com/office/powerpoint/2010/main" val="134118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632" y="1218795"/>
            <a:ext cx="9208008" cy="4801314"/>
          </a:xfrm>
          <a:prstGeom prst="rect">
            <a:avLst/>
          </a:prstGeom>
        </p:spPr>
        <p:txBody>
          <a:bodyPr wrap="square">
            <a:spAutoFit/>
          </a:bodyPr>
          <a:lstStyle/>
          <a:p>
            <a:r>
              <a:rPr lang="en-US" dirty="0">
                <a:solidFill>
                  <a:srgbClr val="5F5F5F"/>
                </a:solidFill>
                <a:latin typeface="Merriweather"/>
              </a:rPr>
              <a:t>Kubernetes</a:t>
            </a:r>
            <a:r>
              <a:rPr lang="en-US" baseline="30000" dirty="0">
                <a:solidFill>
                  <a:srgbClr val="5F5F5F"/>
                </a:solidFill>
                <a:latin typeface="Merriweather"/>
              </a:rPr>
              <a:t>®</a:t>
            </a:r>
            <a:r>
              <a:rPr lang="en-US" dirty="0">
                <a:solidFill>
                  <a:srgbClr val="5F5F5F"/>
                </a:solidFill>
                <a:latin typeface="Merriweather"/>
              </a:rPr>
              <a:t> is a many-layered beast, a complex platform that consists of more than half a dozen components. While it offers a handful of native security features, fully securing your environment means addressing various types of potential vulnerabilities across layers of infrastructure. </a:t>
            </a:r>
          </a:p>
          <a:p>
            <a:r>
              <a:rPr lang="en-US" dirty="0">
                <a:solidFill>
                  <a:srgbClr val="5F5F5F"/>
                </a:solidFill>
                <a:latin typeface="Merriweather"/>
              </a:rPr>
              <a:t>K8s are great, but protection is often a headache for engineers and architects in security, infrastructure and DevOps.</a:t>
            </a:r>
          </a:p>
          <a:p>
            <a:r>
              <a:rPr lang="en-US" dirty="0">
                <a:solidFill>
                  <a:srgbClr val="5F5F5F"/>
                </a:solidFill>
                <a:latin typeface="Merriweather"/>
              </a:rPr>
              <a:t>Fortunately, the fact that Kubernetes is a sprawling platform with so many integrations also makes it possible to build an automated, systematic set of processes to secure the build and deployment process. Get your copy of “The Complete Guide to Kubernetes Security” and see how to:</a:t>
            </a:r>
          </a:p>
          <a:p>
            <a:pPr>
              <a:buFont typeface="Arial" panose="020B0604020202020204" pitchFamily="34" charset="0"/>
              <a:buChar char="•"/>
            </a:pPr>
            <a:r>
              <a:rPr lang="en-US" b="1" dirty="0">
                <a:solidFill>
                  <a:srgbClr val="5F5F5F"/>
                </a:solidFill>
                <a:latin typeface="Merriweather"/>
              </a:rPr>
              <a:t>Identify Kubernetes security challenges from the node up. </a:t>
            </a:r>
            <a:endParaRPr lang="en-US" dirty="0">
              <a:solidFill>
                <a:srgbClr val="5F5F5F"/>
              </a:solidFill>
              <a:latin typeface="Merriweather"/>
            </a:endParaRPr>
          </a:p>
          <a:p>
            <a:pPr>
              <a:buFont typeface="Arial" panose="020B0604020202020204" pitchFamily="34" charset="0"/>
              <a:buChar char="•"/>
            </a:pPr>
            <a:r>
              <a:rPr lang="en-US" b="1" dirty="0">
                <a:solidFill>
                  <a:srgbClr val="5F5F5F"/>
                </a:solidFill>
                <a:latin typeface="Merriweather"/>
              </a:rPr>
              <a:t>Design a security strategy that reinforces your other Kubernetes-based processes.</a:t>
            </a:r>
            <a:endParaRPr lang="en-US" dirty="0">
              <a:solidFill>
                <a:srgbClr val="5F5F5F"/>
              </a:solidFill>
              <a:latin typeface="Merriweather"/>
            </a:endParaRPr>
          </a:p>
          <a:p>
            <a:pPr>
              <a:buFont typeface="Arial" panose="020B0604020202020204" pitchFamily="34" charset="0"/>
              <a:buChar char="•"/>
            </a:pPr>
            <a:r>
              <a:rPr lang="en-US" b="1" dirty="0">
                <a:solidFill>
                  <a:srgbClr val="5F5F5F"/>
                </a:solidFill>
                <a:latin typeface="Merriweather"/>
              </a:rPr>
              <a:t>Implement automated and scalable solutions to address vulnerabilities. </a:t>
            </a:r>
            <a:endParaRPr lang="en-US" dirty="0">
              <a:solidFill>
                <a:srgbClr val="5F5F5F"/>
              </a:solidFill>
              <a:latin typeface="Merriweather"/>
            </a:endParaRPr>
          </a:p>
          <a:p>
            <a:r>
              <a:rPr lang="en-US" dirty="0">
                <a:solidFill>
                  <a:srgbClr val="5F5F5F"/>
                </a:solidFill>
                <a:latin typeface="Merriweather"/>
              </a:rPr>
              <a:t>Keep your Kubernetes-based workloads secure, no matter how large your cluster is or which type of infrastructure you use to host it — on-premises, public cloud or managed service. Get your copy of the e-book today.</a:t>
            </a:r>
            <a:endParaRPr lang="en-US" b="0" i="0" dirty="0">
              <a:solidFill>
                <a:srgbClr val="5F5F5F"/>
              </a:solidFill>
              <a:effectLst/>
              <a:latin typeface="Merriweather"/>
            </a:endParaRPr>
          </a:p>
        </p:txBody>
      </p:sp>
    </p:spTree>
    <p:extLst>
      <p:ext uri="{BB962C8B-B14F-4D97-AF65-F5344CB8AC3E}">
        <p14:creationId xmlns:p14="http://schemas.microsoft.com/office/powerpoint/2010/main" val="2363581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712" y="1357295"/>
            <a:ext cx="8683752" cy="5078313"/>
          </a:xfrm>
          <a:prstGeom prst="rect">
            <a:avLst/>
          </a:prstGeom>
        </p:spPr>
        <p:txBody>
          <a:bodyPr wrap="square">
            <a:spAutoFit/>
          </a:bodyPr>
          <a:lstStyle/>
          <a:p>
            <a:r>
              <a:rPr lang="en-US" dirty="0">
                <a:solidFill>
                  <a:srgbClr val="404040"/>
                </a:solidFill>
                <a:latin typeface="Titillium Web"/>
              </a:rPr>
              <a:t>What is Nagios?</a:t>
            </a:r>
          </a:p>
          <a:p>
            <a:pPr algn="just"/>
            <a:r>
              <a:rPr lang="en-US" dirty="0">
                <a:solidFill>
                  <a:srgbClr val="404040"/>
                </a:solidFill>
                <a:latin typeface="Titillium Web"/>
              </a:rPr>
              <a:t>According to Nagios.com, “Nagios is a powerful monitoring system that enables organizations to identify and resolve IT infrastructure problems before they affect critical business processes.”</a:t>
            </a:r>
          </a:p>
          <a:p>
            <a:pPr algn="just"/>
            <a:r>
              <a:rPr lang="en-US" dirty="0">
                <a:solidFill>
                  <a:srgbClr val="ED145B"/>
                </a:solidFill>
                <a:latin typeface="Titillium Web"/>
                <a:hlinkClick r:id="rId2"/>
              </a:rPr>
              <a:t>Nagios</a:t>
            </a:r>
            <a:r>
              <a:rPr lang="en-US" dirty="0">
                <a:solidFill>
                  <a:srgbClr val="404040"/>
                </a:solidFill>
                <a:latin typeface="Titillium Web"/>
              </a:rPr>
              <a:t> is the industry standard in IT infrastructure monitoring. It has been designed with scalability and flexibility at its core. It plays a critical role in ensuring that outages won’t adversely affect an organization’s business processes. It provides an enterprise with a clear picture of its mission-critical IT infrastructure. It enables enterprises to detect and repair problems as well as mitigate future issues before they hit customers and end-users.</a:t>
            </a:r>
          </a:p>
          <a:p>
            <a:pPr algn="just"/>
            <a:r>
              <a:rPr lang="en-US" dirty="0">
                <a:solidFill>
                  <a:srgbClr val="404040"/>
                </a:solidFill>
                <a:latin typeface="Titillium Web"/>
              </a:rPr>
              <a:t>Nagios was originally called </a:t>
            </a:r>
            <a:r>
              <a:rPr lang="en-US" dirty="0" err="1">
                <a:solidFill>
                  <a:srgbClr val="404040"/>
                </a:solidFill>
                <a:latin typeface="Titillium Web"/>
              </a:rPr>
              <a:t>NetSaint</a:t>
            </a:r>
            <a:r>
              <a:rPr lang="en-US" dirty="0">
                <a:solidFill>
                  <a:srgbClr val="404040"/>
                </a:solidFill>
                <a:latin typeface="Titillium Web"/>
              </a:rPr>
              <a:t> and it was first released in 1999. Developed by Ethan </a:t>
            </a:r>
            <a:r>
              <a:rPr lang="en-US" dirty="0" err="1">
                <a:solidFill>
                  <a:srgbClr val="404040"/>
                </a:solidFill>
                <a:latin typeface="Titillium Web"/>
              </a:rPr>
              <a:t>Galstad</a:t>
            </a:r>
            <a:r>
              <a:rPr lang="en-US" dirty="0">
                <a:solidFill>
                  <a:srgbClr val="404040"/>
                </a:solidFill>
                <a:latin typeface="Titillium Web"/>
              </a:rPr>
              <a:t> and then refined by multiple contributors &amp; developers as an open-source project, Nagios has become an immensely popular and mostly the first choice for users when it comes to IT infrastructure monitoring. Nagios Enterprise is the company that was built around the Nagios core technology and it now offers a range of products besides the core Nagios platform, including XI, Log Server, Network Analyzer, and Fusion.</a:t>
            </a:r>
          </a:p>
          <a:p>
            <a:pPr algn="just"/>
            <a:r>
              <a:rPr lang="en-US" dirty="0">
                <a:solidFill>
                  <a:srgbClr val="404040"/>
                </a:solidFill>
                <a:latin typeface="Titillium Web"/>
              </a:rPr>
              <a:t> </a:t>
            </a:r>
            <a:endParaRPr lang="en-US" b="0" i="0" dirty="0">
              <a:solidFill>
                <a:srgbClr val="404040"/>
              </a:solidFill>
              <a:effectLst/>
              <a:latin typeface="Titillium Web"/>
            </a:endParaRPr>
          </a:p>
        </p:txBody>
      </p:sp>
    </p:spTree>
    <p:extLst>
      <p:ext uri="{BB962C8B-B14F-4D97-AF65-F5344CB8AC3E}">
        <p14:creationId xmlns:p14="http://schemas.microsoft.com/office/powerpoint/2010/main" val="3741956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984" y="1166843"/>
            <a:ext cx="8129016" cy="3416320"/>
          </a:xfrm>
          <a:prstGeom prst="rect">
            <a:avLst/>
          </a:prstGeom>
        </p:spPr>
        <p:txBody>
          <a:bodyPr wrap="square">
            <a:spAutoFit/>
          </a:bodyPr>
          <a:lstStyle/>
          <a:p>
            <a:r>
              <a:rPr lang="en-US" dirty="0">
                <a:solidFill>
                  <a:srgbClr val="404040"/>
                </a:solidFill>
                <a:latin typeface="Titillium Web"/>
              </a:rPr>
              <a:t>What can you do using Nagios?</a:t>
            </a:r>
          </a:p>
          <a:p>
            <a:pPr algn="just"/>
            <a:r>
              <a:rPr lang="en-US" dirty="0">
                <a:solidFill>
                  <a:srgbClr val="404040"/>
                </a:solidFill>
                <a:latin typeface="Titillium Web"/>
              </a:rPr>
              <a:t>Using Nagios, users can:</a:t>
            </a:r>
          </a:p>
          <a:p>
            <a:pPr>
              <a:buFont typeface="+mj-lt"/>
              <a:buAutoNum type="arabicPeriod"/>
            </a:pPr>
            <a:r>
              <a:rPr lang="en-US" dirty="0">
                <a:solidFill>
                  <a:srgbClr val="404040"/>
                </a:solidFill>
                <a:latin typeface="Titillium Web"/>
              </a:rPr>
              <a:t>Plan and make provisions for infrastructure upgrades before the outdated systems cause major (or minor) breakdowns and failures</a:t>
            </a:r>
          </a:p>
          <a:p>
            <a:pPr>
              <a:buFont typeface="+mj-lt"/>
              <a:buAutoNum type="arabicPeriod"/>
            </a:pPr>
            <a:r>
              <a:rPr lang="en-US" dirty="0">
                <a:solidFill>
                  <a:srgbClr val="404040"/>
                </a:solidFill>
                <a:latin typeface="Titillium Web"/>
              </a:rPr>
              <a:t>Respond to issues that are in the offing and maybe about to hit</a:t>
            </a:r>
          </a:p>
          <a:p>
            <a:pPr>
              <a:buFont typeface="+mj-lt"/>
              <a:buAutoNum type="arabicPeriod"/>
            </a:pPr>
            <a:r>
              <a:rPr lang="en-US" dirty="0">
                <a:solidFill>
                  <a:srgbClr val="404040"/>
                </a:solidFill>
                <a:latin typeface="Titillium Web"/>
              </a:rPr>
              <a:t>Automatically fix detected problems</a:t>
            </a:r>
          </a:p>
          <a:p>
            <a:pPr>
              <a:buFont typeface="+mj-lt"/>
              <a:buAutoNum type="arabicPeriod"/>
            </a:pPr>
            <a:r>
              <a:rPr lang="en-US" dirty="0">
                <a:solidFill>
                  <a:srgbClr val="404040"/>
                </a:solidFill>
                <a:latin typeface="Titillium Web"/>
              </a:rPr>
              <a:t>Coordinate the responses of the technical teams</a:t>
            </a:r>
          </a:p>
          <a:p>
            <a:pPr>
              <a:buFont typeface="+mj-lt"/>
              <a:buAutoNum type="arabicPeriod"/>
            </a:pPr>
            <a:r>
              <a:rPr lang="en-US" dirty="0">
                <a:solidFill>
                  <a:srgbClr val="404040"/>
                </a:solidFill>
                <a:latin typeface="Titillium Web"/>
              </a:rPr>
              <a:t>Ensure compliance with enterprise SLAs</a:t>
            </a:r>
          </a:p>
          <a:p>
            <a:pPr>
              <a:buFont typeface="+mj-lt"/>
              <a:buAutoNum type="arabicPeriod"/>
            </a:pPr>
            <a:r>
              <a:rPr lang="en-US" dirty="0">
                <a:solidFill>
                  <a:srgbClr val="404040"/>
                </a:solidFill>
                <a:latin typeface="Titillium Web"/>
              </a:rPr>
              <a:t>Ensure that any outages or unforeseen events have as minimal as possible impact on the enterprise’s bottom line and operations</a:t>
            </a:r>
          </a:p>
          <a:p>
            <a:pPr>
              <a:buFont typeface="+mj-lt"/>
              <a:buAutoNum type="arabicPeriod"/>
            </a:pPr>
            <a:r>
              <a:rPr lang="en-US" dirty="0">
                <a:solidFill>
                  <a:srgbClr val="404040"/>
                </a:solidFill>
                <a:latin typeface="Titillium Web"/>
              </a:rPr>
              <a:t>Monitor all the enterprise infrastructure and business processes</a:t>
            </a:r>
          </a:p>
          <a:p>
            <a:pPr algn="just"/>
            <a:r>
              <a:rPr lang="en-US" dirty="0">
                <a:solidFill>
                  <a:srgbClr val="404040"/>
                </a:solidFill>
                <a:latin typeface="Titillium Web"/>
              </a:rPr>
              <a:t> </a:t>
            </a:r>
            <a:endParaRPr lang="en-US" b="0" i="0" dirty="0">
              <a:solidFill>
                <a:srgbClr val="404040"/>
              </a:solidFill>
              <a:effectLst/>
              <a:latin typeface="Titillium Web"/>
            </a:endParaRPr>
          </a:p>
        </p:txBody>
      </p:sp>
    </p:spTree>
    <p:extLst>
      <p:ext uri="{BB962C8B-B14F-4D97-AF65-F5344CB8AC3E}">
        <p14:creationId xmlns:p14="http://schemas.microsoft.com/office/powerpoint/2010/main" val="3769494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1328" y="1809369"/>
            <a:ext cx="8814816" cy="4247317"/>
          </a:xfrm>
          <a:prstGeom prst="rect">
            <a:avLst/>
          </a:prstGeom>
        </p:spPr>
        <p:txBody>
          <a:bodyPr wrap="square">
            <a:spAutoFit/>
          </a:bodyPr>
          <a:lstStyle/>
          <a:p>
            <a:pPr algn="just"/>
            <a:r>
              <a:rPr lang="en-US" dirty="0">
                <a:solidFill>
                  <a:srgbClr val="404040"/>
                </a:solidFill>
                <a:latin typeface="Titillium Web"/>
              </a:rPr>
              <a:t>Nagios is a powerful monitoring system that enables organizations to identify and resolve IT infrastructure problems before affecting critical business processes.</a:t>
            </a:r>
          </a:p>
          <a:p>
            <a:pPr algn="just"/>
            <a:r>
              <a:rPr lang="en-US" dirty="0">
                <a:solidFill>
                  <a:srgbClr val="404040"/>
                </a:solidFill>
                <a:latin typeface="Titillium Web"/>
              </a:rPr>
              <a:t>Like some of the most popular and useful platforms &amp; tools in the DevOps ecosystem, Nagios is open-source. It was originally designed to run on the Linux operating system but now functions on Linux, Windows, as well as Unix operating systems.</a:t>
            </a:r>
          </a:p>
          <a:p>
            <a:pPr algn="just"/>
            <a:r>
              <a:rPr lang="en-US" dirty="0">
                <a:solidFill>
                  <a:srgbClr val="404040"/>
                </a:solidFill>
                <a:latin typeface="Titillium Web"/>
              </a:rPr>
              <a:t>One of the most important things Nagios does is that it runs periodic checks on critical parameters of application, network, and server resources. Nagios will monitor important parameters and functions like memory usage, disk usage, microprocessor load, number of processes running simultaneously at any given time, log files that are running, etc. It will also monitor important services, including common network protocols such as SMTP (Simple Mail Transfer Protocol), POP 3 (Post Office Protocol 3), HTTP (Hypertext Transfer Protocol), etc. Nagios will initiate active checks regularly. The passive checks would be done by the external applications which are connected to Nagios.</a:t>
            </a:r>
            <a:endParaRPr lang="en-US" b="0" i="0" dirty="0">
              <a:solidFill>
                <a:srgbClr val="404040"/>
              </a:solidFill>
              <a:effectLst/>
              <a:latin typeface="Titillium Web"/>
            </a:endParaRPr>
          </a:p>
        </p:txBody>
      </p:sp>
    </p:spTree>
    <p:extLst>
      <p:ext uri="{BB962C8B-B14F-4D97-AF65-F5344CB8AC3E}">
        <p14:creationId xmlns:p14="http://schemas.microsoft.com/office/powerpoint/2010/main" val="1716361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168" y="1124677"/>
            <a:ext cx="9692640" cy="5078313"/>
          </a:xfrm>
          <a:prstGeom prst="rect">
            <a:avLst/>
          </a:prstGeom>
        </p:spPr>
        <p:txBody>
          <a:bodyPr wrap="square">
            <a:spAutoFit/>
          </a:bodyPr>
          <a:lstStyle/>
          <a:p>
            <a:r>
              <a:rPr lang="en-US" dirty="0">
                <a:solidFill>
                  <a:srgbClr val="404040"/>
                </a:solidFill>
                <a:latin typeface="Titillium Web"/>
              </a:rPr>
              <a:t>What is the Nagios Structure?</a:t>
            </a:r>
          </a:p>
          <a:p>
            <a:pPr algn="just"/>
            <a:r>
              <a:rPr lang="en-US" dirty="0">
                <a:solidFill>
                  <a:srgbClr val="404040"/>
                </a:solidFill>
                <a:latin typeface="Titillium Web"/>
              </a:rPr>
              <a:t>A Nagios user can choose to work in the command-line interface (CLI) or a web-based graphical user interface (GUI). On the Nagios dashboard, one will find all the important information about the critical parameters of the range of assets in the enterprise that Nagios is monitoring. These parameters and thresholds can be defined by the users and alerts can be configured for sending out when any of the parameters or thresholds reach a critical level. Nagios also offers an authorization system using which the system administrator can restrict access to users.</a:t>
            </a:r>
          </a:p>
          <a:p>
            <a:pPr algn="just"/>
            <a:r>
              <a:rPr lang="en-US" dirty="0">
                <a:solidFill>
                  <a:srgbClr val="404040"/>
                </a:solidFill>
                <a:latin typeface="Titillium Web"/>
              </a:rPr>
              <a:t>One major advantage of Nagios is that it can run both agent-based and agentless configurations. When using agent-based configuration, independent agents are installed on any hardware or software systems for collecting data which would then be transmitted &amp; reported to the management server. Popular Nagios agents include NRDP (Nagios Remote Data Processor), NCPA (Nagios Cross Platform Agent), and </a:t>
            </a:r>
            <a:r>
              <a:rPr lang="en-US" dirty="0" err="1">
                <a:solidFill>
                  <a:srgbClr val="404040"/>
                </a:solidFill>
                <a:latin typeface="Titillium Web"/>
              </a:rPr>
              <a:t>NSClient</a:t>
            </a:r>
            <a:r>
              <a:rPr lang="en-US" dirty="0">
                <a:solidFill>
                  <a:srgbClr val="404040"/>
                </a:solidFill>
                <a:latin typeface="Titillium Web"/>
              </a:rPr>
              <a:t>++. Remote scripts and plug-ins can be run with the NRPE (Nagios Remote Plugin Executor) to enable remote monitoring of system loads, memory usage, and disk usage. When using agentless monitoring configurations, existing protocols are used to emulate agents. Either approach can be used based on requirements to monitor file system usage, OS metrics, service, process states, etc.</a:t>
            </a:r>
            <a:endParaRPr lang="en-US" b="0" i="0" dirty="0">
              <a:solidFill>
                <a:srgbClr val="404040"/>
              </a:solidFill>
              <a:effectLst/>
              <a:latin typeface="Titillium Web"/>
            </a:endParaRPr>
          </a:p>
        </p:txBody>
      </p:sp>
    </p:spTree>
    <p:extLst>
      <p:ext uri="{BB962C8B-B14F-4D97-AF65-F5344CB8AC3E}">
        <p14:creationId xmlns:p14="http://schemas.microsoft.com/office/powerpoint/2010/main" val="358518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048" y="1471028"/>
            <a:ext cx="10323576" cy="4146648"/>
          </a:xfrm>
          <a:prstGeom prst="rect">
            <a:avLst/>
          </a:prstGeom>
        </p:spPr>
        <p:txBody>
          <a:bodyPr wrap="square">
            <a:spAutoFit/>
          </a:bodyPr>
          <a:lstStyle/>
          <a:p>
            <a:pPr algn="just">
              <a:lnSpc>
                <a:spcPct val="107000"/>
              </a:lnSpc>
              <a:spcAft>
                <a:spcPts val="800"/>
              </a:spcAft>
            </a:pPr>
            <a:r>
              <a:rPr lang="en-US" sz="24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Adoption Statistics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Well, the market is huge, yet again, it's nowhere close to stopping and is still evolving, and most importantly, DevOps has proved to be more prominent than ever before. You'll be amazed to learn that a few extraordinary things are happening in DevOps. Do you wonder what those things are? Read on to unleash the same.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According to research conducted by Gartner, more than </a:t>
            </a:r>
            <a:r>
              <a:rPr lang="en-US" sz="2400" b="1" u="sng" dirty="0" smtClean="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85% of organizations"/>
              </a:rPr>
              <a:t>85% of organizations</a:t>
            </a: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 will embrace the cloud-first principle by 2025. Isn’t that interesting? Of course, it is, right? Now let us walk you through a few DevOps adoption statistics.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06269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0" y="1752836"/>
            <a:ext cx="9994392" cy="32537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99% of the organizations say they had a positive impact post-implementing DevOps in their organization in 2020.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61% of the businesses quoted that DevOps helped them in the best possible ways to produce higher-quality deliverables in 2020.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Almost 49% of the organizations reported a reduction in time-to-market software and service in 2020.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According to reports by Statista, the adoption of DevOps rose from </a:t>
            </a:r>
            <a:r>
              <a:rPr lang="en-US" sz="2400" u="sng" dirty="0" smtClean="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33% of the companies in 2017"/>
              </a:rPr>
              <a:t>33% of the companies in 2017</a:t>
            </a: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 to 63% in 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80581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2728" y="1619210"/>
            <a:ext cx="9592056" cy="3751476"/>
          </a:xfrm>
          <a:prstGeom prst="rect">
            <a:avLst/>
          </a:prstGeom>
        </p:spPr>
        <p:txBody>
          <a:bodyPr wrap="square">
            <a:spAutoFit/>
          </a:bodyPr>
          <a:lstStyle/>
          <a:p>
            <a:pPr algn="just">
              <a:lnSpc>
                <a:spcPct val="107000"/>
              </a:lnSpc>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The stats are exciting to note, right? The statistics depict that DevOps has been able to change the way businesses work and derive results.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Growth Statistics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The global DevOps market size was estimated at USD 4,311.95 million in 2020, expected to reach USD 5,114.57 million in 2021. According to research conducted by </a:t>
            </a:r>
            <a:r>
              <a:rPr lang="en-US" sz="2400" b="1" u="sng" dirty="0" smtClean="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Global Newswire"/>
              </a:rPr>
              <a:t>Global Newswire</a:t>
            </a: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 at a CAGR of 18.95%, it is estimated to reach USD 12,215.54 million by 2026. The growth stats are intriguing, too; let us look at more of these to understand better.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7911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952" y="2049199"/>
            <a:ext cx="9930384" cy="32537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86% of the businesses say that their company must develop and begin production of new software quickly, so they see value in DevOps, according to data collected by Google. Not to overlook that businesses that can quickly deliver digital products to consumers have an edge over competitors.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Arial" panose="020B0604020202020204" pitchFamily="34" charset="0"/>
                <a:ea typeface="Times New Roman" panose="02020603050405020304" pitchFamily="18" charset="0"/>
                <a:cs typeface="Times New Roman" panose="02020603050405020304" pitchFamily="18" charset="0"/>
              </a:rPr>
              <a:t>Data collected and research conducted by Google also suggests that 77% of the organizations currently rely on DevOps to deploy software or to plan to shortly.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42048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37" y="2518215"/>
            <a:ext cx="10075935" cy="4515852"/>
          </a:xfrm>
          <a:prstGeom prst="rect">
            <a:avLst/>
          </a:prstGeom>
        </p:spPr>
        <p:txBody>
          <a:bodyPr wrap="square">
            <a:spAutoFit/>
          </a:bodyPr>
          <a:lstStyle/>
          <a:p>
            <a:pPr algn="just">
              <a:lnSpc>
                <a:spcPct val="107000"/>
              </a:lnSpc>
              <a:spcAft>
                <a:spcPts val="800"/>
              </a:spcAft>
            </a:pP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DevOps Containerization </a:t>
            </a:r>
            <a:r>
              <a:rPr lang="en-US" sz="2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Statistics</a:t>
            </a:r>
          </a:p>
          <a:p>
            <a:pPr algn="just">
              <a:lnSpc>
                <a:spcPct val="107000"/>
              </a:lnSpc>
              <a:spcAft>
                <a:spcPts val="800"/>
              </a:spcAft>
            </a:pPr>
            <a:r>
              <a:rPr lang="en-US" sz="2000" dirty="0"/>
              <a:t>Agility and quick releases have been the utmost foundations that gave birth to the idea of containers, which has become mainstream in the IT world today. </a:t>
            </a:r>
            <a:endParaRPr lang="en-US" sz="2000" dirty="0" smtClean="0"/>
          </a:p>
          <a:p>
            <a:pPr algn="just">
              <a:lnSpc>
                <a:spcPct val="107000"/>
              </a:lnSpc>
              <a:spcAft>
                <a:spcPts val="800"/>
              </a:spcAft>
            </a:pPr>
            <a:r>
              <a:rPr lang="en-US" sz="2000" dirty="0" smtClean="0"/>
              <a:t>Now </a:t>
            </a:r>
            <a:r>
              <a:rPr lang="en-US" sz="2000" dirty="0"/>
              <a:t>let us walk you through a few </a:t>
            </a:r>
            <a:r>
              <a:rPr lang="en-US" sz="2000" b="1" u="sng" dirty="0">
                <a:hlinkClick r:id="rId2" tooltip="DevOps containerization service"/>
              </a:rPr>
              <a:t>DevOps containerization service</a:t>
            </a:r>
            <a:r>
              <a:rPr lang="en-US" sz="2000" dirty="0"/>
              <a:t> statistics that will ultimately surprise you</a:t>
            </a:r>
            <a:r>
              <a:rPr lang="en-US" sz="2000" dirty="0" smtClean="0"/>
              <a:t>.</a:t>
            </a:r>
          </a:p>
          <a:p>
            <a:pPr lvl="0" algn="just"/>
            <a:r>
              <a:rPr lang="en-US" sz="2000" dirty="0"/>
              <a:t>The worldwide container management revenue is expected to grow from a small base of $465.8 million in 2020 to $944 million in 2024, according to a new forecast from Gartner, Inc.</a:t>
            </a:r>
          </a:p>
          <a:p>
            <a:pPr lvl="0" algn="just"/>
            <a:r>
              <a:rPr lang="en-US" sz="2000" dirty="0"/>
              <a:t>By 2023, 70% of organizations will effectively run two or more containerized applications.</a:t>
            </a:r>
          </a:p>
          <a:p>
            <a:pPr lvl="0" algn="just"/>
            <a:r>
              <a:rPr lang="en-US" sz="2000" u="sng" dirty="0">
                <a:hlinkClick r:id="rId3" tooltip="46% of the software developer's"/>
              </a:rPr>
              <a:t>46% of the software developer's</a:t>
            </a:r>
            <a:r>
              <a:rPr lang="en-US" sz="2000" dirty="0"/>
              <a:t> priority is containerization, 43% on quality and security, and 32% on CI/CD implementation.</a:t>
            </a:r>
          </a:p>
          <a:p>
            <a:pPr algn="just"/>
            <a:r>
              <a:rPr lang="en-US" sz="2000" dirty="0"/>
              <a:t>The application container market size was valued at 2.76 billion in 2021 and is projected to reach USD 33.86 billion by 2030, growing at a CAGR of 32.12% from 2023 to </a:t>
            </a:r>
            <a:r>
              <a:rPr lang="en-US" sz="2000" dirty="0" smtClean="0"/>
              <a:t>2030.</a:t>
            </a:r>
            <a:endParaRPr lang="en-US" sz="2000" dirty="0"/>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4">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426332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2836</Words>
  <Application>Microsoft Office PowerPoint</Application>
  <PresentationFormat>Widescreen</PresentationFormat>
  <Paragraphs>229</Paragraphs>
  <Slides>49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__Source_Sans_Pro_fea366</vt:lpstr>
      <vt:lpstr>-apple-system</vt:lpstr>
      <vt:lpstr>Arial</vt:lpstr>
      <vt:lpstr>Calibri</vt:lpstr>
      <vt:lpstr>Calibri Light</vt:lpstr>
      <vt:lpstr>Merriweather</vt:lpstr>
      <vt:lpstr>Poppins</vt:lpstr>
      <vt:lpstr>Raleway</vt:lpstr>
      <vt:lpstr>Segoe UI</vt:lpstr>
      <vt:lpstr>source-sans-pro</vt:lpstr>
      <vt:lpstr>Symbol</vt:lpstr>
      <vt:lpstr>Times New Roman</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18</cp:revision>
  <dcterms:created xsi:type="dcterms:W3CDTF">2023-09-27T15:13:16Z</dcterms:created>
  <dcterms:modified xsi:type="dcterms:W3CDTF">2023-10-21T10:35:36Z</dcterms:modified>
</cp:coreProperties>
</file>