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70" r:id="rId15"/>
    <p:sldId id="271" r:id="rId16"/>
    <p:sldId id="272" r:id="rId17"/>
    <p:sldId id="273" r:id="rId18"/>
    <p:sldId id="274" r:id="rId19"/>
    <p:sldId id="275" r:id="rId20"/>
    <p:sldId id="278"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89AAAC-BFCF-4D14-A3B0-A1677ABE0D53}"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395193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9AAAC-BFCF-4D14-A3B0-A1677ABE0D53}"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22743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9AAAC-BFCF-4D14-A3B0-A1677ABE0D53}"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18539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9AAAC-BFCF-4D14-A3B0-A1677ABE0D53}"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47370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89AAAC-BFCF-4D14-A3B0-A1677ABE0D53}"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49347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89AAAC-BFCF-4D14-A3B0-A1677ABE0D53}"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78267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89AAAC-BFCF-4D14-A3B0-A1677ABE0D53}"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365146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89AAAC-BFCF-4D14-A3B0-A1677ABE0D53}"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371400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9AAAC-BFCF-4D14-A3B0-A1677ABE0D53}"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230227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9AAAC-BFCF-4D14-A3B0-A1677ABE0D53}"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51234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9AAAC-BFCF-4D14-A3B0-A1677ABE0D53}"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0FDC-CC2C-4FCD-87CF-F7B66A6A84B1}" type="slidenum">
              <a:rPr lang="en-US" smtClean="0"/>
              <a:t>‹#›</a:t>
            </a:fld>
            <a:endParaRPr lang="en-US"/>
          </a:p>
        </p:txBody>
      </p:sp>
    </p:spTree>
    <p:extLst>
      <p:ext uri="{BB962C8B-B14F-4D97-AF65-F5344CB8AC3E}">
        <p14:creationId xmlns:p14="http://schemas.microsoft.com/office/powerpoint/2010/main" val="119932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9AAAC-BFCF-4D14-A3B0-A1677ABE0D53}" type="datetimeFigureOut">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F0FDC-CC2C-4FCD-87CF-F7B66A6A84B1}" type="slidenum">
              <a:rPr lang="en-US" smtClean="0"/>
              <a:t>‹#›</a:t>
            </a:fld>
            <a:endParaRPr lang="en-US"/>
          </a:p>
        </p:txBody>
      </p:sp>
    </p:spTree>
    <p:extLst>
      <p:ext uri="{BB962C8B-B14F-4D97-AF65-F5344CB8AC3E}">
        <p14:creationId xmlns:p14="http://schemas.microsoft.com/office/powerpoint/2010/main" val="336164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edureka.co/blog/git-commands-with-example/#git%20diff" TargetMode="External"/><Relationship Id="rId3" Type="http://schemas.openxmlformats.org/officeDocument/2006/relationships/hyperlink" Target="https://www.edureka.co/blog/git-commands-with-example/#git%20config" TargetMode="External"/><Relationship Id="rId7" Type="http://schemas.openxmlformats.org/officeDocument/2006/relationships/hyperlink" Target="https://www.edureka.co/blog/git-commands-with-example/#git%20commit" TargetMode="External"/><Relationship Id="rId2" Type="http://schemas.openxmlformats.org/officeDocument/2006/relationships/hyperlink" Target="https://www.edureka.co/git-github-sp" TargetMode="External"/><Relationship Id="rId1" Type="http://schemas.openxmlformats.org/officeDocument/2006/relationships/slideLayout" Target="../slideLayouts/slideLayout7.xml"/><Relationship Id="rId6" Type="http://schemas.openxmlformats.org/officeDocument/2006/relationships/hyperlink" Target="https://www.edureka.co/blog/git-commands-with-example/#git%20add" TargetMode="External"/><Relationship Id="rId5" Type="http://schemas.openxmlformats.org/officeDocument/2006/relationships/hyperlink" Target="https://www.edureka.co/blog/git-commands-with-example/#git%20clone" TargetMode="External"/><Relationship Id="rId4" Type="http://schemas.openxmlformats.org/officeDocument/2006/relationships/hyperlink" Target="https://www.edureka.co/blog/git-commands-with-example/#git%20init" TargetMode="External"/><Relationship Id="rId9" Type="http://schemas.openxmlformats.org/officeDocument/2006/relationships/hyperlink" Target="https://www.edureka.co/blog/git-commands-with-example/#git%20rese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edureka.co/blog/git-commands-with-example/#git%20checkout" TargetMode="External"/><Relationship Id="rId13" Type="http://schemas.openxmlformats.org/officeDocument/2006/relationships/hyperlink" Target="https://www.edureka.co/blog/git-commands-with-example/#git%20stash" TargetMode="External"/><Relationship Id="rId3" Type="http://schemas.openxmlformats.org/officeDocument/2006/relationships/hyperlink" Target="https://www.edureka.co/blog/git-commands-with-example/#git%20rm" TargetMode="External"/><Relationship Id="rId7" Type="http://schemas.openxmlformats.org/officeDocument/2006/relationships/hyperlink" Target="https://www.edureka.co/blog/git-commands-with-example/#git%20branch" TargetMode="External"/><Relationship Id="rId12" Type="http://schemas.openxmlformats.org/officeDocument/2006/relationships/hyperlink" Target="https://www.edureka.co/blog/git-commands-with-example/#git%20pull" TargetMode="External"/><Relationship Id="rId2" Type="http://schemas.openxmlformats.org/officeDocument/2006/relationships/hyperlink" Target="https://www.edureka.co/blog/git-commands-with-example/#git%20status" TargetMode="External"/><Relationship Id="rId1" Type="http://schemas.openxmlformats.org/officeDocument/2006/relationships/slideLayout" Target="../slideLayouts/slideLayout7.xml"/><Relationship Id="rId6" Type="http://schemas.openxmlformats.org/officeDocument/2006/relationships/hyperlink" Target="https://www.edureka.co/blog/git-commands-with-example/#git%20tag" TargetMode="External"/><Relationship Id="rId11" Type="http://schemas.openxmlformats.org/officeDocument/2006/relationships/hyperlink" Target="https://www.edureka.co/blog/git-commands-with-example/#git%20push" TargetMode="External"/><Relationship Id="rId5" Type="http://schemas.openxmlformats.org/officeDocument/2006/relationships/hyperlink" Target="https://www.edureka.co/blog/git-commands-with-example/#git%20show" TargetMode="External"/><Relationship Id="rId10" Type="http://schemas.openxmlformats.org/officeDocument/2006/relationships/hyperlink" Target="https://www.edureka.co/blog/git-commands-with-example/#git%20remote" TargetMode="External"/><Relationship Id="rId4" Type="http://schemas.openxmlformats.org/officeDocument/2006/relationships/hyperlink" Target="https://www.edureka.co/blog/git-commands-with-example/#git%20log" TargetMode="External"/><Relationship Id="rId9" Type="http://schemas.openxmlformats.org/officeDocument/2006/relationships/hyperlink" Target="https://www.edureka.co/blog/git-commands-with-example/#git%20merg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425" y="1471446"/>
            <a:ext cx="8537608" cy="4669612"/>
          </a:xfrm>
          <a:prstGeom prst="rect">
            <a:avLst/>
          </a:prstGeom>
        </p:spPr>
        <p:txBody>
          <a:bodyPr wrap="square">
            <a:spAutoFit/>
          </a:bodyPr>
          <a:lstStyle/>
          <a:p>
            <a:pPr algn="just" fontAlgn="base">
              <a:lnSpc>
                <a:spcPct val="107000"/>
              </a:lnSpc>
            </a:pPr>
            <a:r>
              <a:rPr lang="en-US" sz="4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What is a “version control system”?</a:t>
            </a:r>
            <a:r>
              <a:rPr lang="en-US" sz="4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4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4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Version control systems are a category of software tools that helps in recording changes made to files by keeping a track of modifications done in the code. </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76939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5406" y="1126045"/>
            <a:ext cx="10116152" cy="4146648"/>
          </a:xfrm>
          <a:prstGeom prst="rect">
            <a:avLst/>
          </a:prstGeom>
        </p:spPr>
        <p:txBody>
          <a:bodyPr wrap="square">
            <a:spAutoFit/>
          </a:bodyPr>
          <a:lstStyle/>
          <a:p>
            <a:pPr algn="just" fontAlgn="base">
              <a:lnSpc>
                <a:spcPct val="107000"/>
              </a:lnSpc>
            </a:pPr>
            <a:r>
              <a:rPr lang="en-US" sz="24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Distributed Version Control Systems:</a:t>
            </a: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To make your changes visible to others, 4 things are required: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You commit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286897"/>
          </a:xfrm>
          <a:prstGeom prst="rect">
            <a:avLst/>
          </a:prstGeom>
          <a:noFill/>
          <a:ln>
            <a:noFill/>
          </a:ln>
        </p:spPr>
      </p:pic>
    </p:spTree>
    <p:extLst>
      <p:ext uri="{BB962C8B-B14F-4D97-AF65-F5344CB8AC3E}">
        <p14:creationId xmlns:p14="http://schemas.microsoft.com/office/powerpoint/2010/main" val="2507282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9830" y="799697"/>
            <a:ext cx="8781449" cy="2463367"/>
          </a:xfrm>
          <a:prstGeom prst="rect">
            <a:avLst/>
          </a:prstGeom>
        </p:spPr>
        <p:txBody>
          <a:bodyPr wrap="square">
            <a:spAutoFit/>
          </a:bodyPr>
          <a:lstStyle/>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You push</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They pull</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They update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most popular distributed version control systems are </a:t>
            </a:r>
            <a:r>
              <a:rPr lang="en-US" sz="2400" spc="10" dirty="0" err="1"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and Mercurial. They help us overcome the problem of single point of failure.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883489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vcs"/>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028700"/>
            <a:ext cx="7096225" cy="4800600"/>
          </a:xfrm>
          <a:prstGeom prst="rect">
            <a:avLst/>
          </a:prstGeom>
          <a:noFill/>
          <a:ln>
            <a:noFill/>
          </a:ln>
        </p:spPr>
      </p:pic>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102814"/>
          </a:xfrm>
          <a:prstGeom prst="rect">
            <a:avLst/>
          </a:prstGeom>
          <a:noFill/>
          <a:ln>
            <a:noFill/>
          </a:ln>
        </p:spPr>
      </p:pic>
    </p:spTree>
    <p:extLst>
      <p:ext uri="{BB962C8B-B14F-4D97-AF65-F5344CB8AC3E}">
        <p14:creationId xmlns:p14="http://schemas.microsoft.com/office/powerpoint/2010/main" val="403204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4657" y="654518"/>
            <a:ext cx="10404909" cy="6349430"/>
          </a:xfrm>
          <a:prstGeom prst="rect">
            <a:avLst/>
          </a:prstGeom>
        </p:spPr>
        <p:txBody>
          <a:bodyPr wrap="square">
            <a:spAutoFit/>
          </a:bodyPr>
          <a:lstStyle/>
          <a:p>
            <a:pPr algn="just" fontAlgn="base">
              <a:lnSpc>
                <a:spcPct val="107000"/>
              </a:lnSpc>
            </a:pPr>
            <a:endPar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pPr>
            <a:endParaRPr lang="en-US" sz="2000"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pPr>
            <a:endPar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Purpose of Version Control:</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Multiple people can work simultaneously on a single project. Everyone works on and edits their own copy of the files and it is up to them when they wish to share the changes made by them with the rest of the team.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also enables one person to use multiple computers to work on a project, so it is valuable even if you are working by yourself.</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integrates the work that is done simultaneously by different members of the team. In some rare cases, when conflicting edits are made by two people to the same line of a file, then human assistance is requested by the version control system in deciding what should be done.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Version control provides access to the historical versions of a project. This is insurance against computer crashes or data loss. If any mistake is made, you can easily roll back to a previous version. It is also possible to undo specific edits that too without losing the work done in the meanwhile. It can be easily known when, why, and by whom any part of a file was edited.</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32651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162" y="1231051"/>
            <a:ext cx="8229600" cy="3233834"/>
          </a:xfrm>
          <a:prstGeom prst="rect">
            <a:avLst/>
          </a:prstGeom>
        </p:spPr>
        <p:txBody>
          <a:bodyPr wrap="square">
            <a:spAutoFit/>
          </a:bodyPr>
          <a:lstStyle/>
          <a:p>
            <a:pPr algn="just" fontAlgn="base">
              <a:lnSpc>
                <a:spcPct val="107000"/>
              </a:lnSpc>
              <a:spcAft>
                <a:spcPts val="750"/>
              </a:spcAf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 Version control system tracks any kind of changes made to the project file, why these changes were made, and references to the problems fixed or enhancements introduced. It allows developer teams to manage and track changes in code over time. It allows a person to switch to the previous states of the file, compare the versions and helps to identify issues in a file in a more efficient way. </a:t>
            </a:r>
            <a:b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244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533" y="1901018"/>
            <a:ext cx="9490509" cy="3629007"/>
          </a:xfrm>
          <a:prstGeom prst="rect">
            <a:avLst/>
          </a:prstGeom>
        </p:spPr>
        <p:txBody>
          <a:bodyPr wrap="square">
            <a:spAutoFit/>
          </a:bodyPr>
          <a:lstStyle/>
          <a:p>
            <a:pPr algn="ctr" fontAlgn="base">
              <a:lnSpc>
                <a:spcPct val="107000"/>
              </a:lnSpc>
            </a:pPr>
            <a:r>
              <a:rPr lang="en-US" sz="2400" b="1" spc="10" dirty="0" err="1"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4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 Version control system)</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pPr>
            <a:r>
              <a:rPr lang="en-US" sz="2400" spc="10" dirty="0" err="1"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is one of the way of implementing the idea of version control. It is Distributed Version Control System(</a:t>
            </a:r>
            <a:r>
              <a:rPr lang="en-US" sz="24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DVCS</a:t>
            </a: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Unlike Centralized Version Control System that uses a central server to store all files and enables team collaboration, DVCS just can be implemented just with a help of a desktop, single software available at a command line. So the failure of the central server does not create any problem in DVCS. So a lot of operations can be performed when you are offline.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054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389" y="1308291"/>
            <a:ext cx="9731142" cy="3698257"/>
          </a:xfrm>
          <a:prstGeom prst="rect">
            <a:avLst/>
          </a:prstGeom>
        </p:spPr>
        <p:txBody>
          <a:bodyPr wrap="square">
            <a:spAutoFit/>
          </a:bodyPr>
          <a:lstStyle/>
          <a:p>
            <a:pPr algn="ctr"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Advantages of </a:t>
            </a:r>
            <a:r>
              <a:rPr lang="en-US" sz="2000" b="1" spc="10" dirty="0" err="1"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Free and Open Source:</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10" dirty="0" err="1"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is a free and Open source software system with which the users and programmers can edit, modify or reuse the software’s source code. It gives developers the opportunity to improve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Instant Backup:</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Data can be instantly retrieved as there are several copies available.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Efficient and Low requirements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i="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Staging Area:</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This is an intermediate area where commits can be formatted and reviewed before completing the commit. We can manage which change is needed for which version of the file and stage them for different commit commands.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627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5663" y="510348"/>
            <a:ext cx="9596387" cy="4783874"/>
          </a:xfrm>
          <a:prstGeom prst="rect">
            <a:avLst/>
          </a:prstGeom>
        </p:spPr>
        <p:txBody>
          <a:bodyPr wrap="square">
            <a:spAutoFit/>
          </a:bodyPr>
          <a:lstStyle/>
          <a:p>
            <a:pPr algn="ctr">
              <a:lnSpc>
                <a:spcPct val="107000"/>
              </a:lnSpc>
            </a:pPr>
            <a:r>
              <a:rPr lang="en-US" sz="2000" b="1" kern="1800" dirty="0" err="1" smtClean="0">
                <a:solidFill>
                  <a:srgbClr val="303030"/>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kern="1800" dirty="0" smtClean="0">
                <a:solidFill>
                  <a:srgbClr val="303030"/>
                </a:solidFill>
                <a:effectLst/>
                <a:latin typeface="Arial" panose="020B0604020202020204" pitchFamily="34" charset="0"/>
                <a:ea typeface="Times New Roman" panose="02020603050405020304" pitchFamily="18" charset="0"/>
                <a:cs typeface="Times New Roman" panose="02020603050405020304" pitchFamily="18" charset="0"/>
              </a:rPr>
              <a:t> - Life Cycle</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720"/>
              </a:spcAf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chapter, we will discuss the life cycle of </a:t>
            </a:r>
            <a:r>
              <a:rPr lang="en-US" sz="2000" b="1" dirty="0" err="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algn="just">
              <a:lnSpc>
                <a:spcPct val="107000"/>
              </a:lnSpc>
              <a:spcBef>
                <a:spcPts val="600"/>
              </a:spcBef>
              <a:spcAft>
                <a:spcPts val="720"/>
              </a:spcAf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General workflow is as follows −</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clone the </a:t>
            </a:r>
            <a:r>
              <a:rPr lang="en-US" sz="2000" b="1" dirty="0" err="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repository as a working copy.</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modify the working copy by adding/editing files.</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necessary, you also update the working copy by taking other developer's changes.</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review the changes before commit.</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 commit changes. If everything is fine, then you push the changes to the repository.</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After committing, if you realize something is wrong, then you correct the last commit and push the changes to the repository.</a:t>
            </a: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720"/>
              </a:spcAft>
            </a:pPr>
            <a:r>
              <a:rPr lang="en-US" sz="2000" b="1"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Shown below is the pictorial representation of the work-flow.</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38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it Tutorial"/>
          <p:cNvPicPr/>
          <p:nvPr/>
        </p:nvPicPr>
        <p:blipFill>
          <a:blip r:embed="rId2">
            <a:extLst>
              <a:ext uri="{28A0092B-C50C-407E-A947-70E740481C1C}">
                <a14:useLocalDpi xmlns:a14="http://schemas.microsoft.com/office/drawing/2010/main" val="0"/>
              </a:ext>
            </a:extLst>
          </a:blip>
          <a:srcRect/>
          <a:stretch>
            <a:fillRect/>
          </a:stretch>
        </p:blipFill>
        <p:spPr bwMode="auto">
          <a:xfrm>
            <a:off x="1953929" y="869315"/>
            <a:ext cx="8200724" cy="5119370"/>
          </a:xfrm>
          <a:prstGeom prst="rect">
            <a:avLst/>
          </a:prstGeom>
          <a:noFill/>
          <a:ln>
            <a:noFill/>
          </a:ln>
        </p:spPr>
      </p:pic>
    </p:spTree>
    <p:extLst>
      <p:ext uri="{BB962C8B-B14F-4D97-AF65-F5344CB8AC3E}">
        <p14:creationId xmlns:p14="http://schemas.microsoft.com/office/powerpoint/2010/main" val="5693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0"/>
            <a:ext cx="11280808" cy="3660169"/>
          </a:xfrm>
          <a:prstGeom prst="rect">
            <a:avLst/>
          </a:prstGeom>
        </p:spPr>
        <p:txBody>
          <a:bodyPr wrap="square">
            <a:spAutoFit/>
          </a:bodyPr>
          <a:lstStyle/>
          <a:p>
            <a:pPr algn="just"/>
            <a:r>
              <a:rPr lang="en-US" b="1" i="1" u="none" strike="noStrike" dirty="0" err="1" smtClean="0">
                <a:solidFill>
                  <a:srgbClr val="007BFF"/>
                </a:solidFill>
                <a:effectLst/>
                <a:latin typeface="Arial" panose="020B0604020202020204" pitchFamily="34" charset="0"/>
                <a:ea typeface="Times New Roman" panose="02020603050405020304" pitchFamily="18" charset="0"/>
                <a:hlinkClick r:id="rId2"/>
              </a:rPr>
              <a:t>Git</a:t>
            </a:r>
            <a:r>
              <a:rPr lang="en-US" b="1" i="1" u="none" strike="noStrike" dirty="0" smtClean="0">
                <a:solidFill>
                  <a:srgbClr val="007BFF"/>
                </a:solidFill>
                <a:effectLst/>
                <a:latin typeface="Arial" panose="020B0604020202020204" pitchFamily="34" charset="0"/>
                <a:ea typeface="Times New Roman" panose="02020603050405020304" pitchFamily="18" charset="0"/>
                <a:hlinkClick r:id="rId2"/>
              </a:rPr>
              <a:t> &amp; GitHub certification</a:t>
            </a:r>
            <a:r>
              <a:rPr lang="en-US" dirty="0" smtClean="0">
                <a:solidFill>
                  <a:srgbClr val="4A4A4A"/>
                </a:solidFill>
                <a:effectLst/>
                <a:latin typeface="Arial" panose="020B0604020202020204" pitchFamily="34" charset="0"/>
                <a:ea typeface="Times New Roman" panose="02020603050405020304" pitchFamily="18" charset="0"/>
              </a:rPr>
              <a:t> has steadily risen from being just a preferred skill to a must-have skill for multiple job roles today. </a:t>
            </a:r>
            <a:r>
              <a:rPr lang="en-US" dirty="0" smtClean="0">
                <a:effectLst/>
                <a:latin typeface="Times New Roman" panose="02020603050405020304" pitchFamily="18" charset="0"/>
                <a:ea typeface="Times New Roman" panose="02020603050405020304" pitchFamily="18" charset="0"/>
              </a:rPr>
              <a:t>In this blog, I will talk about the Top 20 </a:t>
            </a:r>
            <a:r>
              <a:rPr lang="en-US" dirty="0" err="1" smtClean="0">
                <a:effectLst/>
                <a:latin typeface="Times New Roman" panose="02020603050405020304" pitchFamily="18" charset="0"/>
                <a:ea typeface="Times New Roman" panose="02020603050405020304" pitchFamily="18" charset="0"/>
              </a:rPr>
              <a:t>Git</a:t>
            </a:r>
            <a:r>
              <a:rPr lang="en-US" dirty="0" smtClean="0">
                <a:effectLst/>
                <a:latin typeface="Times New Roman" panose="02020603050405020304" pitchFamily="18" charset="0"/>
                <a:ea typeface="Times New Roman" panose="02020603050405020304" pitchFamily="18" charset="0"/>
              </a:rPr>
              <a:t> Commands that you will be using frequently while you are working with </a:t>
            </a:r>
            <a:r>
              <a:rPr lang="en-US" dirty="0" err="1" smtClean="0">
                <a:effectLst/>
                <a:latin typeface="Times New Roman" panose="02020603050405020304" pitchFamily="18" charset="0"/>
                <a:ea typeface="Times New Roman" panose="02020603050405020304" pitchFamily="18" charset="0"/>
              </a:rPr>
              <a:t>Git</a:t>
            </a:r>
            <a:r>
              <a:rPr lang="en-US" dirty="0" smtClean="0">
                <a:effectLst/>
                <a:latin typeface="Times New Roman" panose="02020603050405020304" pitchFamily="18" charset="0"/>
                <a:ea typeface="Times New Roman" panose="02020603050405020304" pitchFamily="18" charset="0"/>
              </a:rPr>
              <a:t>.</a:t>
            </a:r>
          </a:p>
          <a:p>
            <a:pPr algn="just"/>
            <a:r>
              <a:rPr lang="en-US" dirty="0" smtClean="0">
                <a:solidFill>
                  <a:srgbClr val="4A4A4A"/>
                </a:solidFill>
                <a:effectLst/>
                <a:latin typeface="Arial" panose="020B0604020202020204" pitchFamily="34" charset="0"/>
                <a:ea typeface="Times New Roman" panose="02020603050405020304" pitchFamily="18" charset="0"/>
              </a:rPr>
              <a:t>Following are the  </a:t>
            </a:r>
            <a:r>
              <a:rPr lang="en-US" dirty="0" err="1" smtClean="0">
                <a:solidFill>
                  <a:srgbClr val="4A4A4A"/>
                </a:solidFill>
                <a:effectLst/>
                <a:latin typeface="Arial" panose="020B0604020202020204" pitchFamily="34" charset="0"/>
                <a:ea typeface="Times New Roman" panose="02020603050405020304" pitchFamily="18" charset="0"/>
              </a:rPr>
              <a:t>Git</a:t>
            </a:r>
            <a:r>
              <a:rPr lang="en-US" dirty="0" smtClean="0">
                <a:solidFill>
                  <a:srgbClr val="4A4A4A"/>
                </a:solidFill>
                <a:effectLst/>
                <a:latin typeface="Arial" panose="020B0604020202020204" pitchFamily="34" charset="0"/>
                <a:ea typeface="Times New Roman" panose="02020603050405020304" pitchFamily="18" charset="0"/>
              </a:rPr>
              <a:t> commands which are being covered:</a:t>
            </a:r>
            <a:endParaRPr lang="en-US" dirty="0" smtClean="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 </a:t>
            </a: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config</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 </a:t>
            </a: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init</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 clone</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 add</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7"/>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7"/>
              </a:rPr>
              <a:t> commit</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8"/>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8"/>
              </a:rPr>
              <a:t> diff</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u="sng" dirty="0" err="1"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9"/>
              </a:rPr>
              <a:t>git</a:t>
            </a:r>
            <a:r>
              <a:rPr lang="en-US" sz="1600" b="1" u="sng" dirty="0" smtClean="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9"/>
              </a:rPr>
              <a:t> reset</a:t>
            </a:r>
            <a:endParaRPr lang="en-US" sz="1600" dirty="0" smtClean="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928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8543" y="567384"/>
            <a:ext cx="9326879" cy="4686219"/>
          </a:xfrm>
          <a:prstGeom prst="rect">
            <a:avLst/>
          </a:prstGeom>
        </p:spPr>
        <p:txBody>
          <a:bodyPr wrap="square">
            <a:spAutoFit/>
          </a:bodyPr>
          <a:lstStyle/>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Why Version Control system is so Important?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As we know that a software product is developed in collaboration by a group of developers they might be located at different locations and each one of them contributes to some specific kind of functionality/features. So in order to contribute to the product, they made modifications to the source code(either by adding or removing). A version control system is a kind of software that helps the developer team to efficiently communicate and manage(track) all the changes that have been made to the source code along with the information like who made and what changes have been made. A separate branch is created for every contributor who made the changes and the changes aren’t merged into the original source code unless all are analyzed as soon as the changes are green signaled they merged to the main source code. It not only keeps source code organized but also improves productivity by making the development process smooth.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017390"/>
          </a:xfrm>
          <a:prstGeom prst="rect">
            <a:avLst/>
          </a:prstGeom>
          <a:noFill/>
          <a:ln>
            <a:noFill/>
          </a:ln>
        </p:spPr>
      </p:pic>
    </p:spTree>
    <p:extLst>
      <p:ext uri="{BB962C8B-B14F-4D97-AF65-F5344CB8AC3E}">
        <p14:creationId xmlns:p14="http://schemas.microsoft.com/office/powerpoint/2010/main" val="2859407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78119"/>
            <a:ext cx="6096000" cy="4762266"/>
          </a:xfrm>
          <a:prstGeom prst="rect">
            <a:avLst/>
          </a:prstGeom>
        </p:spPr>
        <p:txBody>
          <a:bodyPr>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2"/>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2"/>
              </a:rPr>
              <a:t> status</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rPr>
              <a:t> </a:t>
            </a: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rPr>
              <a:t>rm</a:t>
            </a:r>
            <a:endPar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3"/>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4"/>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4"/>
              </a:rPr>
              <a:t> log</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5"/>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5"/>
              </a:rPr>
              <a:t> show</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6"/>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6"/>
              </a:rPr>
              <a:t> tag</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7"/>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7"/>
              </a:rPr>
              <a:t> branch</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8"/>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8"/>
              </a:rPr>
              <a:t> checkout</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9"/>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9"/>
              </a:rPr>
              <a:t> merge</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0"/>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0"/>
              </a:rPr>
              <a:t> remote</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1"/>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1"/>
              </a:rPr>
              <a:t> push</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2"/>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2"/>
              </a:rPr>
              <a:t> pull</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u="sng" dirty="0" err="1">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3"/>
              </a:rPr>
              <a:t>git</a:t>
            </a:r>
            <a:r>
              <a:rPr lang="en-US" b="1" u="sng" dirty="0">
                <a:solidFill>
                  <a:srgbClr val="007BFF"/>
                </a:solidFill>
                <a:latin typeface="Arial" panose="020B0604020202020204" pitchFamily="34" charset="0"/>
                <a:ea typeface="Calibri" panose="020F0502020204030204" pitchFamily="34" charset="0"/>
                <a:cs typeface="Times New Roman" panose="02020603050405020304" pitchFamily="18" charset="0"/>
                <a:hlinkClick r:id="rId13"/>
              </a:rPr>
              <a:t> stash</a:t>
            </a:r>
            <a:endParaRPr lang="en-US" dirty="0">
              <a:solidFill>
                <a:srgbClr val="4A4A4A"/>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32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it Config Command - Git Commands - Edureka"/>
          <p:cNvPicPr/>
          <p:nvPr/>
        </p:nvPicPr>
        <p:blipFill>
          <a:blip r:embed="rId2">
            <a:extLst>
              <a:ext uri="{28A0092B-C50C-407E-A947-70E740481C1C}">
                <a14:useLocalDpi xmlns:a14="http://schemas.microsoft.com/office/drawing/2010/main" val="0"/>
              </a:ext>
            </a:extLst>
          </a:blip>
          <a:srcRect/>
          <a:stretch>
            <a:fillRect/>
          </a:stretch>
        </p:blipFill>
        <p:spPr bwMode="auto">
          <a:xfrm>
            <a:off x="3044507" y="1453416"/>
            <a:ext cx="8515434" cy="1145405"/>
          </a:xfrm>
          <a:prstGeom prst="rect">
            <a:avLst/>
          </a:prstGeom>
          <a:noFill/>
          <a:ln>
            <a:noFill/>
          </a:ln>
        </p:spPr>
      </p:pic>
    </p:spTree>
    <p:extLst>
      <p:ext uri="{BB962C8B-B14F-4D97-AF65-F5344CB8AC3E}">
        <p14:creationId xmlns:p14="http://schemas.microsoft.com/office/powerpoint/2010/main" val="2254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887" y="1157852"/>
            <a:ext cx="10202780" cy="4808239"/>
          </a:xfrm>
          <a:prstGeom prst="rect">
            <a:avLst/>
          </a:prstGeom>
        </p:spPr>
        <p:txBody>
          <a:bodyPr wrap="square">
            <a:spAutoFit/>
          </a:bodyPr>
          <a:lstStyle/>
          <a:p>
            <a:pPr algn="just" fontAlgn="base">
              <a:lnSpc>
                <a:spcPct val="107000"/>
              </a:lnSpc>
              <a:spcAft>
                <a:spcPts val="750"/>
              </a:spcAft>
            </a:pPr>
            <a:r>
              <a:rPr lang="en-US" sz="32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Basically Version control system keeps track on changes made on a particular software and take a snapshot of every modification. Let’s suppose if a team of developer add some new functionalities in an application and the updated version is not working properly so as the version control system keeps track of our work so with the help of version control system we can omit the new changes and continue with the previous version.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231966"/>
          </a:xfrm>
          <a:prstGeom prst="rect">
            <a:avLst/>
          </a:prstGeom>
          <a:noFill/>
          <a:ln>
            <a:noFill/>
          </a:ln>
        </p:spPr>
      </p:pic>
    </p:spTree>
    <p:extLst>
      <p:ext uri="{BB962C8B-B14F-4D97-AF65-F5344CB8AC3E}">
        <p14:creationId xmlns:p14="http://schemas.microsoft.com/office/powerpoint/2010/main" val="145792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6531" y="1474178"/>
            <a:ext cx="10058399" cy="4356898"/>
          </a:xfrm>
          <a:prstGeom prst="rect">
            <a:avLst/>
          </a:prstGeom>
        </p:spPr>
        <p:txBody>
          <a:bodyPr wrap="square">
            <a:spAutoFit/>
          </a:bodyPr>
          <a:lstStyle/>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Benefits of the version control system: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Enhances the project development speed by providing efficient collaboration,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Leverages the productivity, expedites product delivery, and skills of the employees through better communication and assistance,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Reduce possibilities of errors and conflicts meanwhile project development through traceability to every small change,</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Employees or contributors of the project can contribute from anywhere irrespective of the different geographical locations through this </a:t>
            </a: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VCS,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For each different contributor to the project, a different working copy is maintained and not merged to the main file unless the working copy is validated. The most popular example is </a:t>
            </a:r>
            <a:r>
              <a:rPr lang="en-US" sz="2000" b="1" spc="10" dirty="0" err="1"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Git</a:t>
            </a: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Helix core, Microsoft TFS,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Helps in recovery in case of any disaster or contingent situation,</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Informs us about Who, What, When, Why changes have been made.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224211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2408" y="1441500"/>
            <a:ext cx="10222029" cy="5015540"/>
          </a:xfrm>
          <a:prstGeom prst="rect">
            <a:avLst/>
          </a:prstGeom>
        </p:spPr>
        <p:txBody>
          <a:bodyPr wrap="square">
            <a:spAutoFit/>
          </a:bodyPr>
          <a:lstStyle/>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Use of Version Control System:</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 repository:</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It can be thought of as a database of changes. It contains all the edits and historical versions (snapshots) of the project.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Copy of Work (sometimes called as checkout):</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It is the personal copy of all the files in a project. You can edit to this copy, without affecting the work of others and you can finally commit your changes to a repository when you are done making your changes.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Working in a group: </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Consider yourself working in a company where you are asked to work on some live project. You can’t change the main code as it is in production, and any change may cause inconvenience to the user, also you are working in a team so you need to collaborate with your team to and adapt their changes. Version control helps you with the, merging different requests to main repository without making any undesirable changes. You may test the functionalities without putting it live, and you don’t need to download and set up each time, just pull the changes and do the changes, test it and merge it back. It may be visualized as.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91529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20220620184447/Untitleddesign4-300x210.png"/>
          <p:cNvPicPr/>
          <p:nvPr/>
        </p:nvPicPr>
        <p:blipFill>
          <a:blip r:embed="rId2">
            <a:extLst>
              <a:ext uri="{28A0092B-C50C-407E-A947-70E740481C1C}">
                <a14:useLocalDpi xmlns:a14="http://schemas.microsoft.com/office/drawing/2010/main" val="0"/>
              </a:ext>
            </a:extLst>
          </a:blip>
          <a:srcRect/>
          <a:stretch>
            <a:fillRect/>
          </a:stretch>
        </p:blipFill>
        <p:spPr bwMode="auto">
          <a:xfrm>
            <a:off x="1309036" y="1174282"/>
            <a:ext cx="7295950" cy="5361272"/>
          </a:xfrm>
          <a:prstGeom prst="rect">
            <a:avLst/>
          </a:prstGeom>
          <a:noFill/>
          <a:ln>
            <a:noFill/>
          </a:ln>
        </p:spPr>
      </p:pic>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2857795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154" y="1859822"/>
            <a:ext cx="10578163" cy="4788811"/>
          </a:xfrm>
          <a:prstGeom prst="rect">
            <a:avLst/>
          </a:prstGeom>
        </p:spPr>
        <p:txBody>
          <a:bodyPr wrap="square">
            <a:spAutoFit/>
          </a:bodyPr>
          <a:lstStyle/>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Types of Version Control Systems:</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Local Version Control Systems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Centralized Version Control Systems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Distributed Version Control Systems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Local Version Control Systems:</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pPr>
            <a:r>
              <a:rPr lang="en-US" sz="20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Centralized Version Control Systems:</a:t>
            </a: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Centralized version control systems contain just one repository globally and every user need to commit for reflecting one’s changes in the repository. It is possible for others to see your changes by updating.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750"/>
              </a:spcAf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Two things are required to make your changes visible to others which are: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You commit</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20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They update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317659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vcs"/>
          <p:cNvPicPr/>
          <p:nvPr/>
        </p:nvPicPr>
        <p:blipFill>
          <a:blip r:embed="rId2">
            <a:extLst>
              <a:ext uri="{28A0092B-C50C-407E-A947-70E740481C1C}">
                <a14:useLocalDpi xmlns:a14="http://schemas.microsoft.com/office/drawing/2010/main" val="0"/>
              </a:ext>
            </a:extLst>
          </a:blip>
          <a:srcRect/>
          <a:stretch>
            <a:fillRect/>
          </a:stretch>
        </p:blipFill>
        <p:spPr bwMode="auto">
          <a:xfrm>
            <a:off x="2890369" y="2110406"/>
            <a:ext cx="6199505" cy="4523740"/>
          </a:xfrm>
          <a:prstGeom prst="rect">
            <a:avLst/>
          </a:prstGeom>
          <a:noFill/>
          <a:ln>
            <a:noFill/>
          </a:ln>
        </p:spPr>
      </p:pic>
      <p:pic>
        <p:nvPicPr>
          <p:cNvPr id="3" name="Google Shape;91;p1" descr="India's Best Private University in Punjab - LPU"/>
          <p:cNvPicPr preferRelativeResize="0"/>
          <p:nvPr/>
        </p:nvPicPr>
        <p:blipFill rotWithShape="1">
          <a:blip r:embed="rId3">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825160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176" y="1905802"/>
            <a:ext cx="8980370" cy="4814523"/>
          </a:xfrm>
          <a:prstGeom prst="rect">
            <a:avLst/>
          </a:prstGeom>
        </p:spPr>
        <p:txBody>
          <a:bodyPr wrap="square">
            <a:spAutoFit/>
          </a:bodyPr>
          <a:lstStyle/>
          <a:p>
            <a:pPr algn="just" fontAlgn="base">
              <a:lnSpc>
                <a:spcPct val="107000"/>
              </a:lnSpc>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benefit</a:t>
            </a: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of CVCS (Centralized Version Control Systems) makes collaboration amongst developers along with providing an insight to a certain extent on what everyone else is doing on the project. It allows administrators to fine-grained control over who can do what.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pP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has some </a:t>
            </a:r>
            <a:r>
              <a:rPr lang="en-US" sz="2400" b="1"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downsides</a:t>
            </a:r>
            <a:r>
              <a:rPr lang="en-US" sz="2400" spc="10" dirty="0" smtClean="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as well which led to the development of DVS. The most obvious is the single point of failure that the centralized repository represents if it goes down during that period collaboration and saving versioned changes is not possible. What if the hard disk of the central database becomes corrupted, and proper backups haven’t been kept? You lose absolutely everything.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oogle Shape;91;p1" descr="India's Best Private University in Punjab - LPU"/>
          <p:cNvPicPr preferRelativeResize="0"/>
          <p:nvPr/>
        </p:nvPicPr>
        <p:blipFill rotWithShape="1">
          <a:blip r:embed="rId2">
            <a:alphaModFix/>
          </a:blip>
          <a:srcRect/>
          <a:stretch/>
        </p:blipFill>
        <p:spPr>
          <a:xfrm>
            <a:off x="7495794" y="-74114"/>
            <a:ext cx="2724150" cy="1676400"/>
          </a:xfrm>
          <a:prstGeom prst="rect">
            <a:avLst/>
          </a:prstGeom>
          <a:noFill/>
          <a:ln>
            <a:noFill/>
          </a:ln>
        </p:spPr>
      </p:pic>
    </p:spTree>
    <p:extLst>
      <p:ext uri="{BB962C8B-B14F-4D97-AF65-F5344CB8AC3E}">
        <p14:creationId xmlns:p14="http://schemas.microsoft.com/office/powerpoint/2010/main" val="1290533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701</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cp:revision>
  <dcterms:created xsi:type="dcterms:W3CDTF">2023-09-04T15:52:01Z</dcterms:created>
  <dcterms:modified xsi:type="dcterms:W3CDTF">2023-09-06T11:21:53Z</dcterms:modified>
</cp:coreProperties>
</file>