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85" r:id="rId3"/>
    <p:sldId id="256" r:id="rId4"/>
    <p:sldId id="257" r:id="rId5"/>
    <p:sldId id="286" r:id="rId6"/>
    <p:sldId id="287" r:id="rId7"/>
    <p:sldId id="288"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2" r:id="rId27"/>
    <p:sldId id="283" r:id="rId28"/>
    <p:sldId id="284" r:id="rId29"/>
    <p:sldId id="279" r:id="rId30"/>
    <p:sldId id="280"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 Ruzdan" userId="281b3fb1-178d-4595-a67e-42f3d5782a4e" providerId="ADAL" clId="{E40B843E-CA60-42D7-8B44-4730C873D6D9}"/>
    <pc:docChg chg="custSel modSld">
      <pc:chgData name="Ayan Ruzdan" userId="281b3fb1-178d-4595-a67e-42f3d5782a4e" providerId="ADAL" clId="{E40B843E-CA60-42D7-8B44-4730C873D6D9}" dt="2023-12-04T16:07:05.874" v="6" actId="20577"/>
      <pc:docMkLst>
        <pc:docMk/>
      </pc:docMkLst>
      <pc:sldChg chg="modSp mod">
        <pc:chgData name="Ayan Ruzdan" userId="281b3fb1-178d-4595-a67e-42f3d5782a4e" providerId="ADAL" clId="{E40B843E-CA60-42D7-8B44-4730C873D6D9}" dt="2023-12-04T16:07:05.874" v="6" actId="20577"/>
        <pc:sldMkLst>
          <pc:docMk/>
          <pc:sldMk cId="2371812682" sldId="266"/>
        </pc:sldMkLst>
        <pc:spChg chg="mod">
          <ac:chgData name="Ayan Ruzdan" userId="281b3fb1-178d-4595-a67e-42f3d5782a4e" providerId="ADAL" clId="{E40B843E-CA60-42D7-8B44-4730C873D6D9}" dt="2023-12-04T16:07:05.874" v="6" actId="20577"/>
          <ac:spMkLst>
            <pc:docMk/>
            <pc:sldMk cId="2371812682" sldId="266"/>
            <ac:spMk id="3" creationId="{B9CA1BF7-0AEC-995C-1EE4-0E3E6779D9A8}"/>
          </ac:spMkLst>
        </pc:spChg>
      </pc:sldChg>
      <pc:sldChg chg="delSp mod">
        <pc:chgData name="Ayan Ruzdan" userId="281b3fb1-178d-4595-a67e-42f3d5782a4e" providerId="ADAL" clId="{E40B843E-CA60-42D7-8B44-4730C873D6D9}" dt="2023-12-04T15:55:25.843" v="1" actId="478"/>
        <pc:sldMkLst>
          <pc:docMk/>
          <pc:sldMk cId="2271620514" sldId="285"/>
        </pc:sldMkLst>
        <pc:spChg chg="del">
          <ac:chgData name="Ayan Ruzdan" userId="281b3fb1-178d-4595-a67e-42f3d5782a4e" providerId="ADAL" clId="{E40B843E-CA60-42D7-8B44-4730C873D6D9}" dt="2023-12-04T15:55:25.843" v="1" actId="478"/>
          <ac:spMkLst>
            <pc:docMk/>
            <pc:sldMk cId="2271620514" sldId="285"/>
            <ac:spMk id="2" creationId="{A76442DA-F341-4052-1B02-9C7B79E39ACF}"/>
          </ac:spMkLst>
        </pc:spChg>
      </pc:sldChg>
      <pc:sldChg chg="delSp mod">
        <pc:chgData name="Ayan Ruzdan" userId="281b3fb1-178d-4595-a67e-42f3d5782a4e" providerId="ADAL" clId="{E40B843E-CA60-42D7-8B44-4730C873D6D9}" dt="2023-12-04T15:55:21.464" v="0" actId="478"/>
        <pc:sldMkLst>
          <pc:docMk/>
          <pc:sldMk cId="598065270" sldId="289"/>
        </pc:sldMkLst>
        <pc:spChg chg="del">
          <ac:chgData name="Ayan Ruzdan" userId="281b3fb1-178d-4595-a67e-42f3d5782a4e" providerId="ADAL" clId="{E40B843E-CA60-42D7-8B44-4730C873D6D9}" dt="2023-12-04T15:55:21.464" v="0" actId="478"/>
          <ac:spMkLst>
            <pc:docMk/>
            <pc:sldMk cId="598065270" sldId="289"/>
            <ac:spMk id="2" creationId="{3FA3D0DB-DB76-9DA7-95F9-801A5C8315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EDBA-44C2-AEF8-CA28-F736EF7CEB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5922C5-CA4B-8E4B-AD68-AC6E327A9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95AC6B-5396-8AAF-82BE-21DCF27F911B}"/>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5" name="Footer Placeholder 4">
            <a:extLst>
              <a:ext uri="{FF2B5EF4-FFF2-40B4-BE49-F238E27FC236}">
                <a16:creationId xmlns:a16="http://schemas.microsoft.com/office/drawing/2014/main" id="{C8AB5888-E89D-3E20-8C9C-69B8BB2D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C5E22-35B5-150E-F97B-BFD93A210007}"/>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374656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537A-CD01-18A4-FC09-6B3E28E6AB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F16DC3-2845-051E-8083-70BACEAB3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1782E-1BDB-9DF1-7CF1-823E5E431718}"/>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5" name="Footer Placeholder 4">
            <a:extLst>
              <a:ext uri="{FF2B5EF4-FFF2-40B4-BE49-F238E27FC236}">
                <a16:creationId xmlns:a16="http://schemas.microsoft.com/office/drawing/2014/main" id="{82BE395F-5D60-6558-EF66-042877DF2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D92C-6A69-B814-0856-773D05E4A178}"/>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94062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815C4-A273-8039-A72C-E2E9E7AD22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E6C71E-C2BD-BDA3-401A-87214E09EA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F9238-D369-0909-AB3D-0D21A5D1E4B2}"/>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5" name="Footer Placeholder 4">
            <a:extLst>
              <a:ext uri="{FF2B5EF4-FFF2-40B4-BE49-F238E27FC236}">
                <a16:creationId xmlns:a16="http://schemas.microsoft.com/office/drawing/2014/main" id="{9F282129-74CD-1E41-4A5B-7871AB28F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E73B7-E8B0-1D10-B696-4B58CDBF0386}"/>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247602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ADE7-F155-DEB2-6004-E061EF014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7B8DDE-A77E-19B4-0358-9699C5D2DF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25A65-56DC-419B-40CD-60BACD3480A1}"/>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5" name="Footer Placeholder 4">
            <a:extLst>
              <a:ext uri="{FF2B5EF4-FFF2-40B4-BE49-F238E27FC236}">
                <a16:creationId xmlns:a16="http://schemas.microsoft.com/office/drawing/2014/main" id="{A674A6DD-DC0D-BB80-BF48-A72403AC8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A1198-AEC5-C0BE-4301-CF08B885D73E}"/>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26866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0A1D-30BC-37DE-6026-720ACC9CD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A57EFE-3995-EA62-6811-DC00A1ADC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F4CE5-611F-B097-2B2C-095D07219168}"/>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5" name="Footer Placeholder 4">
            <a:extLst>
              <a:ext uri="{FF2B5EF4-FFF2-40B4-BE49-F238E27FC236}">
                <a16:creationId xmlns:a16="http://schemas.microsoft.com/office/drawing/2014/main" id="{A15E89BB-C60C-5196-436E-540C708BC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02474-B4E6-A192-16A0-056E4FEDD466}"/>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1867262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DBB5-D376-B26D-B876-3CB5788C1A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20722-0A79-4B15-6C50-700A49DF9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8FCB2-1C9B-7D4D-D4F2-A54B3B14DF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C423BF-AA8D-223B-9C89-6A89820E3A68}"/>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6" name="Footer Placeholder 5">
            <a:extLst>
              <a:ext uri="{FF2B5EF4-FFF2-40B4-BE49-F238E27FC236}">
                <a16:creationId xmlns:a16="http://schemas.microsoft.com/office/drawing/2014/main" id="{76134AFE-2558-4902-D722-CCC1736B6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DD0BC-5AAA-0869-C421-DA233E4912FD}"/>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2106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5B23-9C54-C110-2E96-F10333350B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86370-72C3-426E-A46D-3978D1C7A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53EB41-5E38-EF50-46AC-55355ED88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EB549B-C60D-A035-F6BF-6DCB8ACD3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044F58-9E88-29BC-1694-891474675E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AD348B-F9D7-5A99-F091-8F704797ABB1}"/>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8" name="Footer Placeholder 7">
            <a:extLst>
              <a:ext uri="{FF2B5EF4-FFF2-40B4-BE49-F238E27FC236}">
                <a16:creationId xmlns:a16="http://schemas.microsoft.com/office/drawing/2014/main" id="{F46C5AEF-C041-A2A3-2D75-F840EB03A7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52EF1B-B96C-ADE9-093E-7B36EFAFEE6F}"/>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65704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D8FC-8789-8F9F-DB18-7560845123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915F38-9387-DA02-936B-F0A5E148EEA2}"/>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4" name="Footer Placeholder 3">
            <a:extLst>
              <a:ext uri="{FF2B5EF4-FFF2-40B4-BE49-F238E27FC236}">
                <a16:creationId xmlns:a16="http://schemas.microsoft.com/office/drawing/2014/main" id="{90682C31-EFC5-4BDD-0AD0-AAFB46A9C1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0AED28-BB03-6492-9206-4AAAC904C42F}"/>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32682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0E584-E841-BD76-F0D1-FF0DBB6CC9A0}"/>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3" name="Footer Placeholder 2">
            <a:extLst>
              <a:ext uri="{FF2B5EF4-FFF2-40B4-BE49-F238E27FC236}">
                <a16:creationId xmlns:a16="http://schemas.microsoft.com/office/drawing/2014/main" id="{B2913D04-C19A-2C77-9071-75A4564BC8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A4DBD-44E8-2725-B400-8D9684434B27}"/>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258897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E2E4-4735-5664-D1A6-F8C519A3C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4D4D60-90F3-B051-C481-1A2555274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6B40B-D3AA-29CB-6917-BFFE52397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8751B-B15B-3558-42F4-709785C1634D}"/>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6" name="Footer Placeholder 5">
            <a:extLst>
              <a:ext uri="{FF2B5EF4-FFF2-40B4-BE49-F238E27FC236}">
                <a16:creationId xmlns:a16="http://schemas.microsoft.com/office/drawing/2014/main" id="{DDCAD795-7AF2-83E1-AA75-D1FE691EB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F9B9BB-E932-1C82-D73A-2ABA90647ED2}"/>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255057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C89A-275C-ECEB-DA73-0B1201A1C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A1D68-B656-71AD-8F9D-C941C706C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69F54C-92BC-B9C4-5E8B-F551CA886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5C87D-659E-539B-EFB5-31106098C958}"/>
              </a:ext>
            </a:extLst>
          </p:cNvPr>
          <p:cNvSpPr>
            <a:spLocks noGrp="1"/>
          </p:cNvSpPr>
          <p:nvPr>
            <p:ph type="dt" sz="half" idx="10"/>
          </p:nvPr>
        </p:nvSpPr>
        <p:spPr/>
        <p:txBody>
          <a:bodyPr/>
          <a:lstStyle/>
          <a:p>
            <a:fld id="{8EAC2D9F-F30F-473D-9CE4-0B8A6E4469E6}" type="datetimeFigureOut">
              <a:rPr lang="en-US" smtClean="0"/>
              <a:t>12/4/2023</a:t>
            </a:fld>
            <a:endParaRPr lang="en-US"/>
          </a:p>
        </p:txBody>
      </p:sp>
      <p:sp>
        <p:nvSpPr>
          <p:cNvPr id="6" name="Footer Placeholder 5">
            <a:extLst>
              <a:ext uri="{FF2B5EF4-FFF2-40B4-BE49-F238E27FC236}">
                <a16:creationId xmlns:a16="http://schemas.microsoft.com/office/drawing/2014/main" id="{2A7181CD-56E3-B4E6-630E-C43FC5DF4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CD758-E90E-301D-2DEA-D767384606E5}"/>
              </a:ext>
            </a:extLst>
          </p:cNvPr>
          <p:cNvSpPr>
            <a:spLocks noGrp="1"/>
          </p:cNvSpPr>
          <p:nvPr>
            <p:ph type="sldNum" sz="quarter" idx="12"/>
          </p:nvPr>
        </p:nvSpPr>
        <p:spPr/>
        <p:txBody>
          <a:bodyPr/>
          <a:lstStyle/>
          <a:p>
            <a:fld id="{541DD89A-15EC-4225-B5B6-AACE5A838ADD}" type="slidenum">
              <a:rPr lang="en-US" smtClean="0"/>
              <a:t>‹#›</a:t>
            </a:fld>
            <a:endParaRPr lang="en-US"/>
          </a:p>
        </p:txBody>
      </p:sp>
    </p:spTree>
    <p:extLst>
      <p:ext uri="{BB962C8B-B14F-4D97-AF65-F5344CB8AC3E}">
        <p14:creationId xmlns:p14="http://schemas.microsoft.com/office/powerpoint/2010/main" val="261646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00D7ED-AA38-A832-0D63-20F4AB8F0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DE76EB-7D96-07E7-054A-13E09D59C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75153-74D2-2D91-0C44-333BD455D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C2D9F-F30F-473D-9CE4-0B8A6E4469E6}" type="datetimeFigureOut">
              <a:rPr lang="en-US" smtClean="0"/>
              <a:t>12/4/2023</a:t>
            </a:fld>
            <a:endParaRPr lang="en-US"/>
          </a:p>
        </p:txBody>
      </p:sp>
      <p:sp>
        <p:nvSpPr>
          <p:cNvPr id="5" name="Footer Placeholder 4">
            <a:extLst>
              <a:ext uri="{FF2B5EF4-FFF2-40B4-BE49-F238E27FC236}">
                <a16:creationId xmlns:a16="http://schemas.microsoft.com/office/drawing/2014/main" id="{ECEFC9C5-87F5-8FF8-CD89-B0F957F85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E5B7DC-06E9-D807-D28C-964E3598A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DD89A-15EC-4225-B5B6-AACE5A838ADD}" type="slidenum">
              <a:rPr lang="en-US" smtClean="0"/>
              <a:t>‹#›</a:t>
            </a:fld>
            <a:endParaRPr lang="en-US"/>
          </a:p>
        </p:txBody>
      </p:sp>
    </p:spTree>
    <p:extLst>
      <p:ext uri="{BB962C8B-B14F-4D97-AF65-F5344CB8AC3E}">
        <p14:creationId xmlns:p14="http://schemas.microsoft.com/office/powerpoint/2010/main" val="361779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6820D-F6AB-7C2D-AA93-DBB5311C044A}"/>
              </a:ext>
            </a:extLst>
          </p:cNvPr>
          <p:cNvSpPr>
            <a:spLocks noGrp="1"/>
          </p:cNvSpPr>
          <p:nvPr>
            <p:ph idx="1"/>
          </p:nvPr>
        </p:nvSpPr>
        <p:spPr/>
        <p:txBody>
          <a:bodyPr/>
          <a:lstStyle/>
          <a:p>
            <a:pPr marL="0" indent="0">
              <a:buNone/>
            </a:pPr>
            <a:r>
              <a:rPr lang="en-US" dirty="0">
                <a:solidFill>
                  <a:srgbClr val="FF0000"/>
                </a:solidFill>
              </a:rPr>
              <a:t>			</a:t>
            </a:r>
            <a:r>
              <a:rPr lang="en-US" sz="6000" dirty="0">
                <a:solidFill>
                  <a:srgbClr val="FF0000"/>
                </a:solidFill>
              </a:rPr>
              <a:t>Software Testing</a:t>
            </a:r>
            <a:endParaRPr lang="en-US" dirty="0">
              <a:solidFill>
                <a:srgbClr val="FF0000"/>
              </a:solidFill>
            </a:endParaRPr>
          </a:p>
        </p:txBody>
      </p:sp>
    </p:spTree>
    <p:extLst>
      <p:ext uri="{BB962C8B-B14F-4D97-AF65-F5344CB8AC3E}">
        <p14:creationId xmlns:p14="http://schemas.microsoft.com/office/powerpoint/2010/main" val="59806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Integration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lnSpcReduction="10000"/>
          </a:bodyPr>
          <a:lstStyle/>
          <a:p>
            <a:r>
              <a:rPr lang="en-US" b="1" dirty="0"/>
              <a:t>Top-Down Integration Testing</a:t>
            </a:r>
            <a:r>
              <a:rPr lang="en-US" dirty="0"/>
              <a:t>:</a:t>
            </a:r>
          </a:p>
          <a:p>
            <a:endParaRPr lang="en-US" dirty="0"/>
          </a:p>
          <a:p>
            <a:r>
              <a:rPr lang="en-US" b="1" dirty="0"/>
              <a:t>Definition</a:t>
            </a:r>
            <a:r>
              <a:rPr lang="en-US" dirty="0"/>
              <a:t>: Top-down integration testing begins by testing the higher-level modules first and gradually integrating lower-level modules.</a:t>
            </a:r>
          </a:p>
          <a:p>
            <a:r>
              <a:rPr lang="en-US" b="1" dirty="0"/>
              <a:t>Purpose</a:t>
            </a:r>
            <a:r>
              <a:rPr lang="en-US" dirty="0"/>
              <a:t>: This approach checks the main functionalities early on but may postpone testing detailed components.</a:t>
            </a:r>
          </a:p>
          <a:p>
            <a:r>
              <a:rPr lang="en-US" dirty="0"/>
              <a:t>Example (LMS Context): Start by testing essential LMS features like user authentication and course enrollment. After ensuring they work together, you add more details like content delivery and assessment. Think of it as building a pyramid, where you establish the base functionality first before adding the finer components.</a:t>
            </a:r>
          </a:p>
        </p:txBody>
      </p:sp>
    </p:spTree>
    <p:extLst>
      <p:ext uri="{BB962C8B-B14F-4D97-AF65-F5344CB8AC3E}">
        <p14:creationId xmlns:p14="http://schemas.microsoft.com/office/powerpoint/2010/main" val="351741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Integration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lnSpcReduction="20000"/>
          </a:bodyPr>
          <a:lstStyle/>
          <a:p>
            <a:r>
              <a:rPr lang="en-US" b="1" dirty="0"/>
              <a:t>Bottom-Up Integration Testing</a:t>
            </a:r>
            <a:r>
              <a:rPr lang="en-US" dirty="0"/>
              <a:t>:</a:t>
            </a:r>
          </a:p>
          <a:p>
            <a:endParaRPr lang="en-US" dirty="0"/>
          </a:p>
          <a:p>
            <a:r>
              <a:rPr lang="en-US" b="1" dirty="0"/>
              <a:t>Definition</a:t>
            </a:r>
            <a:r>
              <a:rPr lang="en-US" dirty="0"/>
              <a:t>: Bottom-up integration testing starts with testing individual modules or components and then gradually integrates them into larger parts of the system.</a:t>
            </a:r>
          </a:p>
          <a:p>
            <a:r>
              <a:rPr lang="en-US" b="1" dirty="0"/>
              <a:t>Purpose</a:t>
            </a:r>
            <a:r>
              <a:rPr lang="en-US" dirty="0"/>
              <a:t>: This approach validates the detailed functionalities first and progressively builds up to testing the complete system.</a:t>
            </a:r>
          </a:p>
          <a:p>
            <a:r>
              <a:rPr lang="en-US" dirty="0"/>
              <a:t>Example (LMS Context): Begin with individual components, such as content delivery and assessment tools. Once you verify that they function correctly, you integrate them into broader functionalities like course management and user authentication. It's like constructing a tower by stacking one block upon another.</a:t>
            </a:r>
          </a:p>
        </p:txBody>
      </p:sp>
    </p:spTree>
    <p:extLst>
      <p:ext uri="{BB962C8B-B14F-4D97-AF65-F5344CB8AC3E}">
        <p14:creationId xmlns:p14="http://schemas.microsoft.com/office/powerpoint/2010/main" val="347647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Integration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lnSpcReduction="20000"/>
          </a:bodyPr>
          <a:lstStyle/>
          <a:p>
            <a:r>
              <a:rPr lang="en-US" b="1" dirty="0"/>
              <a:t>Mixed (Sandwich) Integration Testing</a:t>
            </a:r>
            <a:r>
              <a:rPr lang="en-US" dirty="0"/>
              <a:t>:</a:t>
            </a:r>
          </a:p>
          <a:p>
            <a:endParaRPr lang="en-US" dirty="0"/>
          </a:p>
          <a:p>
            <a:r>
              <a:rPr lang="en-US" b="1" dirty="0"/>
              <a:t>Definition</a:t>
            </a:r>
            <a:r>
              <a:rPr lang="en-US" dirty="0"/>
              <a:t>: Mixed integration testing combines top-down and bottom-up approaches, testing specific modules or layers together while keeping others isolated.</a:t>
            </a:r>
          </a:p>
          <a:p>
            <a:r>
              <a:rPr lang="en-US" b="1" dirty="0"/>
              <a:t>Purpose</a:t>
            </a:r>
            <a:r>
              <a:rPr lang="en-US" dirty="0"/>
              <a:t>: This approach balances between testing the whole system and addressing potential issues step by step.</a:t>
            </a:r>
          </a:p>
          <a:p>
            <a:r>
              <a:rPr lang="en-US" dirty="0"/>
              <a:t>Example (LMS Context): For the LMS, you might start by integrating and testing the core components, such as user authentication and course management (top-down). Then, you integrate and test the detailed functionalities like content delivery and assessment (bottom-up). It's like building layers of a sandwich, where you test and combine various layers individually before putting them all together.</a:t>
            </a:r>
          </a:p>
        </p:txBody>
      </p:sp>
    </p:spTree>
    <p:extLst>
      <p:ext uri="{BB962C8B-B14F-4D97-AF65-F5344CB8AC3E}">
        <p14:creationId xmlns:p14="http://schemas.microsoft.com/office/powerpoint/2010/main" val="63285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lstStyle/>
          <a:p>
            <a:r>
              <a:rPr lang="en-US" b="1" dirty="0"/>
              <a:t>Alpha Testing</a:t>
            </a:r>
          </a:p>
          <a:p>
            <a:r>
              <a:rPr lang="en-US" b="1" dirty="0"/>
              <a:t>Beta Testing</a:t>
            </a:r>
          </a:p>
          <a:p>
            <a:r>
              <a:rPr lang="en-US" b="1" dirty="0"/>
              <a:t>Acceptance Testing</a:t>
            </a:r>
          </a:p>
        </p:txBody>
      </p:sp>
    </p:spTree>
    <p:extLst>
      <p:ext uri="{BB962C8B-B14F-4D97-AF65-F5344CB8AC3E}">
        <p14:creationId xmlns:p14="http://schemas.microsoft.com/office/powerpoint/2010/main" val="237181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lnSpcReduction="20000"/>
          </a:bodyPr>
          <a:lstStyle/>
          <a:p>
            <a:r>
              <a:rPr lang="en-US" b="1" dirty="0"/>
              <a:t>Alpha Testing</a:t>
            </a:r>
            <a:r>
              <a:rPr lang="en-US" dirty="0"/>
              <a:t>:</a:t>
            </a:r>
          </a:p>
          <a:p>
            <a:endParaRPr lang="en-US" dirty="0"/>
          </a:p>
          <a:p>
            <a:r>
              <a:rPr lang="en-US" b="1" dirty="0"/>
              <a:t>Definition</a:t>
            </a:r>
            <a:r>
              <a:rPr lang="en-US" dirty="0"/>
              <a:t>: Alpha testing is the initial phase of testing where a software application is tested by the internal development team in a controlled environment.</a:t>
            </a:r>
          </a:p>
          <a:p>
            <a:r>
              <a:rPr lang="en-US" b="1" dirty="0"/>
              <a:t>Purpose</a:t>
            </a:r>
            <a:r>
              <a:rPr lang="en-US" dirty="0"/>
              <a:t>: The goal of alpha testing is to identify and fix any major issues, bugs, or design flaws before the software is released for wider testing.</a:t>
            </a:r>
          </a:p>
          <a:p>
            <a:r>
              <a:rPr lang="en-US" dirty="0"/>
              <a:t>Example (LMS Context - Alpha Testing): Imagine the development team of an LMS is working on a new feature that allows students to collaborate on projects. In alpha testing, the developers themselves would use the feature extensively. They would check if it works as expected, whether there are any major glitches, and if it aligns with the design and functionality goals.</a:t>
            </a:r>
          </a:p>
        </p:txBody>
      </p:sp>
    </p:spTree>
    <p:extLst>
      <p:ext uri="{BB962C8B-B14F-4D97-AF65-F5344CB8AC3E}">
        <p14:creationId xmlns:p14="http://schemas.microsoft.com/office/powerpoint/2010/main" val="33072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85000" lnSpcReduction="10000"/>
          </a:bodyPr>
          <a:lstStyle/>
          <a:p>
            <a:r>
              <a:rPr lang="en-US" b="1" dirty="0"/>
              <a:t>Beta Testing</a:t>
            </a:r>
            <a:r>
              <a:rPr lang="en-US" dirty="0"/>
              <a:t>:</a:t>
            </a:r>
          </a:p>
          <a:p>
            <a:endParaRPr lang="en-US" dirty="0"/>
          </a:p>
          <a:p>
            <a:r>
              <a:rPr lang="en-US" b="1" dirty="0"/>
              <a:t>Definition</a:t>
            </a:r>
            <a:r>
              <a:rPr lang="en-US" dirty="0"/>
              <a:t>: Beta testing occurs after alpha testing and involves a limited group of external users or customers trying out the software in a real-world environment.</a:t>
            </a:r>
          </a:p>
          <a:p>
            <a:r>
              <a:rPr lang="en-US" b="1" dirty="0"/>
              <a:t>Purpose</a:t>
            </a:r>
            <a:r>
              <a:rPr lang="en-US" dirty="0"/>
              <a:t>: Beta testing gathers user feedback, identifies usability issues, and uncovers potential bugs that might not have been caught during internal testing.</a:t>
            </a:r>
          </a:p>
          <a:p>
            <a:r>
              <a:rPr lang="en-US" dirty="0"/>
              <a:t>Example (LMS Context - Beta Testing): In the LMS scenario, beta testing could involve inviting a group of students and teachers who are willing to try out the new collaborative feature. They would provide feedback on their experiences using the feature, whether they find it useful, and report any issues they encounter, such as difficulties in accessing or using the collaboration tools.</a:t>
            </a:r>
          </a:p>
        </p:txBody>
      </p:sp>
    </p:spTree>
    <p:extLst>
      <p:ext uri="{BB962C8B-B14F-4D97-AF65-F5344CB8AC3E}">
        <p14:creationId xmlns:p14="http://schemas.microsoft.com/office/powerpoint/2010/main" val="382796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85000" lnSpcReduction="20000"/>
          </a:bodyPr>
          <a:lstStyle/>
          <a:p>
            <a:r>
              <a:rPr lang="en-US" b="1" dirty="0"/>
              <a:t>Acceptance Testing</a:t>
            </a:r>
            <a:r>
              <a:rPr lang="en-US" dirty="0"/>
              <a:t>:</a:t>
            </a:r>
          </a:p>
          <a:p>
            <a:endParaRPr lang="en-US" dirty="0"/>
          </a:p>
          <a:p>
            <a:r>
              <a:rPr lang="en-US" b="1" dirty="0"/>
              <a:t>Definition</a:t>
            </a:r>
            <a:r>
              <a:rPr lang="en-US" dirty="0"/>
              <a:t>: Acceptance testing is the final phase of testing where a software application is evaluated against specified requirements to determine whether it's ready for release.</a:t>
            </a:r>
          </a:p>
          <a:p>
            <a:r>
              <a:rPr lang="en-US" b="1" dirty="0"/>
              <a:t>Purpose</a:t>
            </a:r>
            <a:r>
              <a:rPr lang="en-US" dirty="0"/>
              <a:t>: Acceptance testing ensures that the software meets the expectations of the intended users and stakeholders.</a:t>
            </a:r>
          </a:p>
          <a:p>
            <a:r>
              <a:rPr lang="en-US" dirty="0"/>
              <a:t>Example (LMS Context - Acceptance Testing): Imagine a university has decided to adopt the new LMS version with the collaborative feature. The university's administrators and teaching staff would perform acceptance testing. They would validate that the feature aligns with their requirements, such as ease of use, security, and integration with existing workflows. Once the feature passes this testing and meets their needs, it's ready for deployment to all users.</a:t>
            </a:r>
          </a:p>
        </p:txBody>
      </p:sp>
    </p:spTree>
    <p:extLst>
      <p:ext uri="{BB962C8B-B14F-4D97-AF65-F5344CB8AC3E}">
        <p14:creationId xmlns:p14="http://schemas.microsoft.com/office/powerpoint/2010/main" val="288381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Performance Testing </a:t>
            </a:r>
            <a:r>
              <a:rPr lang="en-US" dirty="0"/>
              <a:t>:</a:t>
            </a:r>
          </a:p>
          <a:p>
            <a:r>
              <a:rPr lang="en-US" b="1" dirty="0"/>
              <a:t>Definition</a:t>
            </a:r>
            <a:r>
              <a:rPr lang="en-US" dirty="0"/>
              <a:t>: Performance testing evaluates how well a system meets speed, responsiveness, and stability criteria under varying conditions.</a:t>
            </a:r>
          </a:p>
          <a:p>
            <a:r>
              <a:rPr lang="en-US" dirty="0"/>
              <a:t>Example (LMS Context): In an LMS, performance testing involves checking how quickly course materials load, how fast users can access different sections of the platform, and how well the system responds to different levels of user activity.</a:t>
            </a:r>
          </a:p>
        </p:txBody>
      </p:sp>
    </p:spTree>
    <p:extLst>
      <p:ext uri="{BB962C8B-B14F-4D97-AF65-F5344CB8AC3E}">
        <p14:creationId xmlns:p14="http://schemas.microsoft.com/office/powerpoint/2010/main" val="574371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Volume Testing</a:t>
            </a:r>
            <a:r>
              <a:rPr lang="en-US" dirty="0"/>
              <a:t>:</a:t>
            </a:r>
          </a:p>
          <a:p>
            <a:r>
              <a:rPr lang="en-US" b="1" dirty="0"/>
              <a:t>Definition</a:t>
            </a:r>
            <a:r>
              <a:rPr lang="en-US" dirty="0"/>
              <a:t>: Volume testing checks how well a system handles a large amount of data, transactions, or users.</a:t>
            </a:r>
          </a:p>
          <a:p>
            <a:r>
              <a:rPr lang="en-US" dirty="0"/>
              <a:t>Example (LMS Context): In the LMS scenario, volume testing would involve simulating a situation where a large number of students simultaneously access course content, submit assignments, and participate in discussions to ensure the system can maintain responsiveness.</a:t>
            </a:r>
          </a:p>
        </p:txBody>
      </p:sp>
    </p:spTree>
    <p:extLst>
      <p:ext uri="{BB962C8B-B14F-4D97-AF65-F5344CB8AC3E}">
        <p14:creationId xmlns:p14="http://schemas.microsoft.com/office/powerpoint/2010/main" val="127376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Load Testing</a:t>
            </a:r>
            <a:r>
              <a:rPr lang="en-US" dirty="0"/>
              <a:t>:</a:t>
            </a:r>
          </a:p>
          <a:p>
            <a:r>
              <a:rPr lang="en-US" b="1" dirty="0"/>
              <a:t>Definition</a:t>
            </a:r>
            <a:r>
              <a:rPr lang="en-US" dirty="0"/>
              <a:t>: Load testing assesses how well a system performs under expected load conditions.</a:t>
            </a:r>
          </a:p>
          <a:p>
            <a:r>
              <a:rPr lang="en-US" dirty="0"/>
              <a:t>Example (LMS Context): Load testing an LMS entails simulating a standard number of students accessing the system, viewing lectures, taking quizzes, and submitting assignments to ensure the platform remains efficient and responsive.</a:t>
            </a:r>
          </a:p>
        </p:txBody>
      </p:sp>
    </p:spTree>
    <p:extLst>
      <p:ext uri="{BB962C8B-B14F-4D97-AF65-F5344CB8AC3E}">
        <p14:creationId xmlns:p14="http://schemas.microsoft.com/office/powerpoint/2010/main" val="423809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39383-20A5-A372-0AB8-37B3911A27B4}"/>
              </a:ext>
            </a:extLst>
          </p:cNvPr>
          <p:cNvSpPr>
            <a:spLocks noGrp="1"/>
          </p:cNvSpPr>
          <p:nvPr>
            <p:ph idx="1"/>
          </p:nvPr>
        </p:nvSpPr>
        <p:spPr/>
        <p:txBody>
          <a:bodyPr/>
          <a:lstStyle/>
          <a:p>
            <a:pPr marL="0" indent="0">
              <a:buNone/>
            </a:pPr>
            <a:r>
              <a:rPr lang="en-US" dirty="0">
                <a:solidFill>
                  <a:srgbClr val="FF0000"/>
                </a:solidFill>
              </a:rPr>
              <a:t>			</a:t>
            </a:r>
          </a:p>
        </p:txBody>
      </p:sp>
      <p:pic>
        <p:nvPicPr>
          <p:cNvPr id="5" name="Picture 4">
            <a:extLst>
              <a:ext uri="{FF2B5EF4-FFF2-40B4-BE49-F238E27FC236}">
                <a16:creationId xmlns:a16="http://schemas.microsoft.com/office/drawing/2014/main" id="{985EAB27-3E72-2D8D-7FAA-3004DFD0A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472" y="856191"/>
            <a:ext cx="6020329" cy="5466554"/>
          </a:xfrm>
          <a:prstGeom prst="rect">
            <a:avLst/>
          </a:prstGeom>
        </p:spPr>
      </p:pic>
    </p:spTree>
    <p:extLst>
      <p:ext uri="{BB962C8B-B14F-4D97-AF65-F5344CB8AC3E}">
        <p14:creationId xmlns:p14="http://schemas.microsoft.com/office/powerpoint/2010/main" val="2271620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Stress Testing</a:t>
            </a:r>
            <a:r>
              <a:rPr lang="en-US" dirty="0"/>
              <a:t>:</a:t>
            </a:r>
          </a:p>
          <a:p>
            <a:r>
              <a:rPr lang="en-US" b="1" dirty="0"/>
              <a:t>Definition</a:t>
            </a:r>
            <a:r>
              <a:rPr lang="en-US" dirty="0"/>
              <a:t>: Stress testing evaluates how a system behaves under extreme conditions or heavy loads.</a:t>
            </a:r>
          </a:p>
          <a:p>
            <a:r>
              <a:rPr lang="en-US" dirty="0"/>
              <a:t>Example (LMS Context): Stress testing an LMS might involve pushing the system to its limits by simulating a sudden influx of users and activities, such as many students joining a live video lecture simultaneously, to see how well it manages the increased demand.</a:t>
            </a:r>
          </a:p>
        </p:txBody>
      </p:sp>
    </p:spTree>
    <p:extLst>
      <p:ext uri="{BB962C8B-B14F-4D97-AF65-F5344CB8AC3E}">
        <p14:creationId xmlns:p14="http://schemas.microsoft.com/office/powerpoint/2010/main" val="3881952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Security Testing</a:t>
            </a:r>
            <a:r>
              <a:rPr lang="en-US" dirty="0"/>
              <a:t>:</a:t>
            </a:r>
          </a:p>
          <a:p>
            <a:r>
              <a:rPr lang="en-US" b="1" dirty="0"/>
              <a:t>Definition</a:t>
            </a:r>
            <a:r>
              <a:rPr lang="en-US" dirty="0"/>
              <a:t>: Security testing identifies vulnerabilities and ensures the protection of data and user privacy.</a:t>
            </a:r>
          </a:p>
          <a:p>
            <a:r>
              <a:rPr lang="en-US" dirty="0"/>
              <a:t>Example (LMS Context): Security testing in an LMS involves checking for secure user authentication, encrypted data transmission, and protection against unauthorized access to sensitive student information.</a:t>
            </a:r>
          </a:p>
        </p:txBody>
      </p:sp>
    </p:spTree>
    <p:extLst>
      <p:ext uri="{BB962C8B-B14F-4D97-AF65-F5344CB8AC3E}">
        <p14:creationId xmlns:p14="http://schemas.microsoft.com/office/powerpoint/2010/main" val="1533547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Configuration Testing</a:t>
            </a:r>
            <a:r>
              <a:rPr lang="en-US" dirty="0"/>
              <a:t>:</a:t>
            </a:r>
          </a:p>
          <a:p>
            <a:r>
              <a:rPr lang="en-US" b="1" dirty="0"/>
              <a:t>Definition</a:t>
            </a:r>
            <a:r>
              <a:rPr lang="en-US" dirty="0"/>
              <a:t>: Configuration testing verifies system behavior under different settings or configurations.</a:t>
            </a:r>
          </a:p>
          <a:p>
            <a:r>
              <a:rPr lang="en-US" dirty="0"/>
              <a:t>Example (LMS Context): Configuration testing for an LMS could involve testing how the system handles different grading schemes, course access rules, or notification settings across various courses.</a:t>
            </a:r>
          </a:p>
        </p:txBody>
      </p:sp>
    </p:spTree>
    <p:extLst>
      <p:ext uri="{BB962C8B-B14F-4D97-AF65-F5344CB8AC3E}">
        <p14:creationId xmlns:p14="http://schemas.microsoft.com/office/powerpoint/2010/main" val="195741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Compatibility Testing</a:t>
            </a:r>
            <a:r>
              <a:rPr lang="en-US" dirty="0"/>
              <a:t>:</a:t>
            </a:r>
          </a:p>
          <a:p>
            <a:r>
              <a:rPr lang="en-US" b="1" dirty="0"/>
              <a:t>Definition</a:t>
            </a:r>
            <a:r>
              <a:rPr lang="en-US" dirty="0"/>
              <a:t>: Compatibility testing checks system functionality across different devices, browsers, and platforms.</a:t>
            </a:r>
          </a:p>
          <a:p>
            <a:r>
              <a:rPr lang="en-US" dirty="0"/>
              <a:t>Example (LMS Context): Compatibility testing for an LMS ensures that course content, assignments, and features work seamlessly on various devices such as computers, tablets, and smartphones, using different browsers and operating systems.</a:t>
            </a:r>
          </a:p>
        </p:txBody>
      </p:sp>
    </p:spTree>
    <p:extLst>
      <p:ext uri="{BB962C8B-B14F-4D97-AF65-F5344CB8AC3E}">
        <p14:creationId xmlns:p14="http://schemas.microsoft.com/office/powerpoint/2010/main" val="427940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Recovery Testing</a:t>
            </a:r>
            <a:r>
              <a:rPr lang="en-US" dirty="0"/>
              <a:t>:</a:t>
            </a:r>
          </a:p>
          <a:p>
            <a:r>
              <a:rPr lang="en-US" b="1" dirty="0"/>
              <a:t>Definition</a:t>
            </a:r>
            <a:r>
              <a:rPr lang="en-US" dirty="0"/>
              <a:t>: Recovery testing evaluates system recovery from failures or disruptions.</a:t>
            </a:r>
          </a:p>
          <a:p>
            <a:r>
              <a:rPr lang="en-US" dirty="0"/>
              <a:t>Example (LMS Context): Recovery testing in an LMS might involve deliberately causing a server crash and then observing how quickly the system recovers and restores normal operations without data loss.</a:t>
            </a:r>
          </a:p>
        </p:txBody>
      </p:sp>
    </p:spTree>
    <p:extLst>
      <p:ext uri="{BB962C8B-B14F-4D97-AF65-F5344CB8AC3E}">
        <p14:creationId xmlns:p14="http://schemas.microsoft.com/office/powerpoint/2010/main" val="2918839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Installation Testing</a:t>
            </a:r>
            <a:r>
              <a:rPr lang="en-US" dirty="0"/>
              <a:t>:</a:t>
            </a:r>
          </a:p>
          <a:p>
            <a:r>
              <a:rPr lang="en-US" b="1" dirty="0"/>
              <a:t>Definition</a:t>
            </a:r>
            <a:r>
              <a:rPr lang="en-US" dirty="0"/>
              <a:t>: Installation testing ensures the system can be correctly installed and configured across different environments.</a:t>
            </a:r>
          </a:p>
          <a:p>
            <a:r>
              <a:rPr lang="en-US" dirty="0"/>
              <a:t>Example (LMS Context): Installation testing in an LMS involves verifying that the software can be smoothly installed on various platforms, such as cloud servers or local machines, and that it operates properly after installation</a:t>
            </a:r>
          </a:p>
        </p:txBody>
      </p:sp>
    </p:spTree>
    <p:extLst>
      <p:ext uri="{BB962C8B-B14F-4D97-AF65-F5344CB8AC3E}">
        <p14:creationId xmlns:p14="http://schemas.microsoft.com/office/powerpoint/2010/main" val="1106114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a:bodyPr>
          <a:lstStyle/>
          <a:p>
            <a:r>
              <a:rPr lang="en-US" b="1" dirty="0"/>
              <a:t>White-Box Testing</a:t>
            </a:r>
            <a:r>
              <a:rPr lang="en-US" dirty="0"/>
              <a:t>:</a:t>
            </a:r>
          </a:p>
          <a:p>
            <a:endParaRPr lang="en-US" dirty="0"/>
          </a:p>
          <a:p>
            <a:r>
              <a:rPr lang="en-US" b="1" dirty="0"/>
              <a:t>Definition</a:t>
            </a:r>
            <a:r>
              <a:rPr lang="en-US" dirty="0"/>
              <a:t>: White-box testing involves examining the internal structure, code, and logic of a system to ensure its correctness and completeness.</a:t>
            </a:r>
          </a:p>
          <a:p>
            <a:r>
              <a:rPr lang="en-US" b="1" dirty="0"/>
              <a:t>Purpose</a:t>
            </a:r>
            <a:r>
              <a:rPr lang="en-US" dirty="0"/>
              <a:t>: White-box testing helps uncover code-related issues, such as logical errors and improper implementation.</a:t>
            </a:r>
          </a:p>
          <a:p>
            <a:r>
              <a:rPr lang="en-US" dirty="0"/>
              <a:t>Example (LMS Context): In white-box testing for an LMS, a tester with knowledge of programming might review the actual code that handles user authentication. They would analyze how the authentication process works within the code, looking for any vulnerabilities or potential security gaps.</a:t>
            </a:r>
          </a:p>
        </p:txBody>
      </p:sp>
    </p:spTree>
    <p:extLst>
      <p:ext uri="{BB962C8B-B14F-4D97-AF65-F5344CB8AC3E}">
        <p14:creationId xmlns:p14="http://schemas.microsoft.com/office/powerpoint/2010/main" val="4004442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lnSpcReduction="20000"/>
          </a:bodyPr>
          <a:lstStyle/>
          <a:p>
            <a:r>
              <a:rPr lang="en-US" b="1" dirty="0"/>
              <a:t>Black-Box Testing</a:t>
            </a:r>
            <a:r>
              <a:rPr lang="en-US" dirty="0"/>
              <a:t>:</a:t>
            </a:r>
          </a:p>
          <a:p>
            <a:endParaRPr lang="en-US" dirty="0"/>
          </a:p>
          <a:p>
            <a:r>
              <a:rPr lang="en-US" b="1" dirty="0"/>
              <a:t>Definition</a:t>
            </a:r>
            <a:r>
              <a:rPr lang="en-US" dirty="0"/>
              <a:t>: Black-box testing focuses on testing the functionality of a system without knowledge of its internal structure or implementation.</a:t>
            </a:r>
          </a:p>
          <a:p>
            <a:r>
              <a:rPr lang="en-US" b="1" dirty="0"/>
              <a:t>Purpose</a:t>
            </a:r>
            <a:r>
              <a:rPr lang="en-US" dirty="0"/>
              <a:t>: Black-box testing evaluates the system from the perspective of a user and aims to ensure that it meets functional requirements and behaves as expected.</a:t>
            </a:r>
          </a:p>
          <a:p>
            <a:r>
              <a:rPr lang="en-US" dirty="0"/>
              <a:t>Example (LMS Context): In black-box testing of an LMS, a tester would interact with the system as a user, logging in, accessing course materials, submitting assignments, and taking quizzes. They would validate that the system performs these actions correctly and delivers the expected outcomes without needing to know the underlying code.</a:t>
            </a:r>
          </a:p>
        </p:txBody>
      </p:sp>
    </p:spTree>
    <p:extLst>
      <p:ext uri="{BB962C8B-B14F-4D97-AF65-F5344CB8AC3E}">
        <p14:creationId xmlns:p14="http://schemas.microsoft.com/office/powerpoint/2010/main" val="2821650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System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lnSpcReduction="20000"/>
          </a:bodyPr>
          <a:lstStyle/>
          <a:p>
            <a:r>
              <a:rPr lang="en-US" b="1" dirty="0"/>
              <a:t>Grey-Box Testing</a:t>
            </a:r>
            <a:r>
              <a:rPr lang="en-US" dirty="0"/>
              <a:t>:</a:t>
            </a:r>
          </a:p>
          <a:p>
            <a:endParaRPr lang="en-US" dirty="0"/>
          </a:p>
          <a:p>
            <a:r>
              <a:rPr lang="en-US" b="1" dirty="0"/>
              <a:t>Definition</a:t>
            </a:r>
            <a:r>
              <a:rPr lang="en-US" dirty="0"/>
              <a:t>: Grey-box testing combines aspects of both white-box and black-box testing. Testers have partial knowledge of the system's internal workings.</a:t>
            </a:r>
          </a:p>
          <a:p>
            <a:r>
              <a:rPr lang="en-US" b="1" dirty="0"/>
              <a:t>Purpose</a:t>
            </a:r>
            <a:r>
              <a:rPr lang="en-US" dirty="0"/>
              <a:t>: Grey-box testing seeks to balance the advantages of both approaches, addressing functional issues while considering the system's internal logic.</a:t>
            </a:r>
          </a:p>
          <a:p>
            <a:r>
              <a:rPr lang="en-US" dirty="0"/>
              <a:t>Example (LMS Context): In grey-box testing for an LMS, a tester might have limited knowledge of the system's database structure. They could focus on testing functionalities like user enrollment and withdrawal, where a balance of understanding how data is stored (white-box) and assessing user interactions (black-box) is required.</a:t>
            </a:r>
          </a:p>
        </p:txBody>
      </p:sp>
    </p:spTree>
    <p:extLst>
      <p:ext uri="{BB962C8B-B14F-4D97-AF65-F5344CB8AC3E}">
        <p14:creationId xmlns:p14="http://schemas.microsoft.com/office/powerpoint/2010/main" val="825590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Regression Testing</a:t>
            </a:r>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a:bodyPr>
          <a:lstStyle/>
          <a:p>
            <a:r>
              <a:rPr lang="en-US" b="1" dirty="0"/>
              <a:t>Regression Testing</a:t>
            </a:r>
            <a:r>
              <a:rPr lang="en-US" dirty="0"/>
              <a:t>:</a:t>
            </a:r>
          </a:p>
          <a:p>
            <a:r>
              <a:rPr lang="en-US" b="1" dirty="0"/>
              <a:t>Definition</a:t>
            </a:r>
            <a:r>
              <a:rPr lang="en-US" dirty="0"/>
              <a:t>: Regression testing is the process of retesting a software system after making changes to ensure that existing functionalities remain unaffected by those changes.</a:t>
            </a:r>
          </a:p>
          <a:p>
            <a:r>
              <a:rPr lang="en-US" b="1" dirty="0"/>
              <a:t>Purpose</a:t>
            </a:r>
            <a:r>
              <a:rPr lang="en-US" dirty="0"/>
              <a:t>: Regression testing helps identify unintended side effects and potential bugs that might have been introduced by recent modifications.</a:t>
            </a:r>
          </a:p>
          <a:p>
            <a:endParaRPr lang="en-US" dirty="0"/>
          </a:p>
          <a:p>
            <a:endParaRPr lang="en-US" dirty="0"/>
          </a:p>
        </p:txBody>
      </p:sp>
    </p:spTree>
    <p:extLst>
      <p:ext uri="{BB962C8B-B14F-4D97-AF65-F5344CB8AC3E}">
        <p14:creationId xmlns:p14="http://schemas.microsoft.com/office/powerpoint/2010/main" val="332712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69E2-6AF8-6C1C-961A-07474DF6D1E7}"/>
              </a:ext>
            </a:extLst>
          </p:cNvPr>
          <p:cNvSpPr>
            <a:spLocks noGrp="1"/>
          </p:cNvSpPr>
          <p:nvPr>
            <p:ph type="title"/>
          </p:nvPr>
        </p:nvSpPr>
        <p:spPr/>
        <p:txBody>
          <a:bodyPr/>
          <a:lstStyle/>
          <a:p>
            <a:r>
              <a:rPr lang="en-US" dirty="0">
                <a:solidFill>
                  <a:schemeClr val="accent2"/>
                </a:solidFill>
              </a:rPr>
              <a:t>Unit Testing</a:t>
            </a:r>
          </a:p>
        </p:txBody>
      </p:sp>
      <p:sp>
        <p:nvSpPr>
          <p:cNvPr id="3" name="Content Placeholder 2">
            <a:extLst>
              <a:ext uri="{FF2B5EF4-FFF2-40B4-BE49-F238E27FC236}">
                <a16:creationId xmlns:a16="http://schemas.microsoft.com/office/drawing/2014/main" id="{63C3E6B7-C431-175A-2A09-B155B0A9F937}"/>
              </a:ext>
            </a:extLst>
          </p:cNvPr>
          <p:cNvSpPr>
            <a:spLocks noGrp="1"/>
          </p:cNvSpPr>
          <p:nvPr>
            <p:ph idx="1"/>
          </p:nvPr>
        </p:nvSpPr>
        <p:spPr/>
        <p:txBody>
          <a:bodyPr/>
          <a:lstStyle/>
          <a:p>
            <a:pPr algn="l">
              <a:buFont typeface="Wingdings" panose="05000000000000000000" pitchFamily="2" charset="2"/>
              <a:buChar char="v"/>
            </a:pPr>
            <a:r>
              <a:rPr lang="en-US" b="0" i="0" dirty="0">
                <a:solidFill>
                  <a:srgbClr val="374151"/>
                </a:solidFill>
                <a:effectLst/>
                <a:latin typeface="Söhne"/>
              </a:rPr>
              <a:t>Unit testing: Fundamental concept in software engineering</a:t>
            </a:r>
          </a:p>
          <a:p>
            <a:pPr algn="l">
              <a:buFont typeface="Wingdings" panose="05000000000000000000" pitchFamily="2" charset="2"/>
              <a:buChar char="v"/>
            </a:pPr>
            <a:r>
              <a:rPr lang="en-US" b="0" i="0" dirty="0">
                <a:solidFill>
                  <a:srgbClr val="374151"/>
                </a:solidFill>
                <a:effectLst/>
                <a:latin typeface="Söhne"/>
              </a:rPr>
              <a:t>Involves testing individual components or units of code</a:t>
            </a:r>
          </a:p>
          <a:p>
            <a:pPr algn="l">
              <a:buFont typeface="Wingdings" panose="05000000000000000000" pitchFamily="2" charset="2"/>
              <a:buChar char="v"/>
            </a:pPr>
            <a:r>
              <a:rPr lang="en-US" b="0" i="0" dirty="0">
                <a:solidFill>
                  <a:srgbClr val="374151"/>
                </a:solidFill>
                <a:effectLst/>
                <a:latin typeface="Söhne"/>
              </a:rPr>
              <a:t>Tested in isolation to ensure intended functionality</a:t>
            </a:r>
          </a:p>
          <a:p>
            <a:pPr algn="l">
              <a:buFont typeface="Wingdings" panose="05000000000000000000" pitchFamily="2" charset="2"/>
              <a:buChar char="v"/>
            </a:pPr>
            <a:r>
              <a:rPr lang="en-US" b="0" i="0" dirty="0">
                <a:solidFill>
                  <a:srgbClr val="374151"/>
                </a:solidFill>
                <a:effectLst/>
                <a:latin typeface="Söhne"/>
              </a:rPr>
              <a:t>Crucial practice for bug identification and prevention</a:t>
            </a:r>
          </a:p>
          <a:p>
            <a:pPr algn="l">
              <a:buFont typeface="Wingdings" panose="05000000000000000000" pitchFamily="2" charset="2"/>
              <a:buChar char="v"/>
            </a:pPr>
            <a:r>
              <a:rPr lang="en-US" b="0" i="0" dirty="0">
                <a:solidFill>
                  <a:srgbClr val="374151"/>
                </a:solidFill>
                <a:effectLst/>
                <a:latin typeface="Söhne"/>
              </a:rPr>
              <a:t>It is done by developers</a:t>
            </a:r>
          </a:p>
          <a:p>
            <a:endParaRPr lang="en-US" dirty="0"/>
          </a:p>
        </p:txBody>
      </p:sp>
    </p:spTree>
    <p:extLst>
      <p:ext uri="{BB962C8B-B14F-4D97-AF65-F5344CB8AC3E}">
        <p14:creationId xmlns:p14="http://schemas.microsoft.com/office/powerpoint/2010/main" val="1586440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Regression Testing</a:t>
            </a:r>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lnSpcReduction="20000"/>
          </a:bodyPr>
          <a:lstStyle/>
          <a:p>
            <a:r>
              <a:rPr lang="en-US" b="1" dirty="0"/>
              <a:t>Full Regression Testing</a:t>
            </a:r>
            <a:r>
              <a:rPr lang="en-US" dirty="0"/>
              <a:t>:</a:t>
            </a:r>
          </a:p>
          <a:p>
            <a:endParaRPr lang="en-US" dirty="0"/>
          </a:p>
          <a:p>
            <a:r>
              <a:rPr lang="en-US" b="1" dirty="0"/>
              <a:t>Definition</a:t>
            </a:r>
            <a:r>
              <a:rPr lang="en-US" dirty="0"/>
              <a:t>: Full regression testing involves testing the entire software application to ensure all functionalities work as expected after changes.</a:t>
            </a:r>
          </a:p>
          <a:p>
            <a:r>
              <a:rPr lang="en-US" b="1" dirty="0"/>
              <a:t>Purpose</a:t>
            </a:r>
            <a:r>
              <a:rPr lang="en-US" dirty="0"/>
              <a:t>: Full regression testing provides a comprehensive view of the system's behavior after modifications, minimizing the risk of overlooking issues.</a:t>
            </a:r>
          </a:p>
          <a:p>
            <a:r>
              <a:rPr lang="en-US" dirty="0"/>
              <a:t>Example (LMS Context): Suppose you've made changes to the user interface, added new features, and updated some existing functions of the LMS. Performing full regression testing means thoroughly testing every aspect of the LMS, from user authentication and course enrollment to content delivery and assessment, to ensure that no unexpected issues have arisen due to the changes.</a:t>
            </a:r>
          </a:p>
          <a:p>
            <a:endParaRPr lang="en-US" dirty="0"/>
          </a:p>
        </p:txBody>
      </p:sp>
    </p:spTree>
    <p:extLst>
      <p:ext uri="{BB962C8B-B14F-4D97-AF65-F5344CB8AC3E}">
        <p14:creationId xmlns:p14="http://schemas.microsoft.com/office/powerpoint/2010/main" val="579942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Regression Testing</a:t>
            </a:r>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lnSpcReduction="10000"/>
          </a:bodyPr>
          <a:lstStyle/>
          <a:p>
            <a:r>
              <a:rPr lang="en-US" b="1" dirty="0"/>
              <a:t>Partial Regression Testing</a:t>
            </a:r>
            <a:r>
              <a:rPr lang="en-US" dirty="0"/>
              <a:t>:</a:t>
            </a:r>
          </a:p>
          <a:p>
            <a:endParaRPr lang="en-US" dirty="0"/>
          </a:p>
          <a:p>
            <a:r>
              <a:rPr lang="en-US" b="1" dirty="0"/>
              <a:t>Definition</a:t>
            </a:r>
            <a:r>
              <a:rPr lang="en-US" dirty="0"/>
              <a:t>: Partial regression testing focuses on testing specific areas or functionalities of the software that are directly affected by the changes.</a:t>
            </a:r>
          </a:p>
          <a:p>
            <a:r>
              <a:rPr lang="en-US" b="1" dirty="0"/>
              <a:t>Purpose</a:t>
            </a:r>
            <a:r>
              <a:rPr lang="en-US" dirty="0"/>
              <a:t>: Partial regression testing is more targeted and efficient, especially when changes are localized to specific parts of the system.</a:t>
            </a:r>
          </a:p>
          <a:p>
            <a:r>
              <a:rPr lang="en-US" dirty="0"/>
              <a:t>Example (LMS Context): If you've made changes to the grade calculation algorithm in your LMS, you might opt for partial regression testing. In this case, you would specifically test functionalities related to grading, such as assigning grades to assignments and displaying them to students, to ensure that the changes haven't caused any unintended issues in these areas.</a:t>
            </a:r>
          </a:p>
        </p:txBody>
      </p:sp>
    </p:spTree>
    <p:extLst>
      <p:ext uri="{BB962C8B-B14F-4D97-AF65-F5344CB8AC3E}">
        <p14:creationId xmlns:p14="http://schemas.microsoft.com/office/powerpoint/2010/main" val="250211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69E2-6AF8-6C1C-961A-07474DF6D1E7}"/>
              </a:ext>
            </a:extLst>
          </p:cNvPr>
          <p:cNvSpPr>
            <a:spLocks noGrp="1"/>
          </p:cNvSpPr>
          <p:nvPr>
            <p:ph type="title"/>
          </p:nvPr>
        </p:nvSpPr>
        <p:spPr/>
        <p:txBody>
          <a:bodyPr/>
          <a:lstStyle/>
          <a:p>
            <a:r>
              <a:rPr lang="en-US" dirty="0">
                <a:solidFill>
                  <a:schemeClr val="accent2"/>
                </a:solidFill>
              </a:rPr>
              <a:t>Unit Testing</a:t>
            </a:r>
          </a:p>
        </p:txBody>
      </p:sp>
      <p:sp>
        <p:nvSpPr>
          <p:cNvPr id="3" name="Content Placeholder 2">
            <a:extLst>
              <a:ext uri="{FF2B5EF4-FFF2-40B4-BE49-F238E27FC236}">
                <a16:creationId xmlns:a16="http://schemas.microsoft.com/office/drawing/2014/main" id="{63C3E6B7-C431-175A-2A09-B155B0A9F937}"/>
              </a:ext>
            </a:extLst>
          </p:cNvPr>
          <p:cNvSpPr>
            <a:spLocks noGrp="1"/>
          </p:cNvSpPr>
          <p:nvPr>
            <p:ph idx="1"/>
          </p:nvPr>
        </p:nvSpPr>
        <p:spPr/>
        <p:txBody>
          <a:bodyPr/>
          <a:lstStyle/>
          <a:p>
            <a:r>
              <a:rPr lang="en-US" b="1" dirty="0"/>
              <a:t>Unit Testing</a:t>
            </a:r>
            <a:r>
              <a:rPr lang="en-US" dirty="0"/>
              <a:t>:</a:t>
            </a:r>
          </a:p>
          <a:p>
            <a:r>
              <a:rPr lang="en-US" b="1" dirty="0"/>
              <a:t>Definition</a:t>
            </a:r>
            <a:r>
              <a:rPr lang="en-US" dirty="0"/>
              <a:t>: Unit testing is a testing technique where individual components or units of a software application are tested in isolation to ensure that they work correctly and produce the expected outcomes.</a:t>
            </a:r>
          </a:p>
          <a:p>
            <a:r>
              <a:rPr lang="en-US" b="1" dirty="0"/>
              <a:t>Example (LMS Context)</a:t>
            </a:r>
            <a:r>
              <a:rPr lang="en-US" dirty="0"/>
              <a:t>:</a:t>
            </a:r>
            <a:r>
              <a:rPr lang="en-US" b="1" dirty="0"/>
              <a:t> </a:t>
            </a:r>
            <a:r>
              <a:rPr lang="en-US" dirty="0"/>
              <a:t>Imagine you're building an LMS, and one of the components is the "User Authentication" module responsible for handling user logins. Unit testing of this module would involve testing it independently from the rest of the system.</a:t>
            </a:r>
          </a:p>
        </p:txBody>
      </p:sp>
    </p:spTree>
    <p:extLst>
      <p:ext uri="{BB962C8B-B14F-4D97-AF65-F5344CB8AC3E}">
        <p14:creationId xmlns:p14="http://schemas.microsoft.com/office/powerpoint/2010/main" val="189206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69E2-6AF8-6C1C-961A-07474DF6D1E7}"/>
              </a:ext>
            </a:extLst>
          </p:cNvPr>
          <p:cNvSpPr>
            <a:spLocks noGrp="1"/>
          </p:cNvSpPr>
          <p:nvPr>
            <p:ph type="title"/>
          </p:nvPr>
        </p:nvSpPr>
        <p:spPr/>
        <p:txBody>
          <a:bodyPr/>
          <a:lstStyle/>
          <a:p>
            <a:r>
              <a:rPr lang="en-US" dirty="0">
                <a:solidFill>
                  <a:schemeClr val="accent2"/>
                </a:solidFill>
              </a:rPr>
              <a:t>Unit Testing</a:t>
            </a:r>
          </a:p>
        </p:txBody>
      </p:sp>
      <p:sp>
        <p:nvSpPr>
          <p:cNvPr id="3" name="Content Placeholder 2">
            <a:extLst>
              <a:ext uri="{FF2B5EF4-FFF2-40B4-BE49-F238E27FC236}">
                <a16:creationId xmlns:a16="http://schemas.microsoft.com/office/drawing/2014/main" id="{63C3E6B7-C431-175A-2A09-B155B0A9F937}"/>
              </a:ext>
            </a:extLst>
          </p:cNvPr>
          <p:cNvSpPr>
            <a:spLocks noGrp="1"/>
          </p:cNvSpPr>
          <p:nvPr>
            <p:ph idx="1"/>
          </p:nvPr>
        </p:nvSpPr>
        <p:spPr/>
        <p:txBody>
          <a:bodyPr/>
          <a:lstStyle/>
          <a:p>
            <a:r>
              <a:rPr lang="en-US" b="1" dirty="0"/>
              <a:t>Explanation (LMS Example) </a:t>
            </a:r>
            <a:r>
              <a:rPr lang="en-US" dirty="0"/>
              <a:t>:</a:t>
            </a:r>
          </a:p>
          <a:p>
            <a:endParaRPr lang="en-US" dirty="0"/>
          </a:p>
          <a:p>
            <a:r>
              <a:rPr lang="en-US" b="1" dirty="0"/>
              <a:t>User Authentication Component</a:t>
            </a:r>
            <a:r>
              <a:rPr lang="en-US" dirty="0"/>
              <a:t>:</a:t>
            </a:r>
          </a:p>
          <a:p>
            <a:r>
              <a:rPr lang="en-US" dirty="0"/>
              <a:t>Let's say your LMS has a module that handles user authentication. It ensures that only authorized users can access the system. This module includes functions like "</a:t>
            </a:r>
            <a:r>
              <a:rPr lang="en-US" dirty="0" err="1"/>
              <a:t>validateUserCredentials</a:t>
            </a:r>
            <a:r>
              <a:rPr lang="en-US" dirty="0"/>
              <a:t>" and "</a:t>
            </a:r>
            <a:r>
              <a:rPr lang="en-US" dirty="0" err="1"/>
              <a:t>generateAuthToken</a:t>
            </a:r>
            <a:r>
              <a:rPr lang="en-US" dirty="0"/>
              <a:t>."</a:t>
            </a:r>
          </a:p>
        </p:txBody>
      </p:sp>
    </p:spTree>
    <p:extLst>
      <p:ext uri="{BB962C8B-B14F-4D97-AF65-F5344CB8AC3E}">
        <p14:creationId xmlns:p14="http://schemas.microsoft.com/office/powerpoint/2010/main" val="167257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69E2-6AF8-6C1C-961A-07474DF6D1E7}"/>
              </a:ext>
            </a:extLst>
          </p:cNvPr>
          <p:cNvSpPr>
            <a:spLocks noGrp="1"/>
          </p:cNvSpPr>
          <p:nvPr>
            <p:ph type="title"/>
          </p:nvPr>
        </p:nvSpPr>
        <p:spPr/>
        <p:txBody>
          <a:bodyPr/>
          <a:lstStyle/>
          <a:p>
            <a:r>
              <a:rPr lang="en-US" dirty="0">
                <a:solidFill>
                  <a:schemeClr val="accent2"/>
                </a:solidFill>
              </a:rPr>
              <a:t>Unit Testing</a:t>
            </a:r>
          </a:p>
        </p:txBody>
      </p:sp>
      <p:sp>
        <p:nvSpPr>
          <p:cNvPr id="3" name="Content Placeholder 2">
            <a:extLst>
              <a:ext uri="{FF2B5EF4-FFF2-40B4-BE49-F238E27FC236}">
                <a16:creationId xmlns:a16="http://schemas.microsoft.com/office/drawing/2014/main" id="{63C3E6B7-C431-175A-2A09-B155B0A9F937}"/>
              </a:ext>
            </a:extLst>
          </p:cNvPr>
          <p:cNvSpPr>
            <a:spLocks noGrp="1"/>
          </p:cNvSpPr>
          <p:nvPr>
            <p:ph idx="1"/>
          </p:nvPr>
        </p:nvSpPr>
        <p:spPr/>
        <p:txBody>
          <a:bodyPr>
            <a:normAutofit lnSpcReduction="10000"/>
          </a:bodyPr>
          <a:lstStyle/>
          <a:p>
            <a:r>
              <a:rPr lang="en-US" b="1" dirty="0"/>
              <a:t>Unit Testing Approach</a:t>
            </a:r>
            <a:r>
              <a:rPr lang="en-US" dirty="0"/>
              <a:t>:</a:t>
            </a:r>
          </a:p>
          <a:p>
            <a:r>
              <a:rPr lang="en-US" dirty="0"/>
              <a:t>During unit testing, you isolate this "User Authentication" module from the rest of the LMS. You test each function within the module individually to make sure they work as intended.</a:t>
            </a:r>
          </a:p>
          <a:p>
            <a:r>
              <a:rPr lang="en-US" b="1" dirty="0"/>
              <a:t>Test Scenarios</a:t>
            </a:r>
            <a:r>
              <a:rPr lang="en-US" dirty="0"/>
              <a:t>:</a:t>
            </a:r>
          </a:p>
          <a:p>
            <a:r>
              <a:rPr lang="en-US" dirty="0"/>
              <a:t>For the "</a:t>
            </a:r>
            <a:r>
              <a:rPr lang="en-US" dirty="0" err="1"/>
              <a:t>validateUserCredentials</a:t>
            </a:r>
            <a:r>
              <a:rPr lang="en-US" dirty="0"/>
              <a:t>" function, you create test cases with valid and invalid user credentials and check if the function correctly identifies whether the credentials are valid or not.</a:t>
            </a:r>
          </a:p>
          <a:p>
            <a:r>
              <a:rPr lang="en-US" dirty="0"/>
              <a:t>For the "</a:t>
            </a:r>
            <a:r>
              <a:rPr lang="en-US" dirty="0" err="1"/>
              <a:t>generateAuthToken</a:t>
            </a:r>
            <a:r>
              <a:rPr lang="en-US" dirty="0"/>
              <a:t>" function, you test whether it generates authentication tokens correctly and follows security protocols.</a:t>
            </a:r>
          </a:p>
        </p:txBody>
      </p:sp>
    </p:spTree>
    <p:extLst>
      <p:ext uri="{BB962C8B-B14F-4D97-AF65-F5344CB8AC3E}">
        <p14:creationId xmlns:p14="http://schemas.microsoft.com/office/powerpoint/2010/main" val="274210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69E2-6AF8-6C1C-961A-07474DF6D1E7}"/>
              </a:ext>
            </a:extLst>
          </p:cNvPr>
          <p:cNvSpPr>
            <a:spLocks noGrp="1"/>
          </p:cNvSpPr>
          <p:nvPr>
            <p:ph type="title"/>
          </p:nvPr>
        </p:nvSpPr>
        <p:spPr/>
        <p:txBody>
          <a:bodyPr/>
          <a:lstStyle/>
          <a:p>
            <a:r>
              <a:rPr lang="en-US" dirty="0">
                <a:solidFill>
                  <a:schemeClr val="accent2"/>
                </a:solidFill>
              </a:rPr>
              <a:t>Unit Testing</a:t>
            </a:r>
          </a:p>
        </p:txBody>
      </p:sp>
      <p:sp>
        <p:nvSpPr>
          <p:cNvPr id="3" name="Content Placeholder 2">
            <a:extLst>
              <a:ext uri="{FF2B5EF4-FFF2-40B4-BE49-F238E27FC236}">
                <a16:creationId xmlns:a16="http://schemas.microsoft.com/office/drawing/2014/main" id="{63C3E6B7-C431-175A-2A09-B155B0A9F937}"/>
              </a:ext>
            </a:extLst>
          </p:cNvPr>
          <p:cNvSpPr>
            <a:spLocks noGrp="1"/>
          </p:cNvSpPr>
          <p:nvPr>
            <p:ph idx="1"/>
          </p:nvPr>
        </p:nvSpPr>
        <p:spPr/>
        <p:txBody>
          <a:bodyPr>
            <a:normAutofit fontScale="85000" lnSpcReduction="20000"/>
          </a:bodyPr>
          <a:lstStyle/>
          <a:p>
            <a:r>
              <a:rPr lang="en-US" b="1" dirty="0"/>
              <a:t>Benefits</a:t>
            </a:r>
            <a:r>
              <a:rPr lang="en-US" dirty="0"/>
              <a:t>:</a:t>
            </a:r>
          </a:p>
          <a:p>
            <a:r>
              <a:rPr lang="en-US" dirty="0"/>
              <a:t>Unit testing helps in above case to catch issues within the "User Authentication" module itself. If you find any bugs or unexpected behaviors, you can fix them before integrating the module into the larger LMS system.</a:t>
            </a:r>
          </a:p>
          <a:p>
            <a:r>
              <a:rPr lang="en-US" b="1" dirty="0"/>
              <a:t>Isolation</a:t>
            </a:r>
            <a:r>
              <a:rPr lang="en-US" dirty="0"/>
              <a:t>:</a:t>
            </a:r>
          </a:p>
          <a:p>
            <a:r>
              <a:rPr lang="en-US" dirty="0"/>
              <a:t>The key point of unit testing is that you isolate the module being tested from other parts of the LMS. This isolation ensures that any issues discovered during testing are specific to that module and not influenced by interactions with other modules.</a:t>
            </a:r>
          </a:p>
          <a:p>
            <a:r>
              <a:rPr lang="en-US" b="1" dirty="0"/>
              <a:t>Confidence in Building</a:t>
            </a:r>
            <a:r>
              <a:rPr lang="en-US" dirty="0"/>
              <a:t>:</a:t>
            </a:r>
          </a:p>
          <a:p>
            <a:r>
              <a:rPr lang="en-US" dirty="0"/>
              <a:t>Once you've verified that the "User Authentication" module works correctly through unit testing, you can confidently integrate it into the LMS knowing that this crucial component is reliable.</a:t>
            </a:r>
          </a:p>
          <a:p>
            <a:endParaRPr lang="en-US" dirty="0"/>
          </a:p>
        </p:txBody>
      </p:sp>
    </p:spTree>
    <p:extLst>
      <p:ext uri="{BB962C8B-B14F-4D97-AF65-F5344CB8AC3E}">
        <p14:creationId xmlns:p14="http://schemas.microsoft.com/office/powerpoint/2010/main" val="303430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EA65-FB3D-8F3B-F692-9AD4FB985AC6}"/>
              </a:ext>
            </a:extLst>
          </p:cNvPr>
          <p:cNvSpPr>
            <a:spLocks noGrp="1"/>
          </p:cNvSpPr>
          <p:nvPr>
            <p:ph type="title"/>
          </p:nvPr>
        </p:nvSpPr>
        <p:spPr/>
        <p:txBody>
          <a:bodyPr/>
          <a:lstStyle/>
          <a:p>
            <a:r>
              <a:rPr lang="en-US" dirty="0">
                <a:solidFill>
                  <a:schemeClr val="accent2"/>
                </a:solidFill>
              </a:rPr>
              <a:t>Integration Testing</a:t>
            </a:r>
          </a:p>
        </p:txBody>
      </p:sp>
      <p:sp>
        <p:nvSpPr>
          <p:cNvPr id="3" name="Content Placeholder 2">
            <a:extLst>
              <a:ext uri="{FF2B5EF4-FFF2-40B4-BE49-F238E27FC236}">
                <a16:creationId xmlns:a16="http://schemas.microsoft.com/office/drawing/2014/main" id="{B789F301-831C-86E6-08EE-41FE507DC711}"/>
              </a:ext>
            </a:extLst>
          </p:cNvPr>
          <p:cNvSpPr>
            <a:spLocks noGrp="1"/>
          </p:cNvSpPr>
          <p:nvPr>
            <p:ph idx="1"/>
          </p:nvPr>
        </p:nvSpPr>
        <p:spPr/>
        <p:txBody>
          <a:bodyPr/>
          <a:lstStyle/>
          <a:p>
            <a:r>
              <a:rPr lang="en-US" dirty="0"/>
              <a:t>Integration testing making sure the parts work together</a:t>
            </a:r>
          </a:p>
          <a:p>
            <a:r>
              <a:rPr lang="en-US" dirty="0"/>
              <a:t>It occurs after unit testing and before System testing.</a:t>
            </a:r>
          </a:p>
          <a:p>
            <a:r>
              <a:rPr lang="en-US" dirty="0"/>
              <a:t>Types of Integration Testing</a:t>
            </a:r>
          </a:p>
          <a:p>
            <a:pPr lvl="1"/>
            <a:r>
              <a:rPr lang="en-US" dirty="0"/>
              <a:t>Big-Bang</a:t>
            </a:r>
          </a:p>
          <a:p>
            <a:pPr lvl="1"/>
            <a:r>
              <a:rPr lang="en-US" dirty="0"/>
              <a:t>Mixed(Sandwich)</a:t>
            </a:r>
          </a:p>
          <a:p>
            <a:pPr lvl="1"/>
            <a:r>
              <a:rPr lang="en-US" dirty="0"/>
              <a:t>Top-Down</a:t>
            </a:r>
          </a:p>
          <a:p>
            <a:pPr lvl="1"/>
            <a:r>
              <a:rPr lang="en-US" dirty="0"/>
              <a:t>Bottom-Up</a:t>
            </a:r>
          </a:p>
        </p:txBody>
      </p:sp>
    </p:spTree>
    <p:extLst>
      <p:ext uri="{BB962C8B-B14F-4D97-AF65-F5344CB8AC3E}">
        <p14:creationId xmlns:p14="http://schemas.microsoft.com/office/powerpoint/2010/main" val="7730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35E-EA2F-45A6-8647-948D6F93F77E}"/>
              </a:ext>
            </a:extLst>
          </p:cNvPr>
          <p:cNvSpPr>
            <a:spLocks noGrp="1"/>
          </p:cNvSpPr>
          <p:nvPr>
            <p:ph type="title"/>
          </p:nvPr>
        </p:nvSpPr>
        <p:spPr/>
        <p:txBody>
          <a:bodyPr/>
          <a:lstStyle/>
          <a:p>
            <a:r>
              <a:rPr lang="en-US" dirty="0">
                <a:solidFill>
                  <a:schemeClr val="accent2"/>
                </a:solidFill>
              </a:rPr>
              <a:t>Integration Testing</a:t>
            </a:r>
            <a:endParaRPr lang="en-US" dirty="0"/>
          </a:p>
        </p:txBody>
      </p:sp>
      <p:sp>
        <p:nvSpPr>
          <p:cNvPr id="3" name="Content Placeholder 2">
            <a:extLst>
              <a:ext uri="{FF2B5EF4-FFF2-40B4-BE49-F238E27FC236}">
                <a16:creationId xmlns:a16="http://schemas.microsoft.com/office/drawing/2014/main" id="{B9CA1BF7-0AEC-995C-1EE4-0E3E6779D9A8}"/>
              </a:ext>
            </a:extLst>
          </p:cNvPr>
          <p:cNvSpPr>
            <a:spLocks noGrp="1"/>
          </p:cNvSpPr>
          <p:nvPr>
            <p:ph idx="1"/>
          </p:nvPr>
        </p:nvSpPr>
        <p:spPr/>
        <p:txBody>
          <a:bodyPr>
            <a:normAutofit fontScale="92500" lnSpcReduction="10000"/>
          </a:bodyPr>
          <a:lstStyle/>
          <a:p>
            <a:r>
              <a:rPr lang="en-US" b="1" dirty="0"/>
              <a:t>Big-Bang Integration Testing</a:t>
            </a:r>
            <a:r>
              <a:rPr lang="en-US" dirty="0"/>
              <a:t>:</a:t>
            </a:r>
          </a:p>
          <a:p>
            <a:endParaRPr lang="en-US" dirty="0"/>
          </a:p>
          <a:p>
            <a:r>
              <a:rPr lang="en-US" b="1" dirty="0"/>
              <a:t>Definition</a:t>
            </a:r>
            <a:r>
              <a:rPr lang="en-US" dirty="0"/>
              <a:t>: Big-Bang integration testing involves combining all the individual components or modules of a system and testing them together as a whole.</a:t>
            </a:r>
          </a:p>
          <a:p>
            <a:r>
              <a:rPr lang="en-US" b="1" dirty="0"/>
              <a:t>Purpose</a:t>
            </a:r>
            <a:r>
              <a:rPr lang="en-US" dirty="0"/>
              <a:t>: This approach quickly assembles the system for testing, but issues may be harder to pinpoint if they arise.</a:t>
            </a:r>
          </a:p>
          <a:p>
            <a:r>
              <a:rPr lang="en-US" dirty="0"/>
              <a:t>Example (LMS Context): In an LMS, imagine combining all the separate modules like user authentication, course enrollment, content delivery, and assessment tools. You'd then test the entire system together to see how well they work collectively.</a:t>
            </a:r>
          </a:p>
        </p:txBody>
      </p:sp>
    </p:spTree>
    <p:extLst>
      <p:ext uri="{BB962C8B-B14F-4D97-AF65-F5344CB8AC3E}">
        <p14:creationId xmlns:p14="http://schemas.microsoft.com/office/powerpoint/2010/main" val="2561387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2374</Words>
  <Application>Microsoft Office PowerPoint</Application>
  <PresentationFormat>Widescreen</PresentationFormat>
  <Paragraphs>154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Söhne</vt:lpstr>
      <vt:lpstr>Wingdings</vt:lpstr>
      <vt:lpstr>Office Theme</vt:lpstr>
      <vt:lpstr>PowerPoint Presentation</vt:lpstr>
      <vt:lpstr>PowerPoint Presentation</vt:lpstr>
      <vt:lpstr>Unit Testing</vt:lpstr>
      <vt:lpstr>Unit Testing</vt:lpstr>
      <vt:lpstr>Unit Testing</vt:lpstr>
      <vt:lpstr>Unit Testing</vt:lpstr>
      <vt:lpstr>Unit Testing</vt:lpstr>
      <vt:lpstr>Integration Testing</vt:lpstr>
      <vt:lpstr>Integration Testing</vt:lpstr>
      <vt:lpstr>Integration Testing</vt:lpstr>
      <vt:lpstr>Integration Testing</vt:lpstr>
      <vt:lpstr>Integration Testing</vt:lpstr>
      <vt:lpstr>System Testing</vt:lpstr>
      <vt:lpstr>System Testing</vt:lpstr>
      <vt:lpstr>System Testing</vt:lpstr>
      <vt:lpstr>System Testing</vt:lpstr>
      <vt:lpstr>System Testing</vt:lpstr>
      <vt:lpstr>System Testing</vt:lpstr>
      <vt:lpstr>System Testing</vt:lpstr>
      <vt:lpstr>System Testing</vt:lpstr>
      <vt:lpstr>System Testing</vt:lpstr>
      <vt:lpstr>System Testing</vt:lpstr>
      <vt:lpstr>System Testing</vt:lpstr>
      <vt:lpstr>System Testing</vt:lpstr>
      <vt:lpstr>System Testing</vt:lpstr>
      <vt:lpstr>System Testing</vt:lpstr>
      <vt:lpstr>System Testing</vt:lpstr>
      <vt:lpstr>System Testing</vt:lpstr>
      <vt:lpstr>Regression Testing</vt:lpstr>
      <vt:lpstr>Regression Testing</vt:lpstr>
      <vt:lpstr>Regression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Krishna Kumar</dc:creator>
  <cp:lastModifiedBy>Ayan Ruzdan</cp:lastModifiedBy>
  <cp:revision>23</cp:revision>
  <dcterms:created xsi:type="dcterms:W3CDTF">2023-08-08T20:33:29Z</dcterms:created>
  <dcterms:modified xsi:type="dcterms:W3CDTF">2023-12-04T16:07:08Z</dcterms:modified>
</cp:coreProperties>
</file>