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0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302" r:id="rId38"/>
    <p:sldId id="303" r:id="rId39"/>
    <p:sldId id="304" r:id="rId40"/>
    <p:sldId id="305" r:id="rId41"/>
    <p:sldId id="306" r:id="rId42"/>
    <p:sldId id="307" r:id="rId43"/>
    <p:sldId id="308" r:id="rId44"/>
    <p:sldId id="291" r:id="rId45"/>
    <p:sldId id="292" r:id="rId46"/>
    <p:sldId id="293" r:id="rId47"/>
    <p:sldId id="294" r:id="rId48"/>
    <p:sldId id="295" r:id="rId49"/>
    <p:sldId id="296" r:id="rId50"/>
    <p:sldId id="29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8C63D4-9DE1-42D7-9DD7-5131D99B738D}" v="3" dt="2023-12-04T16:56:28.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n Ruzdan" userId="281b3fb1-178d-4595-a67e-42f3d5782a4e" providerId="ADAL" clId="{828C63D4-9DE1-42D7-9DD7-5131D99B738D}"/>
    <pc:docChg chg="modSld">
      <pc:chgData name="Ayan Ruzdan" userId="281b3fb1-178d-4595-a67e-42f3d5782a4e" providerId="ADAL" clId="{828C63D4-9DE1-42D7-9DD7-5131D99B738D}" dt="2023-12-04T16:56:28.191" v="2" actId="14100"/>
      <pc:docMkLst>
        <pc:docMk/>
      </pc:docMkLst>
      <pc:sldChg chg="modSp">
        <pc:chgData name="Ayan Ruzdan" userId="281b3fb1-178d-4595-a67e-42f3d5782a4e" providerId="ADAL" clId="{828C63D4-9DE1-42D7-9DD7-5131D99B738D}" dt="2023-12-04T16:56:28.191" v="2" actId="14100"/>
        <pc:sldMkLst>
          <pc:docMk/>
          <pc:sldMk cId="497127203" sldId="290"/>
        </pc:sldMkLst>
        <pc:spChg chg="mod">
          <ac:chgData name="Ayan Ruzdan" userId="281b3fb1-178d-4595-a67e-42f3d5782a4e" providerId="ADAL" clId="{828C63D4-9DE1-42D7-9DD7-5131D99B738D}" dt="2023-12-04T16:56:28.191" v="2" actId="14100"/>
          <ac:spMkLst>
            <pc:docMk/>
            <pc:sldMk cId="497127203" sldId="29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6DD6B-ECD7-43FB-A82C-25F97BC48DAD}"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66BC9-5FBD-499E-BEF6-91FAB7C459D2}" type="slidenum">
              <a:rPr lang="en-US" smtClean="0"/>
              <a:t>‹#›</a:t>
            </a:fld>
            <a:endParaRPr lang="en-US"/>
          </a:p>
        </p:txBody>
      </p:sp>
    </p:spTree>
    <p:extLst>
      <p:ext uri="{BB962C8B-B14F-4D97-AF65-F5344CB8AC3E}">
        <p14:creationId xmlns:p14="http://schemas.microsoft.com/office/powerpoint/2010/main" val="312384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66BC9-5FBD-499E-BEF6-91FAB7C459D2}" type="slidenum">
              <a:rPr lang="en-US" smtClean="0"/>
              <a:t>28</a:t>
            </a:fld>
            <a:endParaRPr lang="en-US"/>
          </a:p>
        </p:txBody>
      </p:sp>
    </p:spTree>
    <p:extLst>
      <p:ext uri="{BB962C8B-B14F-4D97-AF65-F5344CB8AC3E}">
        <p14:creationId xmlns:p14="http://schemas.microsoft.com/office/powerpoint/2010/main" val="62567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6C8521-AF36-4636-9B59-A15A5946F682}"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64540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6C8521-AF36-4636-9B59-A15A5946F682}"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14252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6C8521-AF36-4636-9B59-A15A5946F682}"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175919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6C8521-AF36-4636-9B59-A15A5946F682}"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310442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C8521-AF36-4636-9B59-A15A5946F682}"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128143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6C8521-AF36-4636-9B59-A15A5946F682}"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21565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6C8521-AF36-4636-9B59-A15A5946F682}"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225525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6C8521-AF36-4636-9B59-A15A5946F682}"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395761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C8521-AF36-4636-9B59-A15A5946F682}"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1349543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6C8521-AF36-4636-9B59-A15A5946F682}"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242714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6C8521-AF36-4636-9B59-A15A5946F682}"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310014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C8521-AF36-4636-9B59-A15A5946F682}"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59C34-86FB-4B32-AD71-D431CFA7AFEE}" type="slidenum">
              <a:rPr lang="en-US" smtClean="0"/>
              <a:t>‹#›</a:t>
            </a:fld>
            <a:endParaRPr lang="en-US"/>
          </a:p>
        </p:txBody>
      </p:sp>
    </p:spTree>
    <p:extLst>
      <p:ext uri="{BB962C8B-B14F-4D97-AF65-F5344CB8AC3E}">
        <p14:creationId xmlns:p14="http://schemas.microsoft.com/office/powerpoint/2010/main" val="61699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phoenixnap.com/kb/install-java-windows#ftoc-heading-6"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introduction-apache-maven-build-automation-tool-java-project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hoenixnap.com/kb/windows-set-environment-variabl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2333" y="2136808"/>
            <a:ext cx="6294922" cy="584775"/>
          </a:xfrm>
          <a:prstGeom prst="rect">
            <a:avLst/>
          </a:prstGeom>
          <a:noFill/>
        </p:spPr>
        <p:txBody>
          <a:bodyPr wrap="square" rtlCol="0">
            <a:spAutoFit/>
          </a:bodyPr>
          <a:lstStyle/>
          <a:p>
            <a:pPr algn="ctr"/>
            <a:r>
              <a:rPr lang="en-US" sz="3200" dirty="0"/>
              <a:t>UNIT 6</a:t>
            </a:r>
          </a:p>
        </p:txBody>
      </p:sp>
    </p:spTree>
    <p:extLst>
      <p:ext uri="{BB962C8B-B14F-4D97-AF65-F5344CB8AC3E}">
        <p14:creationId xmlns:p14="http://schemas.microsoft.com/office/powerpoint/2010/main" val="75338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ck the New button under the System variables s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891" y="164514"/>
            <a:ext cx="5886450" cy="557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85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1477328"/>
          </a:xfrm>
          <a:prstGeom prst="rect">
            <a:avLst/>
          </a:prstGeom>
        </p:spPr>
        <p:txBody>
          <a:bodyPr>
            <a:spAutoFit/>
          </a:bodyPr>
          <a:lstStyle/>
          <a:p>
            <a:r>
              <a:rPr lang="en-US" b="0" i="0" dirty="0">
                <a:solidFill>
                  <a:srgbClr val="404040"/>
                </a:solidFill>
                <a:effectLst/>
                <a:latin typeface="roboto"/>
              </a:rPr>
              <a:t>Enter </a:t>
            </a:r>
            <a:r>
              <a:rPr lang="en-US" b="1" i="0" dirty="0">
                <a:solidFill>
                  <a:srgbClr val="404040"/>
                </a:solidFill>
                <a:effectLst/>
                <a:latin typeface="roboto"/>
              </a:rPr>
              <a:t>MAVEN_HOME</a:t>
            </a:r>
            <a:r>
              <a:rPr lang="en-US" b="0" i="0" dirty="0">
                <a:solidFill>
                  <a:srgbClr val="404040"/>
                </a:solidFill>
                <a:effectLst/>
                <a:latin typeface="roboto"/>
              </a:rPr>
              <a:t> as the variable name and the path to the Maven directory as the variable value. Click </a:t>
            </a:r>
            <a:r>
              <a:rPr lang="en-US" b="1" i="0" dirty="0">
                <a:solidFill>
                  <a:srgbClr val="404040"/>
                </a:solidFill>
                <a:effectLst/>
                <a:latin typeface="roboto"/>
              </a:rPr>
              <a:t>OK</a:t>
            </a:r>
            <a:r>
              <a:rPr lang="en-US" b="0" i="0" dirty="0">
                <a:solidFill>
                  <a:srgbClr val="404040"/>
                </a:solidFill>
                <a:effectLst/>
                <a:latin typeface="roboto"/>
              </a:rPr>
              <a:t> to save the new system variable.</a:t>
            </a:r>
          </a:p>
          <a:p>
            <a:br>
              <a:rPr lang="en-US" b="0" i="0" dirty="0">
                <a:solidFill>
                  <a:srgbClr val="404040"/>
                </a:solidFill>
                <a:effectLst/>
                <a:latin typeface="roboto"/>
              </a:rPr>
            </a:br>
            <a:endParaRPr lang="en-US" dirty="0"/>
          </a:p>
        </p:txBody>
      </p:sp>
    </p:spTree>
    <p:extLst>
      <p:ext uri="{BB962C8B-B14F-4D97-AF65-F5344CB8AC3E}">
        <p14:creationId xmlns:p14="http://schemas.microsoft.com/office/powerpoint/2010/main" val="334651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nter the name and value of the new variable and click 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739" y="1921760"/>
            <a:ext cx="6219825"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00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1" i="0" dirty="0">
                <a:solidFill>
                  <a:srgbClr val="000000"/>
                </a:solidFill>
                <a:effectLst/>
                <a:latin typeface="poppins"/>
              </a:rPr>
              <a:t>Step 3: Add MAVEN_HOME Directory in PATH Variable</a:t>
            </a:r>
          </a:p>
          <a:p>
            <a:r>
              <a:rPr lang="en-US" b="0" i="0" dirty="0">
                <a:solidFill>
                  <a:srgbClr val="404040"/>
                </a:solidFill>
                <a:effectLst/>
                <a:latin typeface="roboto"/>
              </a:rPr>
              <a:t>1. Select the </a:t>
            </a:r>
            <a:r>
              <a:rPr lang="en-US" b="1" i="0" dirty="0">
                <a:solidFill>
                  <a:srgbClr val="404040"/>
                </a:solidFill>
                <a:effectLst/>
                <a:latin typeface="roboto"/>
              </a:rPr>
              <a:t>Path</a:t>
            </a:r>
            <a:r>
              <a:rPr lang="en-US" b="0" i="0" dirty="0">
                <a:solidFill>
                  <a:srgbClr val="404040"/>
                </a:solidFill>
                <a:effectLst/>
                <a:latin typeface="roboto"/>
              </a:rPr>
              <a:t> variable under the </a:t>
            </a:r>
            <a:r>
              <a:rPr lang="en-US" b="0" i="1" dirty="0">
                <a:solidFill>
                  <a:srgbClr val="404040"/>
                </a:solidFill>
                <a:effectLst/>
                <a:latin typeface="roboto"/>
              </a:rPr>
              <a:t>System variables</a:t>
            </a:r>
            <a:r>
              <a:rPr lang="en-US" b="0" i="0" dirty="0">
                <a:solidFill>
                  <a:srgbClr val="404040"/>
                </a:solidFill>
                <a:effectLst/>
                <a:latin typeface="roboto"/>
              </a:rPr>
              <a:t> section in the </a:t>
            </a:r>
            <a:r>
              <a:rPr lang="en-US" b="0" i="1" dirty="0">
                <a:solidFill>
                  <a:srgbClr val="404040"/>
                </a:solidFill>
                <a:effectLst/>
                <a:latin typeface="roboto"/>
              </a:rPr>
              <a:t>Environment Variables</a:t>
            </a:r>
            <a:r>
              <a:rPr lang="en-US" b="0" i="0" dirty="0">
                <a:solidFill>
                  <a:srgbClr val="404040"/>
                </a:solidFill>
                <a:effectLst/>
                <a:latin typeface="roboto"/>
              </a:rPr>
              <a:t> window. Click the </a:t>
            </a:r>
            <a:r>
              <a:rPr lang="en-US" b="1" i="0" dirty="0">
                <a:solidFill>
                  <a:srgbClr val="404040"/>
                </a:solidFill>
                <a:effectLst/>
                <a:latin typeface="roboto"/>
              </a:rPr>
              <a:t>Edit</a:t>
            </a:r>
            <a:r>
              <a:rPr lang="en-US" b="0" i="0" dirty="0">
                <a:solidFill>
                  <a:srgbClr val="404040"/>
                </a:solidFill>
                <a:effectLst/>
                <a:latin typeface="roboto"/>
              </a:rPr>
              <a:t> button to edit the variable.</a:t>
            </a:r>
          </a:p>
        </p:txBody>
      </p:sp>
    </p:spTree>
    <p:extLst>
      <p:ext uri="{BB962C8B-B14F-4D97-AF65-F5344CB8AC3E}">
        <p14:creationId xmlns:p14="http://schemas.microsoft.com/office/powerpoint/2010/main" val="86200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elect the Path system variable and click the Edit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514" y="154889"/>
            <a:ext cx="5886450" cy="557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95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0" i="0" dirty="0">
                <a:solidFill>
                  <a:srgbClr val="404040"/>
                </a:solidFill>
                <a:effectLst/>
                <a:latin typeface="roboto"/>
              </a:rPr>
              <a:t>2. Click the </a:t>
            </a:r>
            <a:r>
              <a:rPr lang="en-US" b="1" i="0" dirty="0">
                <a:solidFill>
                  <a:srgbClr val="404040"/>
                </a:solidFill>
                <a:effectLst/>
                <a:latin typeface="roboto"/>
              </a:rPr>
              <a:t>New</a:t>
            </a:r>
            <a:r>
              <a:rPr lang="en-US" b="0" i="0" dirty="0">
                <a:solidFill>
                  <a:srgbClr val="404040"/>
                </a:solidFill>
                <a:effectLst/>
                <a:latin typeface="roboto"/>
              </a:rPr>
              <a:t> button in the </a:t>
            </a:r>
            <a:r>
              <a:rPr lang="en-US" b="0" i="1" dirty="0">
                <a:solidFill>
                  <a:srgbClr val="404040"/>
                </a:solidFill>
                <a:effectLst/>
                <a:latin typeface="roboto"/>
              </a:rPr>
              <a:t>Edit environment variable</a:t>
            </a:r>
            <a:r>
              <a:rPr lang="en-US" b="0" i="0" dirty="0">
                <a:solidFill>
                  <a:srgbClr val="404040"/>
                </a:solidFill>
                <a:effectLst/>
                <a:latin typeface="roboto"/>
              </a:rPr>
              <a:t> window.</a:t>
            </a:r>
          </a:p>
          <a:p>
            <a:br>
              <a:rPr lang="en-US" b="0" i="0" dirty="0">
                <a:solidFill>
                  <a:srgbClr val="404040"/>
                </a:solidFill>
                <a:effectLst/>
                <a:latin typeface="roboto"/>
              </a:rPr>
            </a:br>
            <a:endParaRPr lang="en-US" dirty="0"/>
          </a:p>
        </p:txBody>
      </p:sp>
    </p:spTree>
    <p:extLst>
      <p:ext uri="{BB962C8B-B14F-4D97-AF65-F5344CB8AC3E}">
        <p14:creationId xmlns:p14="http://schemas.microsoft.com/office/powerpoint/2010/main" val="145786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lick the New button in the Edit environment variable win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642" y="187692"/>
            <a:ext cx="501967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519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0" i="0" dirty="0">
                <a:solidFill>
                  <a:srgbClr val="404040"/>
                </a:solidFill>
                <a:effectLst/>
                <a:latin typeface="roboto"/>
              </a:rPr>
              <a:t>3. Enter </a:t>
            </a:r>
            <a:r>
              <a:rPr lang="en-US" b="1" i="0" dirty="0">
                <a:solidFill>
                  <a:srgbClr val="404040"/>
                </a:solidFill>
                <a:effectLst/>
                <a:latin typeface="roboto"/>
              </a:rPr>
              <a:t>%MAVEN_HOME%\bin</a:t>
            </a:r>
            <a:r>
              <a:rPr lang="en-US" b="0" i="0" dirty="0">
                <a:solidFill>
                  <a:srgbClr val="404040"/>
                </a:solidFill>
                <a:effectLst/>
                <a:latin typeface="roboto"/>
              </a:rPr>
              <a:t> in the new field. Click </a:t>
            </a:r>
            <a:r>
              <a:rPr lang="en-US" b="1" i="0" dirty="0">
                <a:solidFill>
                  <a:srgbClr val="404040"/>
                </a:solidFill>
                <a:effectLst/>
                <a:latin typeface="roboto"/>
              </a:rPr>
              <a:t>OK</a:t>
            </a:r>
            <a:r>
              <a:rPr lang="en-US" b="0" i="0" dirty="0">
                <a:solidFill>
                  <a:srgbClr val="404040"/>
                </a:solidFill>
                <a:effectLst/>
                <a:latin typeface="roboto"/>
              </a:rPr>
              <a:t> to save changes to the </a:t>
            </a:r>
            <a:r>
              <a:rPr lang="en-US" b="1" i="0" dirty="0">
                <a:solidFill>
                  <a:srgbClr val="404040"/>
                </a:solidFill>
                <a:effectLst/>
                <a:latin typeface="roboto"/>
              </a:rPr>
              <a:t>Path</a:t>
            </a:r>
            <a:r>
              <a:rPr lang="en-US" b="0" i="0" dirty="0">
                <a:solidFill>
                  <a:srgbClr val="404040"/>
                </a:solidFill>
                <a:effectLst/>
                <a:latin typeface="roboto"/>
              </a:rPr>
              <a:t> variable.</a:t>
            </a:r>
          </a:p>
          <a:p>
            <a:br>
              <a:rPr lang="en-US" b="0" i="0" dirty="0">
                <a:solidFill>
                  <a:srgbClr val="404040"/>
                </a:solidFill>
                <a:effectLst/>
                <a:latin typeface="roboto"/>
              </a:rPr>
            </a:br>
            <a:endParaRPr lang="en-US" dirty="0"/>
          </a:p>
        </p:txBody>
      </p:sp>
    </p:spTree>
    <p:extLst>
      <p:ext uri="{BB962C8B-B14F-4D97-AF65-F5344CB8AC3E}">
        <p14:creationId xmlns:p14="http://schemas.microsoft.com/office/powerpoint/2010/main" val="195957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dd the path to the Maven directory and click 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531" y="495701"/>
            <a:ext cx="501967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847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24539" y="6833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04040"/>
                </a:solidFill>
                <a:effectLst/>
                <a:latin typeface="roboto"/>
              </a:rPr>
              <a:t>Click </a:t>
            </a:r>
            <a:r>
              <a:rPr kumimoji="0" lang="en-US" altLang="en-US" sz="1200" b="1" i="0" u="none" strike="noStrike" cap="none" normalizeH="0" baseline="0">
                <a:ln>
                  <a:noFill/>
                </a:ln>
                <a:solidFill>
                  <a:srgbClr val="404040"/>
                </a:solidFill>
                <a:effectLst/>
                <a:latin typeface="roboto"/>
              </a:rPr>
              <a:t>OK</a:t>
            </a:r>
            <a:r>
              <a:rPr kumimoji="0" lang="en-US" altLang="en-US" sz="1200" b="0" i="0" u="none" strike="noStrike" cap="none" normalizeH="0" baseline="0">
                <a:ln>
                  <a:noFill/>
                </a:ln>
                <a:solidFill>
                  <a:srgbClr val="404040"/>
                </a:solidFill>
                <a:effectLst/>
                <a:latin typeface="roboto"/>
              </a:rPr>
              <a:t> in the </a:t>
            </a:r>
            <a:r>
              <a:rPr kumimoji="0" lang="en-US" altLang="en-US" sz="1200" b="0" i="1" u="none" strike="noStrike" cap="none" normalizeH="0" baseline="0">
                <a:ln>
                  <a:noFill/>
                </a:ln>
                <a:solidFill>
                  <a:srgbClr val="404040"/>
                </a:solidFill>
                <a:effectLst/>
                <a:latin typeface="roboto"/>
              </a:rPr>
              <a:t>Environment Variables</a:t>
            </a:r>
            <a:r>
              <a:rPr kumimoji="0" lang="en-US" altLang="en-US" sz="1200" b="0" i="0" u="none" strike="noStrike" cap="none" normalizeH="0" baseline="0">
                <a:ln>
                  <a:noFill/>
                </a:ln>
                <a:solidFill>
                  <a:srgbClr val="404040"/>
                </a:solidFill>
                <a:effectLst/>
                <a:latin typeface="roboto"/>
              </a:rPr>
              <a:t> window to save the changes to the system variables.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04040"/>
                </a:solidFill>
                <a:effectLst/>
                <a:latin typeface="roboto"/>
              </a:rPr>
              <a:t>  </a:t>
            </a:r>
            <a:endParaRPr kumimoji="0" lang="en-US" altLang="en-US" sz="35100" b="0" i="0" u="none" strike="noStrike" cap="none" normalizeH="0" baseline="0">
              <a:ln>
                <a:noFill/>
              </a:ln>
              <a:solidFill>
                <a:srgbClr val="404040"/>
              </a:solidFill>
              <a:effectLst/>
              <a:latin typeface="roboto"/>
            </a:endParaRPr>
          </a:p>
        </p:txBody>
      </p:sp>
      <p:pic>
        <p:nvPicPr>
          <p:cNvPr id="10242" name="Picture 2" descr="Click the OK button to save changes to the system vari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402" y="683393"/>
            <a:ext cx="5886450" cy="557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72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2585323"/>
          </a:xfrm>
          <a:prstGeom prst="rect">
            <a:avLst/>
          </a:prstGeom>
        </p:spPr>
        <p:txBody>
          <a:bodyPr>
            <a:spAutoFit/>
          </a:bodyPr>
          <a:lstStyle/>
          <a:p>
            <a:r>
              <a:rPr lang="en-US" b="1" i="0" dirty="0">
                <a:solidFill>
                  <a:srgbClr val="404040"/>
                </a:solidFill>
                <a:effectLst/>
                <a:latin typeface="roboto"/>
              </a:rPr>
              <a:t>Prerequisites</a:t>
            </a:r>
          </a:p>
          <a:p>
            <a:pPr>
              <a:buFont typeface="Arial" panose="020B0604020202020204" pitchFamily="34" charset="0"/>
              <a:buChar char="•"/>
            </a:pPr>
            <a:r>
              <a:rPr lang="en-US" b="0" i="0" dirty="0">
                <a:solidFill>
                  <a:srgbClr val="404040"/>
                </a:solidFill>
                <a:effectLst/>
                <a:latin typeface="roboto"/>
              </a:rPr>
              <a:t>A system running Windows.</a:t>
            </a:r>
          </a:p>
          <a:p>
            <a:pPr>
              <a:buFont typeface="Arial" panose="020B0604020202020204" pitchFamily="34" charset="0"/>
              <a:buChar char="•"/>
            </a:pPr>
            <a:r>
              <a:rPr lang="en-US" b="0" i="0" dirty="0">
                <a:solidFill>
                  <a:srgbClr val="404040"/>
                </a:solidFill>
                <a:effectLst/>
                <a:latin typeface="roboto"/>
              </a:rPr>
              <a:t>A working Internet connection.</a:t>
            </a:r>
          </a:p>
          <a:p>
            <a:pPr>
              <a:buFont typeface="Arial" panose="020B0604020202020204" pitchFamily="34" charset="0"/>
              <a:buChar char="•"/>
            </a:pPr>
            <a:r>
              <a:rPr lang="en-US" b="0" i="0" dirty="0">
                <a:solidFill>
                  <a:srgbClr val="404040"/>
                </a:solidFill>
                <a:effectLst/>
                <a:latin typeface="roboto"/>
              </a:rPr>
              <a:t>Access to an account with administrator privileges.</a:t>
            </a:r>
          </a:p>
          <a:p>
            <a:pPr>
              <a:buFont typeface="Arial" panose="020B0604020202020204" pitchFamily="34" charset="0"/>
              <a:buChar char="•"/>
            </a:pPr>
            <a:r>
              <a:rPr lang="en-US" b="0" i="0" dirty="0">
                <a:solidFill>
                  <a:srgbClr val="404040"/>
                </a:solidFill>
                <a:effectLst/>
                <a:latin typeface="roboto"/>
              </a:rPr>
              <a:t>Access to the command prompt.</a:t>
            </a:r>
          </a:p>
          <a:p>
            <a:pPr>
              <a:buFont typeface="Arial" panose="020B0604020202020204" pitchFamily="34" charset="0"/>
              <a:buChar char="•"/>
            </a:pPr>
            <a:r>
              <a:rPr lang="en-US" b="0" i="0" dirty="0">
                <a:solidFill>
                  <a:srgbClr val="404040"/>
                </a:solidFill>
                <a:effectLst/>
                <a:latin typeface="roboto"/>
              </a:rPr>
              <a:t>A copy of Java installed and ready to use, with the JAVA_HOME environment variable set up (learn how to set up the JAVA_HOME environment variable in our </a:t>
            </a:r>
            <a:r>
              <a:rPr lang="en-US" b="0" i="0" u="none" strike="noStrike" dirty="0">
                <a:solidFill>
                  <a:srgbClr val="0074DB"/>
                </a:solidFill>
                <a:effectLst/>
                <a:latin typeface="roboto"/>
                <a:hlinkClick r:id="rId2"/>
              </a:rPr>
              <a:t>guide to installing Java on Windows</a:t>
            </a:r>
            <a:r>
              <a:rPr lang="en-US" b="0" i="0" dirty="0">
                <a:solidFill>
                  <a:srgbClr val="404040"/>
                </a:solidFill>
                <a:effectLst/>
                <a:latin typeface="roboto"/>
              </a:rPr>
              <a:t>).</a:t>
            </a:r>
          </a:p>
        </p:txBody>
      </p:sp>
    </p:spTree>
    <p:extLst>
      <p:ext uri="{BB962C8B-B14F-4D97-AF65-F5344CB8AC3E}">
        <p14:creationId xmlns:p14="http://schemas.microsoft.com/office/powerpoint/2010/main" val="2171330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1" i="0" dirty="0">
                <a:solidFill>
                  <a:srgbClr val="000000"/>
                </a:solidFill>
                <a:effectLst/>
                <a:latin typeface="poppins"/>
              </a:rPr>
              <a:t>Step 4: Verify Maven Installation</a:t>
            </a:r>
          </a:p>
          <a:p>
            <a:r>
              <a:rPr lang="en-US" b="0" i="0" dirty="0">
                <a:solidFill>
                  <a:srgbClr val="404040"/>
                </a:solidFill>
                <a:effectLst/>
                <a:latin typeface="roboto"/>
              </a:rPr>
              <a:t>In the command prompt, use the following command to verify the installation by checking the current version of Maven:</a:t>
            </a:r>
          </a:p>
        </p:txBody>
      </p:sp>
    </p:spTree>
    <p:extLst>
      <p:ext uri="{BB962C8B-B14F-4D97-AF65-F5344CB8AC3E}">
        <p14:creationId xmlns:p14="http://schemas.microsoft.com/office/powerpoint/2010/main" val="2110581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04040"/>
                </a:solidFill>
                <a:effectLst/>
                <a:latin typeface="inherit"/>
                <a:cs typeface="Courier New" panose="02070309020205020404" pitchFamily="49" charset="0"/>
              </a:rPr>
              <a:t>mvn -version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404040"/>
                </a:solidFill>
                <a:effectLst/>
                <a:latin typeface="robo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254660"/>
            <a:ext cx="12344400" cy="66172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404040"/>
                </a:solidFill>
                <a:effectLst/>
                <a:latin typeface="inherit"/>
                <a:cs typeface="Courier New" panose="02070309020205020404" pitchFamily="49" charset="0"/>
              </a:rPr>
              <a:t>mvn</a:t>
            </a:r>
            <a:r>
              <a:rPr kumimoji="0" lang="en-US" altLang="en-US" sz="1000" b="0" i="0" u="none" strike="noStrike" cap="none" normalizeH="0" baseline="0" dirty="0">
                <a:ln>
                  <a:noFill/>
                </a:ln>
                <a:solidFill>
                  <a:srgbClr val="404040"/>
                </a:solidFill>
                <a:effectLst/>
                <a:latin typeface="inherit"/>
                <a:cs typeface="Courier New" panose="02070309020205020404" pitchFamily="49" charset="0"/>
              </a:rPr>
              <a:t> -version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404040"/>
                </a:solidFill>
                <a:effectLst/>
                <a:latin typeface="robot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3048000" y="1443841"/>
            <a:ext cx="6096000" cy="3970318"/>
          </a:xfrm>
          <a:prstGeom prst="rect">
            <a:avLst/>
          </a:prstGeom>
        </p:spPr>
        <p:txBody>
          <a:bodyPr>
            <a:spAutoFit/>
          </a:bodyPr>
          <a:lstStyle/>
          <a:p>
            <a:r>
              <a:rPr lang="en-US" dirty="0"/>
              <a:t>Build Lifecycle Basics</a:t>
            </a:r>
          </a:p>
          <a:p>
            <a:r>
              <a:rPr lang="en-US" dirty="0"/>
              <a:t>Maven is based around the central concept of a build lifecycle. What this means is that the process for building and distributing a particular artifact (project) is clearly defined.</a:t>
            </a:r>
          </a:p>
          <a:p>
            <a:endParaRPr lang="en-US" dirty="0"/>
          </a:p>
          <a:p>
            <a:r>
              <a:rPr lang="en-US" dirty="0"/>
              <a:t>For the person building a project, this means that it is only necessary to learn a small set of commands to build any Maven project, and the POM will ensure they get the results they desired.</a:t>
            </a:r>
          </a:p>
          <a:p>
            <a:endParaRPr lang="en-US" dirty="0"/>
          </a:p>
          <a:p>
            <a:r>
              <a:rPr lang="en-US" dirty="0"/>
              <a:t>There are three built-in build lifecycles: default, clean and site. The default lifecycle handles your project deployment, the clean lifecycle handles project cleaning, while the site lifecycle handles the creation of your project's web site.</a:t>
            </a:r>
          </a:p>
        </p:txBody>
      </p:sp>
    </p:spTree>
    <p:extLst>
      <p:ext uri="{BB962C8B-B14F-4D97-AF65-F5344CB8AC3E}">
        <p14:creationId xmlns:p14="http://schemas.microsoft.com/office/powerpoint/2010/main" val="2154722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4426" y="679653"/>
            <a:ext cx="11877574" cy="5909310"/>
          </a:xfrm>
          <a:prstGeom prst="rect">
            <a:avLst/>
          </a:prstGeom>
        </p:spPr>
        <p:txBody>
          <a:bodyPr wrap="square">
            <a:spAutoFit/>
          </a:bodyPr>
          <a:lstStyle/>
          <a:p>
            <a:r>
              <a:rPr lang="en-US" dirty="0"/>
              <a:t>A Build Lifecycle is Made Up of Phases</a:t>
            </a:r>
          </a:p>
          <a:p>
            <a:r>
              <a:rPr lang="en-US" dirty="0"/>
              <a:t>Each of these build lifecycles is defined by a different list of build phases, wherein a build phase represents a stage in the lifecycle.</a:t>
            </a:r>
          </a:p>
          <a:p>
            <a:endParaRPr lang="en-US" dirty="0"/>
          </a:p>
          <a:p>
            <a:r>
              <a:rPr lang="en-US" dirty="0"/>
              <a:t>For example, the default lifecycle comprises of the following phases (for a complete list of the lifecycle phases, refer to the Lifecycle Reference):</a:t>
            </a:r>
          </a:p>
          <a:p>
            <a:endParaRPr lang="en-US" dirty="0"/>
          </a:p>
          <a:p>
            <a:r>
              <a:rPr lang="en-US" dirty="0"/>
              <a:t>validate - validate the project is correct and all necessary information is available</a:t>
            </a:r>
          </a:p>
          <a:p>
            <a:r>
              <a:rPr lang="en-US" dirty="0"/>
              <a:t>compile - compile the source code of the project</a:t>
            </a:r>
          </a:p>
          <a:p>
            <a:r>
              <a:rPr lang="en-US" dirty="0"/>
              <a:t>test - test the compiled source code using a suitable unit testing framework. These tests should not require the code be packaged or deployed</a:t>
            </a:r>
          </a:p>
          <a:p>
            <a:r>
              <a:rPr lang="en-US" dirty="0"/>
              <a:t>package - take the compiled code and package it in its distributable format, such as a JAR.</a:t>
            </a:r>
          </a:p>
          <a:p>
            <a:r>
              <a:rPr lang="en-US" dirty="0"/>
              <a:t>verify - run any checks on results of integration tests to ensure quality criteria are met</a:t>
            </a:r>
          </a:p>
          <a:p>
            <a:r>
              <a:rPr lang="en-US" dirty="0"/>
              <a:t>install - install the package into the local repository, for use as a dependency in other projects locally</a:t>
            </a:r>
          </a:p>
          <a:p>
            <a:r>
              <a:rPr lang="en-US" dirty="0"/>
              <a:t>deploy - done in the build environment, copies the final package to the remote repository for sharing with other developers and projects.</a:t>
            </a:r>
          </a:p>
          <a:p>
            <a:r>
              <a:rPr lang="en-US" dirty="0"/>
              <a:t>These lifecycle phases (plus the other lifecycle phases not shown here) are executed sequentially to complete the default lifecycle. Given the lifecycle phases above, this means that when the default lifecycle is used, Maven will first validate the project, then will try to compile the sources, run those against the tests, package the binaries (e.g. jar), run integration tests against that package, verify the integration tests, install the verified package to the local repository, then deploy the installed package to a remote repository.</a:t>
            </a:r>
          </a:p>
        </p:txBody>
      </p:sp>
    </p:spTree>
    <p:extLst>
      <p:ext uri="{BB962C8B-B14F-4D97-AF65-F5344CB8AC3E}">
        <p14:creationId xmlns:p14="http://schemas.microsoft.com/office/powerpoint/2010/main" val="1333081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9036" y="2413338"/>
            <a:ext cx="7834964" cy="3108543"/>
          </a:xfrm>
          <a:prstGeom prst="rect">
            <a:avLst/>
          </a:prstGeom>
        </p:spPr>
        <p:txBody>
          <a:bodyPr wrap="square">
            <a:spAutoFit/>
          </a:bodyPr>
          <a:lstStyle/>
          <a:p>
            <a:pPr algn="just"/>
            <a:r>
              <a:rPr lang="en-US" sz="2800" dirty="0"/>
              <a:t>Usual Command Line Calls</a:t>
            </a:r>
          </a:p>
          <a:p>
            <a:pPr algn="just"/>
            <a:r>
              <a:rPr lang="en-US" sz="2800" dirty="0"/>
              <a:t>You should select the phase that matches your outcome. If you want your jar, run package. If you want to run the unit tests, run test.</a:t>
            </a:r>
          </a:p>
          <a:p>
            <a:pPr algn="just"/>
            <a:endParaRPr lang="en-US" sz="2800" dirty="0"/>
          </a:p>
          <a:p>
            <a:pPr algn="just"/>
            <a:r>
              <a:rPr lang="en-US" sz="2800" dirty="0"/>
              <a:t>If you are uncertain what you want, the preferred phase to call is</a:t>
            </a:r>
          </a:p>
        </p:txBody>
      </p:sp>
    </p:spTree>
    <p:extLst>
      <p:ext uri="{BB962C8B-B14F-4D97-AF65-F5344CB8AC3E}">
        <p14:creationId xmlns:p14="http://schemas.microsoft.com/office/powerpoint/2010/main" val="176652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2173" y="1251284"/>
            <a:ext cx="1170385" cy="369332"/>
          </a:xfrm>
          <a:prstGeom prst="rect">
            <a:avLst/>
          </a:prstGeom>
          <a:noFill/>
        </p:spPr>
        <p:txBody>
          <a:bodyPr wrap="none" rtlCol="0">
            <a:spAutoFit/>
          </a:bodyPr>
          <a:lstStyle/>
          <a:p>
            <a:r>
              <a:rPr lang="en-US" dirty="0" err="1"/>
              <a:t>mvn</a:t>
            </a:r>
            <a:r>
              <a:rPr lang="en-US" dirty="0"/>
              <a:t> verify</a:t>
            </a:r>
          </a:p>
        </p:txBody>
      </p:sp>
      <p:sp>
        <p:nvSpPr>
          <p:cNvPr id="4" name="Rectangle 3"/>
          <p:cNvSpPr/>
          <p:nvPr/>
        </p:nvSpPr>
        <p:spPr>
          <a:xfrm>
            <a:off x="3048000" y="1859340"/>
            <a:ext cx="6096000" cy="3139321"/>
          </a:xfrm>
          <a:prstGeom prst="rect">
            <a:avLst/>
          </a:prstGeom>
        </p:spPr>
        <p:txBody>
          <a:bodyPr>
            <a:spAutoFit/>
          </a:bodyPr>
          <a:lstStyle/>
          <a:p>
            <a:r>
              <a:rPr lang="en-US" dirty="0"/>
              <a:t>This command executes each default lifecycle phase in order (validate, compile, package, etc.), before executing verify. You only need to call the last build phase to be executed, in this case, verify. In most cases the effect is the same as package. However, in case there are integration-tests, these will be executed as well. And during the verify phase some additional checks can be done, e.g. if your code written according to the predefined </a:t>
            </a:r>
            <a:r>
              <a:rPr lang="en-US" dirty="0" err="1"/>
              <a:t>checkstyle</a:t>
            </a:r>
            <a:r>
              <a:rPr lang="en-US" dirty="0"/>
              <a:t> rules.</a:t>
            </a:r>
          </a:p>
          <a:p>
            <a:endParaRPr lang="en-US" dirty="0"/>
          </a:p>
          <a:p>
            <a:r>
              <a:rPr lang="en-US" dirty="0"/>
              <a:t>In a build environment, use the following call to cleanly build and deploy artifacts into the shared repository.</a:t>
            </a:r>
          </a:p>
        </p:txBody>
      </p:sp>
    </p:spTree>
    <p:extLst>
      <p:ext uri="{BB962C8B-B14F-4D97-AF65-F5344CB8AC3E}">
        <p14:creationId xmlns:p14="http://schemas.microsoft.com/office/powerpoint/2010/main" val="228714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0158" y="3244334"/>
            <a:ext cx="5211683" cy="369332"/>
          </a:xfrm>
          <a:prstGeom prst="rect">
            <a:avLst/>
          </a:prstGeom>
        </p:spPr>
        <p:txBody>
          <a:bodyPr wrap="none">
            <a:spAutoFit/>
          </a:bodyPr>
          <a:lstStyle/>
          <a:p>
            <a:pPr fontAlgn="base"/>
            <a:r>
              <a:rPr lang="en-US" b="1" i="0" dirty="0">
                <a:solidFill>
                  <a:srgbClr val="273239"/>
                </a:solidFill>
                <a:effectLst/>
                <a:latin typeface="Source Sans 3"/>
              </a:rPr>
              <a:t>Maven Lifecycle and Basic Maven Commands</a:t>
            </a:r>
          </a:p>
        </p:txBody>
      </p:sp>
    </p:spTree>
    <p:extLst>
      <p:ext uri="{BB962C8B-B14F-4D97-AF65-F5344CB8AC3E}">
        <p14:creationId xmlns:p14="http://schemas.microsoft.com/office/powerpoint/2010/main" val="3576971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pPr fontAlgn="base"/>
            <a:r>
              <a:rPr lang="en-US" b="0" i="0" dirty="0">
                <a:solidFill>
                  <a:srgbClr val="273239"/>
                </a:solidFill>
                <a:effectLst/>
                <a:latin typeface="Nunito"/>
              </a:rPr>
              <a:t>Maven is a powerful project management tool that is based on POM (project object model), used for project build, dependency, and documentation. It is a tool that can be used for building and managing any Java-based project. Maven makes the day-to-day work of Java developers easier and helps with the building and running of any Java-based project.</a:t>
            </a:r>
          </a:p>
          <a:p>
            <a:pPr fontAlgn="base"/>
            <a:r>
              <a:rPr lang="en-US" b="0" i="0" dirty="0">
                <a:solidFill>
                  <a:srgbClr val="273239"/>
                </a:solidFill>
                <a:effectLst/>
                <a:latin typeface="Nunito"/>
              </a:rPr>
              <a:t>For more details on how Maven works, how to install Maven and its applications, please visit: </a:t>
            </a:r>
            <a:r>
              <a:rPr lang="en-US" b="0" i="0" u="sng" dirty="0">
                <a:solidFill>
                  <a:srgbClr val="273239"/>
                </a:solidFill>
                <a:effectLst/>
                <a:latin typeface="Nunito"/>
                <a:hlinkClick r:id="rId2"/>
              </a:rPr>
              <a:t>Introduction to Apache Maven</a:t>
            </a:r>
            <a:endParaRPr lang="en-US" b="0" i="0" dirty="0">
              <a:solidFill>
                <a:srgbClr val="273239"/>
              </a:solidFill>
              <a:effectLst/>
              <a:latin typeface="Nunito"/>
            </a:endParaRPr>
          </a:p>
          <a:p>
            <a:pPr fontAlgn="base"/>
            <a:r>
              <a:rPr lang="en-US" b="1" i="0" dirty="0">
                <a:solidFill>
                  <a:srgbClr val="273239"/>
                </a:solidFill>
                <a:effectLst/>
                <a:latin typeface="Nunito"/>
              </a:rPr>
              <a:t>Maven Lifecycle: </a:t>
            </a:r>
            <a:r>
              <a:rPr lang="en-US" b="0" i="0" dirty="0">
                <a:solidFill>
                  <a:srgbClr val="273239"/>
                </a:solidFill>
                <a:effectLst/>
                <a:latin typeface="Nunito"/>
              </a:rPr>
              <a:t>Below is a representation of the default Maven lifecycle and its 8 steps: Validate, Compile, Test, Package, Integration test, Verify, Install, and Deploy.</a:t>
            </a:r>
          </a:p>
        </p:txBody>
      </p:sp>
    </p:spTree>
    <p:extLst>
      <p:ext uri="{BB962C8B-B14F-4D97-AF65-F5344CB8AC3E}">
        <p14:creationId xmlns:p14="http://schemas.microsoft.com/office/powerpoint/2010/main" val="2855399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305" y="1087002"/>
            <a:ext cx="4127667" cy="344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148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89844"/>
            <a:ext cx="6096000" cy="5078313"/>
          </a:xfrm>
          <a:prstGeom prst="rect">
            <a:avLst/>
          </a:prstGeom>
        </p:spPr>
        <p:txBody>
          <a:bodyPr>
            <a:spAutoFit/>
          </a:bodyPr>
          <a:lstStyle/>
          <a:p>
            <a:pPr fontAlgn="base">
              <a:buFont typeface="+mj-lt"/>
              <a:buAutoNum type="arabicPeriod"/>
            </a:pPr>
            <a:r>
              <a:rPr lang="en-US" b="1" i="0" dirty="0">
                <a:solidFill>
                  <a:srgbClr val="273239"/>
                </a:solidFill>
                <a:effectLst/>
                <a:latin typeface="Nunito"/>
              </a:rPr>
              <a:t>Validate:</a:t>
            </a:r>
            <a:r>
              <a:rPr lang="en-US" b="0" i="0" dirty="0">
                <a:solidFill>
                  <a:srgbClr val="273239"/>
                </a:solidFill>
                <a:effectLst/>
                <a:latin typeface="Nunito"/>
              </a:rPr>
              <a:t> This step validates if the project structure is correct. For example – It checks if all the dependencies have been downloaded and are available in the local repository.</a:t>
            </a:r>
          </a:p>
          <a:p>
            <a:pPr fontAlgn="base">
              <a:buFont typeface="+mj-lt"/>
              <a:buAutoNum type="arabicPeriod"/>
            </a:pPr>
            <a:r>
              <a:rPr lang="en-US" b="1" i="0" dirty="0">
                <a:solidFill>
                  <a:srgbClr val="273239"/>
                </a:solidFill>
                <a:effectLst/>
                <a:latin typeface="Nunito"/>
              </a:rPr>
              <a:t>Compile:</a:t>
            </a:r>
            <a:r>
              <a:rPr lang="en-US" b="0" i="0" dirty="0">
                <a:solidFill>
                  <a:srgbClr val="273239"/>
                </a:solidFill>
                <a:effectLst/>
                <a:latin typeface="Nunito"/>
              </a:rPr>
              <a:t> It compiles the source code, converts the .java files to .class, and stores the classes in the target/classes folder.</a:t>
            </a:r>
          </a:p>
          <a:p>
            <a:pPr fontAlgn="base">
              <a:buFont typeface="+mj-lt"/>
              <a:buAutoNum type="arabicPeriod"/>
            </a:pPr>
            <a:r>
              <a:rPr lang="en-US" b="1" i="0" dirty="0">
                <a:solidFill>
                  <a:srgbClr val="273239"/>
                </a:solidFill>
                <a:effectLst/>
                <a:latin typeface="Nunito"/>
              </a:rPr>
              <a:t>Test:</a:t>
            </a:r>
            <a:r>
              <a:rPr lang="en-US" b="0" i="0" dirty="0">
                <a:solidFill>
                  <a:srgbClr val="273239"/>
                </a:solidFill>
                <a:effectLst/>
                <a:latin typeface="Nunito"/>
              </a:rPr>
              <a:t> It runs unit tests for the project.</a:t>
            </a:r>
          </a:p>
          <a:p>
            <a:pPr fontAlgn="base">
              <a:buFont typeface="+mj-lt"/>
              <a:buAutoNum type="arabicPeriod"/>
            </a:pPr>
            <a:r>
              <a:rPr lang="en-US" b="1" i="0" dirty="0">
                <a:solidFill>
                  <a:srgbClr val="273239"/>
                </a:solidFill>
                <a:effectLst/>
                <a:latin typeface="Nunito"/>
              </a:rPr>
              <a:t>Package:</a:t>
            </a:r>
            <a:r>
              <a:rPr lang="en-US" b="0" i="0" dirty="0">
                <a:solidFill>
                  <a:srgbClr val="273239"/>
                </a:solidFill>
                <a:effectLst/>
                <a:latin typeface="Nunito"/>
              </a:rPr>
              <a:t> This step packages the compiled code in a distributable format like JAR or WAR.</a:t>
            </a:r>
          </a:p>
          <a:p>
            <a:pPr fontAlgn="base">
              <a:buFont typeface="+mj-lt"/>
              <a:buAutoNum type="arabicPeriod"/>
            </a:pPr>
            <a:r>
              <a:rPr lang="en-US" b="1" i="0" dirty="0">
                <a:solidFill>
                  <a:srgbClr val="273239"/>
                </a:solidFill>
                <a:effectLst/>
                <a:latin typeface="Nunito"/>
              </a:rPr>
              <a:t>Integration test:</a:t>
            </a:r>
            <a:r>
              <a:rPr lang="en-US" b="0" i="0" dirty="0">
                <a:solidFill>
                  <a:srgbClr val="273239"/>
                </a:solidFill>
                <a:effectLst/>
                <a:latin typeface="Nunito"/>
              </a:rPr>
              <a:t> It runs the integration tests for the project.</a:t>
            </a:r>
          </a:p>
          <a:p>
            <a:pPr fontAlgn="base">
              <a:buFont typeface="+mj-lt"/>
              <a:buAutoNum type="arabicPeriod"/>
            </a:pPr>
            <a:r>
              <a:rPr lang="en-US" b="1" i="0" dirty="0">
                <a:solidFill>
                  <a:srgbClr val="273239"/>
                </a:solidFill>
                <a:effectLst/>
                <a:latin typeface="Nunito"/>
              </a:rPr>
              <a:t>Verify:</a:t>
            </a:r>
            <a:r>
              <a:rPr lang="en-US" b="0" i="0" dirty="0">
                <a:solidFill>
                  <a:srgbClr val="273239"/>
                </a:solidFill>
                <a:effectLst/>
                <a:latin typeface="Nunito"/>
              </a:rPr>
              <a:t> This step runs checks to verify that the project is valid and meets the quality standards.</a:t>
            </a:r>
          </a:p>
          <a:p>
            <a:pPr fontAlgn="base">
              <a:buFont typeface="+mj-lt"/>
              <a:buAutoNum type="arabicPeriod"/>
            </a:pPr>
            <a:r>
              <a:rPr lang="en-US" b="1" i="0" dirty="0">
                <a:solidFill>
                  <a:srgbClr val="273239"/>
                </a:solidFill>
                <a:effectLst/>
                <a:latin typeface="Nunito"/>
              </a:rPr>
              <a:t>Install:</a:t>
            </a:r>
            <a:r>
              <a:rPr lang="en-US" b="0" i="0" dirty="0">
                <a:solidFill>
                  <a:srgbClr val="273239"/>
                </a:solidFill>
                <a:effectLst/>
                <a:latin typeface="Nunito"/>
              </a:rPr>
              <a:t> This step installs the packaged code to the local Maven repository.</a:t>
            </a:r>
          </a:p>
          <a:p>
            <a:pPr fontAlgn="base">
              <a:buFont typeface="+mj-lt"/>
              <a:buAutoNum type="arabicPeriod"/>
            </a:pPr>
            <a:r>
              <a:rPr lang="en-US" b="1" i="0" dirty="0">
                <a:solidFill>
                  <a:srgbClr val="273239"/>
                </a:solidFill>
                <a:effectLst/>
                <a:latin typeface="Nunito"/>
              </a:rPr>
              <a:t>Deploy:</a:t>
            </a:r>
            <a:r>
              <a:rPr lang="en-US" b="0" i="0" dirty="0">
                <a:solidFill>
                  <a:srgbClr val="273239"/>
                </a:solidFill>
                <a:effectLst/>
                <a:latin typeface="Nunito"/>
              </a:rPr>
              <a:t> It copies the packaged code to the remote repository for sharing it with other developers.</a:t>
            </a:r>
          </a:p>
        </p:txBody>
      </p:sp>
    </p:spTree>
    <p:extLst>
      <p:ext uri="{BB962C8B-B14F-4D97-AF65-F5344CB8AC3E}">
        <p14:creationId xmlns:p14="http://schemas.microsoft.com/office/powerpoint/2010/main" val="2133281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031325"/>
          </a:xfrm>
          <a:prstGeom prst="rect">
            <a:avLst/>
          </a:prstGeom>
        </p:spPr>
        <p:txBody>
          <a:bodyPr>
            <a:spAutoFit/>
          </a:bodyPr>
          <a:lstStyle/>
          <a:p>
            <a:r>
              <a:rPr lang="en-US" b="0" i="0" dirty="0">
                <a:solidFill>
                  <a:srgbClr val="273239"/>
                </a:solidFill>
                <a:effectLst/>
                <a:latin typeface="Nunito"/>
              </a:rPr>
              <a:t>Maven follows a sequential order to execute the commands where if you run step </a:t>
            </a:r>
            <a:r>
              <a:rPr lang="en-US" b="0" i="1" dirty="0">
                <a:solidFill>
                  <a:srgbClr val="273239"/>
                </a:solidFill>
                <a:effectLst/>
                <a:latin typeface="Nunito"/>
              </a:rPr>
              <a:t>n</a:t>
            </a:r>
            <a:r>
              <a:rPr lang="en-US" b="0" i="0" dirty="0">
                <a:solidFill>
                  <a:srgbClr val="273239"/>
                </a:solidFill>
                <a:effectLst/>
                <a:latin typeface="Nunito"/>
              </a:rPr>
              <a:t>, all steps preceding it (Step 1 to </a:t>
            </a:r>
            <a:r>
              <a:rPr lang="en-US" b="0" i="1" dirty="0">
                <a:solidFill>
                  <a:srgbClr val="273239"/>
                </a:solidFill>
                <a:effectLst/>
                <a:latin typeface="Nunito"/>
              </a:rPr>
              <a:t>n-1</a:t>
            </a:r>
            <a:r>
              <a:rPr lang="en-US" b="0" i="0" dirty="0">
                <a:solidFill>
                  <a:srgbClr val="273239"/>
                </a:solidFill>
                <a:effectLst/>
                <a:latin typeface="Nunito"/>
              </a:rPr>
              <a:t>) are also executed. For example – if we run the Installation step (Step 7), it will validate, compile, package and verify the project along with running unit and integration tests (Step 1 to 6) before installing the built package to the local repository.</a:t>
            </a:r>
            <a:endParaRPr lang="en-US" dirty="0"/>
          </a:p>
        </p:txBody>
      </p:sp>
    </p:spTree>
    <p:extLst>
      <p:ext uri="{BB962C8B-B14F-4D97-AF65-F5344CB8AC3E}">
        <p14:creationId xmlns:p14="http://schemas.microsoft.com/office/powerpoint/2010/main" val="344145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720840"/>
            <a:ext cx="6096000" cy="3416320"/>
          </a:xfrm>
          <a:prstGeom prst="rect">
            <a:avLst/>
          </a:prstGeom>
        </p:spPr>
        <p:txBody>
          <a:bodyPr>
            <a:spAutoFit/>
          </a:bodyPr>
          <a:lstStyle/>
          <a:p>
            <a:r>
              <a:rPr lang="en-US" b="1" i="0" dirty="0">
                <a:solidFill>
                  <a:srgbClr val="404040"/>
                </a:solidFill>
                <a:effectLst/>
                <a:latin typeface="poppins"/>
              </a:rPr>
              <a:t>How to Install Maven on Windows</a:t>
            </a:r>
          </a:p>
          <a:p>
            <a:r>
              <a:rPr lang="en-US" b="0" i="0" dirty="0">
                <a:solidFill>
                  <a:srgbClr val="404040"/>
                </a:solidFill>
                <a:effectLst/>
                <a:latin typeface="roboto"/>
              </a:rPr>
              <a:t>Follow the steps outlined below to install Apache Maven on Windows.</a:t>
            </a:r>
          </a:p>
          <a:p>
            <a:r>
              <a:rPr lang="en-US" b="1" i="0" dirty="0">
                <a:solidFill>
                  <a:srgbClr val="000000"/>
                </a:solidFill>
                <a:effectLst/>
                <a:latin typeface="poppins"/>
              </a:rPr>
              <a:t>Step 1: Download Maven Zip File and Extract</a:t>
            </a:r>
          </a:p>
          <a:p>
            <a:r>
              <a:rPr lang="en-US" b="0" i="0" dirty="0">
                <a:solidFill>
                  <a:srgbClr val="404040"/>
                </a:solidFill>
                <a:effectLst/>
                <a:latin typeface="roboto"/>
              </a:rPr>
              <a:t>1. Visit the </a:t>
            </a:r>
            <a:r>
              <a:rPr lang="en-US" b="0" i="0" u="none" strike="noStrike" dirty="0">
                <a:solidFill>
                  <a:srgbClr val="0074DB"/>
                </a:solidFill>
                <a:effectLst/>
                <a:latin typeface="roboto"/>
                <a:hlinkClick r:id="rId2"/>
              </a:rPr>
              <a:t>Maven download page</a:t>
            </a:r>
            <a:r>
              <a:rPr lang="en-US" b="0" i="0" dirty="0">
                <a:solidFill>
                  <a:srgbClr val="404040"/>
                </a:solidFill>
                <a:effectLst/>
                <a:latin typeface="roboto"/>
              </a:rPr>
              <a:t> and download the version of Maven you want to install. The </a:t>
            </a:r>
            <a:r>
              <a:rPr lang="en-US" b="0" i="1" dirty="0">
                <a:solidFill>
                  <a:srgbClr val="404040"/>
                </a:solidFill>
                <a:effectLst/>
                <a:latin typeface="roboto"/>
              </a:rPr>
              <a:t>Files</a:t>
            </a:r>
            <a:r>
              <a:rPr lang="en-US" b="0" i="0" dirty="0">
                <a:solidFill>
                  <a:srgbClr val="404040"/>
                </a:solidFill>
                <a:effectLst/>
                <a:latin typeface="roboto"/>
              </a:rPr>
              <a:t> section contains the archives of the latest version. Access earlier versions using the archives link in the </a:t>
            </a:r>
            <a:r>
              <a:rPr lang="en-US" b="0" i="1" dirty="0">
                <a:solidFill>
                  <a:srgbClr val="404040"/>
                </a:solidFill>
                <a:effectLst/>
                <a:latin typeface="roboto"/>
              </a:rPr>
              <a:t>Previous Releases</a:t>
            </a:r>
            <a:r>
              <a:rPr lang="en-US" b="0" i="0" dirty="0">
                <a:solidFill>
                  <a:srgbClr val="404040"/>
                </a:solidFill>
                <a:effectLst/>
                <a:latin typeface="roboto"/>
              </a:rPr>
              <a:t> section.</a:t>
            </a:r>
          </a:p>
          <a:p>
            <a:r>
              <a:rPr lang="en-US" b="0" i="0" dirty="0">
                <a:solidFill>
                  <a:srgbClr val="404040"/>
                </a:solidFill>
                <a:effectLst/>
                <a:latin typeface="roboto"/>
              </a:rPr>
              <a:t>2. Click on the appropriate link to download the binary zip archive of the latest version of Maven. As of the time of writing this tutorial, that is version 3.8.4.</a:t>
            </a:r>
          </a:p>
        </p:txBody>
      </p:sp>
    </p:spTree>
    <p:extLst>
      <p:ext uri="{BB962C8B-B14F-4D97-AF65-F5344CB8AC3E}">
        <p14:creationId xmlns:p14="http://schemas.microsoft.com/office/powerpoint/2010/main" val="3008063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2969" y="428874"/>
            <a:ext cx="8656320" cy="5909310"/>
          </a:xfrm>
          <a:prstGeom prst="rect">
            <a:avLst/>
          </a:prstGeom>
        </p:spPr>
        <p:txBody>
          <a:bodyPr wrap="square">
            <a:spAutoFit/>
          </a:bodyPr>
          <a:lstStyle/>
          <a:p>
            <a:pPr fontAlgn="base"/>
            <a:r>
              <a:rPr lang="en-US" b="1" i="0" dirty="0">
                <a:solidFill>
                  <a:srgbClr val="273239"/>
                </a:solidFill>
                <a:effectLst/>
                <a:latin typeface="Nunito"/>
              </a:rPr>
              <a:t>Maven Commands:</a:t>
            </a:r>
            <a:endParaRPr lang="en-US" b="0" i="0" dirty="0">
              <a:solidFill>
                <a:srgbClr val="273239"/>
              </a:solidFill>
              <a:effectLst/>
              <a:latin typeface="Nunito"/>
            </a:endParaRP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clean:</a:t>
            </a:r>
            <a:r>
              <a:rPr lang="en-US" b="0" i="0" dirty="0">
                <a:solidFill>
                  <a:srgbClr val="273239"/>
                </a:solidFill>
                <a:effectLst/>
                <a:latin typeface="Nunito"/>
              </a:rPr>
              <a:t> Cleans the project and removes all files generated by the previous build.</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compile:</a:t>
            </a:r>
            <a:r>
              <a:rPr lang="en-US" b="0" i="0" dirty="0">
                <a:solidFill>
                  <a:srgbClr val="273239"/>
                </a:solidFill>
                <a:effectLst/>
                <a:latin typeface="Nunito"/>
              </a:rPr>
              <a:t> Compiles source code of the project.</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test-compile:</a:t>
            </a:r>
            <a:r>
              <a:rPr lang="en-US" b="0" i="0" dirty="0">
                <a:solidFill>
                  <a:srgbClr val="273239"/>
                </a:solidFill>
                <a:effectLst/>
                <a:latin typeface="Nunito"/>
              </a:rPr>
              <a:t> Compiles the test source code.</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test:</a:t>
            </a:r>
            <a:r>
              <a:rPr lang="en-US" b="0" i="0" dirty="0">
                <a:solidFill>
                  <a:srgbClr val="273239"/>
                </a:solidFill>
                <a:effectLst/>
                <a:latin typeface="Nunito"/>
              </a:rPr>
              <a:t> Runs tests for the project.</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package:</a:t>
            </a:r>
            <a:r>
              <a:rPr lang="en-US" b="0" i="0" dirty="0">
                <a:solidFill>
                  <a:srgbClr val="273239"/>
                </a:solidFill>
                <a:effectLst/>
                <a:latin typeface="Nunito"/>
              </a:rPr>
              <a:t> Creates JAR or WAR file for the project to convert it into a distributable format.</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install:</a:t>
            </a:r>
            <a:r>
              <a:rPr lang="en-US" b="0" i="0" dirty="0">
                <a:solidFill>
                  <a:srgbClr val="273239"/>
                </a:solidFill>
                <a:effectLst/>
                <a:latin typeface="Nunito"/>
              </a:rPr>
              <a:t> Deploys the packaged JAR/ WAR file to the local repository.</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site:</a:t>
            </a:r>
            <a:r>
              <a:rPr lang="en-US" b="0" i="0" dirty="0">
                <a:solidFill>
                  <a:srgbClr val="273239"/>
                </a:solidFill>
                <a:effectLst/>
                <a:latin typeface="Nunito"/>
              </a:rPr>
              <a:t> generate the project documentation.</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validate:</a:t>
            </a:r>
            <a:r>
              <a:rPr lang="en-US" b="0" i="0" dirty="0">
                <a:solidFill>
                  <a:srgbClr val="273239"/>
                </a:solidFill>
                <a:effectLst/>
                <a:latin typeface="Nunito"/>
              </a:rPr>
              <a:t> validate the project’s POM and configuration.</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a:t>
            </a:r>
            <a:r>
              <a:rPr lang="en-US" b="1" i="0" dirty="0" err="1">
                <a:solidFill>
                  <a:srgbClr val="273239"/>
                </a:solidFill>
                <a:effectLst/>
                <a:latin typeface="Nunito"/>
              </a:rPr>
              <a:t>idea:idea</a:t>
            </a:r>
            <a:r>
              <a:rPr lang="en-US" b="1" i="0" dirty="0">
                <a:solidFill>
                  <a:srgbClr val="273239"/>
                </a:solidFill>
                <a:effectLst/>
                <a:latin typeface="Nunito"/>
              </a:rPr>
              <a:t>:</a:t>
            </a:r>
            <a:r>
              <a:rPr lang="en-US" b="0" i="0" dirty="0">
                <a:solidFill>
                  <a:srgbClr val="273239"/>
                </a:solidFill>
                <a:effectLst/>
                <a:latin typeface="Nunito"/>
              </a:rPr>
              <a:t> generate project files for IntelliJ IDEA or Eclipse.</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a:t>
            </a:r>
            <a:r>
              <a:rPr lang="en-US" b="1" i="0" dirty="0" err="1">
                <a:solidFill>
                  <a:srgbClr val="273239"/>
                </a:solidFill>
                <a:effectLst/>
                <a:latin typeface="Nunito"/>
              </a:rPr>
              <a:t>release:perform</a:t>
            </a:r>
            <a:r>
              <a:rPr lang="en-US" b="1" i="0" dirty="0">
                <a:solidFill>
                  <a:srgbClr val="273239"/>
                </a:solidFill>
                <a:effectLst/>
                <a:latin typeface="Nunito"/>
              </a:rPr>
              <a:t>:</a:t>
            </a:r>
            <a:r>
              <a:rPr lang="en-US" b="0" i="0" dirty="0">
                <a:solidFill>
                  <a:srgbClr val="273239"/>
                </a:solidFill>
                <a:effectLst/>
                <a:latin typeface="Nunito"/>
              </a:rPr>
              <a:t> Performs a release build.</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deploy:</a:t>
            </a:r>
            <a:r>
              <a:rPr lang="en-US" b="0" i="0" dirty="0">
                <a:solidFill>
                  <a:srgbClr val="273239"/>
                </a:solidFill>
                <a:effectLst/>
                <a:latin typeface="Nunito"/>
              </a:rPr>
              <a:t> Copies the packaged JAR/ WAR file to the remote repository after compiling, running tests and building the project.</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a:t>
            </a:r>
            <a:r>
              <a:rPr lang="en-US" b="1" i="0" dirty="0" err="1">
                <a:solidFill>
                  <a:srgbClr val="273239"/>
                </a:solidFill>
                <a:effectLst/>
                <a:latin typeface="Nunito"/>
              </a:rPr>
              <a:t>archetype:generate</a:t>
            </a:r>
            <a:r>
              <a:rPr lang="en-US" b="1" i="0" dirty="0">
                <a:solidFill>
                  <a:srgbClr val="273239"/>
                </a:solidFill>
                <a:effectLst/>
                <a:latin typeface="Nunito"/>
              </a:rPr>
              <a:t>:</a:t>
            </a:r>
            <a:r>
              <a:rPr lang="en-US" b="0" i="0" dirty="0">
                <a:solidFill>
                  <a:srgbClr val="273239"/>
                </a:solidFill>
                <a:effectLst/>
                <a:latin typeface="Nunito"/>
              </a:rPr>
              <a:t> This command is used to generate a new project from an archetype, which is a template for a project. This command is typically used to create new projects based on a specific pattern or structure.</a:t>
            </a:r>
          </a:p>
          <a:p>
            <a:pPr fontAlgn="base">
              <a:buFont typeface="Arial" panose="020B0604020202020204" pitchFamily="34" charset="0"/>
              <a:buChar char="•"/>
            </a:pPr>
            <a:r>
              <a:rPr lang="en-US" b="1" i="0" dirty="0" err="1">
                <a:solidFill>
                  <a:srgbClr val="273239"/>
                </a:solidFill>
                <a:effectLst/>
                <a:latin typeface="Nunito"/>
              </a:rPr>
              <a:t>mvn</a:t>
            </a:r>
            <a:r>
              <a:rPr lang="en-US" b="1" i="0" dirty="0">
                <a:solidFill>
                  <a:srgbClr val="273239"/>
                </a:solidFill>
                <a:effectLst/>
                <a:latin typeface="Nunito"/>
              </a:rPr>
              <a:t> </a:t>
            </a:r>
            <a:r>
              <a:rPr lang="en-US" b="1" i="0" dirty="0" err="1">
                <a:solidFill>
                  <a:srgbClr val="273239"/>
                </a:solidFill>
                <a:effectLst/>
                <a:latin typeface="Nunito"/>
              </a:rPr>
              <a:t>dependency:tree</a:t>
            </a:r>
            <a:r>
              <a:rPr lang="en-US" b="1" i="0" dirty="0">
                <a:solidFill>
                  <a:srgbClr val="273239"/>
                </a:solidFill>
                <a:effectLst/>
                <a:latin typeface="Nunito"/>
              </a:rPr>
              <a:t>:</a:t>
            </a:r>
            <a:r>
              <a:rPr lang="en-US" b="0" i="0" dirty="0">
                <a:solidFill>
                  <a:srgbClr val="273239"/>
                </a:solidFill>
                <a:effectLst/>
                <a:latin typeface="Nunito"/>
              </a:rPr>
              <a:t> This command is used to display the dependencies of the project in a tree format. This command is typically used to understand the dependencies of the project and troubleshoot any issues.</a:t>
            </a:r>
          </a:p>
        </p:txBody>
      </p:sp>
    </p:spTree>
    <p:extLst>
      <p:ext uri="{BB962C8B-B14F-4D97-AF65-F5344CB8AC3E}">
        <p14:creationId xmlns:p14="http://schemas.microsoft.com/office/powerpoint/2010/main" val="2703757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2031325"/>
          </a:xfrm>
          <a:prstGeom prst="rect">
            <a:avLst/>
          </a:prstGeom>
        </p:spPr>
        <p:txBody>
          <a:bodyPr>
            <a:spAutoFit/>
          </a:bodyPr>
          <a:lstStyle/>
          <a:p>
            <a:r>
              <a:rPr lang="en-US" b="0" i="0" dirty="0">
                <a:solidFill>
                  <a:srgbClr val="273239"/>
                </a:solidFill>
                <a:effectLst/>
                <a:latin typeface="Nunito"/>
              </a:rPr>
              <a:t>Generally when we run any of the above commands, we add the </a:t>
            </a:r>
            <a:r>
              <a:rPr lang="en-US" b="1" i="0" dirty="0" err="1">
                <a:solidFill>
                  <a:srgbClr val="273239"/>
                </a:solidFill>
                <a:effectLst/>
                <a:latin typeface="Nunito"/>
              </a:rPr>
              <a:t>mvn</a:t>
            </a:r>
            <a:r>
              <a:rPr lang="en-US" b="1" i="0" dirty="0">
                <a:solidFill>
                  <a:srgbClr val="273239"/>
                </a:solidFill>
                <a:effectLst/>
                <a:latin typeface="Nunito"/>
              </a:rPr>
              <a:t> clean</a:t>
            </a:r>
            <a:r>
              <a:rPr lang="en-US" b="0" i="0" dirty="0">
                <a:solidFill>
                  <a:srgbClr val="273239"/>
                </a:solidFill>
                <a:effectLst/>
                <a:latin typeface="Nunito"/>
              </a:rPr>
              <a:t> step so that the target folder generated from the previous build is removed before running a newer build. This is how the command would look on integrating the </a:t>
            </a:r>
            <a:r>
              <a:rPr lang="en-US" b="0" i="1" dirty="0">
                <a:solidFill>
                  <a:srgbClr val="273239"/>
                </a:solidFill>
                <a:effectLst/>
                <a:latin typeface="Nunito"/>
              </a:rPr>
              <a:t>clean</a:t>
            </a:r>
            <a:r>
              <a:rPr lang="en-US" b="0" i="0" dirty="0">
                <a:solidFill>
                  <a:srgbClr val="273239"/>
                </a:solidFill>
                <a:effectLst/>
                <a:latin typeface="Nunito"/>
              </a:rPr>
              <a:t> step with </a:t>
            </a:r>
            <a:r>
              <a:rPr lang="en-US" b="0" i="1" dirty="0">
                <a:solidFill>
                  <a:srgbClr val="273239"/>
                </a:solidFill>
                <a:effectLst/>
                <a:latin typeface="Nunito"/>
              </a:rPr>
              <a:t>install</a:t>
            </a:r>
            <a:r>
              <a:rPr lang="en-US" b="0" i="0" dirty="0">
                <a:solidFill>
                  <a:srgbClr val="273239"/>
                </a:solidFill>
                <a:effectLst/>
                <a:latin typeface="Nunito"/>
              </a:rPr>
              <a:t> phase:</a:t>
            </a:r>
          </a:p>
          <a:p>
            <a:endParaRPr lang="en-US" dirty="0">
              <a:solidFill>
                <a:srgbClr val="273239"/>
              </a:solidFill>
              <a:latin typeface="Nunito"/>
            </a:endParaRPr>
          </a:p>
          <a:p>
            <a:r>
              <a:rPr lang="en-US" dirty="0" err="1">
                <a:solidFill>
                  <a:srgbClr val="273239"/>
                </a:solidFill>
                <a:latin typeface="Nunito"/>
              </a:rPr>
              <a:t>mvn</a:t>
            </a:r>
            <a:r>
              <a:rPr lang="en-US" dirty="0">
                <a:solidFill>
                  <a:srgbClr val="273239"/>
                </a:solidFill>
                <a:latin typeface="Nunito"/>
              </a:rPr>
              <a:t> clean install</a:t>
            </a:r>
            <a:endParaRPr lang="en-US" dirty="0"/>
          </a:p>
        </p:txBody>
      </p:sp>
    </p:spTree>
    <p:extLst>
      <p:ext uri="{BB962C8B-B14F-4D97-AF65-F5344CB8AC3E}">
        <p14:creationId xmlns:p14="http://schemas.microsoft.com/office/powerpoint/2010/main" val="783181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551837"/>
            <a:ext cx="6096000" cy="1754326"/>
          </a:xfrm>
          <a:prstGeom prst="rect">
            <a:avLst/>
          </a:prstGeom>
        </p:spPr>
        <p:txBody>
          <a:bodyPr>
            <a:spAutoFit/>
          </a:bodyPr>
          <a:lstStyle/>
          <a:p>
            <a:r>
              <a:rPr lang="en-US" dirty="0"/>
              <a:t>Similarly, if we want to run the step in debug mode for more detailed build information and logs, we will add -X to the actual command. Hence, the install step with debug mode on will have the following command: </a:t>
            </a:r>
          </a:p>
          <a:p>
            <a:endParaRPr lang="en-US" dirty="0"/>
          </a:p>
          <a:p>
            <a:r>
              <a:rPr lang="en-US" dirty="0" err="1"/>
              <a:t>mvn</a:t>
            </a:r>
            <a:r>
              <a:rPr lang="en-US" dirty="0"/>
              <a:t> -X install</a:t>
            </a:r>
          </a:p>
        </p:txBody>
      </p:sp>
    </p:spTree>
    <p:extLst>
      <p:ext uri="{BB962C8B-B14F-4D97-AF65-F5344CB8AC3E}">
        <p14:creationId xmlns:p14="http://schemas.microsoft.com/office/powerpoint/2010/main" val="696139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413338"/>
            <a:ext cx="6096000" cy="2031325"/>
          </a:xfrm>
          <a:prstGeom prst="rect">
            <a:avLst/>
          </a:prstGeom>
        </p:spPr>
        <p:txBody>
          <a:bodyPr>
            <a:spAutoFit/>
          </a:bodyPr>
          <a:lstStyle/>
          <a:p>
            <a:r>
              <a:rPr lang="en-US" dirty="0"/>
              <a:t>Consider a scenario where we do not want to run the tests while packaging or installing the Java project. In this case, we use -</a:t>
            </a:r>
            <a:r>
              <a:rPr lang="en-US" dirty="0" err="1"/>
              <a:t>DskipTests</a:t>
            </a:r>
            <a:r>
              <a:rPr lang="en-US" dirty="0"/>
              <a:t> along with the actual command. If we need to run the install step by skipping the tests associated with the project, the command would be:</a:t>
            </a:r>
          </a:p>
          <a:p>
            <a:endParaRPr lang="en-US" dirty="0"/>
          </a:p>
          <a:p>
            <a:r>
              <a:rPr lang="en-US" dirty="0" err="1"/>
              <a:t>mvn</a:t>
            </a:r>
            <a:r>
              <a:rPr lang="en-US" dirty="0"/>
              <a:t> install -</a:t>
            </a:r>
            <a:r>
              <a:rPr lang="en-US" dirty="0" err="1"/>
              <a:t>DskipTests</a:t>
            </a:r>
            <a:endParaRPr lang="en-US" dirty="0"/>
          </a:p>
        </p:txBody>
      </p:sp>
    </p:spTree>
    <p:extLst>
      <p:ext uri="{BB962C8B-B14F-4D97-AF65-F5344CB8AC3E}">
        <p14:creationId xmlns:p14="http://schemas.microsoft.com/office/powerpoint/2010/main" val="573224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pPr algn="just"/>
            <a:r>
              <a:rPr lang="en-US" b="0" i="0" dirty="0">
                <a:solidFill>
                  <a:srgbClr val="610B38"/>
                </a:solidFill>
                <a:effectLst/>
                <a:latin typeface="erdana"/>
              </a:rPr>
              <a:t>Maven pom.xml file</a:t>
            </a:r>
          </a:p>
          <a:p>
            <a:pPr algn="just"/>
            <a:r>
              <a:rPr lang="en-US" b="1" i="0" dirty="0">
                <a:solidFill>
                  <a:srgbClr val="333333"/>
                </a:solidFill>
                <a:effectLst/>
                <a:latin typeface="inter-bold"/>
              </a:rPr>
              <a:t>POM</a:t>
            </a:r>
            <a:r>
              <a:rPr lang="en-US" b="0" i="0" dirty="0">
                <a:solidFill>
                  <a:srgbClr val="333333"/>
                </a:solidFill>
                <a:effectLst/>
                <a:latin typeface="inter-regular"/>
              </a:rPr>
              <a:t> is an acronym for </a:t>
            </a:r>
            <a:r>
              <a:rPr lang="en-US" b="1" i="0" dirty="0">
                <a:solidFill>
                  <a:srgbClr val="333333"/>
                </a:solidFill>
                <a:effectLst/>
                <a:latin typeface="inter-bold"/>
              </a:rPr>
              <a:t>Project Object Model</a:t>
            </a:r>
            <a:r>
              <a:rPr lang="en-US" b="0" i="0" dirty="0">
                <a:solidFill>
                  <a:srgbClr val="333333"/>
                </a:solidFill>
                <a:effectLst/>
                <a:latin typeface="inter-regular"/>
              </a:rPr>
              <a:t>. The pom.xml file contains information of project and configuration information for the maven to build the project such as dependencies, build directory, source directory, test source directory, plugin, goals etc.</a:t>
            </a:r>
          </a:p>
          <a:p>
            <a:pPr algn="just"/>
            <a:r>
              <a:rPr lang="en-US" b="0" i="0" dirty="0">
                <a:solidFill>
                  <a:srgbClr val="333333"/>
                </a:solidFill>
                <a:effectLst/>
                <a:latin typeface="inter-regular"/>
              </a:rPr>
              <a:t>Maven reads the pom.xml file, then executes the goal.</a:t>
            </a:r>
          </a:p>
          <a:p>
            <a:pPr algn="just"/>
            <a:r>
              <a:rPr lang="en-US" b="0" i="0" dirty="0">
                <a:solidFill>
                  <a:srgbClr val="333333"/>
                </a:solidFill>
                <a:effectLst/>
                <a:latin typeface="inter-regular"/>
              </a:rPr>
              <a:t>Before maven 2, it was named as project.xml file. But, since maven 2 (also in maven 3), it is renamed as pom.xml.</a:t>
            </a:r>
          </a:p>
        </p:txBody>
      </p:sp>
    </p:spTree>
    <p:extLst>
      <p:ext uri="{BB962C8B-B14F-4D97-AF65-F5344CB8AC3E}">
        <p14:creationId xmlns:p14="http://schemas.microsoft.com/office/powerpoint/2010/main" val="415354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90420684"/>
              </p:ext>
            </p:extLst>
          </p:nvPr>
        </p:nvGraphicFramePr>
        <p:xfrm>
          <a:off x="2021304" y="750770"/>
          <a:ext cx="9028498" cy="5426194"/>
        </p:xfrm>
        <a:graphic>
          <a:graphicData uri="http://schemas.openxmlformats.org/drawingml/2006/table">
            <a:tbl>
              <a:tblPr/>
              <a:tblGrid>
                <a:gridCol w="4514249">
                  <a:extLst>
                    <a:ext uri="{9D8B030D-6E8A-4147-A177-3AD203B41FA5}">
                      <a16:colId xmlns:a16="http://schemas.microsoft.com/office/drawing/2014/main" val="20000"/>
                    </a:ext>
                  </a:extLst>
                </a:gridCol>
                <a:gridCol w="4514249">
                  <a:extLst>
                    <a:ext uri="{9D8B030D-6E8A-4147-A177-3AD203B41FA5}">
                      <a16:colId xmlns:a16="http://schemas.microsoft.com/office/drawing/2014/main" val="20001"/>
                    </a:ext>
                  </a:extLst>
                </a:gridCol>
              </a:tblGrid>
              <a:tr h="238390">
                <a:tc>
                  <a:txBody>
                    <a:bodyPr/>
                    <a:lstStyle/>
                    <a:p>
                      <a:pPr algn="l" fontAlgn="t"/>
                      <a:r>
                        <a:rPr lang="en-US" sz="800">
                          <a:solidFill>
                            <a:srgbClr val="000000"/>
                          </a:solidFill>
                          <a:effectLst/>
                          <a:latin typeface="times new roman" panose="02020603050405020304" pitchFamily="18" charset="0"/>
                        </a:rPr>
                        <a:t>Element</a:t>
                      </a:r>
                    </a:p>
                  </a:txBody>
                  <a:tcPr marL="34137" marR="34137" marT="34137" marB="34137">
                    <a:lnL w="6350" cap="flat" cmpd="sng" algn="ctr">
                      <a:solidFill>
                        <a:srgbClr val="28F52D"/>
                      </a:solidFill>
                      <a:prstDash val="solid"/>
                      <a:round/>
                      <a:headEnd type="none" w="med" len="med"/>
                      <a:tailEnd type="none" w="med" len="med"/>
                    </a:lnL>
                    <a:lnR w="6350" cap="flat" cmpd="sng" algn="ctr">
                      <a:solidFill>
                        <a:srgbClr val="28F52D"/>
                      </a:solidFill>
                      <a:prstDash val="solid"/>
                      <a:round/>
                      <a:headEnd type="none" w="med" len="med"/>
                      <a:tailEnd type="none" w="med" len="med"/>
                    </a:lnR>
                    <a:lnT w="6350" cap="flat" cmpd="sng" algn="ctr">
                      <a:solidFill>
                        <a:srgbClr val="28F5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a:solidFill>
                            <a:srgbClr val="000000"/>
                          </a:solidFill>
                          <a:effectLst/>
                          <a:latin typeface="times new roman" panose="02020603050405020304" pitchFamily="18" charset="0"/>
                        </a:rPr>
                        <a:t>Description</a:t>
                      </a:r>
                    </a:p>
                  </a:txBody>
                  <a:tcPr marL="34137" marR="34137" marT="34137" marB="34137">
                    <a:lnL w="6350" cap="flat" cmpd="sng" algn="ctr">
                      <a:solidFill>
                        <a:srgbClr val="28F52D"/>
                      </a:solidFill>
                      <a:prstDash val="solid"/>
                      <a:round/>
                      <a:headEnd type="none" w="med" len="med"/>
                      <a:tailEnd type="none" w="med" len="med"/>
                    </a:lnL>
                    <a:lnR w="6350" cap="flat" cmpd="sng" algn="ctr">
                      <a:solidFill>
                        <a:srgbClr val="28F52D"/>
                      </a:solidFill>
                      <a:prstDash val="solid"/>
                      <a:round/>
                      <a:headEnd type="none" w="med" len="med"/>
                      <a:tailEnd type="none" w="med" len="med"/>
                    </a:lnR>
                    <a:lnT w="6350" cap="flat" cmpd="sng" algn="ctr">
                      <a:solidFill>
                        <a:srgbClr val="28F5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63260">
                <a:tc>
                  <a:txBody>
                    <a:bodyPr/>
                    <a:lstStyle/>
                    <a:p>
                      <a:pPr algn="just" fontAlgn="t"/>
                      <a:r>
                        <a:rPr lang="en-US" sz="1600" b="1">
                          <a:solidFill>
                            <a:srgbClr val="333333"/>
                          </a:solidFill>
                          <a:effectLst/>
                          <a:latin typeface="inter-bold"/>
                        </a:rPr>
                        <a:t>project</a:t>
                      </a:r>
                      <a:endParaRPr lang="en-US" sz="1600">
                        <a:solidFill>
                          <a:srgbClr val="333333"/>
                        </a:solidFill>
                        <a:effectLst/>
                        <a:latin typeface="inter-regular"/>
                      </a:endParaRP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the root element of pom.xml file.</a:t>
                      </a: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76261">
                <a:tc>
                  <a:txBody>
                    <a:bodyPr/>
                    <a:lstStyle/>
                    <a:p>
                      <a:pPr algn="just" fontAlgn="t"/>
                      <a:r>
                        <a:rPr lang="en-US" sz="1600" b="1">
                          <a:solidFill>
                            <a:srgbClr val="333333"/>
                          </a:solidFill>
                          <a:effectLst/>
                          <a:latin typeface="inter-bold"/>
                        </a:rPr>
                        <a:t>modelVersion</a:t>
                      </a:r>
                      <a:endParaRPr lang="en-US" sz="1600">
                        <a:solidFill>
                          <a:srgbClr val="333333"/>
                        </a:solidFill>
                        <a:effectLst/>
                        <a:latin typeface="inter-regular"/>
                      </a:endParaRP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the sub element of project. It specifies the modelVersion. It should be set to 4.0.0.</a:t>
                      </a: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69760">
                <a:tc>
                  <a:txBody>
                    <a:bodyPr/>
                    <a:lstStyle/>
                    <a:p>
                      <a:pPr algn="just" fontAlgn="t"/>
                      <a:r>
                        <a:rPr lang="en-US" sz="1600" b="1">
                          <a:solidFill>
                            <a:srgbClr val="333333"/>
                          </a:solidFill>
                          <a:effectLst/>
                          <a:latin typeface="inter-bold"/>
                        </a:rPr>
                        <a:t>groupId</a:t>
                      </a:r>
                      <a:endParaRPr lang="en-US" sz="1600">
                        <a:solidFill>
                          <a:srgbClr val="333333"/>
                        </a:solidFill>
                        <a:effectLst/>
                        <a:latin typeface="inter-regular"/>
                      </a:endParaRP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the sub element of project. It specifies the id for the project group.</a:t>
                      </a: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55513">
                <a:tc>
                  <a:txBody>
                    <a:bodyPr/>
                    <a:lstStyle/>
                    <a:p>
                      <a:pPr algn="just" fontAlgn="t"/>
                      <a:r>
                        <a:rPr lang="en-US" sz="1600" b="1">
                          <a:solidFill>
                            <a:srgbClr val="333333"/>
                          </a:solidFill>
                          <a:effectLst/>
                          <a:latin typeface="inter-bold"/>
                        </a:rPr>
                        <a:t>artifactId</a:t>
                      </a:r>
                      <a:endParaRPr lang="en-US" sz="1600">
                        <a:solidFill>
                          <a:srgbClr val="333333"/>
                        </a:solidFill>
                        <a:effectLst/>
                        <a:latin typeface="inter-regular"/>
                      </a:endParaRP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the sub element of project. It specifies the id for the artifact (project). An artifact is something that is either produced or used by a project. Examples of artifacts produced by Maven for a project include: JARs, source and binary distributions, and WARs.</a:t>
                      </a: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823010">
                <a:tc>
                  <a:txBody>
                    <a:bodyPr/>
                    <a:lstStyle/>
                    <a:p>
                      <a:pPr algn="just" fontAlgn="t"/>
                      <a:r>
                        <a:rPr lang="en-US" sz="1600" b="1">
                          <a:solidFill>
                            <a:srgbClr val="333333"/>
                          </a:solidFill>
                          <a:effectLst/>
                          <a:latin typeface="inter-bold"/>
                        </a:rPr>
                        <a:t>version</a:t>
                      </a:r>
                      <a:endParaRPr lang="en-US" sz="1600">
                        <a:solidFill>
                          <a:srgbClr val="333333"/>
                        </a:solidFill>
                        <a:effectLst/>
                        <a:latin typeface="inter-regular"/>
                      </a:endParaRP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the sub element of project. It specifies the version of the artifact under given group.</a:t>
                      </a: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58684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41098378"/>
              </p:ext>
            </p:extLst>
          </p:nvPr>
        </p:nvGraphicFramePr>
        <p:xfrm>
          <a:off x="2266122" y="1101658"/>
          <a:ext cx="8497956" cy="5110925"/>
        </p:xfrm>
        <a:graphic>
          <a:graphicData uri="http://schemas.openxmlformats.org/drawingml/2006/table">
            <a:tbl>
              <a:tblPr/>
              <a:tblGrid>
                <a:gridCol w="4248978">
                  <a:extLst>
                    <a:ext uri="{9D8B030D-6E8A-4147-A177-3AD203B41FA5}">
                      <a16:colId xmlns:a16="http://schemas.microsoft.com/office/drawing/2014/main" val="20000"/>
                    </a:ext>
                  </a:extLst>
                </a:gridCol>
                <a:gridCol w="4248978">
                  <a:extLst>
                    <a:ext uri="{9D8B030D-6E8A-4147-A177-3AD203B41FA5}">
                      <a16:colId xmlns:a16="http://schemas.microsoft.com/office/drawing/2014/main" val="20001"/>
                    </a:ext>
                  </a:extLst>
                </a:gridCol>
              </a:tblGrid>
              <a:tr h="356780">
                <a:tc>
                  <a:txBody>
                    <a:bodyPr/>
                    <a:lstStyle/>
                    <a:p>
                      <a:pPr algn="l" fontAlgn="t"/>
                      <a:r>
                        <a:rPr lang="en-US" sz="1300">
                          <a:solidFill>
                            <a:srgbClr val="000000"/>
                          </a:solidFill>
                          <a:effectLst/>
                          <a:latin typeface="times new roman" panose="02020603050405020304" pitchFamily="18" charset="0"/>
                        </a:rPr>
                        <a:t>Element</a:t>
                      </a:r>
                    </a:p>
                  </a:txBody>
                  <a:tcPr marL="53065" marR="53065" marT="53065" marB="53065">
                    <a:lnL w="6350" cap="flat" cmpd="sng" algn="ctr">
                      <a:solidFill>
                        <a:srgbClr val="00AF90"/>
                      </a:solidFill>
                      <a:prstDash val="solid"/>
                      <a:round/>
                      <a:headEnd type="none" w="med" len="med"/>
                      <a:tailEnd type="none" w="med" len="med"/>
                    </a:lnL>
                    <a:lnR w="6350" cap="flat" cmpd="sng" algn="ctr">
                      <a:solidFill>
                        <a:srgbClr val="00AF90"/>
                      </a:solidFill>
                      <a:prstDash val="solid"/>
                      <a:round/>
                      <a:headEnd type="none" w="med" len="med"/>
                      <a:tailEnd type="none" w="med" len="med"/>
                    </a:lnR>
                    <a:lnT w="6350" cap="flat" cmpd="sng" algn="ctr">
                      <a:solidFill>
                        <a:srgbClr val="00AF9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effectLst/>
                          <a:latin typeface="times new roman" panose="02020603050405020304" pitchFamily="18" charset="0"/>
                        </a:rPr>
                        <a:t>Description</a:t>
                      </a:r>
                    </a:p>
                  </a:txBody>
                  <a:tcPr marL="53065" marR="53065" marT="53065" marB="53065">
                    <a:lnL w="6350" cap="flat" cmpd="sng" algn="ctr">
                      <a:solidFill>
                        <a:srgbClr val="00AF90"/>
                      </a:solidFill>
                      <a:prstDash val="solid"/>
                      <a:round/>
                      <a:headEnd type="none" w="med" len="med"/>
                      <a:tailEnd type="none" w="med" len="med"/>
                    </a:lnL>
                    <a:lnR w="6350" cap="flat" cmpd="sng" algn="ctr">
                      <a:solidFill>
                        <a:srgbClr val="00AF90"/>
                      </a:solidFill>
                      <a:prstDash val="solid"/>
                      <a:round/>
                      <a:headEnd type="none" w="med" len="med"/>
                      <a:tailEnd type="none" w="med" len="med"/>
                    </a:lnR>
                    <a:lnT w="6350" cap="flat" cmpd="sng" algn="ctr">
                      <a:solidFill>
                        <a:srgbClr val="00AF9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55022">
                <a:tc>
                  <a:txBody>
                    <a:bodyPr/>
                    <a:lstStyle/>
                    <a:p>
                      <a:pPr algn="just" fontAlgn="t"/>
                      <a:r>
                        <a:rPr lang="en-US" sz="1300" b="1">
                          <a:solidFill>
                            <a:srgbClr val="333333"/>
                          </a:solidFill>
                          <a:effectLst/>
                          <a:latin typeface="inter-bold"/>
                        </a:rPr>
                        <a:t>packaging</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defines packaging type such as jar, war etc.</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1004">
                <a:tc>
                  <a:txBody>
                    <a:bodyPr/>
                    <a:lstStyle/>
                    <a:p>
                      <a:pPr algn="just" fontAlgn="t"/>
                      <a:r>
                        <a:rPr lang="en-US" sz="1300" b="1">
                          <a:solidFill>
                            <a:srgbClr val="333333"/>
                          </a:solidFill>
                          <a:effectLst/>
                          <a:latin typeface="inter-bold"/>
                        </a:rPr>
                        <a:t>name</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defines name of the maven project.</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31004">
                <a:tc>
                  <a:txBody>
                    <a:bodyPr/>
                    <a:lstStyle/>
                    <a:p>
                      <a:pPr algn="just" fontAlgn="t"/>
                      <a:r>
                        <a:rPr lang="en-US" sz="1300" b="1">
                          <a:solidFill>
                            <a:srgbClr val="333333"/>
                          </a:solidFill>
                          <a:effectLst/>
                          <a:latin typeface="inter-bold"/>
                        </a:rPr>
                        <a:t>url</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defines url of the project.</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55022">
                <a:tc>
                  <a:txBody>
                    <a:bodyPr/>
                    <a:lstStyle/>
                    <a:p>
                      <a:pPr algn="just" fontAlgn="t"/>
                      <a:r>
                        <a:rPr lang="en-US" sz="1300" b="1">
                          <a:solidFill>
                            <a:srgbClr val="333333"/>
                          </a:solidFill>
                          <a:effectLst/>
                          <a:latin typeface="inter-bold"/>
                        </a:rPr>
                        <a:t>dependencies</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defines dependencies for this project.</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979038">
                <a:tc>
                  <a:txBody>
                    <a:bodyPr/>
                    <a:lstStyle/>
                    <a:p>
                      <a:pPr algn="just" fontAlgn="t"/>
                      <a:r>
                        <a:rPr lang="en-US" sz="1300" b="1">
                          <a:solidFill>
                            <a:srgbClr val="333333"/>
                          </a:solidFill>
                          <a:effectLst/>
                          <a:latin typeface="inter-bold"/>
                        </a:rPr>
                        <a:t>dependency</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defines a dependency. It is used inside dependencies.</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203055">
                <a:tc>
                  <a:txBody>
                    <a:bodyPr/>
                    <a:lstStyle/>
                    <a:p>
                      <a:pPr algn="just" fontAlgn="t"/>
                      <a:r>
                        <a:rPr lang="en-US" sz="1300" b="1">
                          <a:solidFill>
                            <a:srgbClr val="333333"/>
                          </a:solidFill>
                          <a:effectLst/>
                          <a:latin typeface="inter-bold"/>
                        </a:rPr>
                        <a:t>scope</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defines scope for this maven project. It can be compile, provided, runtime, test and system.</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3" name="Rectangle 1"/>
          <p:cNvSpPr>
            <a:spLocks noChangeArrowheads="1"/>
          </p:cNvSpPr>
          <p:nvPr/>
        </p:nvSpPr>
        <p:spPr bwMode="auto">
          <a:xfrm>
            <a:off x="80197" y="448654"/>
            <a:ext cx="1211180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10B38"/>
                </a:solidFill>
                <a:effectLst/>
                <a:latin typeface="erdana"/>
              </a:rPr>
              <a:t>Maven pom.xml file with additional elements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Here, we are going to add other elements in pom.xml file such as: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127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media.geeksforgeeks.org/wp-content/uploads/Maven-Reposit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004" y="1017553"/>
            <a:ext cx="6486525" cy="418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67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308324"/>
          </a:xfrm>
          <a:prstGeom prst="rect">
            <a:avLst/>
          </a:prstGeom>
        </p:spPr>
        <p:txBody>
          <a:bodyPr>
            <a:spAutoFit/>
          </a:bodyPr>
          <a:lstStyle/>
          <a:p>
            <a:pPr fontAlgn="base"/>
            <a:r>
              <a:rPr lang="en-US" b="1" i="0" dirty="0">
                <a:solidFill>
                  <a:srgbClr val="273239"/>
                </a:solidFill>
                <a:effectLst/>
                <a:latin typeface="Nunito"/>
              </a:rPr>
              <a:t>What Is Maven Architecture?</a:t>
            </a:r>
          </a:p>
          <a:p>
            <a:pPr algn="just" fontAlgn="base"/>
            <a:r>
              <a:rPr lang="en-US" b="0" i="0" dirty="0">
                <a:solidFill>
                  <a:srgbClr val="273239"/>
                </a:solidFill>
                <a:effectLst/>
                <a:latin typeface="Nunito"/>
              </a:rPr>
              <a:t>Maven repository is a place where the maven artefacts or dependencies of the JAR file is going to store which are written in the file called the POM.XML. POM.XML contains the Java classes, resources, and other </a:t>
            </a:r>
            <a:r>
              <a:rPr lang="en-US" b="0" i="0" dirty="0" err="1">
                <a:solidFill>
                  <a:srgbClr val="273239"/>
                </a:solidFill>
                <a:effectLst/>
                <a:latin typeface="Nunito"/>
              </a:rPr>
              <a:t>dependencies.There</a:t>
            </a:r>
            <a:r>
              <a:rPr lang="en-US" b="0" i="0" dirty="0">
                <a:solidFill>
                  <a:srgbClr val="273239"/>
                </a:solidFill>
                <a:effectLst/>
                <a:latin typeface="Nunito"/>
              </a:rPr>
              <a:t> are the two types of repositories like</a:t>
            </a:r>
          </a:p>
          <a:p>
            <a:br>
              <a:rPr lang="en-US" dirty="0"/>
            </a:br>
            <a:endParaRPr lang="en-US" dirty="0"/>
          </a:p>
        </p:txBody>
      </p:sp>
    </p:spTree>
    <p:extLst>
      <p:ext uri="{BB962C8B-B14F-4D97-AF65-F5344CB8AC3E}">
        <p14:creationId xmlns:p14="http://schemas.microsoft.com/office/powerpoint/2010/main" val="1412747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42" y="0"/>
            <a:ext cx="9525000" cy="47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5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ick the binary zip archive link to download Mav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744" y="33929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627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6905" y="148130"/>
            <a:ext cx="10193154" cy="6186309"/>
          </a:xfrm>
          <a:prstGeom prst="rect">
            <a:avLst/>
          </a:prstGeom>
        </p:spPr>
        <p:txBody>
          <a:bodyPr wrap="square">
            <a:spAutoFit/>
          </a:bodyPr>
          <a:lstStyle/>
          <a:p>
            <a:pPr fontAlgn="base"/>
            <a:r>
              <a:rPr lang="en-US" b="0" i="0" dirty="0">
                <a:solidFill>
                  <a:srgbClr val="273239"/>
                </a:solidFill>
                <a:effectLst/>
                <a:latin typeface="Nunito"/>
              </a:rPr>
              <a:t>Maven can be used for the following:</a:t>
            </a:r>
          </a:p>
          <a:p>
            <a:pPr fontAlgn="base">
              <a:buFont typeface="+mj-lt"/>
              <a:buAutoNum type="arabicPeriod"/>
            </a:pPr>
            <a:r>
              <a:rPr lang="en-US" b="0" i="0" dirty="0">
                <a:solidFill>
                  <a:srgbClr val="273239"/>
                </a:solidFill>
                <a:effectLst/>
                <a:latin typeface="Nunito"/>
              </a:rPr>
              <a:t>We can easily build a project using maven.</a:t>
            </a:r>
          </a:p>
          <a:p>
            <a:pPr fontAlgn="base">
              <a:buFont typeface="+mj-lt"/>
              <a:buAutoNum type="arabicPeriod" startAt="2"/>
            </a:pPr>
            <a:r>
              <a:rPr lang="en-US" b="0" i="0" dirty="0">
                <a:solidFill>
                  <a:srgbClr val="273239"/>
                </a:solidFill>
                <a:effectLst/>
                <a:latin typeface="Nunito"/>
              </a:rPr>
              <a:t>We can add jars and other dependencies of the project easily using the help of maven.</a:t>
            </a:r>
          </a:p>
          <a:p>
            <a:pPr fontAlgn="base">
              <a:buFont typeface="+mj-lt"/>
              <a:buAutoNum type="arabicPeriod" startAt="3"/>
            </a:pPr>
            <a:r>
              <a:rPr lang="en-US" b="0" i="0" dirty="0">
                <a:solidFill>
                  <a:srgbClr val="273239"/>
                </a:solidFill>
                <a:effectLst/>
                <a:latin typeface="Nunito"/>
              </a:rPr>
              <a:t>Maven provides project information (log document, dependency list, unit test reports, etc.)</a:t>
            </a:r>
          </a:p>
          <a:p>
            <a:pPr fontAlgn="base">
              <a:buFont typeface="+mj-lt"/>
              <a:buAutoNum type="arabicPeriod" startAt="4"/>
            </a:pPr>
            <a:r>
              <a:rPr lang="en-US" b="0" i="0" dirty="0">
                <a:solidFill>
                  <a:srgbClr val="273239"/>
                </a:solidFill>
                <a:effectLst/>
                <a:latin typeface="Nunito"/>
              </a:rPr>
              <a:t>Maven is very helpful for a project while updating the central repository of JARs and other dependencies.</a:t>
            </a:r>
          </a:p>
          <a:p>
            <a:pPr fontAlgn="base">
              <a:buFont typeface="+mj-lt"/>
              <a:buAutoNum type="arabicPeriod" startAt="5"/>
            </a:pPr>
            <a:r>
              <a:rPr lang="en-US" b="0" i="0" dirty="0">
                <a:solidFill>
                  <a:srgbClr val="273239"/>
                </a:solidFill>
                <a:effectLst/>
                <a:latin typeface="Nunito"/>
              </a:rPr>
              <a:t>With the help of Maven, we can build any number of projects into output types like the JAR, WAR, </a:t>
            </a:r>
            <a:r>
              <a:rPr lang="en-US" b="0" i="0" dirty="0" err="1">
                <a:solidFill>
                  <a:srgbClr val="273239"/>
                </a:solidFill>
                <a:effectLst/>
                <a:latin typeface="Nunito"/>
              </a:rPr>
              <a:t>etc</a:t>
            </a:r>
            <a:r>
              <a:rPr lang="en-US" b="0" i="0" dirty="0">
                <a:solidFill>
                  <a:srgbClr val="273239"/>
                </a:solidFill>
                <a:effectLst/>
                <a:latin typeface="Nunito"/>
              </a:rPr>
              <a:t> without doing any scripting.</a:t>
            </a:r>
          </a:p>
          <a:p>
            <a:pPr fontAlgn="base">
              <a:buFont typeface="+mj-lt"/>
              <a:buAutoNum type="arabicPeriod" startAt="6"/>
            </a:pPr>
            <a:r>
              <a:rPr lang="en-US" b="0" i="0" dirty="0">
                <a:solidFill>
                  <a:srgbClr val="273239"/>
                </a:solidFill>
                <a:effectLst/>
                <a:latin typeface="Nunito"/>
              </a:rPr>
              <a:t>Using maven we can easily integrate our project with a source control systems (such as Subversion or </a:t>
            </a:r>
            <a:r>
              <a:rPr lang="en-US" b="0" i="0" dirty="0" err="1">
                <a:solidFill>
                  <a:srgbClr val="273239"/>
                </a:solidFill>
                <a:effectLst/>
                <a:latin typeface="Nunito"/>
              </a:rPr>
              <a:t>Git</a:t>
            </a:r>
            <a:r>
              <a:rPr lang="en-US" b="0" i="0" dirty="0">
                <a:solidFill>
                  <a:srgbClr val="273239"/>
                </a:solidFill>
                <a:effectLst/>
                <a:latin typeface="Nunito"/>
              </a:rPr>
              <a:t>).</a:t>
            </a:r>
          </a:p>
          <a:p>
            <a:pPr fontAlgn="base">
              <a:buFont typeface="+mj-lt"/>
              <a:buAutoNum type="arabicPeriod" startAt="7"/>
            </a:pPr>
            <a:r>
              <a:rPr lang="en-US" b="0" i="0" dirty="0">
                <a:solidFill>
                  <a:srgbClr val="273239"/>
                </a:solidFill>
                <a:effectLst/>
                <a:latin typeface="Nunito"/>
              </a:rPr>
              <a:t>Maven also helps in managing the project’s build lifecycle, including tasks like compiling, testing, packaging, and deploying the code.</a:t>
            </a:r>
          </a:p>
          <a:p>
            <a:pPr fontAlgn="base">
              <a:buFont typeface="+mj-lt"/>
              <a:buAutoNum type="arabicPeriod" startAt="8"/>
            </a:pPr>
            <a:r>
              <a:rPr lang="en-US" b="0" i="0" dirty="0">
                <a:solidFill>
                  <a:srgbClr val="273239"/>
                </a:solidFill>
                <a:effectLst/>
                <a:latin typeface="Nunito"/>
              </a:rPr>
              <a:t>Maven provides a standard project structure, making it easy for developers to understand the layout of the project and locate specific files.</a:t>
            </a:r>
          </a:p>
          <a:p>
            <a:pPr fontAlgn="base">
              <a:buFont typeface="+mj-lt"/>
              <a:buAutoNum type="arabicPeriod" startAt="9"/>
            </a:pPr>
            <a:r>
              <a:rPr lang="en-US" b="0" i="0" dirty="0">
                <a:solidFill>
                  <a:srgbClr val="273239"/>
                </a:solidFill>
                <a:effectLst/>
                <a:latin typeface="Nunito"/>
              </a:rPr>
              <a:t>Maven supports multi-module projects, allowing developers to work on multiple related projects simultaneously and manage their dependencies efficiently.</a:t>
            </a:r>
          </a:p>
          <a:p>
            <a:pPr fontAlgn="base">
              <a:buFont typeface="+mj-lt"/>
              <a:buAutoNum type="arabicPeriod" startAt="10"/>
            </a:pPr>
            <a:r>
              <a:rPr lang="en-US" b="0" i="0" dirty="0">
                <a:solidFill>
                  <a:srgbClr val="273239"/>
                </a:solidFill>
                <a:effectLst/>
                <a:latin typeface="Nunito"/>
              </a:rPr>
              <a:t>Maven plugins can be used to add additional functionality to the build process, such as code coverage analysis, static code analysis, and more.</a:t>
            </a:r>
          </a:p>
          <a:p>
            <a:pPr fontAlgn="base">
              <a:buFont typeface="+mj-lt"/>
              <a:buAutoNum type="arabicPeriod" startAt="11"/>
            </a:pPr>
            <a:r>
              <a:rPr lang="en-US" b="0" i="0" dirty="0">
                <a:solidFill>
                  <a:srgbClr val="273239"/>
                </a:solidFill>
                <a:effectLst/>
                <a:latin typeface="Nunito"/>
              </a:rPr>
              <a:t>Maven is highly customizable, allowing developers to configure the build process to meet their specific needs and requirements.</a:t>
            </a:r>
          </a:p>
          <a:p>
            <a:pPr fontAlgn="base">
              <a:buFont typeface="+mj-lt"/>
              <a:buAutoNum type="arabicPeriod" startAt="12"/>
            </a:pPr>
            <a:r>
              <a:rPr lang="en-US" b="0" i="0" dirty="0">
                <a:solidFill>
                  <a:srgbClr val="273239"/>
                </a:solidFill>
                <a:effectLst/>
                <a:latin typeface="Nunito"/>
              </a:rPr>
              <a:t>Maven simplifies the process of managing project dependencies, ensuring that the correct versions of libraries and frameworks are used throughout the project.</a:t>
            </a:r>
          </a:p>
        </p:txBody>
      </p:sp>
    </p:spTree>
    <p:extLst>
      <p:ext uri="{BB962C8B-B14F-4D97-AF65-F5344CB8AC3E}">
        <p14:creationId xmlns:p14="http://schemas.microsoft.com/office/powerpoint/2010/main" val="2779099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308324"/>
          </a:xfrm>
          <a:prstGeom prst="rect">
            <a:avLst/>
          </a:prstGeom>
        </p:spPr>
        <p:txBody>
          <a:bodyPr>
            <a:spAutoFit/>
          </a:bodyPr>
          <a:lstStyle/>
          <a:p>
            <a:pPr fontAlgn="base"/>
            <a:r>
              <a:rPr lang="en-US" b="1" i="0" dirty="0">
                <a:solidFill>
                  <a:srgbClr val="273239"/>
                </a:solidFill>
                <a:effectLst/>
                <a:latin typeface="Nunito"/>
              </a:rPr>
              <a:t>What Is Maven pom.xml File</a:t>
            </a:r>
          </a:p>
          <a:p>
            <a:pPr algn="just" fontAlgn="base"/>
            <a:r>
              <a:rPr lang="en-US" b="0" i="0" dirty="0">
                <a:solidFill>
                  <a:srgbClr val="273239"/>
                </a:solidFill>
                <a:effectLst/>
                <a:latin typeface="Nunito"/>
              </a:rPr>
              <a:t>POM means Project Object Model is key to operate Maven. Maven reads pom.xml file to accomplish its configuration and operations. It is an XML file that contains information related to the project and configuration information such as </a:t>
            </a:r>
            <a:r>
              <a:rPr lang="en-US" b="1" i="0" dirty="0">
                <a:solidFill>
                  <a:srgbClr val="273239"/>
                </a:solidFill>
                <a:effectLst/>
                <a:latin typeface="Nunito"/>
              </a:rPr>
              <a:t>dependencies</a:t>
            </a:r>
            <a:r>
              <a:rPr lang="en-US" b="0" i="0" dirty="0">
                <a:solidFill>
                  <a:srgbClr val="273239"/>
                </a:solidFill>
                <a:effectLst/>
                <a:latin typeface="Nunito"/>
              </a:rPr>
              <a:t>, </a:t>
            </a:r>
            <a:r>
              <a:rPr lang="en-US" b="1" i="0" dirty="0">
                <a:solidFill>
                  <a:srgbClr val="273239"/>
                </a:solidFill>
                <a:effectLst/>
                <a:latin typeface="Nunito"/>
              </a:rPr>
              <a:t>source directory</a:t>
            </a:r>
            <a:r>
              <a:rPr lang="en-US" b="0" i="0" dirty="0">
                <a:solidFill>
                  <a:srgbClr val="273239"/>
                </a:solidFill>
                <a:effectLst/>
                <a:latin typeface="Nunito"/>
              </a:rPr>
              <a:t>, </a:t>
            </a:r>
            <a:r>
              <a:rPr lang="en-US" b="1" i="0" dirty="0">
                <a:solidFill>
                  <a:srgbClr val="273239"/>
                </a:solidFill>
                <a:effectLst/>
                <a:latin typeface="Nunito"/>
              </a:rPr>
              <a:t>plugin</a:t>
            </a:r>
            <a:r>
              <a:rPr lang="en-US" b="0" i="0" dirty="0">
                <a:solidFill>
                  <a:srgbClr val="273239"/>
                </a:solidFill>
                <a:effectLst/>
                <a:latin typeface="Nunito"/>
              </a:rPr>
              <a:t>, </a:t>
            </a:r>
            <a:r>
              <a:rPr lang="en-US" b="1" i="0" dirty="0">
                <a:solidFill>
                  <a:srgbClr val="273239"/>
                </a:solidFill>
                <a:effectLst/>
                <a:latin typeface="Nunito"/>
              </a:rPr>
              <a:t>goals etc</a:t>
            </a:r>
            <a:r>
              <a:rPr lang="en-US" b="0" i="0" dirty="0">
                <a:solidFill>
                  <a:srgbClr val="273239"/>
                </a:solidFill>
                <a:effectLst/>
                <a:latin typeface="Nunito"/>
              </a:rPr>
              <a:t>. used by Maven to build the project</a:t>
            </a:r>
          </a:p>
        </p:txBody>
      </p:sp>
    </p:spTree>
    <p:extLst>
      <p:ext uri="{BB962C8B-B14F-4D97-AF65-F5344CB8AC3E}">
        <p14:creationId xmlns:p14="http://schemas.microsoft.com/office/powerpoint/2010/main" val="1867896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pPr fontAlgn="base"/>
            <a:r>
              <a:rPr lang="en-US" b="0" i="0" dirty="0">
                <a:solidFill>
                  <a:srgbClr val="273239"/>
                </a:solidFill>
                <a:effectLst/>
                <a:latin typeface="Nunito"/>
              </a:rPr>
              <a:t>Elements used for Creating pom.xml file</a:t>
            </a:r>
          </a:p>
          <a:p>
            <a:pPr fontAlgn="base">
              <a:buFont typeface="+mj-lt"/>
              <a:buAutoNum type="arabicPeriod"/>
            </a:pPr>
            <a:r>
              <a:rPr lang="en-US" b="1" i="0" dirty="0">
                <a:solidFill>
                  <a:srgbClr val="273239"/>
                </a:solidFill>
                <a:effectLst/>
                <a:latin typeface="Nunito"/>
              </a:rPr>
              <a:t>project- </a:t>
            </a:r>
            <a:r>
              <a:rPr lang="en-US" b="0" i="0" dirty="0">
                <a:solidFill>
                  <a:srgbClr val="273239"/>
                </a:solidFill>
                <a:effectLst/>
                <a:latin typeface="Nunito"/>
              </a:rPr>
              <a:t>It is the root element of the pom.xml file.</a:t>
            </a:r>
          </a:p>
          <a:p>
            <a:pPr fontAlgn="base">
              <a:buFont typeface="+mj-lt"/>
              <a:buAutoNum type="arabicPeriod" startAt="2"/>
            </a:pPr>
            <a:r>
              <a:rPr lang="en-US" b="1" i="0" dirty="0" err="1">
                <a:solidFill>
                  <a:srgbClr val="273239"/>
                </a:solidFill>
                <a:effectLst/>
                <a:latin typeface="Nunito"/>
              </a:rPr>
              <a:t>modelVersion</a:t>
            </a:r>
            <a:r>
              <a:rPr lang="en-US" b="1" i="0" dirty="0">
                <a:solidFill>
                  <a:srgbClr val="273239"/>
                </a:solidFill>
                <a:effectLst/>
                <a:latin typeface="Nunito"/>
              </a:rPr>
              <a:t>- </a:t>
            </a:r>
            <a:r>
              <a:rPr lang="en-US" b="0" i="0" dirty="0" err="1">
                <a:solidFill>
                  <a:srgbClr val="273239"/>
                </a:solidFill>
                <a:effectLst/>
                <a:latin typeface="Nunito"/>
              </a:rPr>
              <a:t>modelversion</a:t>
            </a:r>
            <a:r>
              <a:rPr lang="en-US" b="0" i="0" dirty="0">
                <a:solidFill>
                  <a:srgbClr val="273239"/>
                </a:solidFill>
                <a:effectLst/>
                <a:latin typeface="Nunito"/>
              </a:rPr>
              <a:t> means what version of the POM model you are using. Use version 4.0.0 for maven 2 and maven 3.</a:t>
            </a:r>
          </a:p>
          <a:p>
            <a:pPr fontAlgn="base">
              <a:buFont typeface="+mj-lt"/>
              <a:buAutoNum type="arabicPeriod" startAt="3"/>
            </a:pPr>
            <a:r>
              <a:rPr lang="en-US" b="1" i="0" dirty="0" err="1">
                <a:solidFill>
                  <a:srgbClr val="273239"/>
                </a:solidFill>
                <a:effectLst/>
                <a:latin typeface="Nunito"/>
              </a:rPr>
              <a:t>groupId</a:t>
            </a:r>
            <a:r>
              <a:rPr lang="en-US" b="1" i="0" dirty="0">
                <a:solidFill>
                  <a:srgbClr val="273239"/>
                </a:solidFill>
                <a:effectLst/>
                <a:latin typeface="Nunito"/>
              </a:rPr>
              <a:t>- </a:t>
            </a:r>
            <a:r>
              <a:rPr lang="en-US" b="0" i="0" dirty="0" err="1">
                <a:solidFill>
                  <a:srgbClr val="273239"/>
                </a:solidFill>
                <a:effectLst/>
                <a:latin typeface="Nunito"/>
              </a:rPr>
              <a:t>groupId</a:t>
            </a:r>
            <a:r>
              <a:rPr lang="en-US" b="0" i="0" dirty="0">
                <a:solidFill>
                  <a:srgbClr val="273239"/>
                </a:solidFill>
                <a:effectLst/>
                <a:latin typeface="Nunito"/>
              </a:rPr>
              <a:t> means the id for the project group. It is unique and Most often you will use a group ID which is similar to the root Java package name of the project like we used the </a:t>
            </a:r>
            <a:r>
              <a:rPr lang="en-US" b="0" i="0" dirty="0" err="1">
                <a:solidFill>
                  <a:srgbClr val="273239"/>
                </a:solidFill>
                <a:effectLst/>
                <a:latin typeface="Nunito"/>
              </a:rPr>
              <a:t>groupId</a:t>
            </a:r>
            <a:r>
              <a:rPr lang="en-US" b="0" i="0" dirty="0">
                <a:solidFill>
                  <a:srgbClr val="273239"/>
                </a:solidFill>
                <a:effectLst/>
                <a:latin typeface="Nunito"/>
              </a:rPr>
              <a:t> </a:t>
            </a:r>
            <a:r>
              <a:rPr lang="en-US" b="0" i="0" dirty="0" err="1">
                <a:solidFill>
                  <a:srgbClr val="273239"/>
                </a:solidFill>
                <a:effectLst/>
                <a:latin typeface="Nunito"/>
              </a:rPr>
              <a:t>com.project.loggerapi</a:t>
            </a:r>
            <a:r>
              <a:rPr lang="en-US" b="0" i="0" dirty="0">
                <a:solidFill>
                  <a:srgbClr val="273239"/>
                </a:solidFill>
                <a:effectLst/>
                <a:latin typeface="Nunito"/>
              </a:rPr>
              <a:t>.</a:t>
            </a:r>
          </a:p>
          <a:p>
            <a:pPr fontAlgn="base">
              <a:buFont typeface="+mj-lt"/>
              <a:buAutoNum type="arabicPeriod" startAt="4"/>
            </a:pPr>
            <a:r>
              <a:rPr lang="en-US" b="1" i="0" dirty="0" err="1">
                <a:solidFill>
                  <a:srgbClr val="273239"/>
                </a:solidFill>
                <a:effectLst/>
                <a:latin typeface="Nunito"/>
              </a:rPr>
              <a:t>artifactId</a:t>
            </a:r>
            <a:r>
              <a:rPr lang="en-US" b="1" i="0" dirty="0">
                <a:solidFill>
                  <a:srgbClr val="273239"/>
                </a:solidFill>
                <a:effectLst/>
                <a:latin typeface="Nunito"/>
              </a:rPr>
              <a:t>- </a:t>
            </a:r>
            <a:r>
              <a:rPr lang="en-US" b="0" i="0" dirty="0" err="1">
                <a:solidFill>
                  <a:srgbClr val="273239"/>
                </a:solidFill>
                <a:effectLst/>
                <a:latin typeface="Nunito"/>
              </a:rPr>
              <a:t>artifactId</a:t>
            </a:r>
            <a:r>
              <a:rPr lang="en-US" b="0" i="0" dirty="0">
                <a:solidFill>
                  <a:srgbClr val="273239"/>
                </a:solidFill>
                <a:effectLst/>
                <a:latin typeface="Nunito"/>
              </a:rPr>
              <a:t> used to give name of the project you are building.in our example name of our project is </a:t>
            </a:r>
            <a:r>
              <a:rPr lang="en-US" b="0" i="0" dirty="0" err="1">
                <a:solidFill>
                  <a:srgbClr val="273239"/>
                </a:solidFill>
                <a:effectLst/>
                <a:latin typeface="Nunito"/>
              </a:rPr>
              <a:t>LoggerApi</a:t>
            </a:r>
            <a:r>
              <a:rPr lang="en-US" b="0" i="0" dirty="0">
                <a:solidFill>
                  <a:srgbClr val="273239"/>
                </a:solidFill>
                <a:effectLst/>
                <a:latin typeface="Nunito"/>
              </a:rPr>
              <a:t>.</a:t>
            </a:r>
          </a:p>
          <a:p>
            <a:pPr fontAlgn="base">
              <a:buFont typeface="+mj-lt"/>
              <a:buAutoNum type="arabicPeriod" startAt="5"/>
            </a:pPr>
            <a:r>
              <a:rPr lang="en-US" b="1" i="0" dirty="0">
                <a:solidFill>
                  <a:srgbClr val="273239"/>
                </a:solidFill>
                <a:effectLst/>
                <a:latin typeface="Nunito"/>
              </a:rPr>
              <a:t>version- </a:t>
            </a:r>
            <a:r>
              <a:rPr lang="en-US" b="0" i="0" dirty="0">
                <a:solidFill>
                  <a:srgbClr val="273239"/>
                </a:solidFill>
                <a:effectLst/>
                <a:latin typeface="Nunito"/>
              </a:rPr>
              <a:t>version element contains the version number of the project. If your project has been released in different versions then it is useful to give version of your project.</a:t>
            </a:r>
          </a:p>
        </p:txBody>
      </p:sp>
    </p:spTree>
    <p:extLst>
      <p:ext uri="{BB962C8B-B14F-4D97-AF65-F5344CB8AC3E}">
        <p14:creationId xmlns:p14="http://schemas.microsoft.com/office/powerpoint/2010/main" val="4031215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pPr fontAlgn="base"/>
            <a:r>
              <a:rPr lang="en-US" b="1" i="0" dirty="0">
                <a:solidFill>
                  <a:srgbClr val="273239"/>
                </a:solidFill>
                <a:effectLst/>
                <a:latin typeface="Nunito"/>
              </a:rPr>
              <a:t>What is Pom.xml file Key Components</a:t>
            </a:r>
          </a:p>
          <a:p>
            <a:pPr fontAlgn="base">
              <a:buFont typeface="+mj-lt"/>
              <a:buAutoNum type="arabicPeriod"/>
            </a:pPr>
            <a:r>
              <a:rPr lang="en-US" b="1" i="0" dirty="0">
                <a:solidFill>
                  <a:srgbClr val="273239"/>
                </a:solidFill>
                <a:effectLst/>
                <a:latin typeface="Nunito"/>
              </a:rPr>
              <a:t>dependencies- </a:t>
            </a:r>
            <a:r>
              <a:rPr lang="en-US" b="0" i="0" dirty="0">
                <a:solidFill>
                  <a:srgbClr val="273239"/>
                </a:solidFill>
                <a:effectLst/>
                <a:latin typeface="Nunito"/>
              </a:rPr>
              <a:t>dependencies element is used to defines a list of dependency of project.</a:t>
            </a:r>
          </a:p>
          <a:p>
            <a:pPr fontAlgn="base">
              <a:buFont typeface="+mj-lt"/>
              <a:buAutoNum type="arabicPeriod" startAt="2"/>
            </a:pPr>
            <a:r>
              <a:rPr lang="en-US" b="1" i="0" dirty="0">
                <a:solidFill>
                  <a:srgbClr val="273239"/>
                </a:solidFill>
                <a:effectLst/>
                <a:latin typeface="Nunito"/>
              </a:rPr>
              <a:t>dependency- </a:t>
            </a:r>
            <a:r>
              <a:rPr lang="en-US" b="0" i="0" dirty="0">
                <a:solidFill>
                  <a:srgbClr val="273239"/>
                </a:solidFill>
                <a:effectLst/>
                <a:latin typeface="Nunito"/>
              </a:rPr>
              <a:t>dependency defines a dependency and used inside dependencies tag. Each dependency is described by its </a:t>
            </a:r>
            <a:r>
              <a:rPr lang="en-US" b="0" i="0" dirty="0" err="1">
                <a:solidFill>
                  <a:srgbClr val="273239"/>
                </a:solidFill>
                <a:effectLst/>
                <a:latin typeface="Nunito"/>
              </a:rPr>
              <a:t>groupId</a:t>
            </a:r>
            <a:r>
              <a:rPr lang="en-US" b="0" i="0" dirty="0">
                <a:solidFill>
                  <a:srgbClr val="273239"/>
                </a:solidFill>
                <a:effectLst/>
                <a:latin typeface="Nunito"/>
              </a:rPr>
              <a:t>, </a:t>
            </a:r>
            <a:r>
              <a:rPr lang="en-US" b="0" i="0" dirty="0" err="1">
                <a:solidFill>
                  <a:srgbClr val="273239"/>
                </a:solidFill>
                <a:effectLst/>
                <a:latin typeface="Nunito"/>
              </a:rPr>
              <a:t>artifactId</a:t>
            </a:r>
            <a:r>
              <a:rPr lang="en-US" b="0" i="0" dirty="0">
                <a:solidFill>
                  <a:srgbClr val="273239"/>
                </a:solidFill>
                <a:effectLst/>
                <a:latin typeface="Nunito"/>
              </a:rPr>
              <a:t> and version.</a:t>
            </a:r>
          </a:p>
          <a:p>
            <a:pPr fontAlgn="base">
              <a:buFont typeface="+mj-lt"/>
              <a:buAutoNum type="arabicPeriod" startAt="3"/>
            </a:pPr>
            <a:r>
              <a:rPr lang="en-US" b="1" i="0" dirty="0">
                <a:solidFill>
                  <a:srgbClr val="273239"/>
                </a:solidFill>
                <a:effectLst/>
                <a:latin typeface="Nunito"/>
              </a:rPr>
              <a:t>name- </a:t>
            </a:r>
            <a:r>
              <a:rPr lang="en-US" b="0" i="0" dirty="0">
                <a:solidFill>
                  <a:srgbClr val="273239"/>
                </a:solidFill>
                <a:effectLst/>
                <a:latin typeface="Nunito"/>
              </a:rPr>
              <a:t>this element is used to give name to our maven project.</a:t>
            </a:r>
          </a:p>
          <a:p>
            <a:pPr fontAlgn="base">
              <a:buFont typeface="+mj-lt"/>
              <a:buAutoNum type="arabicPeriod" startAt="4"/>
            </a:pPr>
            <a:r>
              <a:rPr lang="en-US" b="1" i="0" dirty="0">
                <a:solidFill>
                  <a:srgbClr val="273239"/>
                </a:solidFill>
                <a:effectLst/>
                <a:latin typeface="Nunito"/>
              </a:rPr>
              <a:t>scope- </a:t>
            </a:r>
            <a:r>
              <a:rPr lang="en-US" b="0" i="0" dirty="0">
                <a:solidFill>
                  <a:srgbClr val="273239"/>
                </a:solidFill>
                <a:effectLst/>
                <a:latin typeface="Nunito"/>
              </a:rPr>
              <a:t>this element used to define scope for this maven project that can be compile, runtime, test, provided system etc.</a:t>
            </a:r>
          </a:p>
          <a:p>
            <a:pPr fontAlgn="base">
              <a:buFont typeface="+mj-lt"/>
              <a:buAutoNum type="arabicPeriod" startAt="5"/>
            </a:pPr>
            <a:r>
              <a:rPr lang="en-US" b="1" i="0" dirty="0">
                <a:solidFill>
                  <a:srgbClr val="273239"/>
                </a:solidFill>
                <a:effectLst/>
                <a:latin typeface="Nunito"/>
              </a:rPr>
              <a:t>packaging- </a:t>
            </a:r>
            <a:r>
              <a:rPr lang="en-US" b="0" i="0" dirty="0">
                <a:solidFill>
                  <a:srgbClr val="273239"/>
                </a:solidFill>
                <a:effectLst/>
                <a:latin typeface="Nunito"/>
              </a:rPr>
              <a:t>packaging element is used to packaging our project to output types like JAR, WAR etc.</a:t>
            </a:r>
          </a:p>
        </p:txBody>
      </p:sp>
    </p:spTree>
    <p:extLst>
      <p:ext uri="{BB962C8B-B14F-4D97-AF65-F5344CB8AC3E}">
        <p14:creationId xmlns:p14="http://schemas.microsoft.com/office/powerpoint/2010/main" val="1471079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99670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19630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70096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02817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20261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9433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0" i="0" dirty="0">
                <a:solidFill>
                  <a:srgbClr val="404040"/>
                </a:solidFill>
                <a:effectLst/>
                <a:latin typeface="roboto"/>
              </a:rPr>
              <a:t>Since there is no installation process, extract the Maven archive to a directory of your choice once the download is complete. For this tutorial, we are using </a:t>
            </a:r>
            <a:r>
              <a:rPr lang="en-US" b="0" i="1" dirty="0">
                <a:solidFill>
                  <a:srgbClr val="404040"/>
                </a:solidFill>
                <a:effectLst/>
                <a:latin typeface="roboto"/>
              </a:rPr>
              <a:t>C:\Program Files\Maven\apache-maven-3.8.4</a:t>
            </a:r>
            <a:r>
              <a:rPr lang="en-US" b="0" i="0" dirty="0">
                <a:solidFill>
                  <a:srgbClr val="404040"/>
                </a:solidFill>
                <a:effectLst/>
                <a:latin typeface="roboto"/>
              </a:rPr>
              <a:t>.</a:t>
            </a:r>
            <a:endParaRPr lang="en-US" dirty="0"/>
          </a:p>
        </p:txBody>
      </p:sp>
    </p:spTree>
    <p:extLst>
      <p:ext uri="{BB962C8B-B14F-4D97-AF65-F5344CB8AC3E}">
        <p14:creationId xmlns:p14="http://schemas.microsoft.com/office/powerpoint/2010/main" val="185282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0470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tract the Maven archive to an installation directory on you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476" y="1130968"/>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22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1477328"/>
          </a:xfrm>
          <a:prstGeom prst="rect">
            <a:avLst/>
          </a:prstGeom>
        </p:spPr>
        <p:txBody>
          <a:bodyPr>
            <a:spAutoFit/>
          </a:bodyPr>
          <a:lstStyle/>
          <a:p>
            <a:r>
              <a:rPr lang="en-US" b="1" i="0" dirty="0">
                <a:solidFill>
                  <a:srgbClr val="000000"/>
                </a:solidFill>
                <a:effectLst/>
                <a:latin typeface="poppins"/>
              </a:rPr>
              <a:t>Step 2: Add MAVEN_HOME System Variable</a:t>
            </a:r>
          </a:p>
          <a:p>
            <a:r>
              <a:rPr lang="en-US" b="0" i="0" dirty="0">
                <a:solidFill>
                  <a:srgbClr val="404040"/>
                </a:solidFill>
                <a:effectLst/>
                <a:latin typeface="roboto"/>
              </a:rPr>
              <a:t>1. Open the Start menu and search for </a:t>
            </a:r>
            <a:r>
              <a:rPr lang="en-US" b="0" i="0" u="none" strike="noStrike" dirty="0">
                <a:solidFill>
                  <a:srgbClr val="0074DB"/>
                </a:solidFill>
                <a:effectLst/>
                <a:latin typeface="roboto"/>
                <a:hlinkClick r:id="rId2"/>
              </a:rPr>
              <a:t>environment variables</a:t>
            </a:r>
            <a:r>
              <a:rPr lang="en-US" b="0" i="0" dirty="0">
                <a:solidFill>
                  <a:srgbClr val="404040"/>
                </a:solidFill>
                <a:effectLst/>
                <a:latin typeface="roboto"/>
              </a:rPr>
              <a:t>.</a:t>
            </a:r>
          </a:p>
          <a:p>
            <a:r>
              <a:rPr lang="en-US" b="0" i="0" dirty="0">
                <a:solidFill>
                  <a:srgbClr val="404040"/>
                </a:solidFill>
                <a:effectLst/>
                <a:latin typeface="roboto"/>
              </a:rPr>
              <a:t>2. Click the </a:t>
            </a:r>
            <a:r>
              <a:rPr lang="en-US" b="1" i="0" dirty="0">
                <a:solidFill>
                  <a:srgbClr val="404040"/>
                </a:solidFill>
                <a:effectLst/>
                <a:latin typeface="roboto"/>
              </a:rPr>
              <a:t>Edit the system environment variables</a:t>
            </a:r>
            <a:r>
              <a:rPr lang="en-US" b="0" i="0" dirty="0">
                <a:solidFill>
                  <a:srgbClr val="404040"/>
                </a:solidFill>
                <a:effectLst/>
                <a:latin typeface="roboto"/>
              </a:rPr>
              <a:t> result.</a:t>
            </a:r>
          </a:p>
        </p:txBody>
      </p:sp>
    </p:spTree>
    <p:extLst>
      <p:ext uri="{BB962C8B-B14F-4D97-AF65-F5344CB8AC3E}">
        <p14:creationId xmlns:p14="http://schemas.microsoft.com/office/powerpoint/2010/main" val="30578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arch for environment variables in the Start menu and open the first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619" y="356452"/>
            <a:ext cx="7620000"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71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nder the Advanced tab in the System Properties window, click Environment Vari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404" y="330467"/>
            <a:ext cx="39243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411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10766</TotalTime>
  <Words>2651</Words>
  <Application>Microsoft Office PowerPoint</Application>
  <PresentationFormat>Widescreen</PresentationFormat>
  <Paragraphs>158</Paragraphs>
  <Slides>50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Arial</vt:lpstr>
      <vt:lpstr>Calibri</vt:lpstr>
      <vt:lpstr>Calibri Light</vt:lpstr>
      <vt:lpstr>erdana</vt:lpstr>
      <vt:lpstr>inherit</vt:lpstr>
      <vt:lpstr>inter-bold</vt:lpstr>
      <vt:lpstr>inter-regular</vt:lpstr>
      <vt:lpstr>Nunito</vt:lpstr>
      <vt:lpstr>poppins</vt:lpstr>
      <vt:lpstr>roboto</vt:lpstr>
      <vt:lpstr>Source Sans 3</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Ayan Ruzdan</cp:lastModifiedBy>
  <cp:revision>11</cp:revision>
  <dcterms:created xsi:type="dcterms:W3CDTF">2023-11-07T04:33:25Z</dcterms:created>
  <dcterms:modified xsi:type="dcterms:W3CDTF">2023-12-04T16:56:37Z</dcterms:modified>
</cp:coreProperties>
</file>