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901" r:id="rId2"/>
    <p:sldId id="932" r:id="rId3"/>
    <p:sldId id="933" r:id="rId4"/>
    <p:sldId id="934" r:id="rId5"/>
    <p:sldId id="960" r:id="rId6"/>
    <p:sldId id="986" r:id="rId7"/>
    <p:sldId id="987" r:id="rId8"/>
    <p:sldId id="945" r:id="rId9"/>
    <p:sldId id="951" r:id="rId10"/>
    <p:sldId id="988" r:id="rId11"/>
    <p:sldId id="982" r:id="rId12"/>
    <p:sldId id="983" r:id="rId13"/>
    <p:sldId id="984" r:id="rId14"/>
    <p:sldId id="1026" r:id="rId15"/>
    <p:sldId id="993" r:id="rId16"/>
    <p:sldId id="994" r:id="rId17"/>
    <p:sldId id="995" r:id="rId18"/>
    <p:sldId id="996" r:id="rId19"/>
    <p:sldId id="1000" r:id="rId20"/>
    <p:sldId id="1008" r:id="rId21"/>
    <p:sldId id="1027" r:id="rId22"/>
    <p:sldId id="1010" r:id="rId23"/>
    <p:sldId id="1036" r:id="rId24"/>
    <p:sldId id="1028" r:id="rId25"/>
    <p:sldId id="1029" r:id="rId26"/>
    <p:sldId id="1034" r:id="rId27"/>
    <p:sldId id="1035" r:id="rId2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Fan" initials="RF [9]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ED0"/>
    <a:srgbClr val="FEE2F9"/>
    <a:srgbClr val="FFFFCC"/>
    <a:srgbClr val="B1FDBE"/>
    <a:srgbClr val="A1FDB0"/>
    <a:srgbClr val="3333FF"/>
    <a:srgbClr val="CCFFCC"/>
    <a:srgbClr val="D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90941" autoAdjust="0"/>
  </p:normalViewPr>
  <p:slideViewPr>
    <p:cSldViewPr>
      <p:cViewPr varScale="1">
        <p:scale>
          <a:sx n="68" d="100"/>
          <a:sy n="68" d="100"/>
        </p:scale>
        <p:origin x="5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7AA8A-5DBC-4A86-848C-13E769715F1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AC2FDEB-A0CA-463E-8C2C-CD97AED67130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Novel</a:t>
          </a:r>
          <a:endParaRPr lang="en-IN" sz="1800" b="1" dirty="0">
            <a:solidFill>
              <a:srgbClr val="002060"/>
            </a:solidFill>
          </a:endParaRPr>
        </a:p>
      </dgm:t>
    </dgm:pt>
    <dgm:pt modelId="{649EB291-87C5-4FEB-A6BC-7E0090561BBD}" type="parTrans" cxnId="{BB6E801E-F99C-47D9-8538-4E7C8C32FF58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56DEA988-501D-4ED0-9997-C20E1238144F}" type="sibTrans" cxnId="{BB6E801E-F99C-47D9-8538-4E7C8C32FF58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EE4EB1FB-A81D-49A4-9BCF-9AD0A57DC2DE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Industrial Application</a:t>
          </a:r>
          <a:endParaRPr lang="en-IN" sz="2400" b="1" dirty="0">
            <a:solidFill>
              <a:srgbClr val="002060"/>
            </a:solidFill>
          </a:endParaRPr>
        </a:p>
      </dgm:t>
    </dgm:pt>
    <dgm:pt modelId="{2CF1F4CA-2EBF-4332-9832-E5B6B60DE307}" type="parTrans" cxnId="{B85958D2-1BF7-4BE7-998E-FDAFC76D0CDE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62792DF7-7FA0-4AE8-96DE-39A3F58069F0}" type="sibTrans" cxnId="{B85958D2-1BF7-4BE7-998E-FDAFC76D0CDE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D717CC13-5D44-4AFB-B3CF-3384530B599D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Patentable subject matter</a:t>
          </a:r>
          <a:endParaRPr lang="en-IN" sz="2400" b="1" dirty="0">
            <a:solidFill>
              <a:srgbClr val="002060"/>
            </a:solidFill>
          </a:endParaRPr>
        </a:p>
      </dgm:t>
    </dgm:pt>
    <dgm:pt modelId="{CCAD2DA1-FAFB-4E4F-B15A-F1473AEA2FFC}" type="parTrans" cxnId="{EE5B4F96-8E11-417A-B11D-FADFED355B0A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46183B8A-AD29-4FDC-89EB-7F0C3DBAA85B}" type="sibTrans" cxnId="{EE5B4F96-8E11-417A-B11D-FADFED355B0A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A9B01599-4DA6-4322-A074-D9BB9298C7C5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Non-Obvious/ Inventive Step</a:t>
          </a:r>
          <a:endParaRPr lang="en-IN" sz="2400" b="1" dirty="0">
            <a:solidFill>
              <a:srgbClr val="002060"/>
            </a:solidFill>
          </a:endParaRPr>
        </a:p>
      </dgm:t>
    </dgm:pt>
    <dgm:pt modelId="{EDB7D00B-44E2-4833-B832-A764BBFF84A9}" type="parTrans" cxnId="{F9345A42-D32F-4F50-8656-B9D8D52A57FF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FB5E48C2-9215-45CB-9841-5A4F71A31E57}" type="sibTrans" cxnId="{F9345A42-D32F-4F50-8656-B9D8D52A57FF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349EAF44-5DE2-4E3B-A072-CAD6B98243D7}" type="pres">
      <dgm:prSet presAssocID="{FDE7AA8A-5DBC-4A86-848C-13E769715F1C}" presName="linear" presStyleCnt="0">
        <dgm:presLayoutVars>
          <dgm:dir/>
          <dgm:animLvl val="lvl"/>
          <dgm:resizeHandles val="exact"/>
        </dgm:presLayoutVars>
      </dgm:prSet>
      <dgm:spPr/>
    </dgm:pt>
    <dgm:pt modelId="{51A1EE29-8E64-4357-B751-3666FB873D16}" type="pres">
      <dgm:prSet presAssocID="{EAC2FDEB-A0CA-463E-8C2C-CD97AED67130}" presName="parentLin" presStyleCnt="0"/>
      <dgm:spPr/>
    </dgm:pt>
    <dgm:pt modelId="{09D7722A-02CC-4C29-B16E-B8B6DABFCEBC}" type="pres">
      <dgm:prSet presAssocID="{EAC2FDEB-A0CA-463E-8C2C-CD97AED67130}" presName="parentLeftMargin" presStyleLbl="node1" presStyleIdx="0" presStyleCnt="4"/>
      <dgm:spPr/>
    </dgm:pt>
    <dgm:pt modelId="{08A81E69-EED1-4F45-BF34-9A478D7DA902}" type="pres">
      <dgm:prSet presAssocID="{EAC2FDEB-A0CA-463E-8C2C-CD97AED671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DD4F79-22F8-472E-8F0D-AF5171C80C22}" type="pres">
      <dgm:prSet presAssocID="{EAC2FDEB-A0CA-463E-8C2C-CD97AED67130}" presName="negativeSpace" presStyleCnt="0"/>
      <dgm:spPr/>
    </dgm:pt>
    <dgm:pt modelId="{E7CAF78E-7503-432A-85DF-7C6E65E004C0}" type="pres">
      <dgm:prSet presAssocID="{EAC2FDEB-A0CA-463E-8C2C-CD97AED67130}" presName="childText" presStyleLbl="conFgAcc1" presStyleIdx="0" presStyleCnt="4" custLinFactNeighborY="33750">
        <dgm:presLayoutVars>
          <dgm:bulletEnabled val="1"/>
        </dgm:presLayoutVars>
      </dgm:prSet>
      <dgm:spPr/>
    </dgm:pt>
    <dgm:pt modelId="{E2A5BF4B-BA4D-4899-BD0C-E4435B8A368F}" type="pres">
      <dgm:prSet presAssocID="{56DEA988-501D-4ED0-9997-C20E1238144F}" presName="spaceBetweenRectangles" presStyleCnt="0"/>
      <dgm:spPr/>
    </dgm:pt>
    <dgm:pt modelId="{E3846E80-B8C9-49F6-A7D9-66425B076A76}" type="pres">
      <dgm:prSet presAssocID="{A9B01599-4DA6-4322-A074-D9BB9298C7C5}" presName="parentLin" presStyleCnt="0"/>
      <dgm:spPr/>
    </dgm:pt>
    <dgm:pt modelId="{211BD6E2-8260-4985-9CFE-AAA8516B5870}" type="pres">
      <dgm:prSet presAssocID="{A9B01599-4DA6-4322-A074-D9BB9298C7C5}" presName="parentLeftMargin" presStyleLbl="node1" presStyleIdx="0" presStyleCnt="4"/>
      <dgm:spPr/>
    </dgm:pt>
    <dgm:pt modelId="{DE87544D-D31A-4509-80F3-3E58E4AC67C3}" type="pres">
      <dgm:prSet presAssocID="{A9B01599-4DA6-4322-A074-D9BB9298C7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133325-D0ED-497F-A3B6-A9369FD80591}" type="pres">
      <dgm:prSet presAssocID="{A9B01599-4DA6-4322-A074-D9BB9298C7C5}" presName="negativeSpace" presStyleCnt="0"/>
      <dgm:spPr/>
    </dgm:pt>
    <dgm:pt modelId="{44032656-1418-4CC3-BB99-23536AD3F867}" type="pres">
      <dgm:prSet presAssocID="{A9B01599-4DA6-4322-A074-D9BB9298C7C5}" presName="childText" presStyleLbl="conFgAcc1" presStyleIdx="1" presStyleCnt="4">
        <dgm:presLayoutVars>
          <dgm:bulletEnabled val="1"/>
        </dgm:presLayoutVars>
      </dgm:prSet>
      <dgm:spPr/>
    </dgm:pt>
    <dgm:pt modelId="{F4E8EF68-A02D-4FF8-9F0C-D41155BC8FDA}" type="pres">
      <dgm:prSet presAssocID="{FB5E48C2-9215-45CB-9841-5A4F71A31E57}" presName="spaceBetweenRectangles" presStyleCnt="0"/>
      <dgm:spPr/>
    </dgm:pt>
    <dgm:pt modelId="{1340A465-045F-416D-949E-FBF1C0EE7CF8}" type="pres">
      <dgm:prSet presAssocID="{EE4EB1FB-A81D-49A4-9BCF-9AD0A57DC2DE}" presName="parentLin" presStyleCnt="0"/>
      <dgm:spPr/>
    </dgm:pt>
    <dgm:pt modelId="{79660C49-01F1-46F5-B416-B07E224D6453}" type="pres">
      <dgm:prSet presAssocID="{EE4EB1FB-A81D-49A4-9BCF-9AD0A57DC2DE}" presName="parentLeftMargin" presStyleLbl="node1" presStyleIdx="1" presStyleCnt="4"/>
      <dgm:spPr/>
    </dgm:pt>
    <dgm:pt modelId="{147BEC25-8172-4B6E-A698-9718ECC4800F}" type="pres">
      <dgm:prSet presAssocID="{EE4EB1FB-A81D-49A4-9BCF-9AD0A57DC2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EBD7A5-2DA3-427B-B79C-7806C8E43557}" type="pres">
      <dgm:prSet presAssocID="{EE4EB1FB-A81D-49A4-9BCF-9AD0A57DC2DE}" presName="negativeSpace" presStyleCnt="0"/>
      <dgm:spPr/>
    </dgm:pt>
    <dgm:pt modelId="{E2409FD6-4D92-41D2-96D5-3A94372DDA84}" type="pres">
      <dgm:prSet presAssocID="{EE4EB1FB-A81D-49A4-9BCF-9AD0A57DC2DE}" presName="childText" presStyleLbl="conFgAcc1" presStyleIdx="2" presStyleCnt="4">
        <dgm:presLayoutVars>
          <dgm:bulletEnabled val="1"/>
        </dgm:presLayoutVars>
      </dgm:prSet>
      <dgm:spPr/>
    </dgm:pt>
    <dgm:pt modelId="{9EBF441B-0B27-428E-9DF2-F3C883B0BE81}" type="pres">
      <dgm:prSet presAssocID="{62792DF7-7FA0-4AE8-96DE-39A3F58069F0}" presName="spaceBetweenRectangles" presStyleCnt="0"/>
      <dgm:spPr/>
    </dgm:pt>
    <dgm:pt modelId="{5F6D932A-6C85-4B6E-8F9E-82D889A3BEC2}" type="pres">
      <dgm:prSet presAssocID="{D717CC13-5D44-4AFB-B3CF-3384530B599D}" presName="parentLin" presStyleCnt="0"/>
      <dgm:spPr/>
    </dgm:pt>
    <dgm:pt modelId="{A45DCD9F-CCA5-417C-8032-42D61121D996}" type="pres">
      <dgm:prSet presAssocID="{D717CC13-5D44-4AFB-B3CF-3384530B599D}" presName="parentLeftMargin" presStyleLbl="node1" presStyleIdx="2" presStyleCnt="4"/>
      <dgm:spPr/>
    </dgm:pt>
    <dgm:pt modelId="{0B76D774-9859-4BB3-BD29-F1E1B303902E}" type="pres">
      <dgm:prSet presAssocID="{D717CC13-5D44-4AFB-B3CF-3384530B599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98D411-9D2A-4864-BC3F-2BE7C2E191EC}" type="pres">
      <dgm:prSet presAssocID="{D717CC13-5D44-4AFB-B3CF-3384530B599D}" presName="negativeSpace" presStyleCnt="0"/>
      <dgm:spPr/>
    </dgm:pt>
    <dgm:pt modelId="{65C5EC0F-8B73-4351-B31F-7F47C460EBB2}" type="pres">
      <dgm:prSet presAssocID="{D717CC13-5D44-4AFB-B3CF-3384530B599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C99C203-0D1E-44D9-B4C7-DA0F13495463}" type="presOf" srcId="{EAC2FDEB-A0CA-463E-8C2C-CD97AED67130}" destId="{08A81E69-EED1-4F45-BF34-9A478D7DA902}" srcOrd="1" destOrd="0" presId="urn:microsoft.com/office/officeart/2005/8/layout/list1"/>
    <dgm:cxn modelId="{3815F916-CB31-4A20-9F02-5D9CA697C19E}" type="presOf" srcId="{EAC2FDEB-A0CA-463E-8C2C-CD97AED67130}" destId="{09D7722A-02CC-4C29-B16E-B8B6DABFCEBC}" srcOrd="0" destOrd="0" presId="urn:microsoft.com/office/officeart/2005/8/layout/list1"/>
    <dgm:cxn modelId="{BB6E801E-F99C-47D9-8538-4E7C8C32FF58}" srcId="{FDE7AA8A-5DBC-4A86-848C-13E769715F1C}" destId="{EAC2FDEB-A0CA-463E-8C2C-CD97AED67130}" srcOrd="0" destOrd="0" parTransId="{649EB291-87C5-4FEB-A6BC-7E0090561BBD}" sibTransId="{56DEA988-501D-4ED0-9997-C20E1238144F}"/>
    <dgm:cxn modelId="{C932C625-0459-46CB-A368-A4814CE89BEF}" type="presOf" srcId="{D717CC13-5D44-4AFB-B3CF-3384530B599D}" destId="{0B76D774-9859-4BB3-BD29-F1E1B303902E}" srcOrd="1" destOrd="0" presId="urn:microsoft.com/office/officeart/2005/8/layout/list1"/>
    <dgm:cxn modelId="{110DAE61-7501-4EE8-A1F6-3BFD9B3EA8D4}" type="presOf" srcId="{FDE7AA8A-5DBC-4A86-848C-13E769715F1C}" destId="{349EAF44-5DE2-4E3B-A072-CAD6B98243D7}" srcOrd="0" destOrd="0" presId="urn:microsoft.com/office/officeart/2005/8/layout/list1"/>
    <dgm:cxn modelId="{F9345A42-D32F-4F50-8656-B9D8D52A57FF}" srcId="{FDE7AA8A-5DBC-4A86-848C-13E769715F1C}" destId="{A9B01599-4DA6-4322-A074-D9BB9298C7C5}" srcOrd="1" destOrd="0" parTransId="{EDB7D00B-44E2-4833-B832-A764BBFF84A9}" sibTransId="{FB5E48C2-9215-45CB-9841-5A4F71A31E57}"/>
    <dgm:cxn modelId="{76D61487-AFDA-497F-A69C-45CB2C8E4F23}" type="presOf" srcId="{A9B01599-4DA6-4322-A074-D9BB9298C7C5}" destId="{DE87544D-D31A-4509-80F3-3E58E4AC67C3}" srcOrd="1" destOrd="0" presId="urn:microsoft.com/office/officeart/2005/8/layout/list1"/>
    <dgm:cxn modelId="{DE6F1888-C3C3-4DB4-8675-8C692CA67005}" type="presOf" srcId="{A9B01599-4DA6-4322-A074-D9BB9298C7C5}" destId="{211BD6E2-8260-4985-9CFE-AAA8516B5870}" srcOrd="0" destOrd="0" presId="urn:microsoft.com/office/officeart/2005/8/layout/list1"/>
    <dgm:cxn modelId="{EE5B4F96-8E11-417A-B11D-FADFED355B0A}" srcId="{FDE7AA8A-5DBC-4A86-848C-13E769715F1C}" destId="{D717CC13-5D44-4AFB-B3CF-3384530B599D}" srcOrd="3" destOrd="0" parTransId="{CCAD2DA1-FAFB-4E4F-B15A-F1473AEA2FFC}" sibTransId="{46183B8A-AD29-4FDC-89EB-7F0C3DBAA85B}"/>
    <dgm:cxn modelId="{DAEE4D9D-9D34-4D72-9C74-7ED289B25EBD}" type="presOf" srcId="{EE4EB1FB-A81D-49A4-9BCF-9AD0A57DC2DE}" destId="{79660C49-01F1-46F5-B416-B07E224D6453}" srcOrd="0" destOrd="0" presId="urn:microsoft.com/office/officeart/2005/8/layout/list1"/>
    <dgm:cxn modelId="{84CC9FC0-3D40-4791-9074-3677FC3A3FE7}" type="presOf" srcId="{D717CC13-5D44-4AFB-B3CF-3384530B599D}" destId="{A45DCD9F-CCA5-417C-8032-42D61121D996}" srcOrd="0" destOrd="0" presId="urn:microsoft.com/office/officeart/2005/8/layout/list1"/>
    <dgm:cxn modelId="{B85958D2-1BF7-4BE7-998E-FDAFC76D0CDE}" srcId="{FDE7AA8A-5DBC-4A86-848C-13E769715F1C}" destId="{EE4EB1FB-A81D-49A4-9BCF-9AD0A57DC2DE}" srcOrd="2" destOrd="0" parTransId="{2CF1F4CA-2EBF-4332-9832-E5B6B60DE307}" sibTransId="{62792DF7-7FA0-4AE8-96DE-39A3F58069F0}"/>
    <dgm:cxn modelId="{B2D146FF-FF46-45FD-853E-6581B9A03610}" type="presOf" srcId="{EE4EB1FB-A81D-49A4-9BCF-9AD0A57DC2DE}" destId="{147BEC25-8172-4B6E-A698-9718ECC4800F}" srcOrd="1" destOrd="0" presId="urn:microsoft.com/office/officeart/2005/8/layout/list1"/>
    <dgm:cxn modelId="{EE935C29-DA5F-4366-9A6F-55E6E08419BF}" type="presParOf" srcId="{349EAF44-5DE2-4E3B-A072-CAD6B98243D7}" destId="{51A1EE29-8E64-4357-B751-3666FB873D16}" srcOrd="0" destOrd="0" presId="urn:microsoft.com/office/officeart/2005/8/layout/list1"/>
    <dgm:cxn modelId="{459B11BF-DB2E-4207-90D1-99FD7EDC7213}" type="presParOf" srcId="{51A1EE29-8E64-4357-B751-3666FB873D16}" destId="{09D7722A-02CC-4C29-B16E-B8B6DABFCEBC}" srcOrd="0" destOrd="0" presId="urn:microsoft.com/office/officeart/2005/8/layout/list1"/>
    <dgm:cxn modelId="{587291EF-848F-45AB-82C7-0036385CCB8D}" type="presParOf" srcId="{51A1EE29-8E64-4357-B751-3666FB873D16}" destId="{08A81E69-EED1-4F45-BF34-9A478D7DA902}" srcOrd="1" destOrd="0" presId="urn:microsoft.com/office/officeart/2005/8/layout/list1"/>
    <dgm:cxn modelId="{DBDFB6F0-8925-4778-8CD6-8C86DEA6944B}" type="presParOf" srcId="{349EAF44-5DE2-4E3B-A072-CAD6B98243D7}" destId="{05DD4F79-22F8-472E-8F0D-AF5171C80C22}" srcOrd="1" destOrd="0" presId="urn:microsoft.com/office/officeart/2005/8/layout/list1"/>
    <dgm:cxn modelId="{BD7770E9-71EB-4648-A34C-F77141118C1C}" type="presParOf" srcId="{349EAF44-5DE2-4E3B-A072-CAD6B98243D7}" destId="{E7CAF78E-7503-432A-85DF-7C6E65E004C0}" srcOrd="2" destOrd="0" presId="urn:microsoft.com/office/officeart/2005/8/layout/list1"/>
    <dgm:cxn modelId="{4EB2CD4E-EC1B-419C-8447-A01AB627E506}" type="presParOf" srcId="{349EAF44-5DE2-4E3B-A072-CAD6B98243D7}" destId="{E2A5BF4B-BA4D-4899-BD0C-E4435B8A368F}" srcOrd="3" destOrd="0" presId="urn:microsoft.com/office/officeart/2005/8/layout/list1"/>
    <dgm:cxn modelId="{A576B08E-D3EB-40E1-AB84-46B42162F994}" type="presParOf" srcId="{349EAF44-5DE2-4E3B-A072-CAD6B98243D7}" destId="{E3846E80-B8C9-49F6-A7D9-66425B076A76}" srcOrd="4" destOrd="0" presId="urn:microsoft.com/office/officeart/2005/8/layout/list1"/>
    <dgm:cxn modelId="{B5834DE0-0E6C-4335-A6B3-0D0F0EB57117}" type="presParOf" srcId="{E3846E80-B8C9-49F6-A7D9-66425B076A76}" destId="{211BD6E2-8260-4985-9CFE-AAA8516B5870}" srcOrd="0" destOrd="0" presId="urn:microsoft.com/office/officeart/2005/8/layout/list1"/>
    <dgm:cxn modelId="{0D93037B-1920-4FDD-9E06-6CCE8D228D08}" type="presParOf" srcId="{E3846E80-B8C9-49F6-A7D9-66425B076A76}" destId="{DE87544D-D31A-4509-80F3-3E58E4AC67C3}" srcOrd="1" destOrd="0" presId="urn:microsoft.com/office/officeart/2005/8/layout/list1"/>
    <dgm:cxn modelId="{0B94BD4E-3B46-4021-A120-E13A1590497D}" type="presParOf" srcId="{349EAF44-5DE2-4E3B-A072-CAD6B98243D7}" destId="{7E133325-D0ED-497F-A3B6-A9369FD80591}" srcOrd="5" destOrd="0" presId="urn:microsoft.com/office/officeart/2005/8/layout/list1"/>
    <dgm:cxn modelId="{E5DD02E7-C8FE-4DFB-8760-5B812DFC9957}" type="presParOf" srcId="{349EAF44-5DE2-4E3B-A072-CAD6B98243D7}" destId="{44032656-1418-4CC3-BB99-23536AD3F867}" srcOrd="6" destOrd="0" presId="urn:microsoft.com/office/officeart/2005/8/layout/list1"/>
    <dgm:cxn modelId="{1D777811-72FA-4223-A09B-17D53940EF93}" type="presParOf" srcId="{349EAF44-5DE2-4E3B-A072-CAD6B98243D7}" destId="{F4E8EF68-A02D-4FF8-9F0C-D41155BC8FDA}" srcOrd="7" destOrd="0" presId="urn:microsoft.com/office/officeart/2005/8/layout/list1"/>
    <dgm:cxn modelId="{EA21E072-9011-462B-B212-3EF32CD1DFD1}" type="presParOf" srcId="{349EAF44-5DE2-4E3B-A072-CAD6B98243D7}" destId="{1340A465-045F-416D-949E-FBF1C0EE7CF8}" srcOrd="8" destOrd="0" presId="urn:microsoft.com/office/officeart/2005/8/layout/list1"/>
    <dgm:cxn modelId="{F939E0CD-3C94-43F0-859B-612D32F3613A}" type="presParOf" srcId="{1340A465-045F-416D-949E-FBF1C0EE7CF8}" destId="{79660C49-01F1-46F5-B416-B07E224D6453}" srcOrd="0" destOrd="0" presId="urn:microsoft.com/office/officeart/2005/8/layout/list1"/>
    <dgm:cxn modelId="{54486CEF-978B-4C7D-8810-5D1B644FA4A0}" type="presParOf" srcId="{1340A465-045F-416D-949E-FBF1C0EE7CF8}" destId="{147BEC25-8172-4B6E-A698-9718ECC4800F}" srcOrd="1" destOrd="0" presId="urn:microsoft.com/office/officeart/2005/8/layout/list1"/>
    <dgm:cxn modelId="{9991CDDE-A768-4CFE-90C0-78A7F0A07F88}" type="presParOf" srcId="{349EAF44-5DE2-4E3B-A072-CAD6B98243D7}" destId="{92EBD7A5-2DA3-427B-B79C-7806C8E43557}" srcOrd="9" destOrd="0" presId="urn:microsoft.com/office/officeart/2005/8/layout/list1"/>
    <dgm:cxn modelId="{5256242E-C07F-43BD-97D4-71392A7421AA}" type="presParOf" srcId="{349EAF44-5DE2-4E3B-A072-CAD6B98243D7}" destId="{E2409FD6-4D92-41D2-96D5-3A94372DDA84}" srcOrd="10" destOrd="0" presId="urn:microsoft.com/office/officeart/2005/8/layout/list1"/>
    <dgm:cxn modelId="{7D456EAA-1390-4727-A88A-A00FD4C0A211}" type="presParOf" srcId="{349EAF44-5DE2-4E3B-A072-CAD6B98243D7}" destId="{9EBF441B-0B27-428E-9DF2-F3C883B0BE81}" srcOrd="11" destOrd="0" presId="urn:microsoft.com/office/officeart/2005/8/layout/list1"/>
    <dgm:cxn modelId="{17B4D968-531F-409C-B53D-4ADE143293EE}" type="presParOf" srcId="{349EAF44-5DE2-4E3B-A072-CAD6B98243D7}" destId="{5F6D932A-6C85-4B6E-8F9E-82D889A3BEC2}" srcOrd="12" destOrd="0" presId="urn:microsoft.com/office/officeart/2005/8/layout/list1"/>
    <dgm:cxn modelId="{9466837C-4291-4E9D-B0C2-4CFDD6A8081F}" type="presParOf" srcId="{5F6D932A-6C85-4B6E-8F9E-82D889A3BEC2}" destId="{A45DCD9F-CCA5-417C-8032-42D61121D996}" srcOrd="0" destOrd="0" presId="urn:microsoft.com/office/officeart/2005/8/layout/list1"/>
    <dgm:cxn modelId="{AFC648CA-0535-46CE-8387-E70E321684EB}" type="presParOf" srcId="{5F6D932A-6C85-4B6E-8F9E-82D889A3BEC2}" destId="{0B76D774-9859-4BB3-BD29-F1E1B303902E}" srcOrd="1" destOrd="0" presId="urn:microsoft.com/office/officeart/2005/8/layout/list1"/>
    <dgm:cxn modelId="{336AA831-08EF-4B1E-B57F-F43CEB481292}" type="presParOf" srcId="{349EAF44-5DE2-4E3B-A072-CAD6B98243D7}" destId="{9198D411-9D2A-4864-BC3F-2BE7C2E191EC}" srcOrd="13" destOrd="0" presId="urn:microsoft.com/office/officeart/2005/8/layout/list1"/>
    <dgm:cxn modelId="{03450862-B647-4452-AAA9-F5C7290FFBAB}" type="presParOf" srcId="{349EAF44-5DE2-4E3B-A072-CAD6B98243D7}" destId="{65C5EC0F-8B73-4351-B31F-7F47C460EBB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AF78E-7503-432A-85DF-7C6E65E004C0}">
      <dsp:nvSpPr>
        <dsp:cNvPr id="0" name=""/>
        <dsp:cNvSpPr/>
      </dsp:nvSpPr>
      <dsp:spPr>
        <a:xfrm>
          <a:off x="0" y="457200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81E69-EED1-4F45-BF34-9A478D7DA902}">
      <dsp:nvSpPr>
        <dsp:cNvPr id="0" name=""/>
        <dsp:cNvSpPr/>
      </dsp:nvSpPr>
      <dsp:spPr>
        <a:xfrm>
          <a:off x="422910" y="59220"/>
          <a:ext cx="592074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Novel</a:t>
          </a:r>
          <a:endParaRPr lang="en-IN" sz="1800" b="1" kern="1200" dirty="0">
            <a:solidFill>
              <a:srgbClr val="002060"/>
            </a:solidFill>
          </a:endParaRPr>
        </a:p>
      </dsp:txBody>
      <dsp:txXfrm>
        <a:off x="457495" y="93805"/>
        <a:ext cx="5851570" cy="639310"/>
      </dsp:txXfrm>
    </dsp:sp>
    <dsp:sp modelId="{44032656-1418-4CC3-BB99-23536AD3F867}">
      <dsp:nvSpPr>
        <dsp:cNvPr id="0" name=""/>
        <dsp:cNvSpPr/>
      </dsp:nvSpPr>
      <dsp:spPr>
        <a:xfrm>
          <a:off x="0" y="1502100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7544D-D31A-4509-80F3-3E58E4AC67C3}">
      <dsp:nvSpPr>
        <dsp:cNvPr id="0" name=""/>
        <dsp:cNvSpPr/>
      </dsp:nvSpPr>
      <dsp:spPr>
        <a:xfrm>
          <a:off x="422910" y="1147860"/>
          <a:ext cx="5920740" cy="70848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Non-Obvious/ Inventive Step</a:t>
          </a:r>
          <a:endParaRPr lang="en-IN" sz="2400" b="1" kern="1200" dirty="0">
            <a:solidFill>
              <a:srgbClr val="002060"/>
            </a:solidFill>
          </a:endParaRPr>
        </a:p>
      </dsp:txBody>
      <dsp:txXfrm>
        <a:off x="457495" y="1182445"/>
        <a:ext cx="5851570" cy="639310"/>
      </dsp:txXfrm>
    </dsp:sp>
    <dsp:sp modelId="{E2409FD6-4D92-41D2-96D5-3A94372DDA84}">
      <dsp:nvSpPr>
        <dsp:cNvPr id="0" name=""/>
        <dsp:cNvSpPr/>
      </dsp:nvSpPr>
      <dsp:spPr>
        <a:xfrm>
          <a:off x="0" y="2590740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BEC25-8172-4B6E-A698-9718ECC4800F}">
      <dsp:nvSpPr>
        <dsp:cNvPr id="0" name=""/>
        <dsp:cNvSpPr/>
      </dsp:nvSpPr>
      <dsp:spPr>
        <a:xfrm>
          <a:off x="422910" y="2236500"/>
          <a:ext cx="5920740" cy="70848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Industrial Application</a:t>
          </a:r>
          <a:endParaRPr lang="en-IN" sz="2400" b="1" kern="1200" dirty="0">
            <a:solidFill>
              <a:srgbClr val="002060"/>
            </a:solidFill>
          </a:endParaRPr>
        </a:p>
      </dsp:txBody>
      <dsp:txXfrm>
        <a:off x="457495" y="2271085"/>
        <a:ext cx="5851570" cy="639310"/>
      </dsp:txXfrm>
    </dsp:sp>
    <dsp:sp modelId="{65C5EC0F-8B73-4351-B31F-7F47C460EBB2}">
      <dsp:nvSpPr>
        <dsp:cNvPr id="0" name=""/>
        <dsp:cNvSpPr/>
      </dsp:nvSpPr>
      <dsp:spPr>
        <a:xfrm>
          <a:off x="0" y="3679379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6D774-9859-4BB3-BD29-F1E1B303902E}">
      <dsp:nvSpPr>
        <dsp:cNvPr id="0" name=""/>
        <dsp:cNvSpPr/>
      </dsp:nvSpPr>
      <dsp:spPr>
        <a:xfrm>
          <a:off x="422910" y="3325140"/>
          <a:ext cx="5920740" cy="7084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Patentable subject matter</a:t>
          </a:r>
          <a:endParaRPr lang="en-IN" sz="2400" b="1" kern="1200" dirty="0">
            <a:solidFill>
              <a:srgbClr val="002060"/>
            </a:solidFill>
          </a:endParaRPr>
        </a:p>
      </dsp:txBody>
      <dsp:txXfrm>
        <a:off x="457495" y="3359725"/>
        <a:ext cx="585157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F1319-1E42-4358-B4C7-3DD9C705C0C7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FA9A-3608-41EB-8400-1B3AE9A6F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06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53EC-20FA-4ADC-8FC7-3040DCAFF9C3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3F2F5-3B41-45B1-8C82-6C1072596A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2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domain of intellectual property is vast.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Copyrights, Patents Trademarks and Designs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to have received recognition for a long time.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Newer forms of the protection are also emerging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 stimulated by the exciting developments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scientific and technological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it encompasses four separate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types of intangible property namely — patents, trademarks, copyrights, and trade secrets,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collectively are referred to as “intellectual property.” However, the scope and definition of intellectual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constantly evolving with the inclusion of newer forms under the gambit of intellectual property. In recent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times, geographical indications, protection of plant varieties, protection for semi-conductors and integrated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circuits, and undisclosed information have been brought under the umbrella of intellectual property.</a:t>
            </a: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E95B05-7BFC-754D-8402-F513430F491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DF831-5038-422F-9707-A86CADF37485}" type="slidenum">
              <a:rPr lang="en-US"/>
              <a:pPr/>
              <a:t>2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F2F5-3B41-45B1-8C82-6C1072596A7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8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608B8E-C201-42DB-8C76-12654F3EC883}" type="slidenum">
              <a:rPr lang="ar-SA" sz="1200" smtClean="0"/>
              <a:pPr eaLnBrk="1" hangingPunct="1"/>
              <a:t>5</a:t>
            </a:fld>
            <a:endParaRPr lang="en-AU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5CEC3-788C-42B3-B4CF-B5215DBF91CC}" type="slidenum">
              <a:rPr lang="en-US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20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8212"/>
            <a:ext cx="4939560" cy="4438127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B83F55-56EF-4F7A-91A2-48619B873BA4}" type="slidenum">
              <a:rPr lang="ar-SA" sz="1200" smtClean="0"/>
              <a:pPr eaLnBrk="1" hangingPunct="1"/>
              <a:t>14</a:t>
            </a:fld>
            <a:endParaRPr lang="en-AU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4552D2-455B-4DFC-9822-BFAF3702C586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5AF-8463-48B5-A24B-99A11379F500}" type="datetime1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A666-F16A-4435-B556-4ED4B804CA0A}" type="datetime1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F48-E2FF-4C76-B658-AAC16E5C4277}" type="datetime1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CA1E1-9199-49FE-AE5F-8B65335C0768}" type="slidenum">
              <a:rPr lang="ar-SA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4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A32358-CBA2-4F85-B97B-A5DB3C4BA3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A96-907B-4AA1-9B73-6D1C55060320}" type="datetime1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43F5-624A-41ED-91E5-A3B46BB039E1}" type="datetime1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BB6-B7E9-419F-8F41-C223003B8B3A}" type="datetime1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87BA-117B-4580-A605-8AEBE7AF1C78}" type="datetime1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8C2-276B-4E02-A668-1CDEA55C364D}" type="datetime1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F44F-5053-4B11-BF66-1674BA7D6C96}" type="datetime1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D196-AC92-4E27-85EB-59AC0524C9DF}" type="datetime1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459-A653-44FF-92BC-766C6E723579}" type="datetime1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D57D-81F6-4621-8575-ADB7CF7F310F}" type="datetime1">
              <a:rPr lang="en-IN" smtClean="0"/>
              <a:t>19-08-2023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  <a:p>
            <a:r>
              <a:rPr lang="en-IN" dirty="0"/>
              <a:t>© Tarun,2018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458199" cy="112744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/>
              <a:t>INTELLECTUAL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800600"/>
          </a:xfrm>
        </p:spPr>
        <p:txBody>
          <a:bodyPr>
            <a:normAutofit/>
          </a:bodyPr>
          <a:lstStyle/>
          <a:p>
            <a:pPr marL="58738" lvl="1" indent="0" algn="just" eaLnBrk="1" hangingPunct="1">
              <a:lnSpc>
                <a:spcPct val="130000"/>
              </a:lnSpc>
              <a:buFont typeface="Wingdings 2" pitchFamily="-1" charset="2"/>
              <a:buNone/>
            </a:pPr>
            <a:r>
              <a:rPr lang="en-US" sz="1900" dirty="0"/>
              <a:t>Intellectual Property refers to creation that arises from the human intellect i.e. inventions in all fields of human endeavor, scientific discoveries, industrial designs for article, literary &amp; artistic work, symbols etc. used in commerce. </a:t>
            </a:r>
          </a:p>
          <a:p>
            <a:pPr eaLnBrk="1" hangingPunct="1">
              <a:lnSpc>
                <a:spcPct val="130000"/>
              </a:lnSpc>
              <a:buFont typeface="Wingdings 2" pitchFamily="-1" charset="2"/>
              <a:buNone/>
            </a:pPr>
            <a:r>
              <a:rPr lang="en-US" sz="2600" b="1" dirty="0">
                <a:solidFill>
                  <a:srgbClr val="FF0000"/>
                </a:solidFill>
              </a:rPr>
              <a:t>Nature/ characteristics of Intellectual Property: </a:t>
            </a:r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Creation of human mind (Intellect) </a:t>
            </a:r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Intangible property (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Intangible property, also known as incorporeal property, is something that a person or corporation can have ownership of and can transfer ownership to another person or corporation, but has no physical substance, for example brand identity or knowledge/intellectual)</a:t>
            </a:r>
            <a:endParaRPr lang="en-US" sz="1900" dirty="0"/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Exclusive rights given by statutes</a:t>
            </a:r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Time-bound and Territorial/Jurisdictional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3505200"/>
            <a:ext cx="2963652" cy="251813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000" b="-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History of Patent Law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620691"/>
          <a:ext cx="8712968" cy="58086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40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ACTS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1856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ACT VI OF 1856 ON PROTECTION OF INVENTIONS BASED ON THE BRITISH PATENT LAW OF 1852. CERTAIN EXCLUSIVE PRIVILEGES GRANTED TO INVENTORS OF NEW MANUFACTURERS FOR A PERIOD OF 14 YEARS.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1859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ACT MODIFIED AS ACT XV; PATENT MONOPOLIES CALLED EXCLUSIVE PRIVILEGES (MAKING. SELLING AND USING INVENTIONS IN INDIA AND AUTHORIZING OTHERS TO DO SO FOR 14 YEARS FROM DATE OF FILING SPECIFICATION).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1872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PATENTS &amp; DESIGNS PROTECTION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1883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PROTECTION OF INVENTIONS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1888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CONSOLIDATED AS THE INVENTIONS &amp; DESIGNS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1911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INDIAN PATENTS &amp; DESIGNS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1972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PATENTS ACT (ACT 39 OF 1970) CAME INTO FORCE ON 20</a:t>
                      </a:r>
                      <a:r>
                        <a:rPr lang="en-IN" sz="1200" baseline="30000" dirty="0"/>
                        <a:t>TH</a:t>
                      </a:r>
                      <a:r>
                        <a:rPr lang="en-IN" sz="1200" dirty="0"/>
                        <a:t> APRIL 1972.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1999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ON MARCH 26, 1999 PATENTS (AMENDMENT) ACT, (1999) CAME INTO FORCE FROM 01-01-1995.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/>
                        <a:t>2002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THE PATENTS (AMENDMENT) ACT 2002 CAME INTO FORCE FROM 2OTH MAY 2003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2005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THE PATENTS (AMENDMENT) ACT 2005 EFFECTIVE FROM </a:t>
                      </a:r>
                      <a:r>
                        <a:rPr lang="en-IN" sz="1200" dirty="0" err="1"/>
                        <a:t>Ist</a:t>
                      </a:r>
                      <a:r>
                        <a:rPr lang="en-IN" sz="1200" dirty="0"/>
                        <a:t> JANUARY 2005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12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 b="9453"/>
          <a:stretch>
            <a:fillRect/>
          </a:stretch>
        </p:blipFill>
        <p:spPr bwMode="auto">
          <a:xfrm>
            <a:off x="5029200" y="1676400"/>
            <a:ext cx="37211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593725" y="4953000"/>
            <a:ext cx="8154988" cy="1323975"/>
          </a:xfr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  <a:ea typeface="+mn-ea"/>
                <a:cs typeface="Arial" charset="0"/>
              </a:rPr>
              <a:t>Generate Ideas…..</a:t>
            </a:r>
            <a:br>
              <a:rPr lang="en-US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  <a:ea typeface="+mn-ea"/>
                <a:cs typeface="Arial" charset="0"/>
              </a:rPr>
            </a:b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  <a:ea typeface="+mn-ea"/>
                <a:cs typeface="Arial" charset="0"/>
              </a:rPr>
              <a:t>		 And Own Them…..IPR 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25400"/>
            <a:ext cx="9144000" cy="12446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cs typeface="Arial" charset="0"/>
              </a:rPr>
              <a:t>File Patents- </a:t>
            </a:r>
            <a:r>
              <a:rPr lang="en-US" sz="3200" b="1" i="1" dirty="0">
                <a:solidFill>
                  <a:schemeClr val="bg1"/>
                </a:solidFill>
                <a:cs typeface="Arial" charset="0"/>
              </a:rPr>
              <a:t>Protect Inventions</a:t>
            </a:r>
            <a:r>
              <a:rPr lang="en-US" sz="3200" b="1" dirty="0">
                <a:solidFill>
                  <a:schemeClr val="bg1"/>
                </a:solidFill>
                <a:cs typeface="Arial" charset="0"/>
              </a:rPr>
              <a:t>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-838200" y="6492875"/>
            <a:ext cx="376555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© Tarun,2018 </a:t>
            </a:r>
            <a:endParaRPr lang="en-US" dirty="0"/>
          </a:p>
        </p:txBody>
      </p:sp>
      <p:pic>
        <p:nvPicPr>
          <p:cNvPr id="26626" name="Picture 2" descr="http://www.markevanstech.com/wp-content/uploads/2013/05/out-of-the-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3467239" cy="281940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CA0AD-E85C-4B9E-8BA3-CB715CAD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4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5" y="1066800"/>
            <a:ext cx="8531225" cy="46783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3333FF"/>
                </a:solidFill>
              </a:rPr>
              <a:t>Exclusive rights given to a person in return for a full and complete disclosure of the invention </a:t>
            </a:r>
            <a:r>
              <a:rPr lang="en-US" sz="2400" dirty="0"/>
              <a:t>for which the patent is claimed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3333FF"/>
                </a:solidFill>
              </a:rPr>
              <a:t>Available for both product and process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Granted for 20 years from the date 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     of filing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3333FF"/>
                </a:solidFill>
              </a:rPr>
              <a:t>Patent rights are “territorial rights”(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the central and fundamental right is the right of jurisdiction, which is the right to create and enforce laws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)</a:t>
            </a: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1515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What are Patents? </a:t>
            </a:r>
          </a:p>
        </p:txBody>
      </p:sp>
      <p:pic>
        <p:nvPicPr>
          <p:cNvPr id="54274" name="Picture 2" descr="https://encrypted-tbn2.gstatic.com/images?q=tbn:ANd9GcQVh15jY98eDooCF4l27Nqip4ckWpuvQItkYOa842ru6fdvA66l7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492" y="2195286"/>
            <a:ext cx="2667000" cy="2057400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4276" name="AutoShape 4" descr="data:image/jpeg;base64,/9j/4AAQSkZJRgABAQAAAQABAAD/2wCEAAkGBhQQEBQUEhQUFRQUFRUUFRUUFRcUFRUUFhYWFBUUFRUXHCYeGBkjGRcXHy8gIycpLSwsFh4xNTAqNSYrLCkBCQoKDgwOGA8PGi0cHBwxKSwsKSkpKSkpKSkpKSwpKSksLCwpKSksLCwpKSksKSkpKSwpLCwsKSwpLCwpLCwsKf/AABEIAQ8AugMBIgACEQEDEQH/xAAcAAABBQEBAQAAAAAAAAAAAAAEAAECAwUGBwj/xABKEAABAwIDAgkGCgkDBAMAAAABAgMRACEEEjFBUQUTIjJhcYGRsQYzUnKToRQVIzRCU3Oy0vAHg4SSwcPR4vFigsIkQ6PhFkSi/8QAGQEBAQEBAQEAAAAAAAAAAAAAAAECAwQF/8QAKhEBAAEDAgQGAwEBAQAAAAAAAAECEUEx8AMSIVEEYZGx0eFxgaHBIhP/2gAMAwEAAhEDEQA/APZMRiSlSUpSCVBRurKAEx0HeKjxzv1aPaf2U7vnm/Vc8W6KrydIiOihOOd+rT7T+ylxzv1aPaH8FFxSipeO3uWC8a79Wj2h/BVKOFhlkpPMUuJ9HNI//NaMVzo5n6l3xcrpRTFWGZvDWDzp/wC2n2n9lPxzv1afaf2US3oOoU9c7x29/lqwQvu/VJ9p/bTce79Un2n9tGU1Tmjt7/IE4936pPtB+Gl8Id+qHtB+GjKVXmjt7/JYHx7v1Sfaf20uPd+qT7T+2jaareO0f35LA+Pd+qT7T+2lx7v1Sfaf20ZSpeO0f35LA+Pd+qT7T+2l8Id+qT7UfhoylTmjtH9+SwL4S99SPaD8NL4S79SPaD+lG0ql47e/yW8wXwl36n/yJ/pT/CXfqf8AyJ/pRkUqt47e/wAlgbeMVnSlbeXMFQcwVzYOyiooXE+ea6nPAUXUqiOliAzvnm/Vc8W6KoV3zzfqOeLdFUnSN5IKlSpVlSNc8OZ+pd8Xa6KudHM/Uu+Ltd+Flip0Deg6hT1FvQdQqVcWypUqVQKlQnCGMLYQUhJzLSi6im6iEiIBmgsD5SIdBASQsIKyLZRCQocrcQd3XFLDZpVgteVSZ5SDzc3IIUIyJcMTEwFGRra0zVp8p27QFXt9Cx5Nozf6hfSLzFW0jZpVkq8oWw2HIXCioJkAE5TlJ1te179Fqqc8pQgozp5yELUQQcocCiIGqoKb9dppYbVKswcNBXFlIEOIUpOYwZSptITaQZzzrs7hf/lzVuSqDHoyJSpQtMaJG3b0UsN2lWMryjBQ4pKZCFJF1AEgzmOUSZGVVhJMWGyonysaGs/SmMpgJJBNj0TGtxSw25pUJgOEkvZssjKQCCADcTsNF0AeJ881+s8BRk0HifPM/rPuii6tWkbykBXfPt+o54t0VQrvnm/Uc8W6KqVaRvJGTilSqrFNFSFJFiUkaxqN40qKoRwywV8WHmiuYyhxOad0TM9FZyMOSCkQVBtaSApMgqLkCJ/PZRqQlTakhkJSlJABDZSFAWSEpJ8BXPYXFtoRgnSISnDKfVlSJKsjTc9gccPYa6U1W0SYu7BAsOqnrOw3DAW4pAScoWpoL2KWgSsAawLpneD0To1hTU9KlWQxFYjmFxKVqUgghSyAlRBCW7cq516BGgmdh2OS5mBQpIgaKMTrc22cnvNJwuwmFNg3mdCZMR7h21qBnZMbltxYOVQ+jrAymeuTpr0VfjBic54pKMkCJyyeTcdU26hVwW8ZIW1EkXnYoj+B7qiH3ITDjf0is3VcK5QTaIEgCqKk4R9TfLJC+OQrkrgBuW+MAg6QFwNb76ocbxhAEI5qZUCkKCok5dwm3UOmjHnnsxyqaCZsSQRF9duwTHpdyRxxACVtnpzEkj92/XQDf9ZYw2QBpyQM03gybRMHqtrTsNYorQVhOXMQtIKQMhCL9JnN2TGtXtYhxaVjOgmUgRKctzmmRJkAi3/urmMQo5RnQoySvLuvlCdh06O6gzMZwfiVTlUROeYUOUflS2RPNAlsEdG2JJOFaxAUkKSnKFQSYUoouQZKpnfr9EibxYlx85eW1e28zlKiDA2dezvkHHSlJC0Tck6JOxIjXp/IoNFCANBHVapVQwpRVqkoyi41KtpI2Cr6yA8T55n9Z90UXQmJ88z1OfdFGTWqtI3mUgI759v1HPFui6Ed8+36jni3RdSrSN5IKazvj1GdIIWErUEIcKYbUo6AK1vsMQdhuKLxbOdBTYzsNgRtSegi3bWPw46pZwySgonFM6lJnIFu2yk+gNY1qQoh0yteHQ5lUpBdJyElKXFKBKVTlnNmidNxqL3ky2rKkEpQnDqwwSNiSAEqBO0CeueigMTjy1icasRmTh8OESJBOZ4d2dQB6quHDCluJtBQcXIClBJDWUJkDXnjUHQkVrqNHBcEhpRKTZS1uG1ypwlShmnm5jMAbE3tRTuKSlSEk8pwkJEEyUpKj1WB1rneCsc4hOHaGUBOHZWoAE586sguebCUrUekjYDNnBuLW9iMOtwphbD76EAQUIUphKATNzlUZNrk0mO46SlSpVgZnCSElYKmlLhOqQTa/J3f5FUrw7auKTxKhIAAUSAgAkmYOogntFEY9Z4wAPcXyZywCCJgmTtvVaHCgkLxAJUiUkgAXNiL9ffWlUpaSsHMwsZEHLOa6dQNZJkmmQEpB/6d2VCFa6AjcY3G1WE8hKg8BBIUoAKlSiDEyIgADqpnsQnkn4SkFIUCSBypIm2zQVRFnDtkgHDrGsnlQIBI/p21ZhQgErDDiSlJIJmTsgA7760y3wUKHwiSCCDAzDKJEJ2yb9NqkHcilBeIuEmxSAATorpigrSUhQUGHAbpJuTERbZ21LCNIKwAytHJUCV59CIgGYBN+wU7zSwSfhERBIgCEk675ioMqSkjNiElIIMREmbXnfQRwWHSCZZUCUm4zgFJRcXVz75d9Mni0mOIcndc7Tre4JBv0dNXOtklP/UC+UpBETeUiJ22FTddUt0pQ+EkQMmUG8GdTJ0NEW8FtJEw2tBvJXqdsT0TWhQOBIKuS4FBKQjKNhAFzfX+tGzUkB4nz7P6zwFF0JifPs9TngKMrVWkbzKQEd8836jni3RVDO+eb9RzxboqpVpG8kFWPwliC6+nDoQhWVKXnFLKhkGYhvJlvnKkkzsCTrNbFZLpQl9bgWlteVLaw4QAtCZWhQvIgrUJvtEWtmFVsfB8QhAWiFL41vKSomW1/KgrGoC0zJN7HU0bimGmwpxYAAJWTB2wCYGswJG2BXPpxuZaHGUlAS1jOLSIyPO8Y2ZQYlYWbg2J2bZpcbPFKSHHFI4vCFSyrMFLU/OIclUgQkpJ2CRWrK6hvgptISAmyQEi6uaLhJk3SIsDYVNrg5tJBSmCmYubA/RF7J/06dFc46VqOI+UKFEqQhZUSOL4kBBCU81OYqWVxYnsG1wKoFKwFEpS4UpSb5AEo5AXJziZMz9KNkUlGjSilSrAA4QbJIhlDltVECDc7R1d9DwtUZsOgiwuUwE6e4E26aOxWOS2RmmDttAuE3vvUKgrhZr0wbxbvk9EA91aAeISs5k/B0lMymchg3GYg7SIqXFqTmzMoKcuaYSCVBAkZRMkq29HQKMVwk2EFeYFI1IvfWKtZxCVzlMwYNBlZF2jCt6a8kdIsYOsGP41YtC1So4dBJKYBybQZUVfuitalFLjLbS4tRzspAUU5jmTJy32a3Gh39dVNMLyqnDtg7IyXlQlMdAnXorZinigBwqCoy40lJATlNldPZH8KJThUBWYJTmveBN9b1aKVBU0wlPNSB1ACrKVKoA8T59nqc8E0ZNB4nz7PU54Joyt1aRvMpAV3z7fqOeLdF0I959v1HfFuiqlWkbyQVRU2DqAesTUppiayqL7yUJKlEJSkElRMAAakk1n43hCSwGlp+VdAtBltKVrc7OTE7CRU+GsKpxsBIzQ6ytSbcpCHErUL9AmNsRWRisMfhSFc0y46mRJurDM3AOplZ/39JqxA6akBT0qyGp6VKgrcYSrnJB2XANt16gcEj0U2toOvTv7zvq1ToBAJudBtp81UBKfZBUkhIykBUphIOUrBJIjmzepM45hMpSptO2xSARCbjYRyk36ajiODmlFRV/3AAQFEBRjKCBvymJqkeTrG46zzzryRpO5AHfvq9AQrhZoAnNPL4qwJleXNlEamN3VrapjhNq3yiLmByhcyR4g91D/ABMyGi3fISJBWTIypQBJOmUJA6gdb1UfJ7DkmZNiI4xXNJgjXSxHfToDV8JNhObMCAUjk8q6yEosneSKi1wuyoJIcRChI5QFozXBuLXvVKOBWQlSYsooKuVMls5kz2i++N1UucB4dalEySYJharQVEbbAGSOobqdBoIx7ZUEhaCSSAAoEyBJECr6zmeCmWlhQkK5UcoxfOpVt3KUf8VoEioHNKlNKgDxPn2epzwTRlBYnz7PU54Jo2tVaRvMpAR3z7fqO+LdFUK959v1HfFuiqVaRvJGTZxMSJiYm8aT7j3VzvlRjGyrDpK0cnEsqUCpMiF6kTsvWy+hxKipsJVIAIUoo0mCCEq36RVLvBfGIPGEcYpSF5kiyFNqCmwmbkAjtlWkwJHdSc4ebSsoOaQQJAkFSmy4ACNuXfFyKHHCrLziDkKsqULC7AJLqc6EG8kkJCtCByT1SPAGZxS1LuXmnoCYEtt5MtybE393TQrHBLbaSEOiC2nlKkkBtss5gJjmpgmJsqNbWIvoL2/KRCsiuanK8pwKSrMniUpKwLQcpVB6rVJryjByJLS+NUoJ4oFJUJQHSSokABKFCb62vIlK8nkqBGbkqGITzfoYlYcWBfUEWO7Yaud4MWpxDmcZ0habJhOVYTmIEzmlCTc9HTU6AvA4xLzaXETlWMwkQYOljpV9DcH4PiWkNgyG0hAOhypECemIk0TWRlcKlGcBSFqBAnLMQM2WR1k9/cM6hpldm3CoTlM85WWbX7Oy00XwstUpSHQgHWSAdpzTut7jVD7q0pkPtkgacnWNB477VpSThmlBtPFuQqSNeTdKZMG1kg9EVUsNSVcWskZYkQMoygWG4JmDe50FGPOFWXK8lJSk5jKVSYkkgbgD+9UncQVJSW3RaAZAUSSoJBIAtee+gBYZZVmhpwBKdTMkGLQemeqNlqUtrPKZdkWGyUzmJVJA5xJijcNiYQUl1BVHJMi2wAg7RbUkzNIYrkAcaM5AWFKSAMpJIAHUD76oCUy2lwKDbnNkwJMrB5Jm4IB2b6kENJCVcU9ywtJEE5RzTIm1rAjZU0NrupL6CbE6Qd0zZM9VWuvlSGxxwQqAokxCriL2EEz10ASnGoBU24Amcp0jlKImSLmffuq3FYdoKgpcVyUxl0y5coEjXSe2i3ncyEpDyMw5yuSRMbtB27qisOaceiYmISCRAM7956jQLgdLUqLaVJUAAoKie6TewrUigeDs0klxCxpCQLK6SLz10fUlAOJ8+z1O+CaMoPE+fZ6nfBNG1atI3mUCO+fb9R3xbouhXfPt+o74tUXVq0jeSMo09KlFYUq5oeb/AFDv82ulrmh5v9nd/m134Of1/rFTo0aDqqVRRoOqpV52ypUqVBnY4jP5njCADMi11QL9XvFAraAWJw8AnLZRymSAJtffMbKO4QSlS0pLikKiwTbUxM9kf5oNhxKgSH3CUzMhWkwDlHWI3x1itwohpmHSOIASeTnmOTcGesRFVtqUkEDDRJBsqJIEgkRbYKg7iWjll9QyjLmGYFW1RKotMa9fZYt1taysPLGWAQAoCJHJuJuR7jQQDcm+F1O+IBsTp+fCb7Uqj4PmA5KTMWFh1aDs6qg882VEl9xGYBQSMwgHQ23gaa0ncY2oJHHrGVMGypOyVEbZj8mguDMLU2GQGzAzA6QSqSOsmP8A3ap5s/UBeoGyACQkbZGWL/1pnHm1rWeOUJ2IzAaZE9d402kb7upTdkcatJaURN5MkTcbIOXt6jUC4jMhXyGWAkJTckyZULEbAntAvaptukkzhiCoZSZ1FgRppYd1JgpQT8ss5OcmCU6gaAayRpVDzqFGfhCrmQIUAJJBInZBI/zVGhhEhLikpbCEi5O1RNhG7Qnuo6svgt5KlCHFLOSTOy6dbxN9m41qVlAWJ8+z1O+CaMoLE+fZ6nfBFG1qrSN5lIyGdPy7fqO+LVFTQjvn2/Ud8WqLpOkbyRkppUqVZUjXNDzf7O5/Nrpa5oeb/Z3P5ld+Dn9MVOjRoKlUUaCpV52ypUqVAI+F8YkpCSmIJIvqZIOy3jVDDThIC228siTabGU6WImO7bVuKdyuJKlBKAkm5gEzt6BIPfVOAccklTiFJHOibSJi4gaitKOGGSJ5Iv0CpcQkgjKIPRFZaXX1jnNgHaDa8RBibyYts77AXyRC2rRoSZ37NPz1kaBYSdUpPYKXwdPop7hQIfWEGXG82cAGDlggcnpN6UulsypGZRGUpMADU3InS1r37aA0YdPop7hSGHSPojuvOutZ7KnRdS0KACoCVXUs2SDOt/fSK3gJLrUDnGDa8G20/wAaA9WGSfoi5BNtSDIJjW9OWEn6Ke4VQXFhc5kZDYDbmyzcxbb+TQzRfButrLN7kmCZ3bNOyg0UMpGgA6gBU6GaUQ4oKUCDdInQAAG3aD20TUAWI8+z6rvgijKDxHzhn1XfBFG1qrSN5lIBuH5dv7N3xaoyhHPPt/Zu/eaouk6RvJ3KlTVzHlJ5Tholsc7lIWki8EDKpN76++uNdcUxeW6aZqmzoXsahEybggEbb1zhxXyZsfMrT357+8W1vXG4nyoWSZMyNh1jcbz2W6bWyleURnnRfSbnp59u6sU8fixpT0dJ4VOZez4fHoVEG5JSBtJG2N1E149guH7ghSkrAmd07zaO23TXZeTXlVmKWlgzyUIAAlSpuTJn8mpTxZmbVRYq4fS8OvpUqeu7iA4QKcwBbWu2wSBBzdU8mem1Ch9IBSGHspAEQdBuv1VdwgtWeA8GxlECJm6pOyNm3Yai2VJMl5SgEZrJkXCoVrfmkx0CtQqCW2w0ocSsAq5l8yoTMpvp0U+GbbzGGFIkFClGQIgkz0W16emnecKUJl5WZRzhWUGExYRpFxvmD2VgkyoYmQm6gALCT/iNsVRBOXIlKsO4RJIiY5RnNMj8irXMOkuBstLyJMJInLmJCioq1tFu3smt0uKVkfCduWJgAC5Nuk9tQed5KQXiBnMLO0iBG4gE6nbQVNpQldsO5IVyTC+gSSbc4e6avfyAuJLZyiXFkk8o7Am+0z3dynKFZsRzwCmRGUayIvcVFl2GyOPFiBmKRzQIAjbvnbB7AhnQUpTxDmWZFzHK2lQNx3606ME2hxcNKOQZhMxYjKEAayRN506TTsoKlDLiJURpAmBJsNlNjFyEo48XkKOhmZ3z0ATQE8GkKWpXFqQogTmBjWSBPSa0qCwC9nGBZibDZa9usCjKiAsQfl2vVd/4UZQeI+cNeq7/AMKNrVWkbzKRkG559v7N37zNGUG559v7N37zNGVmrSN5O7H8qOF04bDqUeLJjmOKy5xooJ2k30ryJePKgVqI3Cdctx3bzuB313P6WMTGHQnM1ylTkUmXTH0m1aJA0OmuuyvNca9LCQPzYf1PfXmri8vRR0gdwbjEOIUEpRxklSgtAWpSP9CVSLAEkQT3GjsPhEPNyWmRtHISAreOTzT0ggTs21VgHsMEoQiQVJGdcQvtWpQgFWgTGySa1FYQcXlStsHXOqQArdaY2idk0no05hx3DIUeLU62QTyVoUUzMEJ1Uk99GtY+EhSVQQARl2JsLDdcR0EjZQvDmEUpSipvKtMZ4IWlQ2LBSNI39Gt6pwrmVlU7jFvWH8fdSrrCR0e1eSnCfH4dJ5IgQEgyoJFpV0kya2q8/wD0T4vM04mW7KkpA+UOnKUfR2DXs2+gV1p0cqtQmIalwS0lQgAqMWubX/N6paUpShnYAERJIJAEnZusNfpddW4t5QWIIAyk3jlK0Av0lPfVOHxLsKKuLOUEyFCJ1TJmwgnXcK6MqlJWdcODAEAlMAAc1N7Xn3U6GVCRxCYURIKpBg2hNxYGZ6DUkP4lX0EjQxcE9Fyfz2irFu4gEnK2AJ1Mdpvb89oQLZTmCMOmDItAzJk69evbUcioAOHSQJAkg2JO/sJ7auOIegZQ2oxyhJEK6BOkEHWmeU+SMoFgJGgKpkwTqIgdpvRFiMElwBTjYSq4sZtNrjWwFWng9s/QRrPNGu+hy4/lsG8xJME2AEARB23PbVyluyrkoygHLcyoxbbAGv5vQWIwSAQQhII0IAHhUTwc36CewRO2++h8Kt8kZggJJk2MgRoBPjvqKnsQCeSiCq2Y3g6CxiR7/fQHtYdKeaAOoVOqGc+ZWbm2y6aRee2/5vfQBYj5w16rv/CjKDxHzhr1Xf5dG1atI3mUgG759v7N37zNGUI584b+zd+8zRlJ0jeRyf6SsCp3AqhSuSQcqWuMUs7ACLo668awSM4iTycwKd8gx0Tzhf0Rvr6NfazJKZIkESkwoSIkHYa8K8ufJJfB72dtPyKyUtgrzrUEpBWVRoJvvFt1cppdaZCI4UAQGEEKBAB4wQVE6iCQAnYNTvI2aLOG4pKeLc4siZMoKTPOCQdhi1+normeNbe51la7jNz0T1jXaKieDp1U4QIABzdFwMp3n31Ipbu6VfCzXNWQopkIIAKoVIWkwqwi8kAbbVjvOZEkE2ICQBOuqiRvj74qpp9tkckCeiCr+MHriNQDWr5JeTjnCGIBKRxaCgrSVFCuKUo3QSL7TO0mpFOS70r9F+BLeDuVDMonIpooIO8KN1giL12VU4PChptKASQhISCoyYFhJ21dW4cZlm8KOozJC0qUI2CRrYdpSBujW01TiG0JStGU5ZSIzXMBFzadp3k5KK4QcWDyXUIGXRUEzOoEaRaqUOOSPlmtQSLSRtT0VsC4lDSFBBQtQROhmcwBPX9Ea7OikviQ2CErylwmNdMueQDps79k1oKnOohaQCkhAzCCvaojaQT7x2Qw6HEJUnjGyv6OyLyoqGs38KAZtDRCnAFhQM3icyjY5dtzP5NDIbYnmOxoNxECbbLyeyRRQddkZnmwZECRuBMlI0uRfcO2S3HAcxeb5UgQnNYdQvr7++hNNNSlOVwSlQGhABKwSY23V7qpbZYcJhLlgTJ0gTpJ0vHdRrjyyBldQICcyjEZiD2bvfvEDBbpUBxzRO8D3EgR2dPRQUKdZMAh0QIECIjNE3uSST3Vaw00qE5HAnUyNqUk6zOhM93RRyMSZTLjZAHLuLqOkHYKoSHpu43mg2tm69NDY/mwT4KZblSmwsE2ObsPVtFq0qC4NCoOZYWOgzBNyCf6b6NqICxHzhr1Xf5dGfnSg3/nDXqu/wAujKtWkbykBXfnDf2bv3maMmgnPnDf2bv3maMpOkbyQeqMZhEuoUhQstKkGNcqhBg7LVfTKMC+lZV4R+kLyfwuHxnFMni/kkGLlCDrytVLKh1ajs51HAqDo6IIzAECeLA5eaDAcF4TocuokTLyp4Z+E4x52ZC1qy+qDCR+6BWanEQCez+J8PfWP+sPu0eF4NoivX8u08g/JjDv4xCHFcYAlTmUiAtMEcWoDmrEhUgkW7a9r4N4ORh2kNNiENpypkyQndJua+dvJHhr4NjWXZslYzeqeSr3E19IpNIvl4PGcOmiqOTpEnpUqetPCyuFEhSo4orIAJIkwOVybdvfQ6m0z82XbbyhcTEabSb9PcVwnGdJLpQY0AneCe2Y7KrfWk8r4QpKV80CReMtt+neD01uFIEZAfg6+SqAm5MquT1SAKiwnMtU4cjPZRVIsq677R1R77SW+kLQlTubLIUDtUk/S6ZIP+2qUOBCT8srlKKOUCMqpAUomd0G+/rqC04Mcv5IRciy5JzW23EXge60u6zmOUt8kQByVwmcxNgQT9Eds7DVagBrilXAIsZj6Jid3fPVVjL6VRDqpKA3EGcxtmNzeTPbQLGYMZcqWzFlWC7qIM3m3JG3aRTHApCUw3yiCSSFmFEgRyTYSpXYDVTridmJWY0ABvraduoHdvva5iQQkB8gxqJMkmbzsFrzee+hxgkcgcQTmuSSoBIk6ydQPeaZ0kLWeJkKkFUKlSZuOiwJ2eGZgpOQziJCuQSZAkHMrL05SBHX00g8EEK45ahygBFrDUyRcSPzoBXBTSUggIKTaSQZMyYk7rW/zR9Z3BSQCqHC4BGogAqJJvtNvfWjUQFiPnDXqO/y6Nig3/nDXqO/y6Mq1aRvKBHPnDf2bv3maLoN35w39m795mjKTpG8h65r9InC/wAG4OeUDClp4pHrOckkdScx7K6Sa8m/TdwxymcODoC6vrMpR7grvrEz0ejw1HPxIh5M6K2leTahwenEkES5Ef6CCM37yYrJbbzqSkakgDttXuLvASVcHBiAIwfctJWuf3xW6ImYl9TjcSOHMec2/Wf8eGNqg19IeQnC/wAK4PYWTKgnIv1kckz1gA9tfNqrEjaDXrv6EeGJS/hydCHkjoPIX/w76zPdw8THNR+HqlPTU9R8sBwg2onktIXbnKyyDfSd2vbVbKXDEtIAte1kyJgWixPdWkTVWFezoSqIJFxuO0d9W4BWlwpuy2VE7csaam+/rp3Eryphls6yCAI0AsTtA8K06gXADG2CY2wKozAl4mSw1I0JjsgySIFqsKFgApabm5mANsCASCLX91GpxIsCCmdMw90i09E1bQYycM4P+w12EbYkQTGwURhcOSo8Yy2kbCAk9X8a0aegq+DJiMqY3QI3eFR+BI9BMDQQIHUNNg7hV9Kgqbw6UzlSkTrAA8KspUqAN/5w16jv8ujKDf8AnDXqO+LdGVatI3lICOfOG/s3fvM0XQbvzhv7N37zNGRSdIIMa+afLjhv4Xj33AZTnKUeojkJ9wntr6M4VYWthxLRCXFIUlClTCVEEBRi9ta8dP6B8Sf/ALLH7rn9KkPX4euKLzLA/RlwV8J4SZBEpbPGq3Qi471QO2vZ0n5L9lV4OVmfo6/R4rgxTq3HEOKWEpSUAjKmZVObeQnurTSPkv2VXg5XbhZ/Tn4ric9UWw8S8v8Agj4Lwg+gCElXGI9VfLA7Jjsoj9HHC/wfhFlRMJUeLV6q+TfqMHsr0H9KvkG/jlsu4VAUtKShYK0osDKTyiJ1V7q4Vn9GXCTagfg2l5DrR/51xt0e+jiUV02qnV9BU9C8FurUy2XElCyhOdJiQuOULW1miqy+XMWmyKzY0I08lvnKSkFKTyiBCoCSL/7ffVzqc6ikyEwCQLFUyNdQLbP8xfw6UhJCRyFA6C08knsBnsrSKcc4FBBSQQtWSQZBCwQYI6vdT8Fq+SCydQBJ2BPJHVpP+40ZkG4b+3fVK8HKsw12AgEDpA2HtoI4NaVtgWVKZO0Xv1HWnRiAglKlDYUkm8GbEncQRPVtqzKv0k/un8VVr4NbVdaErO9YCj4WHQKBmOEkKBOZMSYggki0GBvkRGxSd9FCh2uD20qzJbQFbwlIN9bgURQPTUqVA9NSpUAb3n2vUd8WqMmg3vPt+o74tUXVq0jeUgK584b+zd+8zRdCOfOG/s3fvM0XSdIIKlSpVlSrmh5v9kV4OV0tc2PN/sivByu/Cz+mKnSilTCnri2VKlSoKMQtAIzKAOwzB7DVLz8pIztkEETmgixmQJmNdnZRSmwdQD1im4lPoju360EfhaPTTe4uLimGMQTGdM2tI26VLiE+iO4UuIT6I7hUEU4xs6LTt2jZrTHHN+mnvEd+2p8Qn0R3Cl8HT6Ke4UEPhrfpp32IOltlTZfSvmqB6jNPxCfRHdTobCdAB1CKolSpU1QPSpqU0uBHvnDfqO+LVGUE984b9R3xaoytVaRvMpGQjvzhv7N37zNGTQ+JwCXCCcwKZAKVrQYMSJQRIsO6q/ihPpO+3e/HW+W8Re/oDJpUH8Up3u+3e/HT/FKfSd9u9+OnLHn6fYLrmx5v9kPgutn4qRvd9u9+OpDgxvLly2ycXqeZcRMztN9a3Tanv6JMXEg09B/FKPSd9u9+Ol8Uo9J327346xyx5+n2vUZTTQnxUn0nfbu/jpfFSfSd9u7+OnJHn6fZ1FzSmhPipPpO+2d/HS+K0+k77Z38VOWPP0+zqLmlNCfFSfSd9s7+Kl8VJ9J327v46nLHn6fZ1FzSmhPilPpO+3d/HSPBSfSd9u7+OnJ+fT7OoqaU0J8Up9J327v46XxUn0nfbu/jpy/n0OouaVCfFSfSd9s7+Kl8VJ9J32zn4qnJ+fT7Bc0pob4pT6TvtnPxUvitPpO+1c/FV/8APdvsvKD3zhv7N3xaoyKoZ4PSlWYFZIBSMy1KgEgmAoncO6ictKqdIg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78" name="AutoShape 6" descr="data:image/jpeg;base64,/9j/4AAQSkZJRgABAQAAAQABAAD/2wCEAAkGBhQQEBQUEhQUFRQUFRUUFRUUFRcUFRUUFhYWFBUUFRUXHCYeGBkjGRcXHy8gIycpLSwsFh4xNTAqNSYrLCkBCQoKDgwOGA8PGi0cHBwxKSwsKSkpKSkpKSkpKSwpKSksLCwpKSksLCwpKSksKSkpKSwpLCwsKSwpLCwpLCwsKf/AABEIAQ8AugMBIgACEQEDEQH/xAAcAAABBQEBAQAAAAAAAAAAAAAEAAECAwUGBwj/xABKEAABAwIDAgkGCgkDBAMAAAABAgMRACEEEjFBUQUTIjJhcYGRsQYzUnKToRQVIzRCU3Oy0vAHg4SSwcPR4vFigsIkQ6PhFkSi/8QAGQEBAQEBAQEAAAAAAAAAAAAAAAECAwQF/8QAKhEBAAEDAgQGAwEBAQAAAAAAAAECEUEx8AMSIVEEYZGx0eFxgaHBIhP/2gAMAwEAAhEDEQA/APZMRiSlSUpSCVBRurKAEx0HeKjxzv1aPaf2U7vnm/Vc8W6KrydIiOihOOd+rT7T+ylxzv1aPaH8FFxSipeO3uWC8a79Wj2h/BVKOFhlkpPMUuJ9HNI//NaMVzo5n6l3xcrpRTFWGZvDWDzp/wC2n2n9lPxzv1afaf2US3oOoU9c7x29/lqwQvu/VJ9p/bTce79Un2n9tGU1Tmjt7/IE4936pPtB+Gl8Id+qHtB+GjKVXmjt7/JYHx7v1Sfaf20uPd+qT7T+2jaareO0f35LA+Pd+qT7T+2lx7v1Sfaf20ZSpeO0f35LA+Pd+qT7T+2l8Id+qT7UfhoylTmjtH9+SwL4S99SPaD8NL4S79SPaD+lG0ql47e/yW8wXwl36n/yJ/pT/CXfqf8AyJ/pRkUqt47e/wAlgbeMVnSlbeXMFQcwVzYOyiooXE+ea6nPAUXUqiOliAzvnm/Vc8W6KoV3zzfqOeLdFUnSN5IKlSpVlSNc8OZ+pd8Xa6KudHM/Uu+Ltd+Flip0Deg6hT1FvQdQqVcWypUqVQKlQnCGMLYQUhJzLSi6im6iEiIBmgsD5SIdBASQsIKyLZRCQocrcQd3XFLDZpVgteVSZ5SDzc3IIUIyJcMTEwFGRra0zVp8p27QFXt9Cx5Nozf6hfSLzFW0jZpVkq8oWw2HIXCioJkAE5TlJ1te179Fqqc8pQgozp5yELUQQcocCiIGqoKb9dppYbVKswcNBXFlIEOIUpOYwZSptITaQZzzrs7hf/lzVuSqDHoyJSpQtMaJG3b0UsN2lWMryjBQ4pKZCFJF1AEgzmOUSZGVVhJMWGyonysaGs/SmMpgJJBNj0TGtxSw25pUJgOEkvZssjKQCCADcTsNF0AeJ881+s8BRk0HifPM/rPuii6tWkbykBXfPt+o54t0VQrvnm/Uc8W6KqVaRvJGTilSqrFNFSFJFiUkaxqN40qKoRwywV8WHmiuYyhxOad0TM9FZyMOSCkQVBtaSApMgqLkCJ/PZRqQlTakhkJSlJABDZSFAWSEpJ8BXPYXFtoRgnSISnDKfVlSJKsjTc9gccPYa6U1W0SYu7BAsOqnrOw3DAW4pAScoWpoL2KWgSsAawLpneD0To1hTU9KlWQxFYjmFxKVqUgghSyAlRBCW7cq516BGgmdh2OS5mBQpIgaKMTrc22cnvNJwuwmFNg3mdCZMR7h21qBnZMbltxYOVQ+jrAymeuTpr0VfjBic54pKMkCJyyeTcdU26hVwW8ZIW1EkXnYoj+B7qiH3ITDjf0is3VcK5QTaIEgCqKk4R9TfLJC+OQrkrgBuW+MAg6QFwNb76ocbxhAEI5qZUCkKCok5dwm3UOmjHnnsxyqaCZsSQRF9duwTHpdyRxxACVtnpzEkj92/XQDf9ZYw2QBpyQM03gybRMHqtrTsNYorQVhOXMQtIKQMhCL9JnN2TGtXtYhxaVjOgmUgRKctzmmRJkAi3/urmMQo5RnQoySvLuvlCdh06O6gzMZwfiVTlUROeYUOUflS2RPNAlsEdG2JJOFaxAUkKSnKFQSYUoouQZKpnfr9EibxYlx85eW1e28zlKiDA2dezvkHHSlJC0Tck6JOxIjXp/IoNFCANBHVapVQwpRVqkoyi41KtpI2Cr6yA8T55n9Z90UXQmJ88z1OfdFGTWqtI3mUgI759v1HPFui6Ed8+36jni3RdSrSN5IKazvj1GdIIWErUEIcKYbUo6AK1vsMQdhuKLxbOdBTYzsNgRtSegi3bWPw46pZwySgonFM6lJnIFu2yk+gNY1qQoh0yteHQ5lUpBdJyElKXFKBKVTlnNmidNxqL3ky2rKkEpQnDqwwSNiSAEqBO0CeueigMTjy1icasRmTh8OESJBOZ4d2dQB6quHDCluJtBQcXIClBJDWUJkDXnjUHQkVrqNHBcEhpRKTZS1uG1ypwlShmnm5jMAbE3tRTuKSlSEk8pwkJEEyUpKj1WB1rneCsc4hOHaGUBOHZWoAE586sguebCUrUekjYDNnBuLW9iMOtwphbD76EAQUIUphKATNzlUZNrk0mO46SlSpVgZnCSElYKmlLhOqQTa/J3f5FUrw7auKTxKhIAAUSAgAkmYOogntFEY9Z4wAPcXyZywCCJgmTtvVaHCgkLxAJUiUkgAXNiL9ffWlUpaSsHMwsZEHLOa6dQNZJkmmQEpB/6d2VCFa6AjcY3G1WE8hKg8BBIUoAKlSiDEyIgADqpnsQnkn4SkFIUCSBypIm2zQVRFnDtkgHDrGsnlQIBI/p21ZhQgErDDiSlJIJmTsgA7760y3wUKHwiSCCDAzDKJEJ2yb9NqkHcilBeIuEmxSAATorpigrSUhQUGHAbpJuTERbZ21LCNIKwAytHJUCV59CIgGYBN+wU7zSwSfhERBIgCEk675ioMqSkjNiElIIMREmbXnfQRwWHSCZZUCUm4zgFJRcXVz75d9Mni0mOIcndc7Tre4JBv0dNXOtklP/UC+UpBETeUiJ22FTddUt0pQ+EkQMmUG8GdTJ0NEW8FtJEw2tBvJXqdsT0TWhQOBIKuS4FBKQjKNhAFzfX+tGzUkB4nz7P6zwFF0JifPs9TngKMrVWkbzKQEd8836jni3RVDO+eb9RzxboqpVpG8kFWPwliC6+nDoQhWVKXnFLKhkGYhvJlvnKkkzsCTrNbFZLpQl9bgWlteVLaw4QAtCZWhQvIgrUJvtEWtmFVsfB8QhAWiFL41vKSomW1/KgrGoC0zJN7HU0bimGmwpxYAAJWTB2wCYGswJG2BXPpxuZaHGUlAS1jOLSIyPO8Y2ZQYlYWbg2J2bZpcbPFKSHHFI4vCFSyrMFLU/OIclUgQkpJ2CRWrK6hvgptISAmyQEi6uaLhJk3SIsDYVNrg5tJBSmCmYubA/RF7J/06dFc46VqOI+UKFEqQhZUSOL4kBBCU81OYqWVxYnsG1wKoFKwFEpS4UpSb5AEo5AXJziZMz9KNkUlGjSilSrAA4QbJIhlDltVECDc7R1d9DwtUZsOgiwuUwE6e4E26aOxWOS2RmmDttAuE3vvUKgrhZr0wbxbvk9EA91aAeISs5k/B0lMymchg3GYg7SIqXFqTmzMoKcuaYSCVBAkZRMkq29HQKMVwk2EFeYFI1IvfWKtZxCVzlMwYNBlZF2jCt6a8kdIsYOsGP41YtC1So4dBJKYBybQZUVfuitalFLjLbS4tRzspAUU5jmTJy32a3Gh39dVNMLyqnDtg7IyXlQlMdAnXorZinigBwqCoy40lJATlNldPZH8KJThUBWYJTmveBN9b1aKVBU0wlPNSB1ACrKVKoA8T59nqc8E0ZNB4nz7PU54Joyt1aRvMpAV3z7fqOeLdF0I959v1HfFuiqlWkbyQVRU2DqAesTUppiayqL7yUJKlEJSkElRMAAakk1n43hCSwGlp+VdAtBltKVrc7OTE7CRU+GsKpxsBIzQ6ytSbcpCHErUL9AmNsRWRisMfhSFc0y46mRJurDM3AOplZ/39JqxA6akBT0qyGp6VKgrcYSrnJB2XANt16gcEj0U2toOvTv7zvq1ToBAJudBtp81UBKfZBUkhIykBUphIOUrBJIjmzepM45hMpSptO2xSARCbjYRyk36ajiODmlFRV/3AAQFEBRjKCBvymJqkeTrG46zzzryRpO5AHfvq9AQrhZoAnNPL4qwJleXNlEamN3VrapjhNq3yiLmByhcyR4g91D/ABMyGi3fISJBWTIypQBJOmUJA6gdb1UfJ7DkmZNiI4xXNJgjXSxHfToDV8JNhObMCAUjk8q6yEosneSKi1wuyoJIcRChI5QFozXBuLXvVKOBWQlSYsooKuVMls5kz2i++N1UucB4dalEySYJharQVEbbAGSOobqdBoIx7ZUEhaCSSAAoEyBJECr6zmeCmWlhQkK5UcoxfOpVt3KUf8VoEioHNKlNKgDxPn2epzwTRlBYnz7PU54Jo2tVaRvMpAR3z7fqO+LdFUK959v1HfFuiqVaRvJGTZxMSJiYm8aT7j3VzvlRjGyrDpK0cnEsqUCpMiF6kTsvWy+hxKipsJVIAIUoo0mCCEq36RVLvBfGIPGEcYpSF5kiyFNqCmwmbkAjtlWkwJHdSc4ebSsoOaQQJAkFSmy4ACNuXfFyKHHCrLziDkKsqULC7AJLqc6EG8kkJCtCByT1SPAGZxS1LuXmnoCYEtt5MtybE393TQrHBLbaSEOiC2nlKkkBtss5gJjmpgmJsqNbWIvoL2/KRCsiuanK8pwKSrMniUpKwLQcpVB6rVJryjByJLS+NUoJ4oFJUJQHSSokABKFCb62vIlK8nkqBGbkqGITzfoYlYcWBfUEWO7Yaud4MWpxDmcZ0habJhOVYTmIEzmlCTc9HTU6AvA4xLzaXETlWMwkQYOljpV9DcH4PiWkNgyG0hAOhypECemIk0TWRlcKlGcBSFqBAnLMQM2WR1k9/cM6hpldm3CoTlM85WWbX7Oy00XwstUpSHQgHWSAdpzTut7jVD7q0pkPtkgacnWNB477VpSThmlBtPFuQqSNeTdKZMG1kg9EVUsNSVcWskZYkQMoygWG4JmDe50FGPOFWXK8lJSk5jKVSYkkgbgD+9UncQVJSW3RaAZAUSSoJBIAtee+gBYZZVmhpwBKdTMkGLQemeqNlqUtrPKZdkWGyUzmJVJA5xJijcNiYQUl1BVHJMi2wAg7RbUkzNIYrkAcaM5AWFKSAMpJIAHUD76oCUy2lwKDbnNkwJMrB5Jm4IB2b6kENJCVcU9ywtJEE5RzTIm1rAjZU0NrupL6CbE6Qd0zZM9VWuvlSGxxwQqAokxCriL2EEz10ASnGoBU24Amcp0jlKImSLmffuq3FYdoKgpcVyUxl0y5coEjXSe2i3ncyEpDyMw5yuSRMbtB27qisOaceiYmISCRAM7956jQLgdLUqLaVJUAAoKie6TewrUigeDs0klxCxpCQLK6SLz10fUlAOJ8+z1O+CaMoPE+fZ6nfBNG1atI3mUCO+fb9R3xbouhXfPt+o74tUXVq0jeSMo09KlFYUq5oeb/AFDv82ulrmh5v9nd/m134Of1/rFTo0aDqqVRRoOqpV52ypUqVBnY4jP5njCADMi11QL9XvFAraAWJw8AnLZRymSAJtffMbKO4QSlS0pLikKiwTbUxM9kf5oNhxKgSH3CUzMhWkwDlHWI3x1itwohpmHSOIASeTnmOTcGesRFVtqUkEDDRJBsqJIEgkRbYKg7iWjll9QyjLmGYFW1RKotMa9fZYt1taysPLGWAQAoCJHJuJuR7jQQDcm+F1O+IBsTp+fCb7Uqj4PmA5KTMWFh1aDs6qg882VEl9xGYBQSMwgHQ23gaa0ncY2oJHHrGVMGypOyVEbZj8mguDMLU2GQGzAzA6QSqSOsmP8A3ap5s/UBeoGyACQkbZGWL/1pnHm1rWeOUJ2IzAaZE9d402kb7upTdkcatJaURN5MkTcbIOXt6jUC4jMhXyGWAkJTckyZULEbAntAvaptukkzhiCoZSZ1FgRppYd1JgpQT8ss5OcmCU6gaAayRpVDzqFGfhCrmQIUAJJBInZBI/zVGhhEhLikpbCEi5O1RNhG7Qnuo6svgt5KlCHFLOSTOy6dbxN9m41qVlAWJ8+z1O+CaMoLE+fZ6nfBFG1qrSN5lIyGdPy7fqO+LVFTQjvn2/Ud8WqLpOkbyRkppUqVZUjXNDzf7O5/Nrpa5oeb/Z3P5ld+Dn9MVOjRoKlUUaCpV52ypUqVAI+F8YkpCSmIJIvqZIOy3jVDDThIC228siTabGU6WImO7bVuKdyuJKlBKAkm5gEzt6BIPfVOAccklTiFJHOibSJi4gaitKOGGSJ5Iv0CpcQkgjKIPRFZaXX1jnNgHaDa8RBibyYts77AXyRC2rRoSZ37NPz1kaBYSdUpPYKXwdPop7hQIfWEGXG82cAGDlggcnpN6UulsypGZRGUpMADU3InS1r37aA0YdPop7hSGHSPojuvOutZ7KnRdS0KACoCVXUs2SDOt/fSK3gJLrUDnGDa8G20/wAaA9WGSfoi5BNtSDIJjW9OWEn6Ke4VQXFhc5kZDYDbmyzcxbb+TQzRfButrLN7kmCZ3bNOyg0UMpGgA6gBU6GaUQ4oKUCDdInQAAG3aD20TUAWI8+z6rvgijKDxHzhn1XfBFG1qrSN5lIBuH5dv7N3xaoyhHPPt/Zu/eaouk6RvJ3KlTVzHlJ5Tholsc7lIWki8EDKpN76++uNdcUxeW6aZqmzoXsahEybggEbb1zhxXyZsfMrT357+8W1vXG4nyoWSZMyNh1jcbz2W6bWyleURnnRfSbnp59u6sU8fixpT0dJ4VOZez4fHoVEG5JSBtJG2N1E149guH7ghSkrAmd07zaO23TXZeTXlVmKWlgzyUIAAlSpuTJn8mpTxZmbVRYq4fS8OvpUqeu7iA4QKcwBbWu2wSBBzdU8mem1Ch9IBSGHspAEQdBuv1VdwgtWeA8GxlECJm6pOyNm3Yai2VJMl5SgEZrJkXCoVrfmkx0CtQqCW2w0ocSsAq5l8yoTMpvp0U+GbbzGGFIkFClGQIgkz0W16emnecKUJl5WZRzhWUGExYRpFxvmD2VgkyoYmQm6gALCT/iNsVRBOXIlKsO4RJIiY5RnNMj8irXMOkuBstLyJMJInLmJCioq1tFu3smt0uKVkfCduWJgAC5Nuk9tQed5KQXiBnMLO0iBG4gE6nbQVNpQldsO5IVyTC+gSSbc4e6avfyAuJLZyiXFkk8o7Am+0z3dynKFZsRzwCmRGUayIvcVFl2GyOPFiBmKRzQIAjbvnbB7AhnQUpTxDmWZFzHK2lQNx3606ME2hxcNKOQZhMxYjKEAayRN506TTsoKlDLiJURpAmBJsNlNjFyEo48XkKOhmZ3z0ATQE8GkKWpXFqQogTmBjWSBPSa0qCwC9nGBZibDZa9usCjKiAsQfl2vVd/4UZQeI+cNeq7/AMKNrVWkbzKRkG559v7N37zNGUG559v7N37zNGVmrSN5O7H8qOF04bDqUeLJjmOKy5xooJ2k30ryJePKgVqI3Cdctx3bzuB313P6WMTGHQnM1ylTkUmXTH0m1aJA0OmuuyvNca9LCQPzYf1PfXmri8vRR0gdwbjEOIUEpRxklSgtAWpSP9CVSLAEkQT3GjsPhEPNyWmRtHISAreOTzT0ggTs21VgHsMEoQiQVJGdcQvtWpQgFWgTGySa1FYQcXlStsHXOqQArdaY2idk0no05hx3DIUeLU62QTyVoUUzMEJ1Uk99GtY+EhSVQQARl2JsLDdcR0EjZQvDmEUpSipvKtMZ4IWlQ2LBSNI39Gt6pwrmVlU7jFvWH8fdSrrCR0e1eSnCfH4dJ5IgQEgyoJFpV0kya2q8/wD0T4vM04mW7KkpA+UOnKUfR2DXs2+gV1p0cqtQmIalwS0lQgAqMWubX/N6paUpShnYAERJIJAEnZusNfpddW4t5QWIIAyk3jlK0Av0lPfVOHxLsKKuLOUEyFCJ1TJmwgnXcK6MqlJWdcODAEAlMAAc1N7Xn3U6GVCRxCYURIKpBg2hNxYGZ6DUkP4lX0EjQxcE9Fyfz2irFu4gEnK2AJ1Mdpvb89oQLZTmCMOmDItAzJk69evbUcioAOHSQJAkg2JO/sJ7auOIegZQ2oxyhJEK6BOkEHWmeU+SMoFgJGgKpkwTqIgdpvRFiMElwBTjYSq4sZtNrjWwFWng9s/QRrPNGu+hy4/lsG8xJME2AEARB23PbVyluyrkoygHLcyoxbbAGv5vQWIwSAQQhII0IAHhUTwc36CewRO2++h8Kt8kZggJJk2MgRoBPjvqKnsQCeSiCq2Y3g6CxiR7/fQHtYdKeaAOoVOqGc+ZWbm2y6aRee2/5vfQBYj5w16rv/CjKDxHzhr1Xf5dG1atI3mUgG759v7N37zNGUI584b+zd+8zRlJ0jeRyf6SsCp3AqhSuSQcqWuMUs7ACLo668awSM4iTycwKd8gx0Tzhf0Rvr6NfazJKZIkESkwoSIkHYa8K8ufJJfB72dtPyKyUtgrzrUEpBWVRoJvvFt1cppdaZCI4UAQGEEKBAB4wQVE6iCQAnYNTvI2aLOG4pKeLc4siZMoKTPOCQdhi1+normeNbe51la7jNz0T1jXaKieDp1U4QIABzdFwMp3n31Ipbu6VfCzXNWQopkIIAKoVIWkwqwi8kAbbVjvOZEkE2ICQBOuqiRvj74qpp9tkckCeiCr+MHriNQDWr5JeTjnCGIBKRxaCgrSVFCuKUo3QSL7TO0mpFOS70r9F+BLeDuVDMonIpooIO8KN1giL12VU4PChptKASQhISCoyYFhJ21dW4cZlm8KOozJC0qUI2CRrYdpSBujW01TiG0JStGU5ZSIzXMBFzadp3k5KK4QcWDyXUIGXRUEzOoEaRaqUOOSPlmtQSLSRtT0VsC4lDSFBBQtQROhmcwBPX9Ea7OikviQ2CErylwmNdMueQDps79k1oKnOohaQCkhAzCCvaojaQT7x2Qw6HEJUnjGyv6OyLyoqGs38KAZtDRCnAFhQM3icyjY5dtzP5NDIbYnmOxoNxECbbLyeyRRQddkZnmwZECRuBMlI0uRfcO2S3HAcxeb5UgQnNYdQvr7++hNNNSlOVwSlQGhABKwSY23V7qpbZYcJhLlgTJ0gTpJ0vHdRrjyyBldQICcyjEZiD2bvfvEDBbpUBxzRO8D3EgR2dPRQUKdZMAh0QIECIjNE3uSST3Vaw00qE5HAnUyNqUk6zOhM93RRyMSZTLjZAHLuLqOkHYKoSHpu43mg2tm69NDY/mwT4KZblSmwsE2ObsPVtFq0qC4NCoOZYWOgzBNyCf6b6NqICxHzhr1Xf5dGfnSg3/nDXqu/wAujKtWkbykBXfnDf2bv3maMmgnPnDf2bv3maMpOkbyQeqMZhEuoUhQstKkGNcqhBg7LVfTKMC+lZV4R+kLyfwuHxnFMni/kkGLlCDrytVLKh1ajs51HAqDo6IIzAECeLA5eaDAcF4TocuokTLyp4Z+E4x52ZC1qy+qDCR+6BWanEQCez+J8PfWP+sPu0eF4NoivX8u08g/JjDv4xCHFcYAlTmUiAtMEcWoDmrEhUgkW7a9r4N4ORh2kNNiENpypkyQndJua+dvJHhr4NjWXZslYzeqeSr3E19IpNIvl4PGcOmiqOTpEnpUqetPCyuFEhSo4orIAJIkwOVybdvfQ6m0z82XbbyhcTEabSb9PcVwnGdJLpQY0AneCe2Y7KrfWk8r4QpKV80CReMtt+neD01uFIEZAfg6+SqAm5MquT1SAKiwnMtU4cjPZRVIsq677R1R77SW+kLQlTubLIUDtUk/S6ZIP+2qUOBCT8srlKKOUCMqpAUomd0G+/rqC04Mcv5IRciy5JzW23EXge60u6zmOUt8kQByVwmcxNgQT9Eds7DVagBrilXAIsZj6Jid3fPVVjL6VRDqpKA3EGcxtmNzeTPbQLGYMZcqWzFlWC7qIM3m3JG3aRTHApCUw3yiCSSFmFEgRyTYSpXYDVTridmJWY0ABvraduoHdvva5iQQkB8gxqJMkmbzsFrzee+hxgkcgcQTmuSSoBIk6ydQPeaZ0kLWeJkKkFUKlSZuOiwJ2eGZgpOQziJCuQSZAkHMrL05SBHX00g8EEK45ahygBFrDUyRcSPzoBXBTSUggIKTaSQZMyYk7rW/zR9Z3BSQCqHC4BGogAqJJvtNvfWjUQFiPnDXqO/y6Nig3/nDXqO/y6Mq1aRvKBHPnDf2bv3maLoN35w39m795mjKTpG8h65r9InC/wAG4OeUDClp4pHrOckkdScx7K6Sa8m/TdwxymcODoC6vrMpR7grvrEz0ejw1HPxIh5M6K2leTahwenEkES5Ef6CCM37yYrJbbzqSkakgDttXuLvASVcHBiAIwfctJWuf3xW6ImYl9TjcSOHMec2/Wf8eGNqg19IeQnC/wAK4PYWTKgnIv1kckz1gA9tfNqrEjaDXrv6EeGJS/hydCHkjoPIX/w76zPdw8THNR+HqlPTU9R8sBwg2onktIXbnKyyDfSd2vbVbKXDEtIAte1kyJgWixPdWkTVWFezoSqIJFxuO0d9W4BWlwpuy2VE7csaam+/rp3Eryphls6yCAI0AsTtA8K06gXADG2CY2wKozAl4mSw1I0JjsgySIFqsKFgApabm5mANsCASCLX91GpxIsCCmdMw90i09E1bQYycM4P+w12EbYkQTGwURhcOSo8Yy2kbCAk9X8a0aegq+DJiMqY3QI3eFR+BI9BMDQQIHUNNg7hV9Kgqbw6UzlSkTrAA8KspUqAN/5w16jv8ujKDf8AnDXqO+LdGVatI3lICOfOG/s3fvM0XQbvzhv7N37zNGRSdIIMa+afLjhv4Xj33AZTnKUeojkJ9wntr6M4VYWthxLRCXFIUlClTCVEEBRi9ta8dP6B8Sf/ALLH7rn9KkPX4euKLzLA/RlwV8J4SZBEpbPGq3Qi471QO2vZ0n5L9lV4OVmfo6/R4rgxTq3HEOKWEpSUAjKmZVObeQnurTSPkv2VXg5XbhZ/Tn4ric9UWw8S8v8Agj4Lwg+gCElXGI9VfLA7Jjsoj9HHC/wfhFlRMJUeLV6q+TfqMHsr0H9KvkG/jlsu4VAUtKShYK0osDKTyiJ1V7q4Vn9GXCTagfg2l5DrR/51xt0e+jiUV02qnV9BU9C8FurUy2XElCyhOdJiQuOULW1miqy+XMWmyKzY0I08lvnKSkFKTyiBCoCSL/7ffVzqc6ikyEwCQLFUyNdQLbP8xfw6UhJCRyFA6C08knsBnsrSKcc4FBBSQQtWSQZBCwQYI6vdT8Fq+SCydQBJ2BPJHVpP+40ZkG4b+3fVK8HKsw12AgEDpA2HtoI4NaVtgWVKZO0Xv1HWnRiAglKlDYUkm8GbEncQRPVtqzKv0k/un8VVr4NbVdaErO9YCj4WHQKBmOEkKBOZMSYggki0GBvkRGxSd9FCh2uD20qzJbQFbwlIN9bgURQPTUqVA9NSpUAb3n2vUd8WqMmg3vPt+o74tUXVq0jeUgK584b+zd+8zRdCOfOG/s3fvM0XSdIIKlSpVlSrmh5v9kV4OV0tc2PN/sivByu/Cz+mKnSilTCnri2VKlSoKMQtAIzKAOwzB7DVLz8pIztkEETmgixmQJmNdnZRSmwdQD1im4lPoju360EfhaPTTe4uLimGMQTGdM2tI26VLiE+iO4UuIT6I7hUEU4xs6LTt2jZrTHHN+mnvEd+2p8Qn0R3Cl8HT6Ke4UEPhrfpp32IOltlTZfSvmqB6jNPxCfRHdTobCdAB1CKolSpU1QPSpqU0uBHvnDfqO+LVGUE984b9R3xaoytVaRvMpGQjvzhv7N37zNGTQ+JwCXCCcwKZAKVrQYMSJQRIsO6q/ihPpO+3e/HW+W8Re/oDJpUH8Up3u+3e/HT/FKfSd9u9+OnLHn6fYLrmx5v9kPgutn4qRvd9u9+OpDgxvLly2ycXqeZcRMztN9a3Tanv6JMXEg09B/FKPSd9u9+Ol8Uo9J327346xyx5+n2vUZTTQnxUn0nfbu/jpfFSfSd9u7+OnJHn6fZ1FzSmhPipPpO+2d/HS+K0+k77Z38VOWPP0+zqLmlNCfFSfSd9s7+Kl8VJ9J327v46nLHn6fZ1FzSmhPilPpO+3d/HSPBSfSd9u7+OnJ+fT7OoqaU0J8Up9J327v46XxUn0nfbu/jpy/n0OouaVCfFSfSd9s7+Kl8VJ9J32zn4qnJ+fT7Bc0pob4pT6TvtnPxUvitPpO+1c/FV/8APdvsvKD3zhv7N3xaoyKoZ4PSlWYFZIBSMy1KgEgmAoncO6ictKqdIg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4280" name="Picture 8" descr="http://www.slope-mower.com/data/userfiles/image/US-Patent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648200"/>
            <a:ext cx="1890141" cy="1752600"/>
          </a:xfrm>
          <a:prstGeom prst="rect">
            <a:avLst/>
          </a:prstGeom>
          <a:noFill/>
        </p:spPr>
      </p:pic>
      <p:pic>
        <p:nvPicPr>
          <p:cNvPr id="54282" name="Picture 10" descr="http://www.greenbuildproduct.com/wp-content/uploads/2013/06/green-build-indian-pat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2179138" cy="1752600"/>
          </a:xfrm>
          <a:prstGeom prst="rect">
            <a:avLst/>
          </a:prstGeom>
          <a:noFill/>
        </p:spPr>
      </p:pic>
      <p:sp>
        <p:nvSpPr>
          <p:cNvPr id="54284" name="AutoShape 12" descr="data:image/jpeg;base64,/9j/4AAQSkZJRgABAQAAAQABAAD/2wCEAAkGBxQSEhUUEhQVFBUVFxcXFxQVFxcXFRQXFBcXFxQVFBcYHSggGBwlHBgXITEhJSkrLi4uFx8zODMsNygtLisBCgoKDg0OGhAQGiwcHxwsLCwsLCwsLCwsLCwsLCwsLCwsLCwsLCwsLCwsLCwsLCwsLCwsLCwsLCwsLCwsLCwsLP/AABEIAQsAvQMBIgACEQEDEQH/xAAbAAACAwEBAQAAAAAAAAAAAAADBAIFBgEAB//EAEIQAAIBAgQCBgULAwIGAwAAAAECEQADBBIhMQVBBhMiUWFxMoGRssEUFSMzQlJTkqGx0TRy8GLhBxYkVILxQ6LS/8QAGQEBAQEBAQEAAAAAAAAAAAAAAQACAwQF/8QAJBEBAAICAgIDAAIDAAAAAAAAAAERAjESIQMTIjJBBLFhcZH/2gAMAwEAAhEDEQA/APp3FOKXEusqtABECBp2QdyKW+eb33v0X+KBxtv+oueY91aUDV5cspue3nnKbWfzvej0/wBF/ii2OJ3SfT/Rf4qrVqpcL0xtQzG3dGVQwkJ21N3qiVhjs3IxVE5T+i8mxfiF7No+ndC7eyipjrvNv0X+Ky93pVZS7kZXB69cPm7OXO1sXFO85e0B5+GtAudOLQVW6m8V6oXnYdX9FbNxrcsC4JgqfRnSmOR+TafK7n3v0X+KC+Nuj7f6L/FZt+lqr15Nm71eHz57oNrKSihiqrnzmQRrljXehv0uGVD8mvl7lw21tg2pJFvrcyuXCMuXmG3BFN5H5NQmPuff/QfxRji7kel+g/isdg+li3XtLZs3X6y2l0tNpRbR3ZJYM4JgqfRnwmoWundvKS1m8oy50J6s9YovLZYrlcxDOPSjSavkvk2NnG3J1afUv8VP5a/3v0H8VkMd0vS07qLVx2W61qFNsSUsi+zAuwEZTzMyKsOGdIrd8vkDgLatXpYASt9GdREyCAutN5C8mgGLufe/QfxU1xT9/wCgrG4PptadrarbuFry2HROzJGIDnXXTIqMWPlEzT/HelS4Vsps3LoFpr7tbNvsW0YK7EOwJiZgSavkfk04xD9/6Cpi83f+grKHpeM18LYuNbw4YvdDWgulkXgFUuHMggbbmvcQ6ZraW4wsXbgs2bV+5lNsZbd5bjZu0wmOrggSe0InWHtfJqhfbv8A0Fd69u/9qyi9MPplsnDXg5FtnANtjbW87W0bKrEuvZlishQRNRfpugS9c+T3+qtLeZboylbvye4LVxRr2DmmM0SAaez22AvN313rT31mj0rt9f1IRievt2Mwy5c12wb4bfYAZT40fE9JLaYy3gyGz3EzB9Mi6XCqtrMkW3I/tq7Vyvutbv8A2rpunvidv3rE2f8AiLYaz1wt3I6i/eZezmUYd0RkOsZj1isOUGr/AIFxoYg3VNp7NyywV7dwoSM6B0YMjFSCp7+Rp7Xa3V276NbPfSyCKYs0xLWM9sdx3+oueY91aUFO8d+vueY90Uqorz5blyy26orH2Oh94LcE2lLoVGXOesbrhdV7sgbAZdJ0Jra2xR4oiZhRNMj/AMrXb0tea2pe8911tliFDYfqECMVBLAgNJA2oQ6I4jqxb6y1D4cYe4xzTrde4zWxGujRrFbda7Na5yuUsqnRq6tzEOnUK17rMl8rmvW8yKqpDLlKyskeJoOE6Gscgu9V1YvtdOHXObSK1opkt5gN37cQAJ0rZpUoq5SeUsVgOiVy29h3GHvdVat25uBiyG1cZhctGNGysI8RRrPRALhXtKLYvvveC+lF3rUDHeNADWvNRYU8pXKWKxvRG9elrnUM733vNbYO1rtWRZUDSSRAaYGop3hnAL9hzD27itZsWnZ8/WfQoylhGmubnWoD1ImrlK5SxOB6F3bb2bq3E6yxbw1tT2oItB1vqR3OradxWrPpF0fvYh2Np7arcw9zDPnDEhbrAsygaTA51o0NHp5SuUskvQ9utxBiwVvqyC6UJxFpThxZyo20SJI8TUl6J33s4pbty0Hv4a3hlyB8ii0twB2zayc5MDaOda5TRVNPKTylkuM9Gb969acXLYW2bJVipF2ybTk3eqZdxcWFIYwI50ueiOJNi9huvtiyy4gIoUyWxF7rQ13+yWUZd81bavA02uTGt0Me3dL4Y2LYGJtX0t5CqKLeHayykJGpZi2nfRb3RK9cxHyp7yi8L2HdVXN1QSyhR0g6knPeg8s9a8Gpiq1b53b/AOHDrbZVvJL4N8M3ZMdYzJ9KPDJbQEf6RWt6O8JuWXv3bzo1y+6MRbDBEW3bW2ijMSSdCSfGriuim1aQpixzpej4fnTjtrHbJ8bH/UXPMe6KXRaZ419fc8x7ooFuuGW5c8ti21oxGlDSiLWWXQNK7FdIrlJSXSimgius1KEqBFQLVV8dNwC01sO2S8jOtv0inaDaT2twY8KktstdIr55c4TjW7cXRALRnfrAHxd54txcC9Ytpk7LAiAF5VK9w3HRiM3WP1i4wYcBipssbztbLdrXrFKhW0yBQNJJrfH/AC1T6FbNHmvn+IsYu5dN60LtuLxuIlxgAyphkXq7ignKruGHgTm81+GYDFKLWZL4vD5H9KbnYVbaIMUtwZ+0SA4iDJYHxFSp9KSiA1i+gOEu2lIvI4fIoJZeYme31r5z45VrZo1UoTNXhXNK6KgkKkDUK6KUmDUhQwalNREpjD86VBprDHet47bx2ynGv6i55j3VoCUxxr6+55j3RQbYrhluXPLYiUdBUEWjoKAiwpq3gSyAg78jUsNhc/lzP8VaW7QUQNhW8cLMQql4c3eKjcwTDuNXJFCuQBrWuEGmdxDZAS2gAk+qlk4zYCkm4FMxBkGAJJHeOU9+m9WGOAeQQIIiDsR40Gzwi1BHVINo7IjTSPKKxAKXuL2rbQ7xESSDAmCAfHUab6imH4rbDMpJ0gTAIllDAAA5joRyol7htliSyqSdyVBmNtaJbwFvNJRCTBDZRMjbX1D2UwlcONWN88CSNVaDE7GPD9u8VNuK2dy/j6LaaxrpprprTV7hFkiDaSNdlAiYBgjblt3CuW+D2VWBbUAgLsJIGwLbmnpBvxiygBZoB55W0nMBm00JKkAbyPOnsHjEuAlGkAlSYOhG419VDs8Ls5QvVoQogSoaB3Sdd6MmFVQQihZM6ACSeZjn40J65iQPGopjRzmhulCKVm5Bu1iszQBpTYqptsVMirGzeDD9xTEqBprwNCLVNDW2hRTeF50oKbwvOtY7aw2y/GB9O/mPdFQtrReLD6d/Me6K7aFcctyxOxEWjIkxUFprCekKoS0s28oAFdYxXgaDj2+jby/c16NQ6EH4gZMbd1Zzpel28tqEN5EuZrtgFR1iG26qIZlVgrsjZSROXvgVZFq6r1w5S52xGCscQUWkZclvIwKJkKiXvStzPcZllDagIzBTI2FMcFTHotpGa8iJllWbD5jksAZcyhh1ZuAR9redK15qBNPJcmOt3eJi28i4WK3ggLYfMjPZsdU7nNBC3FvDT7w0j0XjgsZeYh+shcSrhw9kWxbF1ihsqBnUi0VBzcwYB3rR5TOlWNm3lEUxlZtgrlriuUgMxY4bLJa0At8WiAQQYZjcg+iBqTmjs0xewnEFYm27uuZjlZ7csiYmwyKsxBayL417wCRpGzuVxKbVsWMJxF2AZmyOl5XGdQEzNf6shlac0NaHon0R2lggxwvDuJAMod0XqlW2M1slIt2licx7YcXDMEEHc6AbVTvRFajkrZ3heCxKYq51jM+Hywhd5YEZMsa66ZpJVTPN500HUiKkTXA1E9gixio2rhB08jRr6amklcqTz8DWQugtTBoOGvq4AGhjY/DvosVsiinMJzpEGncEd63jtvDbO8U+vfzHuipW6hxX69/Me6KnbNcstyzOxFpvCekKUprC+kKoC0FRuLmBHeIrwNSFdm2bvWiCQaERFaHF4QP4Hv8A5qnxGHKnUfx7a45Y0xMAqZFVWG4e6OW61mXXsGYBLFjrOo7TQOU9wAFvbXepWLWZwPH/AN0QCfDOBurdYziTmMBWEBgwA9LYyCe8op0NTw3R5l3u7FTopUSrK0QH9HsmF2XO3hWjyVzLXVtnTwJuqRC4lCxJCkI2aZBt5vRk7TtIETSzdH3Ftk65zmKnMQCVyrl0E923cQDvrWqZagyVBlsDwlrb5s8wCp7JBIOWdc3+mf7mY84q1wlnIiJM5VVZ78oAmisup866FrAcmvZSKIq1MrUiFwUug5U9dSlhRQSIjKRyirNXkA0lcSQD4UXC6iOdJNinMFz9VVwOtWGAO/qreG28Ns9xX+ofzHuiiWhQuK/1D+Y90Ua1XPLcs5bEFHstroJInTv0oFEsjX/O6qAFguI4hvrbAtA6ghs3OIb7p0GnPMO4irq20gHvrOXeAtky9e5gDedYJP3v9UeQFOPwnMFPW3BAgwd+yFk+ydOddL7aXYrxFV3CLJRWBdn7W7kEjsgQIG2n608LgmOdaiTbhwyH7I9lcXDKDIUA0RnA3MVKmoXQZWoFaMagRRMIErXjUmFRoAfVDuFc6sd1Goe+1ZoBkVyu5tYqDGCKAg60ndTWnn2oFwUJ60dKGvZbSiIKllmpDCDqKewHP1VWIkbVZcOO/qreG28Ns3xg/wDUXPMe6KnZuaVHjH19zzHuio2zXPLcs5bMh6LZfX20sho9rcVBlrQsC2qrj8SFgR2iNwTPo6elz5gDkKdt3cOBrjMQCF5MwIA2EBdJiR5eJkl3pJgyu4BMaZJIGpWcoO+U+NHt9IMIB6QJGaVCMWJScwjL4EV0aK4G7aV1jG3jFwMwcsQyjMQrAAZdtZHd4Retx2wLqgvqyqVGV9c3ogab6jTxHfVfhekWDkjONzP0bwNtWOWB66kvSfCG6IckxAi28khisDszuD7akb4lx+yBDMVhyuqnUqSpiAdJB9ho17pLhxmHWQwB0KvyE66aVWY/pRhcu7cj9WwzEyABpqdvDUGYqwwPE8PfDrZg5QWP0bKASAZkqBJzA0oT/mfDR6Z2JjK24js6jfXanMBxO1fz9W2bIYbQiDrG4125UPhTyscx+x/3mrAUxNwY7DIoOKMKf83pkikOJ3Nl79T/AJ/m1GXUCTBGnqoOGHZpkjT1UHCDs0foA+2fVXLm4okdtvIVG8uq+dZCF06UNRIo1xBBrgXQUIvUlNecVxTUk1NWPDdj6vjVeBVhw3Y+qtYbbw2znGfr38x7ooSNRONH6e55j3RS6ms5bZnZhGo6HUUmrUZHoBZrOJIOY2weQUCOUbrOstTC4bE5RDJsNYAgn0tMpmBoNvGq1MXiQwUvZe2PScntjssQWjKILQBA2Bo+GxOKyMr3sMCVOQrMqSAQ5nQgDOYjWB41tpYYaziAra2ySzQdsoIGWYXWDPtqVm1iAxBdW9HKYCmAvb+yQJbwOncaTsPjWDFHwp9KNHInaCQeRqYt47P6eHIjcq+g11AA31jfkKgJi8PizE3UA02UEg/aYdkT4Du5zqbDiYvlZtFF7JBV9V3HaBCzMTzjUaVDDveNv6cKGzmMm2X7Jp1Tn1+yOXf4mq+0qOF4bFiWc2lleyFnMDmUmSQRtMaGCRoasbK4n6RXZNQerdd1JmJkQYgfZ1zeEU8DUg1ajowWwNq8GfrbgdT6AgBhqZzEAA6BT5luUUPiWFJ7Y7tR8RTwNTFMxZ2GfR9XwoGB9D1mu3Po/wCw/wD1J+FewA7HrNZ/Qgv1jeQ+FRvbr51JfrG8h8K9iN186Ahe2NQXYeVExK9k1G0OyKAUuNqaij1y6O0aiu9ZRhTVlwvZvV8aq1NWnC9m9XxreG2sNs1xv+oueY91aAtH43/UXPMe6tAWs5bE7dFTU1ECumgBWbdp17JBVtiraSPukHSIO3jRreFw4GdmWAuXMbnZCgZSN4A19vjVAlhC3W/J3DAqPtwylWEkZZgA7QDJprDYO2shcIe0naM3BMgMUkjeVXUH9dK0WnwT2lEK66lmEuCTJljJMnU/rTHXrm9Jdo3G9UmD4RYfMzWQpJcGS0sDKzrB1FR/5cwyzFsGSTqWI10gCdu711JfBw+xle8c/KmFNUuAwgtIttJyjaSSdSSSSd9SadzHNpsKLCwDV1XmkMXehfE/4aPabQeQrUSbMlwNTRQar8W/YbyNd4fisySTtofVzpvs2sSARB2pNG6o5T6J2Pd50kjnrGRjo4Md2uqkUm9w7H2d0VmcxOS6T61vIfCo4n0k86Q4digH7R3ET3d1P4r0rf8AdVE3CexXomo2vRHlU8X6BqOH9AeVP6lZifSPnXEYxXcT6R86gDXNkVDVvwrZvV8apVNW/Bjo3q+NdMNt4bZ3jf8AUXPMe6tCSjcb/qLnmPdWh2xWctjLboFecUwlupXbUCgKGzxa4ApbDXJO4UhoOhHdyP6GncFxW61wI2HdVkzcnsiAxHLWYHtqNnh7gEG6STH3tCCSftzBmInYDzoycLc//M4hcsDMJ0Izzm9Ln/vrT0lqyyNKGGNK3uHFhHW3F9PUMwPbcNG/ISo7gdNqhe4WxA+mcEBQTJ7RWSWIDCJ2Ph4wQJYWxz57Co3XgZR6z3mqw8LuDe+/h6Wu/pdrxG0bV3CYJkJJuM+kQZ3011Yjl3cz3xVKOX7uY1ZA1VhasRVAhG+3ZPkf2qqw+JK5hyII/g1Z3OdUwFWSk/g7ucZDuNUPcRyouMWe2NJ0YdzDekEq1S8CuYiQezcH7NRHaVpNOYTEklAx9E7+fKovggD2nAXlzJHlTOFw6HZGI5sxjfuHOqIlQdxvoN/nOuYb0F8qSuYmFa22pGgPkdjTuEH0a+VdIm5aVGKbtt5mh56li/TbzNCrnLI2arjgZ0b1fGqRTV3wLZvMfGt+P7N4bZ7j39Q/mPdFQsGjcfT6Z/Me6KUw71TtZbWVqmLy9k0Cy4oa8R7YQ2rhBbLmAJUaxLkgQNJ0nQissp27fOipSj8Wga2L0xySeYHh/goLcY10sXz/AOEA7d503591NKloxrgNVbca0LGzeAUSZWI1AnXl8Na4nFyyluou7SARBbUAARPfPlPdRSpaMaDc9n7UieKNlB6i6JJBUjtAAAzAnTlvyqB4uwEdRc18DAB21A/9QfCalR222o86sA1Zi3xZ11axcGsaa68uU66Aac/XT2H4u7GDZuJ2Se1zaAQuk+InbTnVEKlqxqpcQT4GuNxd/wDt7u0+vkB8fjSmK4g8kixc576aj/OU/wA0wphdpZAMBSx8TCimbTgnKSPFU0UDxPOqE8XdwAbLrAaZI1IiJjv/AJ3rlrid1bZbqGzFgpBYA5SJLJ36wOXwqDRNc0GWFzDstA3jQHzquu4u5OrGRy8aTPFrjIF+TvqojUTmkxE8oA9o8YHiOI3SoJsMWUQxBG/cZHq9XlNNmTLXSxJO51q14ZjtAjeo/A1lsRjbik/RMV7xy057k+oe014cQuR9Q2/NhIjmdP8APZJFwIXWMP0jeZoU1WfOF4weobXftif8/keMO4e4SoJUqSNVOseE0SBlar3o8dH8x8aoENX/AEd2fzHxrfj+zfj+yk6QfXv5j3RVfZNP9IPr38x7oqtU0zszs9buxREwTMSeuugEzlBAA8BpIFJq1PYO7QBLfCSFYddeMiBLej/b/J/mR3eDAx9JckAgNmJbUg6NvyirJGqRNVpRXeBN9nEXhrqCxMiQTHcf99Km/BWJB6+9A3GYyTI9QEaRFXOauE1BRPwOd716e/Pt3gaRBqa8KysD1t4xHZNwlTBJ1HPu8gKtyaG4otKZuDD8S7+c+U+zSofNWZiTevCWJgOQoBmFA5b7+FWZNBYVWrcwOBWyzEFiWgHMQZyzHLxPt1qwYKwpK4SaEtwjY0chZm9YA2OvdRw4VIYye4Rp4UhM12ixaT3JYRoBAHhU8ViM2i6DfzPeaARUaLTtcK10GvUJ4CpCo11aUkoq/wCjuz+Y+NZ9DV/0c2fzHxrp4/s34/spukA+mf1e6Kq1qy6Q/XP5j3RVYprU7anYq158YLcTJY+iiiWbyHxMAcyKFfvBFLHZQTpvpyHjS9pxZU3LkdY8Trp/ptqTsq/ydzRQpbWb2IYaC1bHLNmuN6wpUA+RPnRS+JXcWrvflzWm9WYsCfAkedZLEceaWDXMkJnyqrhobMFJ0GSewe2Rz0G9O4TpGSw6kvcGRXNtlcuFb7Wok65RoWidRVUqmmwWNW5I1VljMjCHWdpHMaGCJBjQmmpqrvL1qi5b0u25yzpqPStPG6mIO/JhsDTuExAuIrrMMAYO4nkR3jY0Ac1E16vE0Ard3oVFvb0i2OQPkLQ2ggyJkTA796AaeggUs3FbRjtxIkAggkesVG3xS0YhwZ8/17qKlUdFdpdOI2zMMCRy1J0MbVwcTtHZ11+EafqKqVGDUSKX+c7RmHGgnSZiJ28qgOKWte2NNxrI79KKFGhXKA2Ntg5cwnTQa7mBQl4rZP2x+v6yNKqVGyakhpI8StffHqk77UxZuAgEGQRIPhUhiKv+jJ0fzX41ns1aDovs/mvxrfj+zfj+z5B/xDs3/nLFFb1xVLJChnAX6G3MAGN5PrrOGziP+4u/nuf/AKr7Tx/B5r9wydSPdFVhwPia5ZeTzxlNY9f7h9bHy/w4xjlh3+9zt824Dh73ymz1l6465wSrM5BgFhIJjcCtvxK8RdQQxUAlgomV7WZTOkNlUU1i8CcsrJZSGUd5QhgvriPXQsda6xUu29YhhEzG4PmJIjxMgxB6+PLOY+cVLx/yMvFllfiio/7/AG+eXuN4lvlRUqFvjNcnTKohAEOmsQvjPfROHcdv2ruGZoYWrSoiKBD2niQe8mI8GTwIq44hwoOuIa3bUgqXKEQyXCpVWV2KqLYl3B5idNobwXDOray7WkUgZ0t8xcbRy7KxBtghWBGskAATB7XDlcNZ0YIBuIoKqjZQDOmUmNxoYIXc+hvVpwoQLg5C7dj/AMmzn9WNKcJsDD2ne4SN2aR2o1OoG7Ek6b6gamnuF2GS2M+jMWdhMw1xi5WecFo9Vc5cpN0JzRqFdMisgvcE0uLYnYTTBUVDLrQEHtKdwPZQeqA5D2V3EWWYiLjIO5QmviSyk+yq+5dOTMt24TndFUi2czozKRGUaSpO40EmKqKzWyPuj2DnvUmsr90ewVVYvji2eqDQzOVDZJIUMrHMDGo7JgbkA91RPSO2WUKCysUGcFSsubgA0JJOa2y+cVVIqVmUHcP0qPVjuHspPiuOAsXnV1GRH7QIOVlU/qDyqqudJktuyn6u2hmTmullcqNS3cpJB7WonUgEqZVSvyg7q4bY7hVLb6TIM3WZRlCkC23WFsyqZGg07Qj+1pirixiluTkMwYPdJAaAdjoRtNExMCpSCgjYT5b1wCvA12hOitD0Y2fzX41nRWi6LnS55r8a6eL7N+P7BcVsTcY+X7Cq17MVe4jW43mP2FCvYeRXWWp2oGSq9rLW2LWxmViS1uQDmOpa2ToCeamATrIMzeX8ORSpSshUXruHIIci3mkMr5rWad5VoDees0bC4qwpGQ9aRooTNdI8BEhPPQVZZanaWpI2cM91le6MqqQUtSD2hs90jQkclEgHWSYIta5bGldZaAGzUK42lcuyKA1ygJTXjQg1SmsynN6FfwqvEj0WzAgkENrqCPMjxk99SDVPNUCdvh1obWrYjbsLprOmmmuvnS3EODrcNkqAnV3RcOXszCtGg0Y5su/KaexNrOCJKzGqmGGvI0q3D2O9653aGOfKNjUTdxAQQQCCIIOoIO4I51wilLuCJn6W4J8dtI/z9IruFwpQz1jtpsxkT30BHD4HJcuXJ+sy6d2VQvwJ9ZphLQWcoAkyYAEnTUxudBRJqJoCLVEGutUKEIK0PRXa55r8azgrR9FNrnmv7Gt+L7N+P7C3j9M/mP2FMqJpxrCkyVBPfFdFpe4V6OLrOKtu2JqtxGEg1perHcKibKndR7KuA4Mo1qK8FrUnCp91fYK58jt/cX2CjguEs9YuRTBNXHyK39xfYKl8lT7q+wUcJHCVFNdFvfuq8+Sp9xfYK78nT7o9lXrleuWQv2spoZati2DtndFPqFR+b7X4aflFHrleuWMzVIPWw+brX4aflFe+brX4aflFXqleuWPz13NWv+brX4aflFe+b7X4aflFHqkeuWOY1AtW0+brX4aflFe+bbP4aflFXqleqWKzV4tW1+bbX4aflFe+bbX4aflFHpleqWIJqM1uPm2z+Gn5RXvmyz+En5RV6ZXqliVrR9FNrnmvxqz+bLP4SflFGsYZEnIoWd4ETWsPFOM2cfHMT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4286" name="Picture 14" descr="http://www.artificer.co/ej03xu3/update/20130925102055305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1" y="4648200"/>
            <a:ext cx="1828800" cy="17526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609600" y="6492875"/>
            <a:ext cx="2895600" cy="365125"/>
          </a:xfrm>
        </p:spPr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68AB1-A2AE-452A-B7ED-5C2B50D3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5334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dirty="0"/>
              <a:t> © Tarun,2018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b="1" dirty="0"/>
              <a:t>Patentability Criteria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381000" y="1600200"/>
          <a:ext cx="8458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4F40D-E99D-44DD-9EE6-E327DAA3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438400" y="10668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00200" y="304800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400">
                <a:solidFill>
                  <a:srgbClr val="0000FF"/>
                </a:solidFill>
              </a:rPr>
              <a:t>Patent Grant Procedure (In Brief)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73914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 b="1">
                <a:solidFill>
                  <a:srgbClr val="0000FF"/>
                </a:solidFill>
              </a:rPr>
              <a:t>		Filing of  PATENT APPLICATION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endParaRPr lang="en-US" sz="2200">
              <a:solidFill>
                <a:srgbClr val="0000FF"/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>
                <a:solidFill>
                  <a:srgbClr val="6600CC"/>
                </a:solidFill>
              </a:rPr>
              <a:t>	     </a:t>
            </a:r>
            <a:r>
              <a:rPr lang="en-US" sz="2200" b="1">
                <a:solidFill>
                  <a:srgbClr val="6600CC"/>
                </a:solidFill>
              </a:rPr>
              <a:t>EXAMINATION &amp; </a:t>
            </a:r>
            <a:r>
              <a:rPr lang="en-US" sz="2200" b="1" i="1">
                <a:solidFill>
                  <a:srgbClr val="800000"/>
                </a:solidFill>
              </a:rPr>
              <a:t>NOVELTY SEARCH</a:t>
            </a:r>
            <a:r>
              <a:rPr lang="en-US" sz="2200">
                <a:solidFill>
                  <a:srgbClr val="800000"/>
                </a:solidFill>
              </a:rPr>
              <a:t> 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endParaRPr lang="en-US" sz="2200">
              <a:solidFill>
                <a:srgbClr val="8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>
                <a:solidFill>
                  <a:srgbClr val="FF0066"/>
                </a:solidFill>
              </a:rPr>
              <a:t>		    </a:t>
            </a:r>
            <a:r>
              <a:rPr lang="en-US" sz="2200" b="1">
                <a:solidFill>
                  <a:srgbClr val="FF0066"/>
                </a:solidFill>
              </a:rPr>
              <a:t>ACCEPTANCE  OR  REFUSAL</a:t>
            </a:r>
          </a:p>
          <a:p>
            <a:pPr eaLnBrk="1" hangingPunct="1">
              <a:spcBef>
                <a:spcPct val="50000"/>
              </a:spcBef>
            </a:pPr>
            <a:endParaRPr lang="en-US" sz="2200" b="1">
              <a:solidFill>
                <a:srgbClr val="FF0066"/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 b="1">
                <a:solidFill>
                  <a:srgbClr val="008000"/>
                </a:solidFill>
              </a:rPr>
              <a:t>	        NOTIFICATION OF “ACCEPTANCE”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 b="1">
                <a:solidFill>
                  <a:srgbClr val="008000"/>
                </a:solidFill>
              </a:rPr>
              <a:t>          IN THE GAZETTE OF INDIA  (part III section 2)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endParaRPr lang="en-US" sz="2200" b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b="1">
                <a:solidFill>
                  <a:srgbClr val="008000"/>
                </a:solidFill>
              </a:rPr>
              <a:t>  		        </a:t>
            </a:r>
            <a:r>
              <a:rPr lang="en-US" sz="2200" b="1">
                <a:solidFill>
                  <a:srgbClr val="FF3300"/>
                </a:solidFill>
              </a:rPr>
              <a:t>OPPOSITION (if any)</a:t>
            </a:r>
          </a:p>
          <a:p>
            <a:pPr eaLnBrk="1" hangingPunct="1">
              <a:spcBef>
                <a:spcPct val="50000"/>
              </a:spcBef>
            </a:pPr>
            <a:endParaRPr lang="en-US" sz="2200" b="1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>
                <a:solidFill>
                  <a:srgbClr val="008000"/>
                </a:solidFill>
              </a:rPr>
              <a:t>                	      </a:t>
            </a:r>
            <a:r>
              <a:rPr lang="en-US" sz="2200" b="1">
                <a:solidFill>
                  <a:srgbClr val="008000"/>
                </a:solidFill>
              </a:rPr>
              <a:t>GRANT  OF   A  PATENT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648200" y="1447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648200" y="2057400"/>
            <a:ext cx="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648200" y="2895600"/>
            <a:ext cx="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648200" y="4038600"/>
            <a:ext cx="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648200" y="4800600"/>
            <a:ext cx="0" cy="838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sz="3600" b="1" u="sng">
                <a:solidFill>
                  <a:srgbClr val="800000"/>
                </a:solidFill>
              </a:rPr>
              <a:t>WHERE TO FILE (jurisdiction)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If THE APPLICANT/FIRST MENTIONED APPLICANT-RESIDES/HAS DOMICILE/HAS PLACE OF BUSINESS/HAS ORIGIN OF INVENTION</a:t>
            </a:r>
            <a:r>
              <a:rPr lang="en-US" sz="2800" dirty="0">
                <a:solidFill>
                  <a:srgbClr val="800000"/>
                </a:solidFill>
              </a:rPr>
              <a:t>/HAS SERVICE ADDRESS(in case of foreign applicant)</a:t>
            </a:r>
            <a:r>
              <a:rPr lang="en-US" sz="2800" dirty="0">
                <a:solidFill>
                  <a:srgbClr val="0033CC"/>
                </a:solidFill>
              </a:rPr>
              <a:t>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D40000"/>
                </a:solidFill>
              </a:rPr>
              <a:t>	</a:t>
            </a:r>
            <a:r>
              <a:rPr lang="en-US" sz="2800" b="1" u="sng" dirty="0">
                <a:solidFill>
                  <a:srgbClr val="990033"/>
                </a:solidFill>
              </a:rPr>
              <a:t>STATES 	</a:t>
            </a:r>
            <a:r>
              <a:rPr lang="en-US" sz="2800" b="1" dirty="0">
                <a:solidFill>
                  <a:srgbClr val="990033"/>
                </a:solidFill>
              </a:rPr>
              <a:t>		     </a:t>
            </a:r>
            <a:r>
              <a:rPr lang="en-US" sz="2800" b="1" u="sng" dirty="0">
                <a:solidFill>
                  <a:srgbClr val="990033"/>
                </a:solidFill>
              </a:rPr>
              <a:t>JURISDICTION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NORTHERN 	       PATENT OFFICE DELHI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SOUTHERN	       PAT. OFFICE CHENNAI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WESTERN	                  PAT. OFFICE MUMBAI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REST OF INDIA         PAT. OFF. KOLKATTA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rgbClr val="990033"/>
              </a:solidFill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6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1143000"/>
          </a:xfrm>
        </p:spPr>
        <p:txBody>
          <a:bodyPr/>
          <a:lstStyle/>
          <a:p>
            <a:r>
              <a:rPr lang="en-US" sz="4000"/>
              <a:t>Who May File 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inventor</a:t>
            </a:r>
          </a:p>
          <a:p>
            <a:pPr>
              <a:lnSpc>
                <a:spcPct val="90000"/>
              </a:lnSpc>
            </a:pPr>
            <a:r>
              <a:rPr lang="en-US" sz="2800"/>
              <a:t>Assignee of the inventor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* The natural person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* The legal entity</a:t>
            </a:r>
          </a:p>
          <a:p>
            <a:pPr>
              <a:lnSpc>
                <a:spcPct val="90000"/>
              </a:lnSpc>
            </a:pPr>
            <a:r>
              <a:rPr lang="en-US" sz="2800"/>
              <a:t>The legal representative of the deceased applicant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990000"/>
                </a:solidFill>
              </a:rPr>
              <a:t>For PCT int. Application:- the applicant or at least one applicant should be a resident or national of india</a:t>
            </a:r>
          </a:p>
        </p:txBody>
      </p:sp>
    </p:spTree>
    <p:extLst>
      <p:ext uri="{BB962C8B-B14F-4D97-AF65-F5344CB8AC3E}">
        <p14:creationId xmlns:p14="http://schemas.microsoft.com/office/powerpoint/2010/main" val="4089042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Apply ?</a:t>
            </a:r>
            <a:endParaRPr lang="en-A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41148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APPLICATION ON FORM –1 with covering letter in the name of controller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SPECIFICATION PROVISIONAL/COMPLETE ON FORM –2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ABSTRACT OF INVENTION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STATEMENT AND UNDERTAKING OF FOREIGN FILING PARTICULARS ON FORM -3- if any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PROOF OF RIGHT—if applicable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DECLARATION OF INVENTORSHIP ON FORM- 5</a:t>
            </a:r>
          </a:p>
        </p:txBody>
      </p:sp>
    </p:spTree>
    <p:extLst>
      <p:ext uri="{BB962C8B-B14F-4D97-AF65-F5344CB8AC3E}">
        <p14:creationId xmlns:p14="http://schemas.microsoft.com/office/powerpoint/2010/main" val="248401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Contd….</a:t>
            </a:r>
            <a:endParaRPr lang="en-A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CERTIFIED COPIES OF PRIORITY DOCUMENTS- if applicable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POWER OF ATTOERNEY-if applicable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MAY BE LEFT/SENT TO THE APPROPRIATE OFFICE IN HINDI/ENGLISH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MAY BE FILED IN ELECTRONIC FORM WITH ONE COPY ON WHITE PAPER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IF APPLICATION DISCLOSES SEQUENCE LISTING OF NUCLEOTIDES AND/OR AMINO ACIDS,IT SHOULD BE FILED IN ELECTRONIC FORM</a:t>
            </a:r>
            <a:endParaRPr lang="en-AU" sz="24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131217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Applications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Ordinary  Applications</a:t>
            </a:r>
          </a:p>
          <a:p>
            <a:r>
              <a:rPr lang="en-US" dirty="0"/>
              <a:t>Convention Application</a:t>
            </a:r>
          </a:p>
          <a:p>
            <a:r>
              <a:rPr lang="en-US" dirty="0"/>
              <a:t>Patent of Addition Application</a:t>
            </a:r>
          </a:p>
          <a:p>
            <a:r>
              <a:rPr lang="en-US" dirty="0"/>
              <a:t>Divisional Applications</a:t>
            </a:r>
          </a:p>
          <a:p>
            <a:r>
              <a:rPr lang="en-US" dirty="0"/>
              <a:t>PCT International Phase Application</a:t>
            </a:r>
          </a:p>
          <a:p>
            <a:r>
              <a:rPr lang="en-US" dirty="0"/>
              <a:t>PCT National Phase Application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2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6FAFC1-A508-470B-8FCE-8D7794633651}" type="slidenum">
              <a:rPr lang="en-US"/>
              <a:pPr/>
              <a:t>2</a:t>
            </a:fld>
            <a:endParaRPr lang="en-US"/>
          </a:p>
        </p:txBody>
      </p:sp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1447800" y="8382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/>
            <a:r>
              <a:rPr lang="en-US" sz="4000" b="1">
                <a:solidFill>
                  <a:schemeClr val="folHlink"/>
                </a:solidFill>
                <a:latin typeface="Clarendon Condensed" pitchFamily="18" charset="0"/>
              </a:rPr>
              <a:t>What is Intellectual Property</a:t>
            </a:r>
            <a:br>
              <a:rPr lang="en-US" sz="4000" b="1">
                <a:solidFill>
                  <a:schemeClr val="folHlink"/>
                </a:solidFill>
                <a:latin typeface="Clarendon Condensed" pitchFamily="18" charset="0"/>
              </a:rPr>
            </a:br>
            <a:r>
              <a:rPr lang="en-US" sz="4000" b="1">
                <a:solidFill>
                  <a:schemeClr val="folHlink"/>
                </a:solidFill>
                <a:latin typeface="Clarendon Condensed" pitchFamily="18" charset="0"/>
              </a:rPr>
              <a:t>Right (IPR)?</a:t>
            </a:r>
            <a:r>
              <a:rPr lang="en-US" sz="4300" b="1">
                <a:solidFill>
                  <a:schemeClr val="tx2"/>
                </a:solidFill>
                <a:latin typeface="Clarendon Condensed" pitchFamily="18" charset="0"/>
              </a:rPr>
              <a:t> </a:t>
            </a:r>
            <a:endParaRPr lang="en-US" sz="39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1600200" y="1905000"/>
            <a:ext cx="7543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tabLst>
                <a:tab pos="627063" algn="l"/>
              </a:tabLst>
            </a:pPr>
            <a:r>
              <a:rPr lang="en-GB" sz="3200" b="1" dirty="0">
                <a:solidFill>
                  <a:schemeClr val="tx2"/>
                </a:solidFill>
                <a:latin typeface="Arial Narrow" pitchFamily="34" charset="0"/>
              </a:rPr>
              <a:t>Intellectual Property Right</a:t>
            </a:r>
            <a:endParaRPr lang="en-US" sz="1900" dirty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tabLst>
                <a:tab pos="627063" algn="l"/>
              </a:tabLst>
            </a:pPr>
            <a:endParaRPr lang="en-US" sz="900" dirty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  <a:tabLst>
                <a:tab pos="627063" algn="l"/>
              </a:tabLst>
            </a:pP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not to be confused with IP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  <a:tabLst>
                <a:tab pos="62706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  it is a </a:t>
            </a:r>
            <a:r>
              <a:rPr lang="en-US" sz="2000" b="1" u="sng" dirty="0">
                <a:solidFill>
                  <a:schemeClr val="tx2"/>
                </a:solidFill>
                <a:latin typeface="Arial Narrow" pitchFamily="34" charset="0"/>
              </a:rPr>
              <a:t>right</a:t>
            </a: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 vested in the asset, not the asset itself. (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means </a:t>
            </a:r>
            <a:r>
              <a:rPr lang="en-US" sz="1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person or other entity can have a vested interest in a tangible or intangible asset if there are no conditions to its ownership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time during which a person or entity is required to wait before exercising ownership of the asset is known as the vesting period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0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  <a:tabLst>
                <a:tab pos="62706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  e.g.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an idea / invention is IP, a patent registration is an 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customer / price list is IP, a right of confidentiality is an 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secret production method is IP, a right to a trade secret is an 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particular way of representation is IP, copyright or a design  registration is an 	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brand / trade name is IP, a trade mark registration is an IPR</a:t>
            </a:r>
            <a:endParaRPr lang="en-US" sz="1500" b="1" dirty="0">
              <a:solidFill>
                <a:schemeClr val="tx2"/>
              </a:solidFill>
              <a:latin typeface="Arial Narrow" pitchFamily="34" charset="0"/>
            </a:endParaRPr>
          </a:p>
          <a:p>
            <a:pPr marL="342900" lvl="3"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endParaRPr lang="en-US" sz="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228600" y="6096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>
              <a:latin typeface="Verdana" pitchFamily="34" charset="0"/>
            </a:endParaRPr>
          </a:p>
        </p:txBody>
      </p:sp>
      <p:pic>
        <p:nvPicPr>
          <p:cNvPr id="386054" name="Picture 6" descr="j02991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1100138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8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from filing to grant of a patent </a:t>
            </a:r>
          </a:p>
        </p:txBody>
      </p:sp>
    </p:spTree>
    <p:extLst>
      <p:ext uri="{BB962C8B-B14F-4D97-AF65-F5344CB8AC3E}">
        <p14:creationId xmlns:p14="http://schemas.microsoft.com/office/powerpoint/2010/main" val="3163838867"/>
      </p:ext>
    </p:extLst>
  </p:cSld>
  <p:clrMapOvr>
    <a:masterClrMapping/>
  </p:clrMapOvr>
  <p:transition>
    <p:wipe/>
    <p:sndAc>
      <p:endSnd/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52400"/>
            <a:ext cx="8802687" cy="679450"/>
          </a:xfrm>
          <a:ln>
            <a:solidFill>
              <a:srgbClr val="FFFFFF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STAGES - FILING TO  GRANT OF PATENT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762000" y="1905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PUBLICATION OF APPLICATION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85800" y="2667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REQUEST FOR EXAMINATION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85800" y="4191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Times New Roman" pitchFamily="18" charset="0"/>
              </a:rPr>
              <a:t>GRANT OF PATENT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257800" y="3429000"/>
            <a:ext cx="3124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3rd Party Representation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876800" y="59436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Times New Roman" pitchFamily="18" charset="0"/>
              </a:rPr>
              <a:t>Revocation/Amendment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00600" y="4572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OPPOSITION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362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2286000" y="160020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2860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2286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286000" y="3962400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495800" y="1981200"/>
            <a:ext cx="3432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latin typeface="Times New Roman" pitchFamily="18" charset="0"/>
              </a:rPr>
              <a:t> PROMPTLY AFTER 18 MONTHS FROM P.D.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495800" y="2743200"/>
            <a:ext cx="2598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b="1">
                <a:latin typeface="Times New Roman" pitchFamily="18" charset="0"/>
              </a:rPr>
              <a:t>WITHIN 48 MONTHS FROM F.D</a:t>
            </a:r>
            <a:r>
              <a:rPr lang="en-US" sz="100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419600" y="3886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latin typeface="Times New Roman" pitchFamily="18" charset="0"/>
              </a:rPr>
              <a:t> ALL OBJECTIONS TO BE COMPLIED    WITHIN 12 MONTHS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4284663" y="1219200"/>
            <a:ext cx="4859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400" b="1">
                <a:solidFill>
                  <a:srgbClr val="B03D1E"/>
                </a:solidFill>
                <a:latin typeface="Times New Roman" pitchFamily="18" charset="0"/>
              </a:rPr>
              <a:t> IF P.S.IS FILED C.S. TO BE FILED WITHIN 12MONTHS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2667000" y="4800600"/>
            <a:ext cx="1858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latin typeface="Times New Roman" pitchFamily="18" charset="0"/>
              </a:rPr>
              <a:t> WITHIN  12  MONTHS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762000" y="1143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FILING OF APPLICATION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PROVNL. / COMPLETE</a:t>
            </a: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2362200" y="480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4724400" y="4572000"/>
            <a:ext cx="7620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676400" y="5105400"/>
            <a:ext cx="1524000" cy="51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1600" b="1">
                <a:latin typeface="Tahoma" pitchFamily="34" charset="0"/>
              </a:rPr>
              <a:t>Decision of 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1600" b="1">
                <a:latin typeface="Tahoma" pitchFamily="34" charset="0"/>
              </a:rPr>
              <a:t>Controller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8001000" y="6019800"/>
            <a:ext cx="0" cy="381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>
            <a:off x="24384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685800" y="3429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EXAMINATION-ISSUE OF FER</a:t>
            </a:r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43434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H="1">
            <a:off x="1524000" y="5867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2362200" y="4038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139700" y="5715000"/>
            <a:ext cx="1447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Pct val="90000"/>
            </a:pPr>
            <a:r>
              <a:rPr lang="en-US" sz="1600" b="1">
                <a:latin typeface="Tahoma" pitchFamily="34" charset="0"/>
              </a:rPr>
              <a:t>Appeal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V="1">
            <a:off x="4343400" y="6248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838200" y="61722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AU" sz="2800" b="1">
                <a:solidFill>
                  <a:srgbClr val="B03D1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Appellate </a:t>
            </a:r>
            <a:r>
              <a:rPr lang="en-US" sz="2800" b="1">
                <a:solidFill>
                  <a:srgbClr val="B03D1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1214735133"/>
      </p:ext>
    </p:extLst>
  </p:cSld>
  <p:clrMapOvr>
    <a:masterClrMapping/>
  </p:clrMapOvr>
  <p:transition>
    <p:wipe/>
    <p:sndAc>
      <p:endSnd/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Formality Check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Examiner checks the formal requirements before accepting the application and the fee – this is done immediately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Issue of application number and the cash receipt – this is done the same day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case of receipt of application by post, cash receipt, application number is sent by post within 2-3 days</a:t>
            </a:r>
          </a:p>
        </p:txBody>
      </p:sp>
    </p:spTree>
    <p:extLst>
      <p:ext uri="{BB962C8B-B14F-4D97-AF65-F5344CB8AC3E}">
        <p14:creationId xmlns:p14="http://schemas.microsoft.com/office/powerpoint/2010/main" val="2819464927"/>
      </p:ext>
    </p:extLst>
  </p:cSld>
  <p:clrMapOvr>
    <a:masterClrMapping/>
  </p:clrMapOvr>
  <p:transition>
    <p:wipe/>
    <p:sndAc>
      <p:endSnd/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 PROCEDURE FROM FILING TO</a:t>
            </a:r>
            <a:br>
              <a:rPr lang="en-US" sz="3200"/>
            </a:br>
            <a:r>
              <a:rPr lang="en-US" sz="3200"/>
              <a:t> GRANT OF PATENT (Cont.)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685800" y="18288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8EE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rgbClr val="008600"/>
              </a:solidFill>
            </a:endParaRPr>
          </a:p>
          <a:p>
            <a:pPr algn="ctr"/>
            <a:r>
              <a:rPr lang="en-US" sz="2000" b="1">
                <a:solidFill>
                  <a:srgbClr val="008600"/>
                </a:solidFill>
              </a:rPr>
              <a:t>GRANT OF PATENT</a:t>
            </a:r>
          </a:p>
          <a:p>
            <a:pPr algn="ctr"/>
            <a:endParaRPr lang="en-US" sz="2000" b="1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62000" y="50292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F98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8600"/>
                </a:solidFill>
                <a:latin typeface="Times New Roman" pitchFamily="18" charset="0"/>
              </a:rPr>
              <a:t>REVOCATION  OF PATENT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33400" y="3200400"/>
            <a:ext cx="3657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E8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POST GRANT OPPOSITION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4572000" y="3352800"/>
            <a:ext cx="175260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Decision of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41910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6629400" y="3352800"/>
            <a:ext cx="152400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Appellate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Board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400800" y="5033963"/>
            <a:ext cx="17907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High Court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3581400" y="5791200"/>
            <a:ext cx="350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267200" y="5257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5029200" y="2133600"/>
            <a:ext cx="304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Rejection of opposition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H="1">
            <a:off x="80772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20574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V="1">
            <a:off x="55626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V="1">
            <a:off x="73152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6324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8534400" y="235267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8175625" y="51911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38100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3810000" y="4800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 flipV="1">
            <a:off x="73914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2743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2743200" y="4495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54864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7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b="1" u="sng">
                <a:solidFill>
                  <a:srgbClr val="981676"/>
                </a:solidFill>
              </a:rPr>
              <a:t>THE FEE SCHEDULE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" y="762000"/>
          <a:ext cx="8686800" cy="589788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 what payable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Prov./Comp spec.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PAGES EXCEEDING 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CLAIMS EXCEEDING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*Request for extension of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FOR EARLY PUBLICATION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for Examination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EXPRESS REQUEST FOR EXAMN.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*Change of Applicant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*Notice of Opposition                              *Certified Copy\Certificate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*On a petition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*Restoration of lapsed patent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23412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Individual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1000/2000/3000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D4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Company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4000/8000/1200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C613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RENEWAL FEES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rd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6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Year(per year)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Year—do--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15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Year---do---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20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year----do---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23412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3238B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E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3412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E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D4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1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01613" y="381000"/>
            <a:ext cx="88392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IMPORTANT FEES IN DIFFERENT PROCEEDINGS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549400"/>
            <a:ext cx="85344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ym typeface="Wingdings" pitchFamily="2" charset="2"/>
              </a:rPr>
              <a:t>					        </a:t>
            </a:r>
            <a:r>
              <a:rPr lang="en-US" sz="2200" b="1" u="sng" dirty="0">
                <a:solidFill>
                  <a:srgbClr val="000099"/>
                </a:solidFill>
                <a:sym typeface="Wingdings" pitchFamily="2" charset="2"/>
              </a:rPr>
              <a:t>Individual</a:t>
            </a:r>
            <a:r>
              <a:rPr lang="en-US" sz="2200" dirty="0">
                <a:solidFill>
                  <a:srgbClr val="000099"/>
                </a:solidFill>
                <a:sym typeface="Wingdings" pitchFamily="2" charset="2"/>
              </a:rPr>
              <a:t>	      </a:t>
            </a:r>
            <a:r>
              <a:rPr lang="en-US" sz="2200" b="1" u="sng" dirty="0">
                <a:solidFill>
                  <a:srgbClr val="000099"/>
                </a:solidFill>
                <a:sym typeface="Wingdings" pitchFamily="2" charset="2"/>
              </a:rPr>
              <a:t>Legal Entity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dirty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sz="2200" b="1" dirty="0">
                <a:solidFill>
                  <a:srgbClr val="000099"/>
                </a:solidFill>
                <a:sym typeface="Wingdings" pitchFamily="2" charset="2"/>
              </a:rPr>
              <a:t>Application for Grant of Patent		1000		 4000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Request for Examination of Application	2500	            10000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Request for Publication	                          2500	            10000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Substitution of Applicant			  500		 2000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Notice of Opposition			             1500		 6000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Restoration of Lapsed Patent		      1500		 6000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Renewal Fees (for 20 years)		           48000	          192000</a:t>
            </a:r>
          </a:p>
          <a:p>
            <a:pPr>
              <a:spcBef>
                <a:spcPct val="50000"/>
              </a:spcBef>
            </a:pPr>
            <a:r>
              <a:rPr lang="en-US" sz="2200" b="1" dirty="0">
                <a:solidFill>
                  <a:srgbClr val="000099"/>
                </a:solidFill>
              </a:rPr>
              <a:t>PS. Professional help Patent Drafting costs around 30000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678488" y="1033463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99"/>
                </a:solidFill>
              </a:rPr>
              <a:t>(Amount in Rupees)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8401050" y="6286500"/>
            <a:ext cx="742950" cy="571500"/>
          </a:xfrm>
          <a:custGeom>
            <a:avLst/>
            <a:gdLst>
              <a:gd name="G0" fmla="+- 4855 0 0"/>
              <a:gd name="G1" fmla="+- 21600 0 4855"/>
              <a:gd name="G2" fmla="+- 21600 0 485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55" y="10800"/>
                </a:move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5" y="14083"/>
                  <a:pt x="16745" y="10800"/>
                </a:cubicBezTo>
                <a:cubicBezTo>
                  <a:pt x="16745" y="7517"/>
                  <a:pt x="14083" y="4855"/>
                  <a:pt x="10800" y="4855"/>
                </a:cubicBezTo>
                <a:cubicBezTo>
                  <a:pt x="7517" y="4855"/>
                  <a:pt x="4855" y="7517"/>
                  <a:pt x="4855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500" b="1">
              <a:solidFill>
                <a:srgbClr val="333333"/>
              </a:solidFill>
            </a:endParaRPr>
          </a:p>
          <a:p>
            <a:pPr eaLnBrk="0" hangingPunct="0"/>
            <a:r>
              <a:rPr lang="en-US" sz="1200" b="1">
                <a:solidFill>
                  <a:srgbClr val="333333"/>
                </a:solidFill>
              </a:rPr>
              <a:t> </a:t>
            </a:r>
            <a:r>
              <a:rPr lang="en-US" sz="1000" b="1">
                <a:solidFill>
                  <a:srgbClr val="000099"/>
                </a:solidFill>
              </a:rPr>
              <a:t>SKM</a:t>
            </a:r>
          </a:p>
        </p:txBody>
      </p:sp>
    </p:spTree>
    <p:extLst>
      <p:ext uri="{BB962C8B-B14F-4D97-AF65-F5344CB8AC3E}">
        <p14:creationId xmlns:p14="http://schemas.microsoft.com/office/powerpoint/2010/main" val="311970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 autoUpdateAnimBg="0"/>
      <p:bldP spid="59395" grpId="0" autoUpdateAnimBg="0"/>
      <p:bldP spid="5939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200"/>
              <a:t>DUTIES OF PATENTEE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/>
              <a:t>Maintenance of the patent</a:t>
            </a:r>
          </a:p>
          <a:p>
            <a:pPr>
              <a:lnSpc>
                <a:spcPct val="110000"/>
              </a:lnSpc>
              <a:buClr>
                <a:srgbClr val="C613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C61300"/>
                </a:solidFill>
              </a:rPr>
              <a:t>Pay renewal fees </a:t>
            </a:r>
          </a:p>
          <a:p>
            <a:pPr>
              <a:lnSpc>
                <a:spcPct val="110000"/>
              </a:lnSpc>
              <a:buClr>
                <a:srgbClr val="C613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C61300"/>
                </a:solidFill>
              </a:rPr>
              <a:t>Every  year till the end of the term</a:t>
            </a:r>
          </a:p>
          <a:p>
            <a:pPr>
              <a:lnSpc>
                <a:spcPct val="110000"/>
              </a:lnSpc>
              <a:buClr>
                <a:srgbClr val="C613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C61300"/>
                </a:solidFill>
              </a:rPr>
              <a:t>Time limit: before end of the preceeding year ( 6 months extn. Available )</a:t>
            </a:r>
          </a:p>
          <a:p>
            <a:pPr>
              <a:lnSpc>
                <a:spcPct val="110000"/>
              </a:lnSpc>
            </a:pPr>
            <a:r>
              <a:rPr lang="en-US" sz="2400" b="1"/>
              <a:t>Working of the patents:</a:t>
            </a:r>
          </a:p>
          <a:p>
            <a:pPr>
              <a:lnSpc>
                <a:spcPct val="110000"/>
              </a:lnSpc>
              <a:buClr>
                <a:srgbClr val="0086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008600"/>
                </a:solidFill>
              </a:rPr>
              <a:t>Inventions are to be worked in India on commercial scale</a:t>
            </a:r>
          </a:p>
          <a:p>
            <a:pPr>
              <a:lnSpc>
                <a:spcPct val="110000"/>
              </a:lnSpc>
              <a:buClr>
                <a:srgbClr val="0086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008600"/>
                </a:solidFill>
              </a:rPr>
              <a:t>Failing which compulsory licence may be issued</a:t>
            </a:r>
          </a:p>
        </p:txBody>
      </p:sp>
    </p:spTree>
    <p:extLst>
      <p:ext uri="{BB962C8B-B14F-4D97-AF65-F5344CB8AC3E}">
        <p14:creationId xmlns:p14="http://schemas.microsoft.com/office/powerpoint/2010/main" val="20706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050"/>
          <p:cNvSpPr txBox="1">
            <a:spLocks noChangeArrowheads="1"/>
          </p:cNvSpPr>
          <p:nvPr/>
        </p:nvSpPr>
        <p:spPr bwMode="auto">
          <a:xfrm>
            <a:off x="495300" y="192088"/>
            <a:ext cx="8077200" cy="771525"/>
          </a:xfrm>
          <a:prstGeom prst="rect">
            <a:avLst/>
          </a:prstGeom>
          <a:solidFill>
            <a:schemeClr val="tx1"/>
          </a:solidFill>
          <a:ln w="9525">
            <a:solidFill>
              <a:srgbClr val="FFF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>
                <a:solidFill>
                  <a:srgbClr val="66FF33"/>
                </a:solidFill>
                <a:latin typeface="Arial Black" pitchFamily="34" charset="0"/>
              </a:rPr>
              <a:t>Role of Patent Attorney</a:t>
            </a:r>
          </a:p>
        </p:txBody>
      </p:sp>
      <p:sp>
        <p:nvSpPr>
          <p:cNvPr id="61443" name="Text Box 2051"/>
          <p:cNvSpPr txBox="1">
            <a:spLocks noChangeArrowheads="1"/>
          </p:cNvSpPr>
          <p:nvPr/>
        </p:nvSpPr>
        <p:spPr bwMode="auto">
          <a:xfrm>
            <a:off x="0" y="1066800"/>
            <a:ext cx="914400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2625" indent="-682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96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400" b="1" dirty="0">
                <a:sym typeface="Wingdings" pitchFamily="2" charset="2"/>
              </a:rPr>
              <a:t>  </a:t>
            </a:r>
            <a:r>
              <a:rPr lang="en-US" sz="3400" b="1" dirty="0">
                <a:sym typeface="Wingdings 2" pitchFamily="18" charset="2"/>
              </a:rPr>
              <a:t></a:t>
            </a:r>
            <a:r>
              <a:rPr lang="en-US" sz="3400" b="1" dirty="0">
                <a:sym typeface="Wingdings" pitchFamily="2" charset="2"/>
              </a:rPr>
              <a:t>Drafting of Specification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400" b="1" dirty="0">
                <a:sym typeface="Wingdings" pitchFamily="2" charset="2"/>
              </a:rPr>
              <a:t>     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  </a:t>
            </a:r>
            <a:r>
              <a:rPr lang="en-US" b="1" dirty="0">
                <a:sym typeface="Wingdings 3" pitchFamily="18" charset="2"/>
              </a:rPr>
              <a:t>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Possible equivalent variations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       </a:t>
            </a:r>
            <a:r>
              <a:rPr lang="en-US" b="1" dirty="0">
                <a:sym typeface="Wingdings 3" pitchFamily="18" charset="2"/>
              </a:rPr>
              <a:t>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Broadest valid claim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      </a:t>
            </a:r>
            <a:r>
              <a:rPr lang="en-US" b="1" dirty="0">
                <a:sym typeface="Wingdings 3" pitchFamily="18" charset="2"/>
              </a:rPr>
              <a:t>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Avoid any pitfall</a:t>
            </a:r>
          </a:p>
          <a:p>
            <a:pPr>
              <a:spcBef>
                <a:spcPct val="50000"/>
              </a:spcBef>
            </a:pPr>
            <a:r>
              <a:rPr lang="en-US" sz="3400" b="1" dirty="0"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 2" pitchFamily="18" charset="2"/>
              </a:rPr>
              <a:t></a:t>
            </a:r>
            <a:r>
              <a:rPr lang="en-US" sz="3400" b="1" dirty="0">
                <a:sym typeface="Wingdings" pitchFamily="2" charset="2"/>
              </a:rPr>
              <a:t>Submission against Office Objections and related Proceedings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 2" pitchFamily="18" charset="2"/>
              </a:rPr>
              <a:t></a:t>
            </a:r>
            <a:r>
              <a:rPr lang="en-US" sz="3200" b="1" dirty="0">
                <a:sym typeface="Wingdings" pitchFamily="2" charset="2"/>
              </a:rPr>
              <a:t>To face Opposition Proceedings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 2" pitchFamily="18" charset="2"/>
              </a:rPr>
              <a:t></a:t>
            </a:r>
            <a:r>
              <a:rPr lang="en-US" sz="3200" b="1" dirty="0">
                <a:sym typeface="Wingdings" pitchFamily="2" charset="2"/>
              </a:rPr>
              <a:t>Execution of </a:t>
            </a:r>
            <a:r>
              <a:rPr lang="en-US" sz="3200" b="1" dirty="0" err="1">
                <a:sym typeface="Wingdings" pitchFamily="2" charset="2"/>
              </a:rPr>
              <a:t>Licence</a:t>
            </a:r>
            <a:r>
              <a:rPr lang="en-US" sz="3200" b="1" dirty="0">
                <a:sym typeface="Wingdings" pitchFamily="2" charset="2"/>
              </a:rPr>
              <a:t> Agreement, Deed of Assignment and other Legal Matters</a:t>
            </a:r>
          </a:p>
        </p:txBody>
      </p:sp>
      <p:sp>
        <p:nvSpPr>
          <p:cNvPr id="61444" name="AutoShape 2052"/>
          <p:cNvSpPr>
            <a:spLocks noChangeArrowheads="1"/>
          </p:cNvSpPr>
          <p:nvPr/>
        </p:nvSpPr>
        <p:spPr bwMode="auto">
          <a:xfrm>
            <a:off x="8401050" y="6286500"/>
            <a:ext cx="742950" cy="571500"/>
          </a:xfrm>
          <a:custGeom>
            <a:avLst/>
            <a:gdLst>
              <a:gd name="G0" fmla="+- 4855 0 0"/>
              <a:gd name="G1" fmla="+- 21600 0 4855"/>
              <a:gd name="G2" fmla="+- 21600 0 485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55" y="10800"/>
                </a:move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5" y="14083"/>
                  <a:pt x="16745" y="10800"/>
                </a:cubicBezTo>
                <a:cubicBezTo>
                  <a:pt x="16745" y="7517"/>
                  <a:pt x="14083" y="4855"/>
                  <a:pt x="10800" y="4855"/>
                </a:cubicBezTo>
                <a:cubicBezTo>
                  <a:pt x="7517" y="4855"/>
                  <a:pt x="4855" y="7517"/>
                  <a:pt x="4855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500" b="1">
              <a:solidFill>
                <a:srgbClr val="333333"/>
              </a:solidFill>
            </a:endParaRPr>
          </a:p>
          <a:p>
            <a:pPr eaLnBrk="0" hangingPunct="0"/>
            <a:r>
              <a:rPr lang="en-US" sz="1200" b="1"/>
              <a:t> </a:t>
            </a:r>
            <a:r>
              <a:rPr lang="en-US" sz="1000" b="1"/>
              <a:t>SKM</a:t>
            </a:r>
          </a:p>
        </p:txBody>
      </p:sp>
    </p:spTree>
    <p:extLst>
      <p:ext uri="{BB962C8B-B14F-4D97-AF65-F5344CB8AC3E}">
        <p14:creationId xmlns:p14="http://schemas.microsoft.com/office/powerpoint/2010/main" val="19837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 autoUpdateAnimBg="0"/>
      <p:bldP spid="61443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38361E-6576-4D2E-A56A-E12C72D97231}" type="slidenum">
              <a:rPr lang="en-US"/>
              <a:pPr/>
              <a:t>3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315200" cy="14319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>
                <a:solidFill>
                  <a:schemeClr val="folHlink"/>
                </a:solidFill>
              </a:rPr>
              <a:t>How Intellectual Property Law Works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2004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Affirmative Rights, NOT Protection</a:t>
            </a:r>
          </a:p>
          <a:p>
            <a:r>
              <a:rPr lang="en-US" dirty="0"/>
              <a:t>Allows owner to file a lawsuit against a transgressor(</a:t>
            </a:r>
            <a:r>
              <a:rPr lang="en-US" sz="11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person who breaks a law or moral rule: The system seems to be designed to punish the </a:t>
            </a:r>
            <a:r>
              <a:rPr lang="en-US" sz="11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transgressor</a:t>
            </a:r>
            <a:r>
              <a:rPr lang="en-US" sz="11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rather than help his victim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Does not stop a transgressor</a:t>
            </a:r>
          </a:p>
        </p:txBody>
      </p:sp>
      <p:pic>
        <p:nvPicPr>
          <p:cNvPr id="373764" name="Picture 4" descr="BD0551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0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4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F4D1BE-B489-4790-86C5-576F26AC1D58}" type="slidenum">
              <a:rPr lang="en-US"/>
              <a:pPr/>
              <a:t>4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934200" cy="13112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500" b="1" i="1">
                <a:solidFill>
                  <a:schemeClr val="folHlink"/>
                </a:solidFill>
              </a:rPr>
              <a:t>Intellectual Property Rights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876800"/>
          </a:xfrm>
        </p:spPr>
        <p:txBody>
          <a:bodyPr/>
          <a:lstStyle/>
          <a:p>
            <a:pPr>
              <a:buClr>
                <a:schemeClr val="bg1"/>
              </a:buClr>
              <a:buFont typeface="Wingdings 2" pitchFamily="18" charset="2"/>
              <a:buNone/>
            </a:pPr>
            <a:endParaRPr lang="en-US" sz="2900">
              <a:solidFill>
                <a:srgbClr val="0000FF"/>
              </a:solidFill>
            </a:endParaRPr>
          </a:p>
          <a:p>
            <a:pPr>
              <a:buClr>
                <a:schemeClr val="bg1"/>
              </a:buClr>
              <a:buFont typeface="Wingdings 2" pitchFamily="18" charset="2"/>
              <a:buNone/>
            </a:pPr>
            <a:endParaRPr lang="en-US" sz="2900">
              <a:solidFill>
                <a:srgbClr val="0000FF"/>
              </a:solidFill>
              <a:sym typeface="Wingdings 2" pitchFamily="18" charset="2"/>
            </a:endParaRPr>
          </a:p>
          <a:p>
            <a:endParaRPr lang="en-US" sz="2000">
              <a:solidFill>
                <a:srgbClr val="0000FF"/>
              </a:solidFill>
            </a:endParaRPr>
          </a:p>
          <a:p>
            <a:endParaRPr lang="en-US" sz="2000">
              <a:solidFill>
                <a:srgbClr val="0000FF"/>
              </a:solidFill>
            </a:endParaRPr>
          </a:p>
          <a:p>
            <a:endParaRPr lang="en-US" sz="2000" b="1">
              <a:solidFill>
                <a:srgbClr val="0000FF"/>
              </a:solidFill>
            </a:endParaRPr>
          </a:p>
          <a:p>
            <a:endParaRPr lang="en-US" sz="2000" b="1">
              <a:solidFill>
                <a:srgbClr val="0000FF"/>
              </a:solidFill>
            </a:endParaRPr>
          </a:p>
        </p:txBody>
      </p:sp>
      <p:pic>
        <p:nvPicPr>
          <p:cNvPr id="293892" name="Picture 4" descr="BD0501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609600" y="2057400"/>
            <a:ext cx="3733800" cy="4117975"/>
          </a:xfrm>
          <a:prstGeom prst="rect">
            <a:avLst/>
          </a:prstGeom>
          <a:noFill/>
          <a:ln w="9525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“INDUSTRIAL PROPERTIES”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PATENTS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INDUSTRIAL DESIGNS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TRADEMARKS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TRADE SECRETS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PLANT VARIETIES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INTEGRATED CIRCUITS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GEOGRAPHICAL 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INDICATORS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724400" y="1143000"/>
            <a:ext cx="4191000" cy="4848225"/>
          </a:xfrm>
          <a:prstGeom prst="rect">
            <a:avLst/>
          </a:prstGeom>
          <a:noFill/>
          <a:ln w="9525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 dirty="0">
                <a:latin typeface="Times New Roman" pitchFamily="18" charset="0"/>
              </a:rPr>
              <a:t>       </a:t>
            </a: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“COPYRIGHT”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LITERARY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NOVEL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POEM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PLAYS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         FILMS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         MUSICAL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         ARTISTIC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DRAWINGS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PHOTOGRAHS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PERFORMING ARTS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SCULPTURES</a:t>
            </a:r>
            <a:r>
              <a:rPr lang="en-US" sz="2400" dirty="0">
                <a:latin typeface="Times New Roman" pitchFamily="18" charset="0"/>
              </a:rPr>
              <a:t>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b="1" dirty="0">
                <a:latin typeface="Times New Roman" pitchFamily="18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0015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atent_1Delhi"/>
          <p:cNvPicPr>
            <a:picLocks noChangeAspect="1" noChangeArrowheads="1"/>
          </p:cNvPicPr>
          <p:nvPr/>
        </p:nvPicPr>
        <p:blipFill>
          <a:blip r:embed="rId3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75438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0"/>
            <a:ext cx="7620000" cy="2667000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3000" b="1" dirty="0">
                <a:solidFill>
                  <a:schemeClr val="accent2"/>
                </a:solidFill>
              </a:rPr>
              <a:t>           Intellectual  property</a:t>
            </a:r>
          </a:p>
          <a:p>
            <a:pPr lvl="1" eaLnBrk="1" hangingPunct="1">
              <a:buFontTx/>
              <a:buNone/>
            </a:pPr>
            <a:r>
              <a:rPr lang="en-US" sz="3000" b="1" dirty="0">
                <a:solidFill>
                  <a:srgbClr val="008000"/>
                </a:solidFill>
              </a:rPr>
              <a:t>                              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800600" y="53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514600" y="8382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5146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72390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295400" y="1066800"/>
            <a:ext cx="324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</a:rPr>
              <a:t>INDUSTRIAL PROPERTY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876800" y="990600"/>
            <a:ext cx="381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000" b="1">
                <a:solidFill>
                  <a:srgbClr val="FF0066"/>
                </a:solidFill>
              </a:rPr>
              <a:t>+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943600" y="1066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COPY RIGHT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25146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1676400" y="1676400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3276600" y="16764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676400" y="16764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4648200" y="16764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57200" y="243840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PATENTS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476500" y="2462213"/>
            <a:ext cx="1409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 b="1">
                <a:solidFill>
                  <a:srgbClr val="008000"/>
                </a:solidFill>
              </a:rPr>
              <a:t>DESIGNS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95725" y="2462213"/>
            <a:ext cx="22002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 b="1">
                <a:solidFill>
                  <a:srgbClr val="0066FF"/>
                </a:solidFill>
              </a:rPr>
              <a:t>TRADEMARKS</a:t>
            </a:r>
          </a:p>
        </p:txBody>
      </p:sp>
      <p:sp>
        <p:nvSpPr>
          <p:cNvPr id="8211" name="Oval 19"/>
          <p:cNvSpPr>
            <a:spLocks noGrp="1" noChangeArrowheads="1"/>
          </p:cNvSpPr>
          <p:nvPr>
            <p:ph sz="half" idx="2"/>
          </p:nvPr>
        </p:nvSpPr>
        <p:spPr>
          <a:xfrm>
            <a:off x="3124200" y="3124200"/>
            <a:ext cx="3733800" cy="3733800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8400"/>
              </a:gs>
            </a:gsLst>
            <a:lin ang="5400000" scaled="1"/>
          </a:gradFill>
          <a:ln w="12700" cap="sq">
            <a:solidFill>
              <a:srgbClr val="FF00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  <a:p>
            <a:pPr algn="r"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  <a:p>
            <a:pPr algn="ctr"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800000"/>
                </a:solidFill>
              </a:rPr>
              <a:t>   </a:t>
            </a:r>
          </a:p>
          <a:p>
            <a:pPr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</p:txBody>
      </p:sp>
      <p:sp>
        <p:nvSpPr>
          <p:cNvPr id="8212" name="WordArt 20"/>
          <p:cNvSpPr>
            <a:spLocks noChangeArrowheads="1" noChangeShapeType="1" noTextEdit="1"/>
          </p:cNvSpPr>
          <p:nvPr/>
        </p:nvSpPr>
        <p:spPr bwMode="auto">
          <a:xfrm rot="-3234788">
            <a:off x="2982119" y="3799681"/>
            <a:ext cx="1506538" cy="4603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pt-BR" sz="16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badi MT Condensed Light"/>
              </a:rPr>
              <a:t>  </a:t>
            </a:r>
          </a:p>
          <a:p>
            <a:pPr algn="ctr"/>
            <a:endParaRPr lang="pt-BR" sz="16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badi MT Condensed Light"/>
            </a:endParaRPr>
          </a:p>
          <a:p>
            <a:pPr algn="ctr"/>
            <a:r>
              <a:rPr lang="pt-BR" sz="16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badi MT Condensed Light"/>
              </a:rPr>
              <a:t>P  A  T  E  N  T   O  F  F  I  C   E</a:t>
            </a:r>
          </a:p>
          <a:p>
            <a:pPr algn="ctr"/>
            <a:endParaRPr lang="en-US" sz="16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badi MT Condensed Light"/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1981200" y="3048000"/>
            <a:ext cx="137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600" b="1">
                <a:solidFill>
                  <a:schemeClr val="accent2"/>
                </a:solidFill>
              </a:rPr>
              <a:t>Patents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A50021"/>
                </a:solidFill>
              </a:rPr>
              <a:t>&amp; </a:t>
            </a:r>
            <a:r>
              <a:rPr lang="en-US" b="1">
                <a:solidFill>
                  <a:srgbClr val="25B146"/>
                </a:solidFill>
              </a:rPr>
              <a:t>Designs</a:t>
            </a:r>
            <a:r>
              <a:rPr lang="en-US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8214" name="WordArt 22"/>
          <p:cNvSpPr>
            <a:spLocks noChangeArrowheads="1" noChangeShapeType="1" noTextEdit="1"/>
          </p:cNvSpPr>
          <p:nvPr/>
        </p:nvSpPr>
        <p:spPr bwMode="auto">
          <a:xfrm rot="3244545">
            <a:off x="5791200" y="3505200"/>
            <a:ext cx="304800" cy="152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1200" b="1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badi MT Condensed Light"/>
              </a:rPr>
              <a:t>P  I  S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6019800" y="3124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FF00FF"/>
                </a:solidFill>
              </a:rPr>
              <a:t>Patent Information</a:t>
            </a:r>
          </a:p>
        </p:txBody>
      </p:sp>
      <p:sp>
        <p:nvSpPr>
          <p:cNvPr id="8216" name="WordArt 24"/>
          <p:cNvSpPr>
            <a:spLocks noChangeArrowheads="1" noChangeShapeType="1" noTextEdit="1"/>
          </p:cNvSpPr>
          <p:nvPr/>
        </p:nvSpPr>
        <p:spPr bwMode="auto">
          <a:xfrm rot="-2227190">
            <a:off x="3810000" y="3886200"/>
            <a:ext cx="2971800" cy="26670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1229416"/>
              </a:avLst>
            </a:prstTxWarp>
          </a:bodyPr>
          <a:lstStyle/>
          <a:p>
            <a:pPr algn="ctr"/>
            <a:r>
              <a:rPr lang="pt-BR" sz="12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alifornian FB"/>
              </a:rPr>
              <a:t>                                                    T r a d e  M a r k s  R e g i s t  r  y</a:t>
            </a:r>
            <a:endParaRPr lang="en-US" sz="12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Californian FB"/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6629400" y="5562600"/>
            <a:ext cx="191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0066FF"/>
                </a:solidFill>
              </a:rPr>
              <a:t>Trade Marks</a:t>
            </a:r>
          </a:p>
        </p:txBody>
      </p:sp>
      <p:sp>
        <p:nvSpPr>
          <p:cNvPr id="8218" name="WordArt 26"/>
          <p:cNvSpPr>
            <a:spLocks noChangeArrowheads="1" noChangeShapeType="1" noTextEdit="1"/>
          </p:cNvSpPr>
          <p:nvPr/>
        </p:nvSpPr>
        <p:spPr bwMode="auto">
          <a:xfrm rot="2814382">
            <a:off x="3119437" y="5786438"/>
            <a:ext cx="1609725" cy="5334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1588744"/>
              </a:avLst>
            </a:prstTxWarp>
          </a:bodyPr>
          <a:lstStyle/>
          <a:p>
            <a:pPr algn="ctr"/>
            <a:r>
              <a:rPr lang="pt-BR" sz="14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badi MT Condensed Light"/>
              </a:rPr>
              <a:t>C o p y r i g h t  o f f i c e</a:t>
            </a:r>
            <a:endParaRPr lang="en-US" sz="14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badi MT Condensed Light"/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1893888" y="5943600"/>
            <a:ext cx="168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Copy Right</a:t>
            </a:r>
          </a:p>
        </p:txBody>
      </p:sp>
      <p:pic>
        <p:nvPicPr>
          <p:cNvPr id="8220" name="Picture 28" descr="Ylion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1196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1" name="WordArt 29"/>
          <p:cNvSpPr>
            <a:spLocks noChangeArrowheads="1" noChangeShapeType="1" noTextEdit="1"/>
          </p:cNvSpPr>
          <p:nvPr/>
        </p:nvSpPr>
        <p:spPr bwMode="auto">
          <a:xfrm>
            <a:off x="4267200" y="4800600"/>
            <a:ext cx="1447800" cy="11430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38161"/>
              </a:avLst>
            </a:prstTxWarp>
          </a:bodyPr>
          <a:lstStyle/>
          <a:p>
            <a:pPr algn="ctr"/>
            <a:r>
              <a:rPr lang="en-US" sz="10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Narrow"/>
              </a:rPr>
              <a:t>GOVERNMENT  OF  INDIA</a:t>
            </a:r>
          </a:p>
        </p:txBody>
      </p:sp>
      <p:sp>
        <p:nvSpPr>
          <p:cNvPr id="8222" name="WordArt 30"/>
          <p:cNvSpPr>
            <a:spLocks noChangeArrowheads="1" noChangeShapeType="1" noTextEdit="1"/>
          </p:cNvSpPr>
          <p:nvPr/>
        </p:nvSpPr>
        <p:spPr bwMode="auto">
          <a:xfrm rot="-1158187">
            <a:off x="5586413" y="6477000"/>
            <a:ext cx="280987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/>
                <a:ea typeface="Tahoma"/>
                <a:cs typeface="Tahoma"/>
              </a:rPr>
              <a:t>GIR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6094722" y="6398056"/>
            <a:ext cx="320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  <a:latin typeface="Tahoma" pitchFamily="34" charset="0"/>
              </a:rPr>
              <a:t>Geographical Indications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4648200" y="1981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67818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6019800" y="25146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rgbClr val="800000"/>
                </a:solidFill>
                <a:latin typeface="Tahoma" pitchFamily="34" charset="0"/>
              </a:rPr>
              <a:t>Geographical Indications</a:t>
            </a:r>
          </a:p>
        </p:txBody>
      </p:sp>
    </p:spTree>
    <p:extLst>
      <p:ext uri="{BB962C8B-B14F-4D97-AF65-F5344CB8AC3E}">
        <p14:creationId xmlns:p14="http://schemas.microsoft.com/office/powerpoint/2010/main" val="7335064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nimBg="1"/>
      <p:bldP spid="8197" grpId="0" animBg="1"/>
      <p:bldP spid="8198" grpId="0" animBg="1"/>
      <p:bldP spid="8199" grpId="0" animBg="1"/>
      <p:bldP spid="8200" grpId="0" autoUpdateAnimBg="0"/>
      <p:bldP spid="8201" grpId="0" autoUpdateAnimBg="0"/>
      <p:bldP spid="8202" grpId="0" autoUpdateAnimBg="0"/>
      <p:bldP spid="8203" grpId="0" animBg="1"/>
      <p:bldP spid="8204" grpId="0" animBg="1"/>
      <p:bldP spid="8205" grpId="0" animBg="1"/>
      <p:bldP spid="8206" grpId="0" animBg="1"/>
      <p:bldP spid="8207" grpId="0" animBg="1"/>
      <p:bldP spid="8208" grpId="0" autoUpdateAnimBg="0"/>
      <p:bldP spid="8209" grpId="0" autoUpdateAnimBg="0"/>
      <p:bldP spid="8210" grpId="0" autoUpdateAnimBg="0"/>
      <p:bldP spid="8211" grpId="0" animBg="1" autoUpdateAnimBg="0"/>
      <p:bldP spid="8212" grpId="0" animBg="1"/>
      <p:bldP spid="8213" grpId="0" autoUpdateAnimBg="0"/>
      <p:bldP spid="8214" grpId="0" animBg="1"/>
      <p:bldP spid="8215" grpId="0" autoUpdateAnimBg="0"/>
      <p:bldP spid="8216" grpId="0" animBg="1"/>
      <p:bldP spid="8217" grpId="0" autoUpdateAnimBg="0"/>
      <p:bldP spid="8218" grpId="0" animBg="1"/>
      <p:bldP spid="8219" grpId="0" autoUpdateAnimBg="0"/>
      <p:bldP spid="8221" grpId="0" animBg="1"/>
      <p:bldP spid="8222" grpId="0" animBg="1"/>
      <p:bldP spid="8223" grpId="0" autoUpdateAnimBg="0"/>
      <p:bldP spid="8224" grpId="0" animBg="1"/>
      <p:bldP spid="8225" grpId="0" animBg="1"/>
      <p:bldP spid="82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0" name="Group 28"/>
          <p:cNvGraphicFramePr>
            <a:graphicFrameLocks noGrp="1"/>
          </p:cNvGraphicFramePr>
          <p:nvPr/>
        </p:nvGraphicFramePr>
        <p:xfrm>
          <a:off x="685800" y="1447800"/>
          <a:ext cx="8377238" cy="4821111"/>
        </p:xfrm>
        <a:graphic>
          <a:graphicData uri="http://schemas.openxmlformats.org/drawingml/2006/table">
            <a:tbl>
              <a:tblPr/>
              <a:tblGrid>
                <a:gridCol w="181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Patents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Designs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Trade-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Geographical Indications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Inventions relating  to constructional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features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any modification in shape,pattern,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configuration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5057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5057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Indications of source origin or geography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e.g. Safety Valve,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Mechanism of 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PRESSURE COOKER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e.g. shape of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handle  or body portion of a pressure cooker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5057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e.g.  for same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Pressure Cooker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“PRESTIGE”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“HAWKINS”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“MAHARAJA”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Darjeeling tea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Kanchipuram sarees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KolhapurI chappals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400">
              <a:latin typeface="Times New Roman" pitchFamily="18" charset="0"/>
            </a:endParaRP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1828800" y="685800"/>
            <a:ext cx="5715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u="sng" dirty="0">
                <a:solidFill>
                  <a:srgbClr val="9A0890"/>
                </a:solidFill>
                <a:latin typeface="Times New Roman" pitchFamily="18" charset="0"/>
              </a:rPr>
              <a:t>INDUSTRIAL PROPERTY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6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43000" y="38100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400">
              <a:latin typeface="Times New Roman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295400" y="1905000"/>
          <a:ext cx="6096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095793" imgH="2019048" progId="MSPhotoEd.3">
                  <p:embed/>
                </p:oleObj>
              </mc:Choice>
              <mc:Fallback>
                <p:oleObj name="Photo Editor Photo" r:id="rId2" imgW="2095793" imgH="20190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60960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0" y="5105400"/>
            <a:ext cx="6705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1"/>
          </a:p>
          <a:p>
            <a:pPr algn="ctr"/>
            <a:r>
              <a:rPr lang="en-US" sz="2400" b="1"/>
              <a:t>The RingG-PEN</a:t>
            </a:r>
            <a:r>
              <a:rPr lang="en-US" sz="2400" b="1" baseline="30000"/>
              <a:t>TM</a:t>
            </a:r>
          </a:p>
          <a:p>
            <a:pPr algn="ctr"/>
            <a:r>
              <a:rPr lang="en-US" sz="2400" b="1"/>
              <a:t>Flair, Reynolds, Cello, luxure etc.</a:t>
            </a: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34200" y="1143000"/>
            <a:ext cx="22098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2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PATENT</a:t>
            </a:r>
            <a:endParaRPr lang="en-US" sz="3200" b="1">
              <a:solidFill>
                <a:srgbClr val="CCFF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05000" y="381000"/>
            <a:ext cx="6705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u="sng">
                <a:solidFill>
                  <a:schemeClr val="tx2"/>
                </a:solidFill>
              </a:rPr>
              <a:t>Intellectual Property Rights</a:t>
            </a:r>
          </a:p>
          <a:p>
            <a:pPr>
              <a:spcBef>
                <a:spcPct val="5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04800" y="62484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©  </a:t>
            </a:r>
            <a:r>
              <a:rPr lang="en-US" sz="2400" b="1">
                <a:latin typeface="Times New Roman" pitchFamily="18" charset="0"/>
              </a:rPr>
              <a:t>Patent Office ,New Delhi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0" y="6248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5791200" y="16002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6248400" y="52578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315200" y="4868863"/>
            <a:ext cx="18288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4B21E"/>
                </a:solidFill>
              </a:rPr>
              <a:t>TRADE MARKS</a:t>
            </a: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43800" y="2819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00"/>
                </a:solidFill>
                <a:latin typeface="Times New Roman" pitchFamily="18" charset="0"/>
              </a:rPr>
              <a:t>Design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5791200" y="32004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95400"/>
          </a:xfrm>
          <a:prstGeom prst="rect">
            <a:avLst/>
          </a:prstGeom>
          <a:solidFill>
            <a:srgbClr val="D40000"/>
          </a:solidFill>
        </p:spPr>
      </p:pic>
    </p:spTree>
    <p:extLst>
      <p:ext uri="{BB962C8B-B14F-4D97-AF65-F5344CB8AC3E}">
        <p14:creationId xmlns:p14="http://schemas.microsoft.com/office/powerpoint/2010/main" val="3484557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305799" cy="120364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Trade-Related Aspects of Intellectual Property Rights(TRIPS) in the World Trade Organization </a:t>
            </a:r>
            <a:r>
              <a:rPr lang="en-US" sz="4000" b="1" dirty="0"/>
              <a:t>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708525"/>
          </a:xfrm>
        </p:spPr>
        <p:txBody>
          <a:bodyPr>
            <a:normAutofit/>
          </a:bodyPr>
          <a:lstStyle/>
          <a:p>
            <a:r>
              <a:rPr lang="en-US" sz="2400" dirty="0"/>
              <a:t>Agreement enhanced the protection and enforcement of IPRs to the level of solemn international commitment. </a:t>
            </a:r>
          </a:p>
          <a:p>
            <a:endParaRPr lang="en-US" sz="2400" dirty="0"/>
          </a:p>
          <a:p>
            <a:r>
              <a:rPr lang="en-US" sz="2200" dirty="0"/>
              <a:t>India is a signatory of TRIPs Agreement in the Uruguay Round agreement of 1995 and hence, the government has initiated action to bring in the requisite changes. </a:t>
            </a:r>
          </a:p>
          <a:p>
            <a:endParaRPr lang="en-US" sz="2200" dirty="0"/>
          </a:p>
          <a:p>
            <a:pPr algn="just" eaLnBrk="1" hangingPunct="1">
              <a:lnSpc>
                <a:spcPct val="140000"/>
              </a:lnSpc>
            </a:pPr>
            <a:r>
              <a:rPr lang="en-US" sz="2200" dirty="0"/>
              <a:t>In the last few years, India has enacted fully </a:t>
            </a:r>
            <a:r>
              <a:rPr lang="en-US" sz="2200" dirty="0" err="1"/>
              <a:t>TRIPs</a:t>
            </a:r>
            <a:r>
              <a:rPr lang="en-US" sz="2200" dirty="0"/>
              <a:t>-compliant Trademarks Act, Copyright Act, Designs Registration Act, Geographical Indications Act and Protection of Layouts for Integrated Circuits Act.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0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FL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2971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81400" y="3276600"/>
            <a:ext cx="5562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Status:</a:t>
            </a:r>
            <a:r>
              <a:rPr lang="en-US" dirty="0">
                <a:latin typeface="Comic Sans MS" pitchFamily="66" charset="0"/>
              </a:rPr>
              <a:t>  An int’l intergovernmental organization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Member States:</a:t>
            </a:r>
            <a:r>
              <a:rPr lang="en-US" dirty="0">
                <a:latin typeface="Comic Sans MS" pitchFamily="66" charset="0"/>
              </a:rPr>
              <a:t> 183 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Staff:</a:t>
            </a:r>
            <a:r>
              <a:rPr lang="en-US" dirty="0">
                <a:latin typeface="Comic Sans MS" pitchFamily="66" charset="0"/>
              </a:rPr>
              <a:t>  915 from 94 countries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Treaties Administered:</a:t>
            </a:r>
            <a:r>
              <a:rPr lang="en-US" dirty="0">
                <a:latin typeface="Comic Sans MS" pitchFamily="66" charset="0"/>
              </a:rPr>
              <a:t> 24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Decisions by:</a:t>
            </a:r>
            <a:r>
              <a:rPr lang="en-US" dirty="0">
                <a:solidFill>
                  <a:srgbClr val="00FF00"/>
                </a:solidFill>
                <a:latin typeface="Comic Sans MS" pitchFamily="66" charset="0"/>
              </a:rPr>
              <a:t>  </a:t>
            </a:r>
            <a:r>
              <a:rPr lang="en-US" dirty="0">
                <a:latin typeface="Comic Sans MS" pitchFamily="66" charset="0"/>
              </a:rPr>
              <a:t>GA, CC, WIPO Conference (</a:t>
            </a:r>
            <a:r>
              <a:rPr lang="en-IN" b="1" dirty="0"/>
              <a:t>General American)</a:t>
            </a:r>
            <a:endParaRPr lang="en-US" dirty="0">
              <a:latin typeface="Comic Sans MS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Guiding Principles:</a:t>
            </a:r>
            <a:r>
              <a:rPr lang="en-US" dirty="0">
                <a:latin typeface="Comic Sans MS" pitchFamily="66" charset="0"/>
              </a:rPr>
              <a:t>  Transparency, Accountability,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                               Consensus</a:t>
            </a: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To promote the protection of IP rights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    worldwide and extend the benefits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    of the international IP system to all 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    member States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429000" y="1295400"/>
            <a:ext cx="541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latin typeface="Comic Sans MS" pitchFamily="66" charset="0"/>
              </a:rPr>
              <a:t>WIPO’s Mission:</a:t>
            </a:r>
            <a:r>
              <a:rPr lang="en-IN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World Intellectual Property Organization</a:t>
            </a:r>
            <a:endParaRPr lang="en-US" sz="1200" dirty="0">
              <a:solidFill>
                <a:srgbClr val="FF3300"/>
              </a:solidFill>
              <a:latin typeface="Comic Sans MS" pitchFamily="66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09600" y="3810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latin typeface="Comic Sans MS" pitchFamily="66" charset="0"/>
              </a:rPr>
              <a:t>Basic Facts about WIPO</a:t>
            </a:r>
          </a:p>
        </p:txBody>
      </p:sp>
    </p:spTree>
    <p:extLst>
      <p:ext uri="{BB962C8B-B14F-4D97-AF65-F5344CB8AC3E}">
        <p14:creationId xmlns:p14="http://schemas.microsoft.com/office/powerpoint/2010/main" val="16408776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8900</TotalTime>
  <Words>2067</Words>
  <Application>Microsoft Office PowerPoint</Application>
  <PresentationFormat>On-screen Show (4:3)</PresentationFormat>
  <Paragraphs>367</Paragraphs>
  <Slides>27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Abadi MT Condensed Light</vt:lpstr>
      <vt:lpstr>Arial</vt:lpstr>
      <vt:lpstr>Arial</vt:lpstr>
      <vt:lpstr>Arial Black</vt:lpstr>
      <vt:lpstr>Arial Narrow</vt:lpstr>
      <vt:lpstr>Bradley Hand ITC</vt:lpstr>
      <vt:lpstr>Calibri</vt:lpstr>
      <vt:lpstr>Californian FB</vt:lpstr>
      <vt:lpstr>Clarendon Condensed</vt:lpstr>
      <vt:lpstr>Comic Sans MS</vt:lpstr>
      <vt:lpstr>Tahoma</vt:lpstr>
      <vt:lpstr>Times New Roman</vt:lpstr>
      <vt:lpstr>Verdana</vt:lpstr>
      <vt:lpstr>Wingdings</vt:lpstr>
      <vt:lpstr>Wingdings 2</vt:lpstr>
      <vt:lpstr>Office Theme</vt:lpstr>
      <vt:lpstr>Photo Editor Photo</vt:lpstr>
      <vt:lpstr>INTELLECTUAL PROPERTY</vt:lpstr>
      <vt:lpstr>PowerPoint Presentation</vt:lpstr>
      <vt:lpstr>How Intellectual Property Law Works</vt:lpstr>
      <vt:lpstr>Intellectual Property Rights</vt:lpstr>
      <vt:lpstr>PowerPoint Presentation</vt:lpstr>
      <vt:lpstr>PowerPoint Presentation</vt:lpstr>
      <vt:lpstr>PowerPoint Presentation</vt:lpstr>
      <vt:lpstr>Trade-Related Aspects of Intellectual Property Rights(TRIPS) in the World Trade Organization Compliance</vt:lpstr>
      <vt:lpstr>PowerPoint Presentation</vt:lpstr>
      <vt:lpstr>PowerPoint Presentation</vt:lpstr>
      <vt:lpstr>Generate Ideas…..    And Own Them…..IPR !</vt:lpstr>
      <vt:lpstr>What are Patents? </vt:lpstr>
      <vt:lpstr>Patentability Criteria</vt:lpstr>
      <vt:lpstr>PowerPoint Presentation</vt:lpstr>
      <vt:lpstr>WHERE TO FILE (jurisdiction)</vt:lpstr>
      <vt:lpstr>Who May File ?</vt:lpstr>
      <vt:lpstr>How to Apply ?</vt:lpstr>
      <vt:lpstr>Contd….</vt:lpstr>
      <vt:lpstr>Types of Applications</vt:lpstr>
      <vt:lpstr>Stages from filing to grant of a patent </vt:lpstr>
      <vt:lpstr>STAGES - FILING TO  GRANT OF PATENT</vt:lpstr>
      <vt:lpstr>Formality Check</vt:lpstr>
      <vt:lpstr>A PROCEDURE FROM FILING TO  GRANT OF PATENT (Cont.)</vt:lpstr>
      <vt:lpstr>THE FEE SCHEDULE</vt:lpstr>
      <vt:lpstr>PowerPoint Presentation</vt:lpstr>
      <vt:lpstr>DUTIES OF PATENTEE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Suchita Markan</dc:creator>
  <cp:lastModifiedBy>Varsha</cp:lastModifiedBy>
  <cp:revision>581</cp:revision>
  <cp:lastPrinted>2018-02-26T12:00:05Z</cp:lastPrinted>
  <dcterms:created xsi:type="dcterms:W3CDTF">2015-08-14T10:32:51Z</dcterms:created>
  <dcterms:modified xsi:type="dcterms:W3CDTF">2023-08-19T08:20:16Z</dcterms:modified>
</cp:coreProperties>
</file>