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6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1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9442" y="2561082"/>
            <a:ext cx="332511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542" y="1706841"/>
            <a:ext cx="2926715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84000"/>
            <a:lum/>
          </a:blip>
          <a:srcRect/>
          <a:stretch>
            <a:fillRect l="76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142" y="1764538"/>
            <a:ext cx="7749540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story.com/people/binny-bansal" TargetMode="External"/><Relationship Id="rId2" Type="http://schemas.openxmlformats.org/officeDocument/2006/relationships/hyperlink" Target="https://successstory.com/people/sachin-bansa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ccessstory.com/companies/amazoncom-inc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40457" y="2584538"/>
            <a:ext cx="486295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105"/>
              </a:spcBef>
            </a:pPr>
            <a:r>
              <a:rPr sz="5400" spc="-10" dirty="0"/>
              <a:t>Startup</a:t>
            </a:r>
            <a:r>
              <a:rPr sz="5400" spc="-35" dirty="0"/>
              <a:t> </a:t>
            </a:r>
            <a:r>
              <a:rPr sz="5400" dirty="0"/>
              <a:t>in</a:t>
            </a:r>
            <a:r>
              <a:rPr sz="5400" spc="-35" dirty="0"/>
              <a:t> </a:t>
            </a:r>
            <a:r>
              <a:rPr sz="5400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3894582"/>
            <a:ext cx="2057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40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587705"/>
            <a:ext cx="4622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9" y="1842642"/>
            <a:ext cx="8333739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lang="en-US"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echnical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drawings,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photos,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brochures,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bulky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items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belong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i="1" dirty="0">
                <a:latin typeface="Calibri"/>
                <a:cs typeface="Calibri"/>
              </a:rPr>
              <a:t>Appendices).</a:t>
            </a:r>
            <a:endParaRPr lang="en-US" sz="2800" i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endParaRPr sz="2800" dirty="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153035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factors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competitive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disadvantages?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Examples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153035" algn="l"/>
              </a:tabLst>
            </a:pPr>
            <a:r>
              <a:rPr lang="en-US" sz="2800" spc="-10" dirty="0">
                <a:latin typeface="Calibri"/>
                <a:cs typeface="Calibri"/>
              </a:rPr>
              <a:t>  L</a:t>
            </a:r>
            <a:r>
              <a:rPr sz="2800" spc="-10" dirty="0">
                <a:latin typeface="Calibri"/>
                <a:cs typeface="Calibri"/>
              </a:rPr>
              <a:t>evel</a:t>
            </a:r>
            <a:r>
              <a:rPr sz="2800" spc="-5" dirty="0">
                <a:latin typeface="Calibri"/>
                <a:cs typeface="Calibri"/>
              </a:rPr>
              <a:t> of quality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proprietary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features.</a:t>
            </a:r>
            <a:endParaRPr sz="2800" dirty="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Font typeface="Wingdings"/>
              <a:buChar char=""/>
              <a:tabLst>
                <a:tab pos="363538" algn="l"/>
              </a:tabLst>
            </a:pPr>
            <a:r>
              <a:rPr lang="en-US" sz="2800" spc="-1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pricing,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leasing </a:t>
            </a:r>
            <a:r>
              <a:rPr sz="2800" spc="-10" dirty="0">
                <a:latin typeface="Calibri"/>
                <a:cs typeface="Calibri"/>
              </a:rPr>
              <a:t>structures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your </a:t>
            </a:r>
            <a:r>
              <a:rPr lang="en-US" sz="2800" spc="-10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products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587705"/>
            <a:ext cx="4622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610600" cy="5181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1653"/>
            <a:ext cx="8263254" cy="2700739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2660650">
              <a:lnSpc>
                <a:spcPct val="100000"/>
              </a:lnSpc>
              <a:spcBef>
                <a:spcPts val="2440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Marketing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Plan</a:t>
            </a: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34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marketing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plan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comprehensive </a:t>
            </a:r>
            <a:r>
              <a:rPr sz="3200" spc="-10" dirty="0">
                <a:latin typeface="Calibri"/>
                <a:cs typeface="Calibri"/>
              </a:rPr>
              <a:t> document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blueprint </a:t>
            </a:r>
            <a:r>
              <a:rPr sz="3200" spc="-10" dirty="0">
                <a:latin typeface="Calibri"/>
                <a:cs typeface="Calibri"/>
              </a:rPr>
              <a:t>that outlines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business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advertising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marketing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efforts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coming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year.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45" y="1024331"/>
            <a:ext cx="830135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Market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research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-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Why?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Market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research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-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How?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research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published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research</a:t>
            </a:r>
            <a:r>
              <a:rPr sz="2800" dirty="0">
                <a:latin typeface="Calibri"/>
                <a:cs typeface="Calibri"/>
              </a:rPr>
              <a:t> means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gathering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statistics,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sources.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Economics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industry: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market?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-10" dirty="0">
                <a:latin typeface="Calibri"/>
                <a:cs typeface="Calibri"/>
              </a:rPr>
              <a:t> percent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have?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Current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demand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target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market.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30" dirty="0">
                <a:latin typeface="Calibri"/>
                <a:cs typeface="Calibri"/>
              </a:rPr>
              <a:t>Trends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</a:t>
            </a:r>
            <a:endParaRPr sz="28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800" spc="-10" dirty="0">
                <a:latin typeface="Calibri"/>
                <a:cs typeface="Calibri"/>
              </a:rPr>
              <a:t>Growth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opportunity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 of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size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8153400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79070" algn="l"/>
              </a:tabLst>
            </a:pPr>
            <a:r>
              <a:rPr lang="en-US" sz="2600" spc="-1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arriers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typical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barriers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are: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capital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marketing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Consumer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acceptance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brand</a:t>
            </a:r>
            <a:r>
              <a:rPr sz="2600" spc="-10" dirty="0">
                <a:latin typeface="Calibri"/>
                <a:cs typeface="Calibri"/>
              </a:rPr>
              <a:t> recognition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Training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skills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10" dirty="0">
                <a:latin typeface="Calibri"/>
                <a:cs typeface="Calibri"/>
              </a:rPr>
              <a:t> technology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patents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Shipping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600" spc="-40" dirty="0">
                <a:latin typeface="Calibri"/>
                <a:cs typeface="Calibri"/>
              </a:rPr>
              <a:t>Tariff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barriers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quotas</a:t>
            </a:r>
            <a:endParaRPr sz="26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5" dirty="0">
                <a:latin typeface="Calibri"/>
                <a:cs typeface="Calibri"/>
              </a:rPr>
              <a:t>course,</a:t>
            </a:r>
            <a:r>
              <a:rPr sz="2600" spc="-10" dirty="0">
                <a:latin typeface="Calibri"/>
                <a:cs typeface="Calibri"/>
              </a:rPr>
              <a:t> how</a:t>
            </a:r>
            <a:r>
              <a:rPr sz="2600" dirty="0">
                <a:latin typeface="Calibri"/>
                <a:cs typeface="Calibri"/>
              </a:rPr>
              <a:t> will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overcome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barriers?</a:t>
            </a:r>
            <a:endParaRPr sz="26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could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15" dirty="0">
                <a:latin typeface="Calibri"/>
                <a:cs typeface="Calibri"/>
              </a:rPr>
              <a:t>affect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company?</a:t>
            </a:r>
            <a:endParaRPr sz="26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Change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technology</a:t>
            </a:r>
            <a:r>
              <a:rPr lang="en-US" sz="2600" spc="-1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government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regulations</a:t>
            </a:r>
            <a:r>
              <a:rPr lang="en-US" sz="2600" spc="-10" dirty="0">
                <a:latin typeface="Calibri"/>
                <a:cs typeface="Calibri"/>
              </a:rPr>
              <a:t>, </a:t>
            </a:r>
            <a:r>
              <a:rPr sz="2600" spc="-15" dirty="0">
                <a:latin typeface="Calibri"/>
                <a:cs typeface="Calibri"/>
              </a:rPr>
              <a:t>economy</a:t>
            </a:r>
            <a:endParaRPr sz="26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241300" algn="l"/>
              </a:tabLst>
            </a:pPr>
            <a:r>
              <a:rPr lang="en-US" sz="2600" spc="-5" dirty="0">
                <a:latin typeface="Calibri"/>
                <a:cs typeface="Calibri"/>
              </a:rPr>
              <a:t>   </a:t>
            </a:r>
            <a:r>
              <a:rPr sz="2600" spc="-5" dirty="0">
                <a:latin typeface="Calibri"/>
                <a:cs typeface="Calibri"/>
              </a:rPr>
              <a:t>industry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955599"/>
            <a:ext cx="806386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Product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customers’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view.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Features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Benefits</a:t>
            </a:r>
            <a:endParaRPr sz="2400" dirty="0">
              <a:latin typeface="Calibri"/>
              <a:cs typeface="Calibri"/>
            </a:endParaRPr>
          </a:p>
          <a:p>
            <a:pPr marL="12700" marR="28968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service:</a:t>
            </a: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-15" dirty="0">
                <a:latin typeface="Calibri"/>
                <a:cs typeface="Calibri"/>
              </a:rPr>
              <a:t> features.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  <a:p>
            <a:pPr marL="12700" marR="15494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benefits. 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will the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Customers</a:t>
            </a:r>
            <a:endParaRPr sz="2400" dirty="0">
              <a:latin typeface="Calibri"/>
              <a:cs typeface="Calibri"/>
            </a:endParaRPr>
          </a:p>
          <a:p>
            <a:pPr marL="12700" marR="15557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characteristics,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geographic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 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demographic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profile: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Gender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78535"/>
            <a:ext cx="730821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Income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occupation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Education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 (specific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demographic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Industry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Size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5" dirty="0">
                <a:latin typeface="Calibri"/>
                <a:cs typeface="Calibri"/>
              </a:rPr>
              <a:t>Quality,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preferences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 (specific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700" marR="57467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What products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compete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you? </a:t>
            </a:r>
            <a:r>
              <a:rPr sz="2400" spc="-53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52400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788444"/>
            <a:ext cx="8305801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competitors:</a:t>
            </a:r>
            <a:endParaRPr sz="2400" dirty="0">
              <a:latin typeface="Calibri"/>
              <a:cs typeface="Calibri"/>
            </a:endParaRPr>
          </a:p>
          <a:p>
            <a:pPr marL="12700" marR="61976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compete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you across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board,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competitors?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competition?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below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company</a:t>
            </a:r>
            <a:endParaRPr lang="en-US" sz="2400" spc="-15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10" dirty="0">
                <a:latin typeface="Calibri"/>
                <a:cs typeface="Calibri"/>
              </a:rPr>
              <a:t>List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major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competitors:</a:t>
            </a:r>
            <a:endParaRPr lang="en-US" sz="2400" dirty="0">
              <a:latin typeface="Calibri"/>
              <a:cs typeface="Calibri"/>
            </a:endParaRPr>
          </a:p>
          <a:p>
            <a:pPr marL="12700" marR="61976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dirty="0">
                <a:latin typeface="Calibri"/>
                <a:cs typeface="Calibri"/>
              </a:rPr>
              <a:t>Will </a:t>
            </a:r>
            <a:r>
              <a:rPr lang="en-US" sz="2400" spc="-5" dirty="0">
                <a:latin typeface="Calibri"/>
                <a:cs typeface="Calibri"/>
              </a:rPr>
              <a:t>they </a:t>
            </a:r>
            <a:r>
              <a:rPr lang="en-US" sz="2400" spc="-15" dirty="0">
                <a:latin typeface="Calibri"/>
                <a:cs typeface="Calibri"/>
              </a:rPr>
              <a:t>compete </a:t>
            </a:r>
            <a:r>
              <a:rPr lang="en-US" sz="2400" dirty="0">
                <a:latin typeface="Calibri"/>
                <a:cs typeface="Calibri"/>
              </a:rPr>
              <a:t>with </a:t>
            </a:r>
            <a:r>
              <a:rPr lang="en-US" sz="2400" spc="-10" dirty="0">
                <a:latin typeface="Calibri"/>
                <a:cs typeface="Calibri"/>
              </a:rPr>
              <a:t>you across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board, </a:t>
            </a:r>
            <a:r>
              <a:rPr lang="en-US" sz="2400" spc="-5" dirty="0">
                <a:latin typeface="Calibri"/>
                <a:cs typeface="Calibri"/>
              </a:rPr>
              <a:t>or </a:t>
            </a:r>
            <a:r>
              <a:rPr lang="en-US" sz="2400" spc="-10" dirty="0">
                <a:latin typeface="Calibri"/>
                <a:cs typeface="Calibri"/>
              </a:rPr>
              <a:t>just </a:t>
            </a:r>
            <a:r>
              <a:rPr lang="en-US" sz="2400" spc="-20" dirty="0">
                <a:latin typeface="Calibri"/>
                <a:cs typeface="Calibri"/>
              </a:rPr>
              <a:t>for </a:t>
            </a:r>
            <a:r>
              <a:rPr lang="en-US" sz="2400" spc="-5" dirty="0">
                <a:latin typeface="Calibri"/>
                <a:cs typeface="Calibri"/>
              </a:rPr>
              <a:t>certain </a:t>
            </a:r>
            <a:r>
              <a:rPr lang="en-US" sz="2400" spc="-5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products,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certain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customers,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certain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locations?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 </a:t>
            </a:r>
            <a:r>
              <a:rPr lang="en-US" sz="2400" spc="-20" dirty="0">
                <a:latin typeface="Calibri"/>
                <a:cs typeface="Calibri"/>
              </a:rPr>
              <a:t>have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important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indirect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competitors?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10" dirty="0">
                <a:latin typeface="Calibri"/>
                <a:cs typeface="Calibri"/>
              </a:rPr>
              <a:t>How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products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or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services </a:t>
            </a:r>
            <a:r>
              <a:rPr lang="en-US" sz="2400" spc="-15" dirty="0">
                <a:latin typeface="Calibri"/>
                <a:cs typeface="Calibri"/>
              </a:rPr>
              <a:t>compare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with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5" dirty="0">
                <a:latin typeface="Calibri"/>
                <a:cs typeface="Calibri"/>
              </a:rPr>
              <a:t>competition?</a:t>
            </a:r>
            <a:endParaRPr lang="en-US"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5" dirty="0">
                <a:latin typeface="Calibri"/>
                <a:cs typeface="Calibri"/>
              </a:rPr>
              <a:t>Use</a:t>
            </a:r>
            <a:r>
              <a:rPr lang="en-US" sz="2400" dirty="0">
                <a:latin typeface="Calibri"/>
                <a:cs typeface="Calibri"/>
              </a:rPr>
              <a:t> the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Competitive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Analysis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table </a:t>
            </a:r>
            <a:r>
              <a:rPr lang="en-US" sz="2400" spc="-10" dirty="0">
                <a:latin typeface="Calibri"/>
                <a:cs typeface="Calibri"/>
              </a:rPr>
              <a:t>below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to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compare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your</a:t>
            </a:r>
            <a:r>
              <a:rPr lang="en-US" sz="2400" spc="-15" dirty="0">
                <a:latin typeface="Calibri"/>
                <a:cs typeface="Calibri"/>
              </a:rPr>
              <a:t> company.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910" y="1009002"/>
            <a:ext cx="8552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companies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03" y="1964518"/>
            <a:ext cx="8552180" cy="47410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389331"/>
            <a:ext cx="3234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24331"/>
            <a:ext cx="7772400" cy="5757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102" y="1376553"/>
            <a:ext cx="76073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business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plan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formal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business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goals,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reasons </a:t>
            </a:r>
            <a:r>
              <a:rPr b="0" spc="-8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how they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attainable,</a:t>
            </a:r>
          </a:p>
          <a:p>
            <a:pPr marR="104139" algn="ctr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plans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reaching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455" y="1143000"/>
            <a:ext cx="867854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20" dirty="0">
                <a:latin typeface="Calibri"/>
                <a:cs typeface="Calibri"/>
              </a:rPr>
              <a:t>Strategy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Promotion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Promotional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Budget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dirty="0">
                <a:latin typeface="Calibri"/>
                <a:cs typeface="Calibri"/>
              </a:rPr>
              <a:t>Pricing</a:t>
            </a: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Proposed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0" dirty="0">
                <a:latin typeface="Calibri"/>
                <a:cs typeface="Calibri"/>
              </a:rPr>
              <a:t>Distribution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Channels</a:t>
            </a:r>
            <a:endParaRPr sz="3200" dirty="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5" dirty="0">
                <a:latin typeface="Calibri"/>
                <a:cs typeface="Calibri"/>
              </a:rPr>
              <a:t>Sales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Forecast</a:t>
            </a:r>
            <a:endParaRPr sz="3200" dirty="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ʺbest</a:t>
            </a:r>
            <a:r>
              <a:rPr sz="3200" dirty="0">
                <a:latin typeface="Calibri"/>
                <a:cs typeface="Calibri"/>
              </a:rPr>
              <a:t> guessʺ,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is</a:t>
            </a:r>
            <a:r>
              <a:rPr sz="3200" spc="-5" dirty="0">
                <a:latin typeface="Calibri"/>
                <a:cs typeface="Calibri"/>
              </a:rPr>
              <a:t> what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really expect,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ʺworst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caseʺ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estimate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confident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20" dirty="0">
                <a:latin typeface="Calibri"/>
                <a:cs typeface="Calibri"/>
              </a:rPr>
              <a:t>matter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happens.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15426"/>
            <a:ext cx="83273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Explain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daily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business,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location, </a:t>
            </a:r>
            <a:r>
              <a:rPr sz="2400" spc="-5" dirty="0">
                <a:latin typeface="Calibri"/>
                <a:cs typeface="Calibri"/>
              </a:rPr>
              <a:t>equipment,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people,</a:t>
            </a:r>
            <a:r>
              <a:rPr sz="2400" spc="-10" dirty="0">
                <a:latin typeface="Calibri"/>
                <a:cs typeface="Calibri"/>
              </a:rPr>
              <a:t> processes,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surrounding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Production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Quality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Inventory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Zoning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Power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utilities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8661"/>
            <a:ext cx="8255634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b="1" spc="-10" dirty="0">
                <a:latin typeface="Calibri"/>
                <a:cs typeface="Calibri"/>
              </a:rPr>
              <a:t>Operational </a:t>
            </a:r>
            <a:r>
              <a:rPr sz="2800" b="1" spc="-5" dirty="0">
                <a:latin typeface="Calibri"/>
                <a:cs typeface="Calibri"/>
              </a:rPr>
              <a:t>Plan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highly </a:t>
            </a:r>
            <a:r>
              <a:rPr sz="2800" spc="-10" dirty="0">
                <a:latin typeface="Calibri"/>
                <a:cs typeface="Calibri"/>
              </a:rPr>
              <a:t>detailed </a:t>
            </a:r>
            <a:r>
              <a:rPr sz="2800" b="1" dirty="0">
                <a:latin typeface="Calibri"/>
                <a:cs typeface="Calibri"/>
              </a:rPr>
              <a:t>plan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clear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picture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5" dirty="0">
                <a:latin typeface="Calibri"/>
                <a:cs typeface="Calibri"/>
              </a:rPr>
              <a:t> how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team,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department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7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organisation's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953" y="838200"/>
            <a:ext cx="881062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Access: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important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location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suppliers?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 </a:t>
            </a:r>
            <a:r>
              <a:rPr sz="2400" spc="-20" dirty="0">
                <a:latin typeface="Calibri"/>
                <a:cs typeface="Calibri"/>
              </a:rPr>
              <a:t>walk‐in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access?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requirements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parking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proximity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freeway,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airports,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railroads,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shipping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centers?</a:t>
            </a:r>
            <a:endParaRPr sz="2400" dirty="0">
              <a:latin typeface="Calibri"/>
              <a:cs typeface="Calibri"/>
            </a:endParaRPr>
          </a:p>
          <a:p>
            <a:pPr marL="12700" marR="13271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Include a </a:t>
            </a:r>
            <a:r>
              <a:rPr sz="2400" spc="-10" dirty="0">
                <a:latin typeface="Calibri"/>
                <a:cs typeface="Calibri"/>
              </a:rPr>
              <a:t>drawing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layout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your proposed facility </a:t>
            </a:r>
            <a:r>
              <a:rPr sz="2400" dirty="0">
                <a:latin typeface="Calibri"/>
                <a:cs typeface="Calibri"/>
              </a:rPr>
              <a:t>if it is </a:t>
            </a:r>
            <a:r>
              <a:rPr sz="2400" spc="-10" dirty="0">
                <a:latin typeface="Calibri"/>
                <a:cs typeface="Calibri"/>
              </a:rPr>
              <a:t>important,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manufacturer.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Construction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Cost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Legal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Environment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following: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Licensing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bonding</a:t>
            </a:r>
            <a:r>
              <a:rPr sz="2400" spc="-10" dirty="0">
                <a:latin typeface="Calibri"/>
                <a:cs typeface="Calibri"/>
              </a:rPr>
              <a:t> 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Permits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Health,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workplace,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environmental </a:t>
            </a:r>
            <a:r>
              <a:rPr sz="2400" spc="-5" dirty="0">
                <a:latin typeface="Calibri"/>
                <a:cs typeface="Calibri"/>
              </a:rPr>
              <a:t>regulations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78535"/>
            <a:ext cx="873696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profession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Zoning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coverage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Trademarks,</a:t>
            </a:r>
            <a:r>
              <a:rPr sz="2400" spc="-10" dirty="0">
                <a:latin typeface="Calibri"/>
                <a:cs typeface="Calibri"/>
              </a:rPr>
              <a:t> copyrights,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(pending,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existing,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purchased)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Personnel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labor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(skilled,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unskilled,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professional)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right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staff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35" dirty="0">
                <a:latin typeface="Calibri"/>
                <a:cs typeface="Calibri"/>
              </a:rPr>
              <a:t>Pay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5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tasks?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schedules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written procedures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prepared?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drafted </a:t>
            </a:r>
            <a:r>
              <a:rPr sz="2400" spc="-5" dirty="0">
                <a:latin typeface="Calibri"/>
                <a:cs typeface="Calibri"/>
              </a:rPr>
              <a:t>job descriptions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employees?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not,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9331"/>
            <a:ext cx="357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Operational</a:t>
            </a:r>
            <a:r>
              <a:rPr spc="-30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27106"/>
            <a:ext cx="82562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certain functions,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contract </a:t>
            </a:r>
            <a:r>
              <a:rPr sz="2400" spc="-25" dirty="0">
                <a:latin typeface="Calibri"/>
                <a:cs typeface="Calibri"/>
              </a:rPr>
              <a:t>workers </a:t>
            </a:r>
            <a:r>
              <a:rPr sz="2400" dirty="0">
                <a:latin typeface="Calibri"/>
                <a:cs typeface="Calibri"/>
              </a:rPr>
              <a:t>in addition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employees?</a:t>
            </a:r>
            <a:endParaRPr sz="2400" dirty="0">
              <a:latin typeface="Calibri"/>
              <a:cs typeface="Calibri"/>
            </a:endParaRPr>
          </a:p>
          <a:p>
            <a:pPr marL="12700" marR="645287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Inventory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Suppliers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Credit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Policies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Managing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Your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Accounts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Receivable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362" y="4801644"/>
            <a:ext cx="419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Managing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Your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Accounts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Payable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57799"/>
            <a:ext cx="9133075" cy="15761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00400"/>
            <a:ext cx="914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79" y="152400"/>
            <a:ext cx="655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Management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979" y="990600"/>
            <a:ext cx="879919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business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day‐to‐day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10" dirty="0">
                <a:latin typeface="Calibri"/>
                <a:cs typeface="Calibri"/>
              </a:rPr>
              <a:t>experience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distinctive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competencies?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a plan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continuation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lost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incapacitated?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you’ll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 10</a:t>
            </a:r>
            <a:r>
              <a:rPr sz="2000" spc="-5" dirty="0">
                <a:latin typeface="Calibri"/>
                <a:cs typeface="Calibri"/>
              </a:rPr>
              <a:t> employees,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organizational </a:t>
            </a:r>
            <a:r>
              <a:rPr sz="2000" dirty="0">
                <a:latin typeface="Calibri"/>
                <a:cs typeface="Calibri"/>
              </a:rPr>
              <a:t>chart </a:t>
            </a:r>
            <a:r>
              <a:rPr sz="2000" spc="-5" dirty="0">
                <a:latin typeface="Calibri"/>
                <a:cs typeface="Calibri"/>
              </a:rPr>
              <a:t>showing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management </a:t>
            </a:r>
            <a:r>
              <a:rPr sz="2000" spc="-10" dirty="0">
                <a:latin typeface="Calibri"/>
                <a:cs typeface="Calibri"/>
              </a:rPr>
              <a:t>hierarchy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functions.</a:t>
            </a: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 descriptions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Professional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Advisory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Support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List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following: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Board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directors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advisory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board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Attorney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Accountant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Insurance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agent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Banker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Consultant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consultants</a:t>
            </a:r>
            <a:endParaRPr sz="20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Mentors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advisors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394" y="420116"/>
            <a:ext cx="6133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Personal</a:t>
            </a:r>
            <a:r>
              <a:rPr sz="40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Financial</a:t>
            </a:r>
            <a:r>
              <a:rPr sz="40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E36C09"/>
                </a:solidFill>
                <a:latin typeface="Calibri"/>
                <a:cs typeface="Calibri"/>
              </a:rPr>
              <a:t>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6298"/>
            <a:ext cx="82924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personal</a:t>
            </a:r>
            <a:r>
              <a:rPr sz="3200" b="1" spc="114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financial</a:t>
            </a:r>
            <a:r>
              <a:rPr sz="3200" b="1" spc="1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statement</a:t>
            </a:r>
            <a:r>
              <a:rPr sz="3200" b="1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 </a:t>
            </a:r>
            <a:r>
              <a:rPr sz="3200" spc="-5" dirty="0">
                <a:latin typeface="Calibri"/>
                <a:cs typeface="Calibri"/>
              </a:rPr>
              <a:t> 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spreadsheet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outlining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individual's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financial </a:t>
            </a:r>
            <a:r>
              <a:rPr sz="3200" spc="-8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 point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20116"/>
            <a:ext cx="6133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Personal</a:t>
            </a:r>
            <a:r>
              <a:rPr dirty="0"/>
              <a:t> </a:t>
            </a:r>
            <a:r>
              <a:rPr spc="-5" dirty="0"/>
              <a:t>Financial</a:t>
            </a:r>
            <a:r>
              <a:rPr spc="1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78661"/>
            <a:ext cx="8229600" cy="5443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84835">
              <a:lnSpc>
                <a:spcPct val="100000"/>
              </a:lnSpc>
              <a:spcBef>
                <a:spcPts val="10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owner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major </a:t>
            </a:r>
            <a:r>
              <a:rPr sz="3200" spc="-35" dirty="0">
                <a:latin typeface="Calibri"/>
                <a:cs typeface="Calibri"/>
              </a:rPr>
              <a:t>stockholder,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liabilities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outside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business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worth.</a:t>
            </a:r>
            <a:endParaRPr lang="en-US" sz="3200" spc="-10" dirty="0">
              <a:latin typeface="Calibri"/>
              <a:cs typeface="Calibri"/>
            </a:endParaRPr>
          </a:p>
          <a:p>
            <a:pPr marL="12700" marR="584835">
              <a:lnSpc>
                <a:spcPct val="100000"/>
              </a:lnSpc>
              <a:spcBef>
                <a:spcPts val="105"/>
              </a:spcBef>
              <a:buSzPct val="96875"/>
              <a:tabLst>
                <a:tab pos="156210" algn="l"/>
              </a:tabLst>
            </a:pP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15" dirty="0">
                <a:latin typeface="Calibri"/>
                <a:cs typeface="Calibri"/>
              </a:rPr>
              <a:t>Owners</a:t>
            </a:r>
            <a:r>
              <a:rPr sz="3200" spc="-5" dirty="0">
                <a:latin typeface="Calibri"/>
                <a:cs typeface="Calibri"/>
              </a:rPr>
              <a:t> 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draw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personal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finance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business</a:t>
            </a:r>
            <a:endParaRPr lang="en-US" sz="32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875"/>
              <a:tabLst>
                <a:tab pos="156210" algn="l"/>
              </a:tabLst>
            </a:pPr>
            <a:endParaRPr sz="3200" dirty="0">
              <a:latin typeface="Calibri"/>
              <a:cs typeface="Calibri"/>
            </a:endParaRPr>
          </a:p>
          <a:p>
            <a:pPr marL="247015" indent="-234950">
              <a:lnSpc>
                <a:spcPct val="100000"/>
              </a:lnSpc>
              <a:buSzPct val="96875"/>
              <a:buFont typeface="Arial MT"/>
              <a:buChar char="•"/>
              <a:tabLst>
                <a:tab pos="24765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20" dirty="0">
                <a:latin typeface="Calibri"/>
                <a:cs typeface="Calibri"/>
              </a:rPr>
              <a:t>statements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available.</a:t>
            </a:r>
            <a:endParaRPr lang="en-US" sz="3200" spc="-1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buSzPct val="96875"/>
              <a:tabLst>
                <a:tab pos="247650" algn="l"/>
              </a:tabLst>
            </a:pPr>
            <a:endParaRPr sz="3200" dirty="0">
              <a:latin typeface="Calibri"/>
              <a:cs typeface="Calibri"/>
            </a:endParaRPr>
          </a:p>
          <a:p>
            <a:pPr marL="12700" marR="248285">
              <a:lnSpc>
                <a:spcPct val="100000"/>
              </a:lnSpc>
              <a:spcBef>
                <a:spcPts val="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25" dirty="0">
                <a:latin typeface="Calibri"/>
                <a:cs typeface="Calibri"/>
              </a:rPr>
              <a:t>Bankers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investors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usually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well.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724916"/>
            <a:ext cx="75476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Startup</a:t>
            </a:r>
            <a:r>
              <a:rPr spc="20" dirty="0"/>
              <a:t> </a:t>
            </a:r>
            <a:r>
              <a:rPr spc="-5" dirty="0"/>
              <a:t>Expenses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Capitalization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701" y="1524000"/>
            <a:ext cx="877951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startup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expenses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list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 </a:t>
            </a:r>
            <a:r>
              <a:rPr sz="2400" spc="-5" dirty="0">
                <a:latin typeface="Calibri"/>
                <a:cs typeface="Calibri"/>
              </a:rPr>
              <a:t>items.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capitalization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10" dirty="0">
                <a:latin typeface="Calibri"/>
                <a:cs typeface="Calibri"/>
              </a:rPr>
              <a:t> required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investment 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1-2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inform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initiate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10" dirty="0">
                <a:latin typeface="Calibri"/>
                <a:cs typeface="Calibri"/>
              </a:rPr>
              <a:t>operating.</a:t>
            </a:r>
            <a:endParaRPr sz="2400" dirty="0">
              <a:latin typeface="Calibri"/>
              <a:cs typeface="Calibri"/>
            </a:endParaRPr>
          </a:p>
          <a:p>
            <a:pPr marL="12700" marR="46863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resources 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leverage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Entrepreneurs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plainly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their:</a:t>
            </a: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-startup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-their </a:t>
            </a: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15" dirty="0">
                <a:latin typeface="Calibri"/>
                <a:cs typeface="Calibri"/>
              </a:rPr>
              <a:t> costs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brief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explanations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unusual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and/or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intensive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expensive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considered.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257" y="461899"/>
            <a:ext cx="6557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Planning</a:t>
            </a:r>
            <a:r>
              <a:rPr sz="4400" spc="-20" dirty="0"/>
              <a:t> </a:t>
            </a:r>
            <a:r>
              <a:rPr sz="4400" spc="-10" dirty="0"/>
              <a:t>of</a:t>
            </a:r>
            <a:r>
              <a:rPr sz="4400" spc="-25" dirty="0"/>
              <a:t> </a:t>
            </a:r>
            <a:r>
              <a:rPr sz="4400" spc="-15" dirty="0"/>
              <a:t>startup</a:t>
            </a:r>
            <a:r>
              <a:rPr sz="4400" spc="-20" dirty="0"/>
              <a:t> </a:t>
            </a:r>
            <a:r>
              <a:rPr sz="4400" dirty="0"/>
              <a:t>business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798"/>
            <a:ext cx="9144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476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/>
              <a:t>Startup</a:t>
            </a:r>
            <a:r>
              <a:rPr sz="3600" spc="20" dirty="0"/>
              <a:t> </a:t>
            </a:r>
            <a:r>
              <a:rPr sz="3600" spc="-5" dirty="0"/>
              <a:t>Expenses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5" dirty="0"/>
              <a:t> </a:t>
            </a:r>
            <a:r>
              <a:rPr sz="3600" spc="-15" dirty="0"/>
              <a:t>Capitalization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5476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/>
              <a:t>Startup</a:t>
            </a:r>
            <a:r>
              <a:rPr sz="3600" spc="20" dirty="0"/>
              <a:t> </a:t>
            </a:r>
            <a:r>
              <a:rPr sz="3600" spc="-5" dirty="0"/>
              <a:t>Expenses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5" dirty="0"/>
              <a:t> </a:t>
            </a:r>
            <a:r>
              <a:rPr sz="3600" spc="-15" dirty="0"/>
              <a:t>Capitalization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1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8516620" cy="2711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6435" indent="3315970">
              <a:lnSpc>
                <a:spcPct val="1363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Financial</a:t>
            </a:r>
            <a:r>
              <a:rPr sz="4000" b="1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Plan 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Financial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planning</a:t>
            </a:r>
            <a:r>
              <a:rPr sz="3600" b="1" spc="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is the </a:t>
            </a:r>
            <a:r>
              <a:rPr sz="3600" spc="-15" dirty="0">
                <a:latin typeface="Calibri"/>
                <a:cs typeface="Calibri"/>
              </a:rPr>
              <a:t>task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of</a:t>
            </a:r>
            <a:endParaRPr sz="3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600" spc="-15" dirty="0">
                <a:latin typeface="Calibri"/>
                <a:cs typeface="Calibri"/>
              </a:rPr>
              <a:t>determining</a:t>
            </a:r>
            <a:r>
              <a:rPr sz="3600" spc="-5" dirty="0">
                <a:latin typeface="Calibri"/>
                <a:cs typeface="Calibri"/>
              </a:rPr>
              <a:t> how a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will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afford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89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achieve</a:t>
            </a:r>
            <a:r>
              <a:rPr sz="3600" spc="-5" dirty="0">
                <a:latin typeface="Calibri"/>
                <a:cs typeface="Calibri"/>
              </a:rPr>
              <a:t> its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strategic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goals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objectives.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0"/>
            <a:ext cx="292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Financial</a:t>
            </a:r>
            <a:r>
              <a:rPr spc="-35" dirty="0"/>
              <a:t> </a:t>
            </a: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49909"/>
            <a:ext cx="8987155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32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entrepreneurs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statements;</a:t>
            </a:r>
            <a:endParaRPr sz="2000" dirty="0">
              <a:latin typeface="Calibri"/>
              <a:cs typeface="Calibri"/>
            </a:endParaRPr>
          </a:p>
          <a:p>
            <a:pPr marL="350520" indent="-282575">
              <a:lnSpc>
                <a:spcPct val="100000"/>
              </a:lnSpc>
              <a:buAutoNum type="alphaUcPeriod"/>
              <a:tabLst>
                <a:tab pos="351155" algn="l"/>
              </a:tabLst>
            </a:pPr>
            <a:r>
              <a:rPr sz="2000" b="1" dirty="0">
                <a:latin typeface="Calibri"/>
                <a:cs typeface="Calibri"/>
              </a:rPr>
              <a:t>12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Month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Loss </a:t>
            </a:r>
            <a:r>
              <a:rPr sz="2000" b="1" spc="-15" dirty="0">
                <a:latin typeface="Calibri"/>
                <a:cs typeface="Calibri"/>
              </a:rPr>
              <a:t>Statement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successful.</a:t>
            </a:r>
            <a:endParaRPr sz="2000" dirty="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buAutoNum type="alphaUcPeriod" startAt="2"/>
              <a:tabLst>
                <a:tab pos="281305" algn="l"/>
              </a:tabLst>
            </a:pPr>
            <a:r>
              <a:rPr sz="2000" b="1" spc="-20" dirty="0">
                <a:latin typeface="Calibri"/>
                <a:cs typeface="Calibri"/>
              </a:rPr>
              <a:t>Three-Year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Projection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(Optional)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12‐month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heart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plan.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Three‐Year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projection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beyond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year.</a:t>
            </a:r>
            <a:endParaRPr sz="20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5"/>
              </a:spcBef>
              <a:buAutoNum type="alphaUcPeriod" startAt="3"/>
              <a:tabLst>
                <a:tab pos="273685" algn="l"/>
              </a:tabLst>
            </a:pPr>
            <a:r>
              <a:rPr sz="2000" b="1" spc="-10" dirty="0">
                <a:latin typeface="Calibri"/>
                <a:cs typeface="Calibri"/>
              </a:rPr>
              <a:t>Projected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worksheet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how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before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startup,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preliminary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reserves.</a:t>
            </a:r>
            <a:endParaRPr sz="2000" dirty="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 </a:t>
            </a:r>
            <a:r>
              <a:rPr sz="2000" spc="-10" dirty="0">
                <a:latin typeface="Calibri"/>
                <a:cs typeface="Calibri"/>
              </a:rPr>
              <a:t>expect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(for </a:t>
            </a:r>
            <a:r>
              <a:rPr sz="2000" spc="-5" dirty="0">
                <a:latin typeface="Calibri"/>
                <a:cs typeface="Calibri"/>
              </a:rPr>
              <a:t>sales)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10" dirty="0">
                <a:latin typeface="Calibri"/>
                <a:cs typeface="Calibri"/>
              </a:rPr>
              <a:t>(for expense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items).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Opening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Day </a:t>
            </a:r>
            <a:r>
              <a:rPr sz="2000" b="1" dirty="0">
                <a:latin typeface="Calibri"/>
                <a:cs typeface="Calibri"/>
              </a:rPr>
              <a:t>Balance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Sheet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sheet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fundamental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reporting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libri"/>
                <a:cs typeface="Calibri"/>
              </a:rPr>
              <a:t>Break-Even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Analysis</a:t>
            </a:r>
            <a:endParaRPr sz="2000" dirty="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it’s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dividing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383" y="381000"/>
            <a:ext cx="8103234" cy="2660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36C09"/>
                </a:solidFill>
                <a:latin typeface="Calibri"/>
                <a:cs typeface="Calibri"/>
              </a:rPr>
              <a:t>APPENDICES</a:t>
            </a:r>
            <a:endParaRPr sz="4400" dirty="0">
              <a:latin typeface="Calibri"/>
              <a:cs typeface="Calibri"/>
            </a:endParaRPr>
          </a:p>
          <a:p>
            <a:pPr marL="12700" marR="5080" indent="-6985"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b="1" dirty="0">
                <a:latin typeface="Calibri"/>
                <a:cs typeface="Calibri"/>
              </a:rPr>
              <a:t>appendices </a:t>
            </a:r>
            <a:r>
              <a:rPr sz="3200" spc="-20" dirty="0">
                <a:latin typeface="Calibri"/>
                <a:cs typeface="Calibri"/>
              </a:rPr>
              <a:t>contain </a:t>
            </a:r>
            <a:r>
              <a:rPr sz="3200" spc="-30" dirty="0">
                <a:latin typeface="Calibri"/>
                <a:cs typeface="Calibri"/>
              </a:rPr>
              <a:t>letters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important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 support the book's </a:t>
            </a:r>
            <a:r>
              <a:rPr sz="3200" spc="-10" dirty="0">
                <a:latin typeface="Calibri"/>
                <a:cs typeface="Calibri"/>
              </a:rPr>
              <a:t>arguments, </a:t>
            </a:r>
            <a:r>
              <a:rPr sz="3200" spc="-9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future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investigations.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563" y="0"/>
            <a:ext cx="2929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AP</a:t>
            </a:r>
            <a:r>
              <a:rPr sz="4400" spc="-15" dirty="0"/>
              <a:t>P</a:t>
            </a:r>
            <a:r>
              <a:rPr sz="4400" dirty="0"/>
              <a:t>ENDIC</a:t>
            </a:r>
            <a:r>
              <a:rPr sz="4400" spc="-6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2325" y="697230"/>
            <a:ext cx="8705850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68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example: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Char char="•"/>
              <a:tabLst>
                <a:tab pos="271780" algn="l"/>
              </a:tabLst>
            </a:pPr>
            <a:r>
              <a:rPr sz="2800" spc="-15" dirty="0">
                <a:latin typeface="Calibri"/>
                <a:cs typeface="Calibri"/>
              </a:rPr>
              <a:t>Brochures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advertising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materials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Industry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Blueprints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plans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Maps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photos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Magazine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articles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15" dirty="0">
                <a:latin typeface="Calibri"/>
                <a:cs typeface="Calibri"/>
              </a:rPr>
              <a:t>Detailed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owned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purchased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Copies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leases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contracts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Letters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support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future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materials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research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assets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loan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22435"/>
            <a:ext cx="8627745" cy="290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Refining</a:t>
            </a:r>
            <a:r>
              <a:rPr sz="44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36C09"/>
                </a:solidFill>
                <a:latin typeface="Calibri"/>
                <a:cs typeface="Calibri"/>
              </a:rPr>
              <a:t>the</a:t>
            </a:r>
            <a:r>
              <a:rPr sz="4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36C09"/>
                </a:solidFill>
                <a:latin typeface="Calibri"/>
                <a:cs typeface="Calibri"/>
              </a:rPr>
              <a:t>Plan</a:t>
            </a:r>
            <a:r>
              <a:rPr lang="en-IN" sz="4400" b="1" spc="-5" dirty="0">
                <a:solidFill>
                  <a:srgbClr val="E36C09"/>
                </a:solidFill>
                <a:latin typeface="Calibri"/>
                <a:cs typeface="Calibri"/>
              </a:rPr>
              <a:t>(sf)</a:t>
            </a:r>
            <a:endParaRPr sz="4400" dirty="0">
              <a:latin typeface="Calibri"/>
              <a:cs typeface="Calibri"/>
            </a:endParaRPr>
          </a:p>
          <a:p>
            <a:pPr marL="12700" marR="5080" indent="5715" algn="ctr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The generic </a:t>
            </a:r>
            <a:r>
              <a:rPr sz="3600" dirty="0">
                <a:latin typeface="Calibri"/>
                <a:cs typeface="Calibri"/>
              </a:rPr>
              <a:t>business </a:t>
            </a:r>
            <a:r>
              <a:rPr sz="3600" spc="-5" dirty="0">
                <a:latin typeface="Calibri"/>
                <a:cs typeface="Calibri"/>
              </a:rPr>
              <a:t>plan </a:t>
            </a:r>
            <a:r>
              <a:rPr sz="3600" spc="-15" dirty="0">
                <a:latin typeface="Calibri"/>
                <a:cs typeface="Calibri"/>
              </a:rPr>
              <a:t>presented </a:t>
            </a:r>
            <a:r>
              <a:rPr sz="3600" spc="-10" dirty="0">
                <a:latin typeface="Calibri"/>
                <a:cs typeface="Calibri"/>
              </a:rPr>
              <a:t> above</a:t>
            </a:r>
            <a:r>
              <a:rPr sz="3600" spc="-5" dirty="0">
                <a:latin typeface="Calibri"/>
                <a:cs typeface="Calibri"/>
              </a:rPr>
              <a:t> should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be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modified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to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suit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your </a:t>
            </a:r>
            <a:r>
              <a:rPr sz="3600" spc="-98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specific type </a:t>
            </a:r>
            <a:r>
              <a:rPr sz="3600" dirty="0">
                <a:latin typeface="Calibri"/>
                <a:cs typeface="Calibri"/>
              </a:rPr>
              <a:t>of </a:t>
            </a:r>
            <a:r>
              <a:rPr sz="3600" spc="-5" dirty="0">
                <a:latin typeface="Calibri"/>
                <a:cs typeface="Calibri"/>
              </a:rPr>
              <a:t>business </a:t>
            </a:r>
            <a:r>
              <a:rPr sz="3600" dirty="0">
                <a:latin typeface="Calibri"/>
                <a:cs typeface="Calibri"/>
              </a:rPr>
              <a:t>and the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audience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for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which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 plan is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written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0771" y="730581"/>
            <a:ext cx="861504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82005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5" dirty="0">
                <a:latin typeface="Calibri"/>
                <a:cs typeface="Calibri"/>
              </a:rPr>
              <a:t>Raising </a:t>
            </a:r>
            <a:r>
              <a:rPr sz="2800" b="1" spc="-10" dirty="0">
                <a:latin typeface="Calibri"/>
                <a:cs typeface="Calibri"/>
              </a:rPr>
              <a:t>Capital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Bankers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Bankers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assurance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orderly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repayment.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lenders,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Char char="o"/>
              <a:tabLst>
                <a:tab pos="280035" algn="l"/>
              </a:tabLst>
            </a:pP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buChar char="o"/>
              <a:tabLst>
                <a:tab pos="280035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funds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spc="-10" dirty="0">
                <a:latin typeface="Calibri"/>
                <a:cs typeface="Calibri"/>
              </a:rPr>
              <a:t>used</a:t>
            </a:r>
            <a:endParaRPr sz="2800" dirty="0">
              <a:latin typeface="Calibri"/>
              <a:cs typeface="Calibri"/>
            </a:endParaRPr>
          </a:p>
          <a:p>
            <a:pPr marL="12700" marR="108585">
              <a:lnSpc>
                <a:spcPct val="100000"/>
              </a:lnSpc>
              <a:buChar char="o"/>
              <a:tabLst>
                <a:tab pos="28067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accomplish—how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stronger?</a:t>
            </a:r>
            <a:endParaRPr sz="2800" dirty="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buChar char="o"/>
              <a:tabLst>
                <a:tab pos="280035" algn="l"/>
              </a:tabLst>
            </a:pPr>
            <a:r>
              <a:rPr sz="2800" spc="-20" dirty="0">
                <a:latin typeface="Calibri"/>
                <a:cs typeface="Calibri"/>
              </a:rPr>
              <a:t>Requested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repayment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years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repay).</a:t>
            </a:r>
            <a:endParaRPr sz="2800" dirty="0">
              <a:latin typeface="Calibri"/>
              <a:cs typeface="Calibri"/>
            </a:endParaRPr>
          </a:p>
          <a:p>
            <a:pPr marL="12700" marR="52895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104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offered,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all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liens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collateral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3995" y="838200"/>
            <a:ext cx="89300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Investors</a:t>
            </a:r>
            <a:endParaRPr sz="2400" dirty="0">
              <a:latin typeface="Calibri"/>
              <a:cs typeface="Calibri"/>
            </a:endParaRPr>
          </a:p>
          <a:p>
            <a:pPr marL="12700" marR="446405" indent="685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Investors 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perspective. They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looking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dramatic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growth,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expect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dirty="0">
                <a:latin typeface="Calibri"/>
                <a:cs typeface="Calibri"/>
              </a:rPr>
              <a:t> 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rewards: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Funds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short‐term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Funds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five years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funds,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accomplish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growth.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Estimated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5" dirty="0">
                <a:latin typeface="Calibri"/>
                <a:cs typeface="Calibri"/>
              </a:rPr>
              <a:t> investment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strategy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(buyback,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IPO)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Percent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ownership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Milestones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conditions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Financial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provided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Involvement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board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management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8115"/>
            <a:ext cx="6473190" cy="170433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524125">
              <a:lnSpc>
                <a:spcPct val="100000"/>
              </a:lnSpc>
              <a:spcBef>
                <a:spcPts val="1510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 dirty="0"/>
          </a:p>
          <a:p>
            <a:pPr marL="12700" marR="3884929">
              <a:lnSpc>
                <a:spcPct val="100000"/>
              </a:lnSpc>
              <a:spcBef>
                <a:spcPts val="765"/>
              </a:spcBef>
            </a:pPr>
            <a:r>
              <a:rPr sz="2400" spc="-10" dirty="0">
                <a:solidFill>
                  <a:srgbClr val="000000"/>
                </a:solidFill>
              </a:rPr>
              <a:t>For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Type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Business </a:t>
            </a:r>
            <a:r>
              <a:rPr sz="2400" spc="-5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Manufacturing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1940" y="1896108"/>
            <a:ext cx="886206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Planned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 dirty="0">
              <a:latin typeface="Calibri"/>
              <a:cs typeface="Calibri"/>
            </a:endParaRPr>
          </a:p>
          <a:p>
            <a:pPr marL="12700" marR="23749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Anticipated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</a:t>
            </a:r>
            <a:r>
              <a:rPr sz="2400" spc="-15" dirty="0">
                <a:latin typeface="Calibri"/>
                <a:cs typeface="Calibri"/>
              </a:rPr>
              <a:t> costs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 </a:t>
            </a:r>
            <a:r>
              <a:rPr sz="2400" spc="-10" dirty="0">
                <a:latin typeface="Calibri"/>
                <a:cs typeface="Calibri"/>
              </a:rPr>
              <a:t>(overhead)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costs—how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industry </a:t>
            </a:r>
            <a:r>
              <a:rPr sz="2400" spc="-20" dirty="0">
                <a:latin typeface="Calibri"/>
                <a:cs typeface="Calibri"/>
              </a:rPr>
              <a:t>averages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available)?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Gross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overall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Production/capacity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planned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plant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Production/capacity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equipment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Purchasing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inventory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anticipated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startup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553" y="461899"/>
            <a:ext cx="1929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Ben</a:t>
            </a:r>
            <a:r>
              <a:rPr sz="4400" spc="-25" dirty="0"/>
              <a:t>e</a:t>
            </a:r>
            <a:r>
              <a:rPr sz="4400" spc="-5" dirty="0"/>
              <a:t>fits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398"/>
            <a:ext cx="9144000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2305" y="697230"/>
            <a:ext cx="8743950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Businesses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5" dirty="0">
                <a:latin typeface="Calibri"/>
                <a:cs typeface="Calibri"/>
              </a:rPr>
              <a:t>businesses sell intangible </a:t>
            </a:r>
            <a:r>
              <a:rPr sz="2400" spc="-10" dirty="0">
                <a:latin typeface="Calibri"/>
                <a:cs typeface="Calibri"/>
              </a:rPr>
              <a:t>products. They are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flexible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businesses, but they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labor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generally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little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5" dirty="0">
                <a:latin typeface="Calibri"/>
                <a:cs typeface="Calibri"/>
              </a:rPr>
              <a:t> assets.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 </a:t>
            </a:r>
            <a:r>
              <a:rPr sz="2400" spc="-20" dirty="0">
                <a:latin typeface="Calibri"/>
                <a:cs typeface="Calibri"/>
              </a:rPr>
              <a:t>factors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industry?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production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12700" marR="41910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procedures. Standard </a:t>
            </a:r>
            <a:r>
              <a:rPr sz="2400" spc="-5" dirty="0">
                <a:latin typeface="Calibri"/>
                <a:cs typeface="Calibri"/>
              </a:rPr>
              <a:t>or accepted industry quality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standards.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labor</a:t>
            </a:r>
            <a:r>
              <a:rPr sz="2400" spc="-10" dirty="0">
                <a:latin typeface="Calibri"/>
                <a:cs typeface="Calibri"/>
              </a:rPr>
              <a:t> productivity?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20" dirty="0">
                <a:latin typeface="Calibri"/>
                <a:cs typeface="Calibri"/>
              </a:rPr>
              <a:t>Percent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work </a:t>
            </a:r>
            <a:r>
              <a:rPr sz="2400" spc="-15" dirty="0">
                <a:latin typeface="Calibri"/>
                <a:cs typeface="Calibri"/>
              </a:rPr>
              <a:t>subcontracted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subcontracting?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Credit,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collections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procedures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Strategy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5691" y="838200"/>
            <a:ext cx="895858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High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Technology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Companies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Economic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outlook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industry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Will 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manage </a:t>
            </a:r>
            <a:r>
              <a:rPr sz="2400" spc="-10" dirty="0">
                <a:latin typeface="Calibri"/>
                <a:cs typeface="Calibri"/>
              </a:rPr>
              <a:t>rapidly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prices,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markets?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cutting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10" dirty="0">
                <a:latin typeface="Calibri"/>
                <a:cs typeface="Calibri"/>
              </a:rPr>
              <a:t>products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services?</a:t>
            </a:r>
          </a:p>
          <a:p>
            <a:pPr marL="12700" marR="8890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research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development?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Bring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product/service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market?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Keep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company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competitive?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company: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Protect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intellectual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obsolescence?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Supply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capital?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Retain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personnel?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1662" y="838200"/>
            <a:ext cx="897382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456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High‐tech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companies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long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without</a:t>
            </a:r>
            <a:r>
              <a:rPr sz="2400" spc="-5" dirty="0">
                <a:latin typeface="Calibri"/>
                <a:cs typeface="Calibri"/>
              </a:rPr>
              <a:t> sales.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If this </a:t>
            </a:r>
            <a:r>
              <a:rPr sz="2400" spc="-5" dirty="0">
                <a:latin typeface="Calibri"/>
                <a:cs typeface="Calibri"/>
              </a:rPr>
              <a:t>fits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situation,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banker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dirty="0">
                <a:latin typeface="Calibri"/>
                <a:cs typeface="Calibri"/>
              </a:rPr>
              <a:t>lend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you.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Venture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capitalists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invest,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good.</a:t>
            </a:r>
            <a:endParaRPr sz="2400" dirty="0">
              <a:latin typeface="Calibri"/>
              <a:cs typeface="Calibri"/>
            </a:endParaRPr>
          </a:p>
          <a:p>
            <a:pPr marL="12700" marR="9207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longer‐term </a:t>
            </a:r>
            <a:r>
              <a:rPr sz="2400" spc="-5" dirty="0">
                <a:latin typeface="Calibri"/>
                <a:cs typeface="Calibri"/>
              </a:rPr>
              <a:t>financial </a:t>
            </a:r>
            <a:r>
              <a:rPr sz="2400" spc="-15" dirty="0">
                <a:latin typeface="Calibri"/>
                <a:cs typeface="Calibri"/>
              </a:rPr>
              <a:t>forecasts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when </a:t>
            </a:r>
            <a:r>
              <a:rPr sz="2400" spc="-10" dirty="0">
                <a:latin typeface="Calibri"/>
                <a:cs typeface="Calibri"/>
              </a:rPr>
              <a:t>profit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take‐off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5" dirty="0">
                <a:latin typeface="Calibri"/>
                <a:cs typeface="Calibri"/>
              </a:rPr>
              <a:t>occur.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assumptions</a:t>
            </a:r>
            <a:r>
              <a:rPr sz="2400" spc="-10" dirty="0">
                <a:latin typeface="Calibri"/>
                <a:cs typeface="Calibri"/>
              </a:rPr>
              <a:t> 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 documented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argued.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Retail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Business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Pricing:</a:t>
            </a: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policies.</a:t>
            </a:r>
            <a:endParaRPr sz="2400" dirty="0">
              <a:latin typeface="Calibri"/>
              <a:cs typeface="Calibri"/>
            </a:endParaRPr>
          </a:p>
          <a:p>
            <a:pPr marL="12700" marR="810895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Prices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profitable, competitive, </a:t>
            </a:r>
            <a:r>
              <a:rPr sz="2400" dirty="0">
                <a:latin typeface="Calibri"/>
                <a:cs typeface="Calibri"/>
              </a:rPr>
              <a:t>and in </a:t>
            </a:r>
            <a:r>
              <a:rPr sz="2400" spc="-10" dirty="0">
                <a:latin typeface="Calibri"/>
                <a:cs typeface="Calibri"/>
              </a:rPr>
              <a:t>accordance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0"/>
            <a:ext cx="39611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Refining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30" dirty="0"/>
              <a:t> </a:t>
            </a:r>
            <a:r>
              <a:rPr sz="4400" spc="-5" dirty="0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6385" y="914400"/>
            <a:ext cx="885761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5" dirty="0">
                <a:latin typeface="Calibri"/>
                <a:cs typeface="Calibri"/>
              </a:rPr>
              <a:t>Inventory: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Char char="o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Inventory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competitive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accord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image.</a:t>
            </a:r>
            <a:endParaRPr sz="2400" dirty="0">
              <a:latin typeface="Calibri"/>
              <a:cs typeface="Calibri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Location: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exposure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need?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customers?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consistent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company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image?</a:t>
            </a:r>
            <a:endParaRPr sz="2400" dirty="0">
              <a:latin typeface="Calibri"/>
              <a:cs typeface="Calibri"/>
            </a:endParaRPr>
          </a:p>
          <a:p>
            <a:pPr marL="12700" marR="4064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Promotion: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 used,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 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image?</a:t>
            </a:r>
            <a:endParaRPr sz="2400" dirty="0">
              <a:latin typeface="Calibri"/>
              <a:cs typeface="Calibri"/>
            </a:endParaRPr>
          </a:p>
          <a:p>
            <a:pPr marL="12700" marR="186055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Credit: Do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5" dirty="0">
                <a:latin typeface="Calibri"/>
                <a:cs typeface="Calibri"/>
              </a:rPr>
              <a:t>credit </a:t>
            </a:r>
            <a:r>
              <a:rPr sz="2400" spc="-15" dirty="0">
                <a:latin typeface="Calibri"/>
                <a:cs typeface="Calibri"/>
              </a:rPr>
              <a:t>to customers?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yes, do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really need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do</a:t>
            </a:r>
            <a:r>
              <a:rPr sz="2400" spc="-10" dirty="0">
                <a:latin typeface="Calibri"/>
                <a:cs typeface="Calibri"/>
              </a:rPr>
              <a:t> you </a:t>
            </a:r>
            <a:r>
              <a:rPr sz="2400" spc="-15" dirty="0">
                <a:latin typeface="Calibri"/>
                <a:cs typeface="Calibri"/>
              </a:rPr>
              <a:t>factor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cost 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883" y="9855"/>
            <a:ext cx="2378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" marR="5080" indent="-48768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STARTUP </a:t>
            </a:r>
            <a:r>
              <a:rPr sz="2800" spc="-35" dirty="0"/>
              <a:t>STORY </a:t>
            </a:r>
            <a:r>
              <a:rPr sz="2800" spc="-620" dirty="0"/>
              <a:t> </a:t>
            </a:r>
            <a:r>
              <a:rPr sz="2800" spc="-10" dirty="0"/>
              <a:t>FLIPKART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685800"/>
            <a:ext cx="84848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Calibri"/>
                <a:cs typeface="Calibri"/>
              </a:rPr>
              <a:t>HISTORY</a:t>
            </a:r>
            <a:r>
              <a:rPr lang="en-IN" sz="2800" b="1" spc="-30" dirty="0">
                <a:latin typeface="Calibri"/>
                <a:cs typeface="Calibri"/>
              </a:rPr>
              <a:t>(</a:t>
            </a:r>
            <a:r>
              <a:rPr lang="en-IN" sz="2800" b="1" spc="-30" dirty="0" err="1">
                <a:latin typeface="Calibri"/>
                <a:cs typeface="Calibri"/>
              </a:rPr>
              <a:t>cr</a:t>
            </a:r>
            <a:r>
              <a:rPr lang="en-IN" sz="2800" b="1" spc="-3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Back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2007,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launched,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e-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commerce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beginner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headquarters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Bangalore,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52799"/>
            <a:ext cx="8484870" cy="35051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62000"/>
            <a:ext cx="89154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Founders</a:t>
            </a:r>
            <a:endParaRPr sz="2800" dirty="0">
              <a:latin typeface="Calibri"/>
              <a:cs typeface="Calibri"/>
            </a:endParaRPr>
          </a:p>
          <a:p>
            <a:pPr marL="12700" marR="1309370">
              <a:lnSpc>
                <a:spcPct val="100000"/>
              </a:lnSpc>
              <a:spcBef>
                <a:spcPts val="5"/>
              </a:spcBef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Sachin</a:t>
            </a:r>
            <a:r>
              <a:rPr sz="28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Bansal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Binny</a:t>
            </a:r>
            <a:r>
              <a:rPr sz="28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Bansal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working </a:t>
            </a:r>
            <a:r>
              <a:rPr lang="en-IN" sz="2800" spc="-2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Amazon.com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e-commerce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alumni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IIT,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Chandigarh,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15" dirty="0">
                <a:latin typeface="Calibri"/>
                <a:cs typeface="Calibri"/>
              </a:rPr>
              <a:t> left</a:t>
            </a:r>
            <a:r>
              <a:rPr sz="2800" spc="-5" dirty="0">
                <a:latin typeface="Calibri"/>
                <a:cs typeface="Calibri"/>
              </a:rPr>
              <a:t> 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Amazon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37134"/>
            <a:ext cx="86467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How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it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Started?</a:t>
            </a:r>
            <a:endParaRPr sz="2800"/>
          </a:p>
          <a:p>
            <a:pPr marL="12700" marR="5080">
              <a:lnSpc>
                <a:spcPct val="100000"/>
              </a:lnSpc>
            </a:pP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Flipkart</a:t>
            </a:r>
            <a:r>
              <a:rPr sz="2800"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began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selling</a:t>
            </a:r>
            <a:r>
              <a:rPr sz="28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books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begin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with.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soon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expanded </a:t>
            </a:r>
            <a:r>
              <a:rPr sz="28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began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 wide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variety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goods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8"/>
            <a:ext cx="9144000" cy="41909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9535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Funding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This soon increased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200 million </a:t>
            </a:r>
            <a:r>
              <a:rPr sz="2800" spc="-5" dirty="0">
                <a:latin typeface="Calibri"/>
                <a:cs typeface="Calibri"/>
              </a:rPr>
              <a:t>Indian rupees 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year. </a:t>
            </a:r>
            <a:r>
              <a:rPr sz="2800" spc="-10" dirty="0">
                <a:latin typeface="Calibri"/>
                <a:cs typeface="Calibri"/>
              </a:rPr>
              <a:t>Their </a:t>
            </a:r>
            <a:r>
              <a:rPr sz="2800" spc="-15" dirty="0">
                <a:latin typeface="Calibri"/>
                <a:cs typeface="Calibri"/>
              </a:rPr>
              <a:t>last </a:t>
            </a:r>
            <a:r>
              <a:rPr sz="2800" spc="-20" dirty="0">
                <a:latin typeface="Calibri"/>
                <a:cs typeface="Calibri"/>
              </a:rPr>
              <a:t>round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Fundraising </a:t>
            </a:r>
            <a:r>
              <a:rPr sz="2800" spc="-5" dirty="0">
                <a:latin typeface="Calibri"/>
                <a:cs typeface="Calibri"/>
              </a:rPr>
              <a:t>had </a:t>
            </a:r>
            <a:r>
              <a:rPr sz="2800" spc="-10" dirty="0">
                <a:latin typeface="Calibri"/>
                <a:cs typeface="Calibri"/>
              </a:rPr>
              <a:t>increased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$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billion.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598"/>
            <a:ext cx="9144000" cy="472439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8017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online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payment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gateways</a:t>
            </a:r>
            <a:r>
              <a:rPr sz="2800" spc="-30" dirty="0">
                <a:latin typeface="Calibri"/>
                <a:cs typeface="Calibri"/>
              </a:rPr>
              <a:t>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preferred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gateways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5" dirty="0">
                <a:latin typeface="Calibri"/>
                <a:cs typeface="Calibri"/>
              </a:rPr>
              <a:t> 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kart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tackled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introducing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others.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‘Cash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Delivery’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facility,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shopping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today.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399"/>
            <a:ext cx="914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7134"/>
            <a:ext cx="87560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entire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supply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chain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</a:t>
            </a:r>
            <a:r>
              <a:rPr sz="2800" spc="-25" dirty="0">
                <a:latin typeface="Calibri"/>
                <a:cs typeface="Calibri"/>
              </a:rPr>
              <a:t>m.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ecommerce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company.</a:t>
            </a:r>
            <a:endParaRPr sz="2800">
              <a:latin typeface="Calibri"/>
              <a:cs typeface="Calibri"/>
            </a:endParaRPr>
          </a:p>
          <a:p>
            <a:pPr marL="12700" marR="2736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fashion.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399"/>
            <a:ext cx="914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681098"/>
            <a:ext cx="86442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Brief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but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comprehensive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synopsis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dirty="0">
                <a:latin typeface="Calibri"/>
                <a:cs typeface="Calibri"/>
              </a:rPr>
              <a:t> a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</a:t>
            </a:r>
            <a:r>
              <a:rPr sz="3600" spc="-5" dirty="0">
                <a:latin typeface="Calibri"/>
                <a:cs typeface="Calibri"/>
              </a:rPr>
              <a:t> plan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dirty="0">
                <a:latin typeface="Calibri"/>
                <a:cs typeface="Calibri"/>
              </a:rPr>
              <a:t> an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investment</a:t>
            </a:r>
            <a:r>
              <a:rPr sz="3600" spc="-15" dirty="0">
                <a:latin typeface="Calibri"/>
                <a:cs typeface="Calibri"/>
              </a:rPr>
              <a:t> proposal,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which </a:t>
            </a:r>
            <a:r>
              <a:rPr sz="3600" spc="-10" dirty="0">
                <a:latin typeface="Calibri"/>
                <a:cs typeface="Calibri"/>
              </a:rPr>
              <a:t>highlights </a:t>
            </a:r>
            <a:r>
              <a:rPr sz="3600" dirty="0">
                <a:latin typeface="Calibri"/>
                <a:cs typeface="Calibri"/>
              </a:rPr>
              <a:t>its </a:t>
            </a:r>
            <a:r>
              <a:rPr sz="3600" spc="-55" dirty="0">
                <a:latin typeface="Calibri"/>
                <a:cs typeface="Calibri"/>
              </a:rPr>
              <a:t>key </a:t>
            </a:r>
            <a:r>
              <a:rPr sz="3600" spc="-10" dirty="0">
                <a:latin typeface="Calibri"/>
                <a:cs typeface="Calibri"/>
              </a:rPr>
              <a:t>points </a:t>
            </a:r>
            <a:r>
              <a:rPr sz="3600" dirty="0">
                <a:latin typeface="Calibri"/>
                <a:cs typeface="Calibri"/>
              </a:rPr>
              <a:t>and is </a:t>
            </a:r>
            <a:r>
              <a:rPr sz="3600" spc="-15" dirty="0">
                <a:latin typeface="Calibri"/>
                <a:cs typeface="Calibri"/>
              </a:rPr>
              <a:t>generally </a:t>
            </a:r>
            <a:r>
              <a:rPr sz="3600" spc="-10" dirty="0">
                <a:latin typeface="Calibri"/>
                <a:cs typeface="Calibri"/>
              </a:rPr>
              <a:t> adapted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external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audience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065" y="19685"/>
            <a:ext cx="887793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Acquisitions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Flipkart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Myntra.com,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LetsBuy.com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market.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Flipkart’s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small book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e-retailer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30" dirty="0">
                <a:latin typeface="Calibri"/>
                <a:cs typeface="Calibri"/>
              </a:rPr>
              <a:t>India’s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largest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e-commerce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platform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inspires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generation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start-ups.</a:t>
            </a:r>
            <a:endParaRPr sz="2800" dirty="0">
              <a:latin typeface="Calibri"/>
              <a:cs typeface="Calibri"/>
            </a:endParaRPr>
          </a:p>
          <a:p>
            <a:pPr marL="12700" marR="7258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country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stereotypes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Flipkart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break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ecommerce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ever.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6200"/>
            <a:ext cx="9144000" cy="29717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14731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proud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5" dirty="0">
                <a:latin typeface="Calibri"/>
                <a:cs typeface="Calibri"/>
              </a:rPr>
              <a:t>MakeMyTrip.com.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qualification;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holds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Bachelor’s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Economics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Stephen’s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5" dirty="0">
                <a:latin typeface="Calibri"/>
                <a:cs typeface="Calibri"/>
              </a:rPr>
              <a:t> went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pursue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Masters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Indian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Institute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Management,</a:t>
            </a:r>
            <a:r>
              <a:rPr sz="2800" spc="-5" dirty="0">
                <a:latin typeface="Calibri"/>
                <a:cs typeface="Calibri"/>
              </a:rPr>
              <a:t> Ahmedabad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(IIM-A).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22224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did</a:t>
            </a:r>
            <a:r>
              <a:rPr sz="2800" b="1" spc="-5" dirty="0">
                <a:latin typeface="Calibri"/>
                <a:cs typeface="Calibri"/>
              </a:rPr>
              <a:t> 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spc="-5" dirty="0">
                <a:latin typeface="Calibri"/>
                <a:cs typeface="Calibri"/>
              </a:rPr>
              <a:t> begin?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40" dirty="0">
                <a:latin typeface="Calibri"/>
                <a:cs typeface="Calibri"/>
              </a:rPr>
              <a:t>Deep’s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career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Masters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IIM-A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went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work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</a:t>
            </a:r>
            <a:r>
              <a:rPr sz="2800" spc="-10" dirty="0">
                <a:latin typeface="Calibri"/>
                <a:cs typeface="Calibri"/>
              </a:rPr>
              <a:t> Capital, </a:t>
            </a:r>
            <a:r>
              <a:rPr sz="2800" spc="-5" dirty="0">
                <a:latin typeface="Calibri"/>
                <a:cs typeface="Calibri"/>
              </a:rPr>
              <a:t>ABN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AMRO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etc!</a:t>
            </a:r>
            <a:endParaRPr sz="2800">
              <a:latin typeface="Calibri"/>
              <a:cs typeface="Calibri"/>
            </a:endParaRPr>
          </a:p>
          <a:p>
            <a:pPr marL="12700" marR="3937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Now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1995,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Kalra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took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quitting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good-paying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boring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ABN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join AMF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Bowling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American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hoping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enter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setup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bowling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alleys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billiard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halls.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48" y="3759"/>
            <a:ext cx="3051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STARTUP </a:t>
            </a:r>
            <a:r>
              <a:rPr sz="3600" spc="-45" dirty="0"/>
              <a:t>STORY</a:t>
            </a:r>
            <a:endParaRPr sz="3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-30" dirty="0"/>
              <a:t>Make </a:t>
            </a:r>
            <a:r>
              <a:rPr sz="3600" spc="-5" dirty="0"/>
              <a:t>My</a:t>
            </a:r>
            <a:r>
              <a:rPr sz="3600" spc="-3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07389"/>
            <a:ext cx="506031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FOUNDER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did</a:t>
            </a:r>
            <a:r>
              <a:rPr sz="2800" b="1" spc="-5" dirty="0">
                <a:latin typeface="Calibri"/>
                <a:cs typeface="Calibri"/>
              </a:rPr>
              <a:t> 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spc="-5" dirty="0">
                <a:latin typeface="Calibri"/>
                <a:cs typeface="Calibri"/>
              </a:rPr>
              <a:t> begin?</a:t>
            </a:r>
            <a:endParaRPr sz="2800" dirty="0">
              <a:latin typeface="Calibri"/>
              <a:cs typeface="Calibri"/>
            </a:endParaRPr>
          </a:p>
          <a:p>
            <a:pPr marL="12700" marR="5080" indent="8064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all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lanes,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centres.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venture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wasn’t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0" dirty="0">
                <a:latin typeface="Calibri"/>
                <a:cs typeface="Calibri"/>
              </a:rPr>
              <a:t> 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remote </a:t>
            </a:r>
            <a:r>
              <a:rPr sz="2800" spc="-10" dirty="0">
                <a:latin typeface="Calibri"/>
                <a:cs typeface="Calibri"/>
              </a:rPr>
              <a:t> boss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America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threw </a:t>
            </a:r>
            <a:r>
              <a:rPr sz="2800" spc="-10" dirty="0">
                <a:latin typeface="Calibri"/>
                <a:cs typeface="Calibri"/>
              </a:rPr>
              <a:t> him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market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appropriate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mentorship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guidance.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914400"/>
            <a:ext cx="3733799" cy="594359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49098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 his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Evidently,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him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talent.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 </a:t>
            </a:r>
            <a:r>
              <a:rPr sz="2800" spc="-10" dirty="0">
                <a:latin typeface="Calibri"/>
                <a:cs typeface="Calibri"/>
              </a:rPr>
              <a:t>needed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something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showcase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733799" cy="609599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523049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his</a:t>
            </a:r>
            <a:r>
              <a:rPr sz="2800" b="1" spc="-10" dirty="0">
                <a:latin typeface="Calibri"/>
                <a:cs typeface="Calibri"/>
              </a:rPr>
              <a:t> journey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time, he </a:t>
            </a:r>
            <a:r>
              <a:rPr sz="2800" spc="-10" dirty="0">
                <a:latin typeface="Calibri"/>
                <a:cs typeface="Calibri"/>
              </a:rPr>
              <a:t>noticed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industry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held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on!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said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 </a:t>
            </a:r>
            <a:r>
              <a:rPr sz="2800" spc="-10" dirty="0">
                <a:latin typeface="Calibri"/>
                <a:cs typeface="Calibri"/>
              </a:rPr>
              <a:t>quit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began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old-age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storming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session! </a:t>
            </a:r>
            <a:r>
              <a:rPr sz="2800" spc="-5" dirty="0">
                <a:latin typeface="Calibri"/>
                <a:cs typeface="Calibri"/>
              </a:rPr>
              <a:t> 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brokers,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agents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middlemen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place,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5" dirty="0">
                <a:latin typeface="Calibri"/>
                <a:cs typeface="Calibri"/>
              </a:rPr>
              <a:t>messier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a </a:t>
            </a:r>
            <a:r>
              <a:rPr sz="2800" spc="-40" dirty="0">
                <a:latin typeface="Calibri"/>
                <a:cs typeface="Calibri"/>
              </a:rPr>
              <a:t>man’s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bedroom!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3733799" cy="601979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5773"/>
            <a:ext cx="508508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FOUNDER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1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his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journey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begin?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Hence,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backing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2-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Million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eVentures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co-founders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Keyur</a:t>
            </a:r>
            <a:r>
              <a:rPr sz="2800" spc="-5" dirty="0">
                <a:latin typeface="Calibri"/>
                <a:cs typeface="Calibri"/>
              </a:rPr>
              <a:t> Joshi,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Rajesh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Magow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Sachin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Bhatia,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spc="-15" dirty="0">
                <a:latin typeface="Calibri"/>
                <a:cs typeface="Calibri"/>
              </a:rPr>
              <a:t> began</a:t>
            </a:r>
            <a:r>
              <a:rPr sz="2800" spc="-10" dirty="0">
                <a:latin typeface="Calibri"/>
                <a:cs typeface="Calibri"/>
              </a:rPr>
              <a:t> 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journey </a:t>
            </a:r>
            <a:r>
              <a:rPr sz="2800" spc="-5" dirty="0">
                <a:latin typeface="Calibri"/>
                <a:cs typeface="Calibri"/>
              </a:rPr>
              <a:t> with </a:t>
            </a:r>
            <a:r>
              <a:rPr sz="2800" spc="-25" dirty="0">
                <a:latin typeface="Calibri"/>
                <a:cs typeface="Calibri"/>
              </a:rPr>
              <a:t>MakeMyTrip.com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(earlier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India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Ahoy)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2000.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985772"/>
            <a:ext cx="3733799" cy="58722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445" y="9855"/>
            <a:ext cx="4037329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2010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70104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15" dirty="0"/>
              <a:t> </a:t>
            </a:r>
            <a:r>
              <a:rPr sz="3600" spc="-5" dirty="0"/>
              <a:t>My</a:t>
            </a:r>
            <a:r>
              <a:rPr sz="3600" spc="-15" dirty="0"/>
              <a:t> </a:t>
            </a:r>
            <a:r>
              <a:rPr sz="3600" spc="-50" dirty="0"/>
              <a:t>Trip </a:t>
            </a:r>
            <a:r>
              <a:rPr sz="3600" spc="-45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I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Rough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Start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73185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034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Initially,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he</a:t>
            </a:r>
            <a:r>
              <a:rPr sz="2000" spc="-5" dirty="0">
                <a:latin typeface="Calibri"/>
                <a:cs typeface="Calibri"/>
              </a:rPr>
              <a:t> 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evolve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mature,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came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playing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safe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seemed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otherwise!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 </a:t>
            </a:r>
            <a:r>
              <a:rPr sz="2000" spc="-15" dirty="0">
                <a:latin typeface="Calibri"/>
                <a:cs typeface="Calibri"/>
              </a:rPr>
              <a:t>started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10" dirty="0">
                <a:latin typeface="Calibri"/>
                <a:cs typeface="Calibri"/>
              </a:rPr>
              <a:t> catering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overseas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US-to-India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Anyways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5" dirty="0">
                <a:latin typeface="Calibri"/>
                <a:cs typeface="Calibri"/>
              </a:rPr>
              <a:t> within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15" dirty="0">
                <a:latin typeface="Calibri"/>
                <a:cs typeface="Calibri"/>
              </a:rPr>
              <a:t>years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jinxed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crashed,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make!</a:t>
            </a: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very hard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them and </a:t>
            </a:r>
            <a:r>
              <a:rPr sz="2000" spc="-10" dirty="0">
                <a:latin typeface="Calibri"/>
                <a:cs typeface="Calibri"/>
              </a:rPr>
              <a:t>literally everyone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5" dirty="0">
                <a:latin typeface="Calibri"/>
                <a:cs typeface="Calibri"/>
              </a:rPr>
              <a:t>belonged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market. VC’s </a:t>
            </a:r>
            <a:r>
              <a:rPr sz="2000" spc="-10" dirty="0">
                <a:latin typeface="Calibri"/>
                <a:cs typeface="Calibri"/>
              </a:rPr>
              <a:t>weren’t </a:t>
            </a:r>
            <a:r>
              <a:rPr sz="2000" spc="-5" dirty="0">
                <a:latin typeface="Calibri"/>
                <a:cs typeface="Calibri"/>
              </a:rPr>
              <a:t>ready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touch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 </a:t>
            </a:r>
            <a:r>
              <a:rPr sz="2000" spc="-20" dirty="0">
                <a:latin typeface="Calibri"/>
                <a:cs typeface="Calibri"/>
              </a:rPr>
              <a:t>industry. </a:t>
            </a:r>
            <a:r>
              <a:rPr sz="2000" spc="-5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VC, </a:t>
            </a:r>
            <a:r>
              <a:rPr sz="2000" dirty="0">
                <a:latin typeface="Calibri"/>
                <a:cs typeface="Calibri"/>
              </a:rPr>
              <a:t>who once </a:t>
            </a:r>
            <a:r>
              <a:rPr sz="2000" spc="-5" dirty="0">
                <a:latin typeface="Calibri"/>
                <a:cs typeface="Calibri"/>
              </a:rPr>
              <a:t>ready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offer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hefty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capital </a:t>
            </a:r>
            <a:r>
              <a:rPr sz="2000" dirty="0">
                <a:latin typeface="Calibri"/>
                <a:cs typeface="Calibri"/>
              </a:rPr>
              <a:t>they demanded,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wasn’t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1-million.</a:t>
            </a:r>
            <a:endParaRPr sz="2000" dirty="0">
              <a:latin typeface="Calibri"/>
              <a:cs typeface="Calibri"/>
            </a:endParaRPr>
          </a:p>
          <a:p>
            <a:pPr marL="12700" marR="1358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 situation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in-order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decisions. </a:t>
            </a:r>
            <a:r>
              <a:rPr sz="2000" spc="-10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strength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literal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half,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top-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employee’s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dirty="0">
                <a:latin typeface="Calibri"/>
                <a:cs typeface="Calibri"/>
              </a:rPr>
              <a:t> 18-months.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5413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Taking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thoughtful,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stern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intelligent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turned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tsunami.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turned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fruitful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 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5" dirty="0">
                <a:latin typeface="Calibri"/>
                <a:cs typeface="Calibri"/>
              </a:rPr>
              <a:t> 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reaching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base.</a:t>
            </a:r>
            <a:r>
              <a:rPr sz="2000" spc="-10" dirty="0">
                <a:latin typeface="Calibri"/>
                <a:cs typeface="Calibri"/>
              </a:rPr>
              <a:t> 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IRCTC </a:t>
            </a:r>
            <a:r>
              <a:rPr sz="2000" dirty="0">
                <a:latin typeface="Calibri"/>
                <a:cs typeface="Calibri"/>
              </a:rPr>
              <a:t>(Indian </a:t>
            </a:r>
            <a:r>
              <a:rPr sz="2000" spc="-10" dirty="0">
                <a:latin typeface="Calibri"/>
                <a:cs typeface="Calibri"/>
              </a:rPr>
              <a:t>Railways Catering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0" dirty="0">
                <a:latin typeface="Calibri"/>
                <a:cs typeface="Calibri"/>
              </a:rPr>
              <a:t>Tourism </a:t>
            </a:r>
            <a:r>
              <a:rPr sz="2000" spc="-10" dirty="0">
                <a:latin typeface="Calibri"/>
                <a:cs typeface="Calibri"/>
              </a:rPr>
              <a:t>Corporation) </a:t>
            </a:r>
            <a:r>
              <a:rPr sz="2000" dirty="0">
                <a:latin typeface="Calibri"/>
                <a:cs typeface="Calibri"/>
              </a:rPr>
              <a:t>launched their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traveller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railway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tickets 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IRCTC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accepted</a:t>
            </a:r>
            <a:r>
              <a:rPr sz="2000" dirty="0">
                <a:latin typeface="Calibri"/>
                <a:cs typeface="Calibri"/>
              </a:rPr>
              <a:t> but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turned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hit. </a:t>
            </a:r>
            <a:r>
              <a:rPr sz="2000" spc="-15" dirty="0">
                <a:latin typeface="Calibri"/>
                <a:cs typeface="Calibri"/>
              </a:rPr>
              <a:t>Additionally,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Low-Cost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Carriers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recently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0" dirty="0">
                <a:latin typeface="Calibri"/>
                <a:cs typeface="Calibri"/>
              </a:rPr>
              <a:t> Aviation </a:t>
            </a:r>
            <a:r>
              <a:rPr sz="2000" spc="-5" dirty="0">
                <a:latin typeface="Calibri"/>
                <a:cs typeface="Calibri"/>
              </a:rPr>
              <a:t> space.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dirty="0">
                <a:latin typeface="Calibri"/>
                <a:cs typeface="Calibri"/>
              </a:rPr>
              <a:t> chains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events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0" dirty="0">
                <a:latin typeface="Calibri"/>
                <a:cs typeface="Calibri"/>
              </a:rPr>
              <a:t> 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opportunities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India.</a:t>
            </a:r>
            <a:endParaRPr sz="2000">
              <a:latin typeface="Calibri"/>
              <a:cs typeface="Calibri"/>
            </a:endParaRPr>
          </a:p>
          <a:p>
            <a:pPr marL="12700" marR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broaden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portfolio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although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venture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dirty="0">
                <a:latin typeface="Calibri"/>
                <a:cs typeface="Calibri"/>
              </a:rPr>
              <a:t>ahead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various reasons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their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r>
              <a:rPr sz="2000" spc="-5" dirty="0">
                <a:latin typeface="Calibri"/>
                <a:cs typeface="Calibri"/>
              </a:rPr>
              <a:t> online,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non-established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brands,</a:t>
            </a:r>
            <a:r>
              <a:rPr sz="2000" spc="-10" dirty="0">
                <a:latin typeface="Calibri"/>
                <a:cs typeface="Calibri"/>
              </a:rPr>
              <a:t> etc.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risked</a:t>
            </a:r>
            <a:r>
              <a:rPr sz="2000" dirty="0">
                <a:latin typeface="Calibri"/>
                <a:cs typeface="Calibri"/>
              </a:rPr>
              <a:t> 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anyway.</a:t>
            </a:r>
            <a:endParaRPr sz="2000">
              <a:latin typeface="Calibri"/>
              <a:cs typeface="Calibri"/>
            </a:endParaRPr>
          </a:p>
          <a:p>
            <a:pPr marL="12700" marR="3683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September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2005,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officially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Indian</a:t>
            </a:r>
            <a:r>
              <a:rPr sz="2000" spc="-15" dirty="0">
                <a:latin typeface="Calibri"/>
                <a:cs typeface="Calibri"/>
              </a:rPr>
              <a:t> market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ticketing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began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holiday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37842"/>
            <a:ext cx="894778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railway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ticket </a:t>
            </a:r>
            <a:r>
              <a:rPr sz="2400" spc="-5" dirty="0">
                <a:latin typeface="Calibri"/>
                <a:cs typeface="Calibri"/>
              </a:rPr>
              <a:t>booking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30" dirty="0">
                <a:latin typeface="Calibri"/>
                <a:cs typeface="Calibri"/>
              </a:rPr>
              <a:t>gave </a:t>
            </a:r>
            <a:r>
              <a:rPr sz="2400" dirty="0">
                <a:latin typeface="Calibri"/>
                <a:cs typeface="Calibri"/>
              </a:rPr>
              <a:t>the much </a:t>
            </a:r>
            <a:r>
              <a:rPr sz="2400" spc="-10" dirty="0">
                <a:latin typeface="Calibri"/>
                <a:cs typeface="Calibri"/>
              </a:rPr>
              <a:t>desired </a:t>
            </a:r>
            <a:r>
              <a:rPr sz="2400" spc="-15" dirty="0">
                <a:latin typeface="Calibri"/>
                <a:cs typeface="Calibri"/>
              </a:rPr>
              <a:t>boost </a:t>
            </a:r>
            <a:r>
              <a:rPr sz="2400" dirty="0">
                <a:latin typeface="Calibri"/>
                <a:cs typeface="Calibri"/>
              </a:rPr>
              <a:t>the Indian </a:t>
            </a:r>
            <a:r>
              <a:rPr sz="2400" spc="-15" dirty="0">
                <a:latin typeface="Calibri"/>
                <a:cs typeface="Calibri"/>
              </a:rPr>
              <a:t>market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20" dirty="0">
                <a:latin typeface="Calibri"/>
                <a:cs typeface="Calibri"/>
              </a:rPr>
              <a:t>for!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 a </a:t>
            </a:r>
            <a:r>
              <a:rPr sz="2400" spc="-15" dirty="0">
                <a:latin typeface="Calibri"/>
                <a:cs typeface="Calibri"/>
              </a:rPr>
              <a:t>matter </a:t>
            </a:r>
            <a:r>
              <a:rPr sz="2400" spc="-5" dirty="0">
                <a:latin typeface="Calibri"/>
                <a:cs typeface="Calibri"/>
              </a:rPr>
              <a:t>of no </a:t>
            </a:r>
            <a:r>
              <a:rPr sz="2400" dirty="0">
                <a:latin typeface="Calibri"/>
                <a:cs typeface="Calibri"/>
              </a:rPr>
              <a:t>time, the </a:t>
            </a:r>
            <a:r>
              <a:rPr sz="2400" spc="-15" dirty="0">
                <a:latin typeface="Calibri"/>
                <a:cs typeface="Calibri"/>
              </a:rPr>
              <a:t>company started </a:t>
            </a:r>
            <a:r>
              <a:rPr sz="2400" dirty="0">
                <a:latin typeface="Calibri"/>
                <a:cs typeface="Calibri"/>
              </a:rPr>
              <a:t>making </a:t>
            </a:r>
            <a:r>
              <a:rPr sz="2400" spc="-5" dirty="0">
                <a:latin typeface="Calibri"/>
                <a:cs typeface="Calibri"/>
              </a:rPr>
              <a:t>awesome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1-out-of-every-12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domestic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flights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India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booked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MakeMyTrip.</a:t>
            </a:r>
            <a:endParaRPr sz="2400">
              <a:latin typeface="Calibri"/>
              <a:cs typeface="Calibri"/>
            </a:endParaRPr>
          </a:p>
          <a:p>
            <a:pPr marL="12700" marR="10223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Within a </a:t>
            </a:r>
            <a:r>
              <a:rPr sz="2400" spc="-45" dirty="0">
                <a:latin typeface="Calibri"/>
                <a:cs typeface="Calibri"/>
              </a:rPr>
              <a:t>year,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spc="-10" dirty="0">
                <a:latin typeface="Calibri"/>
                <a:cs typeface="Calibri"/>
              </a:rPr>
              <a:t>acquired </a:t>
            </a:r>
            <a:r>
              <a:rPr sz="2400" spc="-5" dirty="0">
                <a:latin typeface="Calibri"/>
                <a:cs typeface="Calibri"/>
              </a:rPr>
              <a:t>200,000 </a:t>
            </a:r>
            <a:r>
              <a:rPr sz="2400" spc="-10" dirty="0">
                <a:latin typeface="Calibri"/>
                <a:cs typeface="Calibri"/>
              </a:rPr>
              <a:t>happy </a:t>
            </a:r>
            <a:r>
              <a:rPr sz="2400" spc="-15" dirty="0">
                <a:latin typeface="Calibri"/>
                <a:cs typeface="Calibri"/>
              </a:rPr>
              <a:t>customers.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matter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fact,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world was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recession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2008,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Rs1000-Cr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mark.</a:t>
            </a:r>
            <a:endParaRPr sz="2400">
              <a:latin typeface="Calibri"/>
              <a:cs typeface="Calibri"/>
            </a:endParaRPr>
          </a:p>
          <a:p>
            <a:pPr marL="12700" marR="8064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same year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15" dirty="0">
                <a:latin typeface="Calibri"/>
                <a:cs typeface="Calibri"/>
              </a:rPr>
              <a:t>recorded </a:t>
            </a:r>
            <a:r>
              <a:rPr sz="2400" spc="-10" dirty="0">
                <a:latin typeface="Calibri"/>
                <a:cs typeface="Calibri"/>
              </a:rPr>
              <a:t>profits worth </a:t>
            </a:r>
            <a:r>
              <a:rPr sz="2400" dirty="0">
                <a:latin typeface="Calibri"/>
                <a:cs typeface="Calibri"/>
              </a:rPr>
              <a:t>$5-million 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gross</a:t>
            </a:r>
            <a:r>
              <a:rPr sz="2400" spc="-10" dirty="0">
                <a:latin typeface="Calibri"/>
                <a:cs typeface="Calibri"/>
              </a:rPr>
              <a:t> revenues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15" dirty="0">
                <a:latin typeface="Calibri"/>
                <a:cs typeface="Calibri"/>
              </a:rPr>
              <a:t>approx </a:t>
            </a:r>
            <a:r>
              <a:rPr sz="2400" spc="-5" dirty="0">
                <a:latin typeface="Calibri"/>
                <a:cs typeface="Calibri"/>
              </a:rPr>
              <a:t>$500-million.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8811"/>
            <a:ext cx="7724775" cy="55040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Write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last.</a:t>
            </a:r>
            <a:endParaRPr sz="2600" dirty="0">
              <a:latin typeface="Calibri"/>
              <a:cs typeface="Calibri"/>
            </a:endParaRPr>
          </a:p>
          <a:p>
            <a:pPr marL="424180" indent="-412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pages</a:t>
            </a:r>
            <a:r>
              <a:rPr sz="2600" spc="-5" dirty="0">
                <a:latin typeface="Calibri"/>
                <a:cs typeface="Calibri"/>
              </a:rPr>
              <a:t> 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fewer.</a:t>
            </a:r>
            <a:endParaRPr sz="2600" dirty="0">
              <a:latin typeface="Calibri"/>
              <a:cs typeface="Calibri"/>
            </a:endParaRPr>
          </a:p>
          <a:p>
            <a:pPr marL="355600" marR="3600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Include everything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you would </a:t>
            </a:r>
            <a:r>
              <a:rPr sz="2600" spc="-15" dirty="0">
                <a:latin typeface="Calibri"/>
                <a:cs typeface="Calibri"/>
              </a:rPr>
              <a:t>cover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five‐minute </a:t>
            </a:r>
            <a:r>
              <a:rPr sz="2600" spc="-5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interview.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Explain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fundamentals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proposed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business: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75"/>
              </a:spcBef>
            </a:pPr>
            <a:r>
              <a:rPr sz="2600" spc="-10" dirty="0">
                <a:latin typeface="Calibri"/>
                <a:cs typeface="Calibri"/>
              </a:rPr>
              <a:t>-What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be?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latin typeface="Calibri"/>
                <a:cs typeface="Calibri"/>
              </a:rPr>
              <a:t>-Who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 </a:t>
            </a:r>
            <a:r>
              <a:rPr sz="2600" spc="-15" dirty="0">
                <a:latin typeface="Calibri"/>
                <a:cs typeface="Calibri"/>
              </a:rPr>
              <a:t>customers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be?</a:t>
            </a:r>
            <a:endParaRPr sz="26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80"/>
              </a:spcBef>
            </a:pPr>
            <a:r>
              <a:rPr sz="2600" spc="-5" dirty="0">
                <a:latin typeface="Calibri"/>
                <a:cs typeface="Calibri"/>
              </a:rPr>
              <a:t>-Who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owners?</a:t>
            </a:r>
            <a:endParaRPr sz="2600" dirty="0">
              <a:latin typeface="Calibri"/>
              <a:cs typeface="Calibri"/>
            </a:endParaRPr>
          </a:p>
          <a:p>
            <a:pPr marL="355600" marR="5080" indent="135890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you </a:t>
            </a:r>
            <a:r>
              <a:rPr sz="2600" dirty="0">
                <a:latin typeface="Calibri"/>
                <a:cs typeface="Calibri"/>
              </a:rPr>
              <a:t>think the </a:t>
            </a:r>
            <a:r>
              <a:rPr sz="2600" spc="-10" dirty="0">
                <a:latin typeface="Calibri"/>
                <a:cs typeface="Calibri"/>
              </a:rPr>
              <a:t>future </a:t>
            </a:r>
            <a:r>
              <a:rPr sz="2600" spc="-5" dirty="0">
                <a:latin typeface="Calibri"/>
                <a:cs typeface="Calibri"/>
              </a:rPr>
              <a:t>holds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your </a:t>
            </a:r>
            <a:r>
              <a:rPr sz="2600" spc="-5" dirty="0">
                <a:latin typeface="Calibri"/>
                <a:cs typeface="Calibri"/>
              </a:rPr>
              <a:t>business and </a:t>
            </a:r>
            <a:r>
              <a:rPr sz="2600" spc="-5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industry?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enthusiastic, </a:t>
            </a:r>
            <a:r>
              <a:rPr sz="2600" spc="-10" dirty="0">
                <a:latin typeface="Calibri"/>
                <a:cs typeface="Calibri"/>
              </a:rPr>
              <a:t>professional,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complete,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concise.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55"/>
            <a:ext cx="580898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 marR="5080" indent="3175000">
              <a:lnSpc>
                <a:spcPts val="4320"/>
              </a:lnSpc>
              <a:spcBef>
                <a:spcPts val="80"/>
              </a:spcBef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5" dirty="0"/>
              <a:t> </a:t>
            </a:r>
            <a:r>
              <a:rPr sz="3600" spc="-50" dirty="0"/>
              <a:t>Trip </a:t>
            </a:r>
            <a:r>
              <a:rPr sz="3600" spc="-800" dirty="0"/>
              <a:t> </a:t>
            </a:r>
            <a:r>
              <a:rPr sz="3600" spc="-5" dirty="0">
                <a:solidFill>
                  <a:srgbClr val="000000"/>
                </a:solidFill>
              </a:rPr>
              <a:t>Phase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II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10" dirty="0">
                <a:solidFill>
                  <a:srgbClr val="000000"/>
                </a:solidFill>
              </a:rPr>
              <a:t> Steady </a:t>
            </a:r>
            <a:r>
              <a:rPr sz="3600" dirty="0">
                <a:solidFill>
                  <a:srgbClr val="000000"/>
                </a:solidFill>
              </a:rPr>
              <a:t>Rise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40205"/>
            <a:ext cx="897445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288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From here onwards,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company brought </a:t>
            </a:r>
            <a:r>
              <a:rPr sz="2000" dirty="0">
                <a:latin typeface="Calibri"/>
                <a:cs typeface="Calibri"/>
              </a:rPr>
              <a:t>about a lot of additions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existing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profile;</a:t>
            </a:r>
            <a:r>
              <a:rPr sz="2000" dirty="0">
                <a:latin typeface="Calibri"/>
                <a:cs typeface="Calibri"/>
              </a:rPr>
              <a:t> be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multi-city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booking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“Alootechie.com,”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chauffeur-driven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rental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travel-related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 </a:t>
            </a:r>
            <a:r>
              <a:rPr sz="2000" spc="-5" dirty="0">
                <a:latin typeface="Calibri"/>
                <a:cs typeface="Calibri"/>
              </a:rPr>
              <a:t>devices,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table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unturned.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biggest </a:t>
            </a:r>
            <a:r>
              <a:rPr sz="2000" spc="-10" dirty="0">
                <a:latin typeface="Calibri"/>
                <a:cs typeface="Calibri"/>
              </a:rPr>
              <a:t>news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NASDAQ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August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2010!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ultimate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blow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spc="-10" dirty="0">
                <a:latin typeface="Calibri"/>
                <a:cs typeface="Calibri"/>
              </a:rPr>
              <a:t>competitors.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satisfying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proud </a:t>
            </a:r>
            <a:r>
              <a:rPr sz="2000" spc="-5" dirty="0">
                <a:latin typeface="Calibri"/>
                <a:cs typeface="Calibri"/>
              </a:rPr>
              <a:t>moment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too,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MakeMyTrip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Dotcom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companies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stock</a:t>
            </a:r>
            <a:r>
              <a:rPr sz="2000" spc="-10" dirty="0">
                <a:latin typeface="Calibri"/>
                <a:cs typeface="Calibri"/>
              </a:rPr>
              <a:t> exchange.</a:t>
            </a:r>
            <a:endParaRPr sz="2000">
              <a:latin typeface="Calibri"/>
              <a:cs typeface="Calibri"/>
            </a:endParaRPr>
          </a:p>
          <a:p>
            <a:pPr marL="12700" marR="2603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bridged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foreign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investors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businesses;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pool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foreign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investments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sector.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Additionally,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entrepreneurs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start-ups</a:t>
            </a:r>
            <a:r>
              <a:rPr sz="2000" dirty="0">
                <a:latin typeface="Calibri"/>
                <a:cs typeface="Calibri"/>
              </a:rPr>
              <a:t> 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future.</a:t>
            </a:r>
            <a:endParaRPr sz="2000">
              <a:latin typeface="Calibri"/>
              <a:cs typeface="Calibri"/>
            </a:endParaRPr>
          </a:p>
          <a:p>
            <a:pPr marL="12700" marR="259079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Since </a:t>
            </a:r>
            <a:r>
              <a:rPr sz="2000" dirty="0">
                <a:latin typeface="Calibri"/>
                <a:cs typeface="Calibri"/>
              </a:rPr>
              <a:t>then, </a:t>
            </a:r>
            <a:r>
              <a:rPr sz="2000" spc="-20" dirty="0">
                <a:latin typeface="Calibri"/>
                <a:cs typeface="Calibri"/>
              </a:rPr>
              <a:t>MakeMyTrip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majorly </a:t>
            </a:r>
            <a:r>
              <a:rPr sz="2000" spc="-10" dirty="0">
                <a:latin typeface="Calibri"/>
                <a:cs typeface="Calibri"/>
              </a:rPr>
              <a:t>focused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expansion </a:t>
            </a:r>
            <a:r>
              <a:rPr sz="2000" dirty="0">
                <a:latin typeface="Calibri"/>
                <a:cs typeface="Calibri"/>
              </a:rPr>
              <a:t>and up-ping the </a:t>
            </a:r>
            <a:r>
              <a:rPr sz="2000" spc="-10" dirty="0">
                <a:latin typeface="Calibri"/>
                <a:cs typeface="Calibri"/>
              </a:rPr>
              <a:t>revenue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has been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spc="-10" dirty="0">
                <a:latin typeface="Calibri"/>
                <a:cs typeface="Calibri"/>
              </a:rPr>
              <a:t>various </a:t>
            </a:r>
            <a:r>
              <a:rPr sz="2000" spc="-5" dirty="0">
                <a:latin typeface="Calibri"/>
                <a:cs typeface="Calibri"/>
              </a:rPr>
              <a:t>mediums such </a:t>
            </a:r>
            <a:r>
              <a:rPr sz="2000" dirty="0">
                <a:latin typeface="Calibri"/>
                <a:cs typeface="Calibri"/>
              </a:rPr>
              <a:t>as unique </a:t>
            </a:r>
            <a:r>
              <a:rPr sz="2000" spc="-10" dirty="0">
                <a:latin typeface="Calibri"/>
                <a:cs typeface="Calibri"/>
              </a:rPr>
              <a:t>marketing </a:t>
            </a:r>
            <a:r>
              <a:rPr sz="2000" spc="-15" dirty="0">
                <a:latin typeface="Calibri"/>
                <a:cs typeface="Calibri"/>
              </a:rPr>
              <a:t>strategies,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9855"/>
            <a:ext cx="2633980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ts val="3340"/>
              </a:lnSpc>
              <a:spcBef>
                <a:spcPts val="95"/>
              </a:spcBef>
            </a:pPr>
            <a:r>
              <a:rPr sz="2800" spc="-45" dirty="0"/>
              <a:t>STARTUP</a:t>
            </a:r>
            <a:r>
              <a:rPr sz="2800" spc="-20" dirty="0"/>
              <a:t> </a:t>
            </a:r>
            <a:r>
              <a:rPr sz="2800" spc="-35" dirty="0"/>
              <a:t>STORY</a:t>
            </a:r>
            <a:endParaRPr sz="2800"/>
          </a:p>
          <a:p>
            <a:pPr marL="12700">
              <a:lnSpc>
                <a:spcPts val="4300"/>
              </a:lnSpc>
            </a:pPr>
            <a:r>
              <a:rPr sz="3600" spc="-30" dirty="0"/>
              <a:t>Make</a:t>
            </a:r>
            <a:r>
              <a:rPr sz="3600" spc="-45" dirty="0"/>
              <a:t> </a:t>
            </a:r>
            <a:r>
              <a:rPr sz="3600" spc="-5" dirty="0"/>
              <a:t>My</a:t>
            </a:r>
            <a:r>
              <a:rPr sz="3600" spc="-40" dirty="0"/>
              <a:t> </a:t>
            </a:r>
            <a:r>
              <a:rPr sz="3600" spc="-50" dirty="0"/>
              <a:t>Trip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988821"/>
            <a:ext cx="87585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Phase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III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Expansion</a:t>
            </a:r>
            <a:endParaRPr sz="2400">
              <a:latin typeface="Calibri"/>
              <a:cs typeface="Calibri"/>
            </a:endParaRPr>
          </a:p>
          <a:p>
            <a:pPr marL="12700" marR="438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of expansion; even </a:t>
            </a:r>
            <a:r>
              <a:rPr sz="2400" spc="-5" dirty="0">
                <a:latin typeface="Calibri"/>
                <a:cs typeface="Calibri"/>
              </a:rPr>
              <a:t>though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10" dirty="0">
                <a:latin typeface="Calibri"/>
                <a:cs typeface="Calibri"/>
              </a:rPr>
              <a:t>faced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problems,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managed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rise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20" dirty="0">
                <a:latin typeface="Calibri"/>
                <a:cs typeface="Calibri"/>
              </a:rPr>
              <a:t>bravely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used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hurdles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reach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beyond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imaginations! These </a:t>
            </a:r>
            <a:r>
              <a:rPr sz="2400" spc="-10" dirty="0">
                <a:latin typeface="Calibri"/>
                <a:cs typeface="Calibri"/>
              </a:rPr>
              <a:t>comebacks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time-&amp;-again been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numbers.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One such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faced was </a:t>
            </a:r>
            <a:r>
              <a:rPr sz="2400" dirty="0">
                <a:latin typeface="Calibri"/>
                <a:cs typeface="Calibri"/>
              </a:rPr>
              <a:t>in December </a:t>
            </a:r>
            <a:r>
              <a:rPr sz="2400" spc="-5" dirty="0">
                <a:latin typeface="Calibri"/>
                <a:cs typeface="Calibri"/>
              </a:rPr>
              <a:t>2013;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wealth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$50-mil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 been </a:t>
            </a:r>
            <a:r>
              <a:rPr sz="2400" dirty="0">
                <a:latin typeface="Calibri"/>
                <a:cs typeface="Calibri"/>
              </a:rPr>
              <a:t>cut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halve</a:t>
            </a:r>
            <a:r>
              <a:rPr sz="2400" dirty="0">
                <a:latin typeface="Calibri"/>
                <a:cs typeface="Calibri"/>
              </a:rPr>
              <a:t> 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net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declined </a:t>
            </a:r>
            <a:r>
              <a:rPr sz="2400" spc="-10" dirty="0">
                <a:latin typeface="Calibri"/>
                <a:cs typeface="Calibri"/>
              </a:rPr>
              <a:t>5.5%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booking losses </a:t>
            </a:r>
            <a:r>
              <a:rPr sz="2400" spc="-10" dirty="0">
                <a:latin typeface="Calibri"/>
                <a:cs typeface="Calibri"/>
              </a:rPr>
              <a:t>worth</a:t>
            </a:r>
            <a:r>
              <a:rPr sz="2400" spc="-5" dirty="0">
                <a:latin typeface="Calibri"/>
                <a:cs typeface="Calibri"/>
              </a:rPr>
              <a:t> $2.6-million.</a:t>
            </a:r>
            <a:endParaRPr sz="2400">
              <a:latin typeface="Calibri"/>
              <a:cs typeface="Calibri"/>
            </a:endParaRPr>
          </a:p>
          <a:p>
            <a:pPr marL="12700" marR="368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Times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10" dirty="0">
                <a:latin typeface="Calibri"/>
                <a:cs typeface="Calibri"/>
              </a:rPr>
              <a:t>hard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they had </a:t>
            </a:r>
            <a:r>
              <a:rPr sz="2400" spc="-10" dirty="0">
                <a:latin typeface="Calibri"/>
                <a:cs typeface="Calibri"/>
              </a:rPr>
              <a:t>faced problems </a:t>
            </a:r>
            <a:r>
              <a:rPr sz="2400" spc="-25" dirty="0">
                <a:latin typeface="Calibri"/>
                <a:cs typeface="Calibri"/>
              </a:rPr>
              <a:t>earlier,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10" dirty="0">
                <a:latin typeface="Calibri"/>
                <a:cs typeface="Calibri"/>
              </a:rPr>
              <a:t>more prepared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experienced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tackle issues </a:t>
            </a:r>
            <a:r>
              <a:rPr sz="2400" dirty="0">
                <a:latin typeface="Calibri"/>
                <a:cs typeface="Calibri"/>
              </a:rPr>
              <a:t>this time,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35" dirty="0">
                <a:latin typeface="Calibri"/>
                <a:cs typeface="Calibri"/>
              </a:rPr>
              <a:t>quarter,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MakeMyTrip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 </a:t>
            </a:r>
            <a:r>
              <a:rPr sz="2400" spc="-5" dirty="0">
                <a:latin typeface="Calibri"/>
                <a:cs typeface="Calibri"/>
              </a:rPr>
              <a:t>came back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themselves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27.7%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rise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533400"/>
            <a:ext cx="876173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algn="ctr">
              <a:lnSpc>
                <a:spcPct val="100000"/>
              </a:lnSpc>
              <a:spcBef>
                <a:spcPts val="95"/>
              </a:spcBef>
            </a:pPr>
            <a:r>
              <a:rPr sz="32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32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3200" dirty="0">
              <a:latin typeface="Calibri"/>
              <a:cs typeface="Calibri"/>
            </a:endParaRPr>
          </a:p>
          <a:p>
            <a:pPr marL="12700" marR="120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wasn’t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2014,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announced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$15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innovation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entrepreneurs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looked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NASDAQ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company;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$934-Million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drastically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lastly;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apart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investment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2-million,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raised</a:t>
            </a:r>
            <a:r>
              <a:rPr sz="2800" spc="-5" dirty="0">
                <a:latin typeface="Calibri"/>
                <a:cs typeface="Calibri"/>
              </a:rPr>
              <a:t> USD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10-million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2005,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13- </a:t>
            </a:r>
            <a:r>
              <a:rPr sz="2800" spc="-5" dirty="0">
                <a:latin typeface="Calibri"/>
                <a:cs typeface="Calibri"/>
              </a:rPr>
              <a:t> million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2006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15-million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2007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investors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SAIF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(Softbank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Infrastructure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Partners,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Venture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Partners,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Sierra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Ventures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Tiger </a:t>
            </a:r>
            <a:r>
              <a:rPr sz="2800" spc="-5" dirty="0">
                <a:latin typeface="Calibri"/>
                <a:cs typeface="Calibri"/>
              </a:rPr>
              <a:t>Global,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date!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980805" cy="642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Phase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IV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–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Mergers,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Acquisitions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Investments</a:t>
            </a:r>
            <a:endParaRPr sz="2800" dirty="0">
              <a:latin typeface="Calibri"/>
              <a:cs typeface="Calibri"/>
            </a:endParaRPr>
          </a:p>
          <a:p>
            <a:pPr marL="12700" marR="34353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time,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mergers,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acquisitions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Investments,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 of these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  <a:p>
            <a:pPr marL="12700" marR="1165225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MyGola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start-up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spc="-5" dirty="0">
                <a:latin typeface="Calibri"/>
                <a:cs typeface="Calibri"/>
              </a:rPr>
              <a:t> guide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undisclosed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April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health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investment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$6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along</a:t>
            </a:r>
            <a:r>
              <a:rPr sz="2800" dirty="0">
                <a:latin typeface="Calibri"/>
                <a:cs typeface="Calibri"/>
              </a:rPr>
              <a:t> 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investors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Sequoia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Capital,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Omidyar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capital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April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12700" marR="236220">
              <a:lnSpc>
                <a:spcPct val="100000"/>
              </a:lnSpc>
            </a:pPr>
            <a:r>
              <a:rPr sz="2800" b="1" spc="-25" dirty="0">
                <a:latin typeface="Calibri"/>
                <a:cs typeface="Calibri"/>
              </a:rPr>
              <a:t>TrulyMadly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Kalra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angel </a:t>
            </a:r>
            <a:r>
              <a:rPr sz="2800" spc="-20" dirty="0">
                <a:latin typeface="Calibri"/>
                <a:cs typeface="Calibri"/>
              </a:rPr>
              <a:t>investments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12700" marR="55372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com</a:t>
            </a:r>
            <a:r>
              <a:rPr sz="2800" b="1" spc="-5" dirty="0">
                <a:latin typeface="Calibri"/>
                <a:cs typeface="Calibri"/>
              </a:rPr>
              <a:t> (ETB)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hotel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Amsterdam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recently 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February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2014.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899525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 marR="11303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Hotel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Travel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(HT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Group)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Thailand,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Malaysia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</a:t>
            </a:r>
            <a:endParaRPr sz="2800" dirty="0">
              <a:latin typeface="Calibri"/>
              <a:cs typeface="Calibri"/>
            </a:endParaRPr>
          </a:p>
          <a:p>
            <a:pPr marL="12700" marR="46355">
              <a:lnSpc>
                <a:spcPct val="100000"/>
              </a:lnSpc>
            </a:pPr>
            <a:r>
              <a:rPr sz="2800" b="1" spc="-30" dirty="0">
                <a:latin typeface="Calibri"/>
                <a:cs typeface="Calibri"/>
              </a:rPr>
              <a:t>ITC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Tour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Thailand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My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Guest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House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Accommodation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Budget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Lodging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Hotel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</a:t>
            </a:r>
            <a:endParaRPr sz="2800" dirty="0">
              <a:latin typeface="Calibri"/>
              <a:cs typeface="Calibri"/>
            </a:endParaRPr>
          </a:p>
          <a:p>
            <a:pPr marL="12700" marR="67945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Le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Travenues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Technology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Private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Limited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Parent </a:t>
            </a:r>
            <a:r>
              <a:rPr sz="2800" spc="-20" dirty="0">
                <a:latin typeface="Calibri"/>
                <a:cs typeface="Calibri"/>
              </a:rPr>
              <a:t> 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Ixigo.com</a:t>
            </a:r>
            <a:r>
              <a:rPr sz="2800" spc="-5" dirty="0">
                <a:latin typeface="Calibri"/>
                <a:cs typeface="Calibri"/>
              </a:rPr>
              <a:t> based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Gurgaon,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‘online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-5" dirty="0">
                <a:latin typeface="Calibri"/>
                <a:cs typeface="Calibri"/>
              </a:rPr>
              <a:t> engine’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August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2011.</a:t>
            </a:r>
            <a:endParaRPr sz="2800" dirty="0">
              <a:latin typeface="Calibri"/>
              <a:cs typeface="Calibri"/>
            </a:endParaRPr>
          </a:p>
          <a:p>
            <a:pPr marL="12700" marR="11620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Luxury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60" dirty="0">
                <a:latin typeface="Calibri"/>
                <a:cs typeface="Calibri"/>
              </a:rPr>
              <a:t>Tours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Travel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Private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Limited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Singapore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Agency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MakeMyTrip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879475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45" dirty="0">
                <a:solidFill>
                  <a:srgbClr val="E36C09"/>
                </a:solidFill>
                <a:latin typeface="Calibri"/>
                <a:cs typeface="Calibri"/>
              </a:rPr>
              <a:t>			</a:t>
            </a:r>
            <a:r>
              <a:rPr sz="2800" b="1" spc="-45" dirty="0">
                <a:solidFill>
                  <a:srgbClr val="E36C09"/>
                </a:solidFill>
                <a:latin typeface="Calibri"/>
                <a:cs typeface="Calibri"/>
              </a:rPr>
              <a:t>STARTUP</a:t>
            </a:r>
            <a:r>
              <a:rPr sz="2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STORY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Achievements</a:t>
            </a:r>
            <a:endParaRPr sz="2800" dirty="0">
              <a:latin typeface="Calibri"/>
              <a:cs typeface="Calibri"/>
            </a:endParaRPr>
          </a:p>
          <a:p>
            <a:pPr marL="12700" marR="99631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Chairperson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NASSCOM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Working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Council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NASSCOM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40" dirty="0">
                <a:latin typeface="Calibri"/>
                <a:cs typeface="Calibri"/>
              </a:rPr>
              <a:t>CII’s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Tourism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sub-committee</a:t>
            </a:r>
            <a:endParaRPr sz="2800" dirty="0">
              <a:latin typeface="Calibri"/>
              <a:cs typeface="Calibri"/>
            </a:endParaRPr>
          </a:p>
          <a:p>
            <a:pPr marL="12700" marR="54864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“Best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Awards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(2014,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2013)</a:t>
            </a:r>
            <a:endParaRPr sz="2800" dirty="0">
              <a:latin typeface="Calibri"/>
              <a:cs typeface="Calibri"/>
            </a:endParaRPr>
          </a:p>
          <a:p>
            <a:pPr marL="12700" marR="56769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“E-tailer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Year”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Retail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Awards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(2014,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2013)</a:t>
            </a:r>
            <a:endParaRPr sz="2800" dirty="0">
              <a:latin typeface="Calibri"/>
              <a:cs typeface="Calibri"/>
            </a:endParaRPr>
          </a:p>
          <a:p>
            <a:pPr marL="12700" marR="35687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Awarded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“Best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Firm”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Travel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Honours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(2011)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Listed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India”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Institute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(2013,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2010)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A81B67-BE38-4230-648E-05BD2C0F0332}"/>
              </a:ext>
            </a:extLst>
          </p:cNvPr>
          <p:cNvSpPr txBox="1"/>
          <p:nvPr/>
        </p:nvSpPr>
        <p:spPr>
          <a:xfrm>
            <a:off x="2057400" y="255183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1" dirty="0"/>
              <a:t>Any Query?????</a:t>
            </a:r>
          </a:p>
        </p:txBody>
      </p:sp>
    </p:spTree>
    <p:extLst>
      <p:ext uri="{BB962C8B-B14F-4D97-AF65-F5344CB8AC3E}">
        <p14:creationId xmlns:p14="http://schemas.microsoft.com/office/powerpoint/2010/main" val="369275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96950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Executive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8811"/>
            <a:ext cx="8227060" cy="247247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loan: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want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precisely</a:t>
            </a:r>
            <a:r>
              <a:rPr sz="2800" spc="-10" dirty="0">
                <a:latin typeface="Calibri"/>
                <a:cs typeface="Calibri"/>
              </a:rPr>
              <a:t> how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 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going 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it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profitable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636" y="496950"/>
            <a:ext cx="8677275" cy="2528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1150" algn="ctr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General</a:t>
            </a:r>
            <a:r>
              <a:rPr sz="40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E36C09"/>
                </a:solidFill>
                <a:latin typeface="Calibri"/>
                <a:cs typeface="Calibri"/>
              </a:rPr>
              <a:t>Company</a:t>
            </a:r>
            <a:r>
              <a:rPr sz="40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libri"/>
                <a:cs typeface="Calibri"/>
              </a:rPr>
              <a:t>Description</a:t>
            </a:r>
            <a:endParaRPr sz="4000" dirty="0">
              <a:latin typeface="Calibri"/>
              <a:cs typeface="Calibri"/>
            </a:endParaRPr>
          </a:p>
          <a:p>
            <a:pPr marL="44450" marR="5080" indent="-32384">
              <a:lnSpc>
                <a:spcPct val="100000"/>
              </a:lnSpc>
              <a:spcBef>
                <a:spcPts val="3300"/>
              </a:spcBef>
            </a:pPr>
            <a:r>
              <a:rPr sz="3200" spc="-10" dirty="0">
                <a:latin typeface="Calibri"/>
                <a:cs typeface="Calibri"/>
              </a:rPr>
              <a:t>This section </a:t>
            </a:r>
            <a:r>
              <a:rPr sz="3200" spc="-15" dirty="0">
                <a:latin typeface="Calibri"/>
                <a:cs typeface="Calibri"/>
              </a:rPr>
              <a:t>provides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b="1" spc="-25" dirty="0">
                <a:latin typeface="Calibri"/>
                <a:cs typeface="Calibri"/>
              </a:rPr>
              <a:t>general </a:t>
            </a:r>
            <a:r>
              <a:rPr sz="3200" spc="-10" dirty="0">
                <a:latin typeface="Calibri"/>
                <a:cs typeface="Calibri"/>
              </a:rPr>
              <a:t>direction 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1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890" dirty="0">
                <a:latin typeface="Calibri"/>
                <a:cs typeface="Calibri"/>
              </a:rPr>
              <a:t> </a:t>
            </a:r>
            <a:r>
              <a:rPr sz="3200" spc="26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business 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8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outlines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company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for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potential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investors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potential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partners.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25" y="496950"/>
            <a:ext cx="629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General</a:t>
            </a:r>
            <a:r>
              <a:rPr spc="-10" dirty="0"/>
              <a:t> </a:t>
            </a:r>
            <a:r>
              <a:rPr spc="-20" dirty="0"/>
              <a:t>Company</a:t>
            </a:r>
            <a:r>
              <a:rPr spc="1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4978"/>
            <a:ext cx="8303260" cy="390619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Mission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Company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Objectives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Business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Philosophy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Target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market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Describe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industry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Company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strengths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core</a:t>
            </a:r>
            <a:r>
              <a:rPr sz="3200" spc="-5" dirty="0">
                <a:latin typeface="Calibri"/>
                <a:cs typeface="Calibri"/>
              </a:rPr>
              <a:t> competencies.</a:t>
            </a:r>
            <a:endParaRPr sz="3200" dirty="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3200" spc="-10" dirty="0">
                <a:latin typeface="Calibri"/>
                <a:cs typeface="Calibri"/>
              </a:rPr>
              <a:t>Legal </a:t>
            </a:r>
            <a:r>
              <a:rPr sz="3200" spc="-15" dirty="0">
                <a:latin typeface="Calibri"/>
                <a:cs typeface="Calibri"/>
              </a:rPr>
              <a:t>form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ownership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4571</Words>
  <Application>Microsoft Office PowerPoint</Application>
  <PresentationFormat>On-screen Show (4:3)</PresentationFormat>
  <Paragraphs>447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 MT</vt:lpstr>
      <vt:lpstr>Calibri</vt:lpstr>
      <vt:lpstr>Courier New</vt:lpstr>
      <vt:lpstr>Wingdings</vt:lpstr>
      <vt:lpstr>Office Theme</vt:lpstr>
      <vt:lpstr>Startup in IT</vt:lpstr>
      <vt:lpstr>A business plan is a formal  statement of business goals, reasons  how they are attainable, and plans for reaching them.</vt:lpstr>
      <vt:lpstr>Planning of startup business</vt:lpstr>
      <vt:lpstr>Benefits</vt:lpstr>
      <vt:lpstr>Executive summary</vt:lpstr>
      <vt:lpstr>Executive summary</vt:lpstr>
      <vt:lpstr>Executive summary</vt:lpstr>
      <vt:lpstr>PowerPoint Presentation</vt:lpstr>
      <vt:lpstr>General Company Description</vt:lpstr>
      <vt:lpstr>Products and Services</vt:lpstr>
      <vt:lpstr>Products and Services</vt:lpstr>
      <vt:lpstr>PowerPoint Presentation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Marketing Plan</vt:lpstr>
      <vt:lpstr>Operational Plan</vt:lpstr>
      <vt:lpstr>Operational Plan</vt:lpstr>
      <vt:lpstr>Operational Plan</vt:lpstr>
      <vt:lpstr>Operational Plan</vt:lpstr>
      <vt:lpstr>Operational Plan</vt:lpstr>
      <vt:lpstr>Management and Organization</vt:lpstr>
      <vt:lpstr>PowerPoint Presentation</vt:lpstr>
      <vt:lpstr>Personal Financial Statement</vt:lpstr>
      <vt:lpstr>Startup Expenses and Capitalization</vt:lpstr>
      <vt:lpstr>Startup Expenses and Capitalization</vt:lpstr>
      <vt:lpstr>Startup Expenses and Capitalization</vt:lpstr>
      <vt:lpstr>PowerPoint Presentation</vt:lpstr>
      <vt:lpstr>Financial Plan</vt:lpstr>
      <vt:lpstr>PowerPoint Presentation</vt:lpstr>
      <vt:lpstr>APPENDICES</vt:lpstr>
      <vt:lpstr>PowerPoint Presentation</vt:lpstr>
      <vt:lpstr>Refining the Plan</vt:lpstr>
      <vt:lpstr>Refining the Plan</vt:lpstr>
      <vt:lpstr>Refining the Plan For Type of Business  Manufacturing</vt:lpstr>
      <vt:lpstr>Refining the Plan</vt:lpstr>
      <vt:lpstr>Refining the Plan</vt:lpstr>
      <vt:lpstr>Refining the Plan</vt:lpstr>
      <vt:lpstr>Refining the Plan</vt:lpstr>
      <vt:lpstr>STARTUP STORY  FLIPKART</vt:lpstr>
      <vt:lpstr>PowerPoint Presentation</vt:lpstr>
      <vt:lpstr>How it Started? Flipkart began selling books to begin with. It soon expanded  and began offering a wide variety of goods</vt:lpstr>
      <vt:lpstr>PowerPoint Presentation</vt:lpstr>
      <vt:lpstr>PowerPoint Presentation</vt:lpstr>
      <vt:lpstr>PowerPoint Presentation</vt:lpstr>
      <vt:lpstr>PowerPoint Presentation</vt:lpstr>
      <vt:lpstr>STARTUP STORY Make My Trip</vt:lpstr>
      <vt:lpstr>STARTUP STORY Make My Trip</vt:lpstr>
      <vt:lpstr>STARTUP STORY Make My Trip</vt:lpstr>
      <vt:lpstr>STARTUP STORY Make My Trip</vt:lpstr>
      <vt:lpstr>STARTUP STORY Make My Trip</vt:lpstr>
      <vt:lpstr>STARTUP STORY Make My Trip</vt:lpstr>
      <vt:lpstr>STARTUP STORY Make My Trip  Phase I – Rough Start</vt:lpstr>
      <vt:lpstr>STARTUP STORY Make My Trip  Phase II – Steady Rise</vt:lpstr>
      <vt:lpstr>STARTUP STORY Make My Trip  Phase II – Steady Rise</vt:lpstr>
      <vt:lpstr>STARTUP STORY Make My Trip  Phase II – Steady Rise</vt:lpstr>
      <vt:lpstr>STARTUP STORY Make My Trip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Varsha sahni</cp:lastModifiedBy>
  <cp:revision>38</cp:revision>
  <dcterms:created xsi:type="dcterms:W3CDTF">2023-09-17T11:58:04Z</dcterms:created>
  <dcterms:modified xsi:type="dcterms:W3CDTF">2023-10-05T05:24:06Z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2023-09-17T00:00:00Z</vt:filetime>
  </property>
</Properties>
</file>