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an Ruzdan" userId="281b3fb1-178d-4595-a67e-42f3d5782a4e" providerId="ADAL" clId="{CFEAED06-7D1C-497E-B4FF-84DAA1CBE236}"/>
    <pc:docChg chg="custSel modSld">
      <pc:chgData name="Ayan Ruzdan" userId="281b3fb1-178d-4595-a67e-42f3d5782a4e" providerId="ADAL" clId="{CFEAED06-7D1C-497E-B4FF-84DAA1CBE236}" dt="2023-11-21T20:02:02.196" v="3" actId="478"/>
      <pc:docMkLst>
        <pc:docMk/>
      </pc:docMkLst>
      <pc:sldChg chg="delSp mod">
        <pc:chgData name="Ayan Ruzdan" userId="281b3fb1-178d-4595-a67e-42f3d5782a4e" providerId="ADAL" clId="{CFEAED06-7D1C-497E-B4FF-84DAA1CBE236}" dt="2023-11-21T19:50:15.534" v="0" actId="478"/>
        <pc:sldMkLst>
          <pc:docMk/>
          <pc:sldMk cId="934846452" sldId="266"/>
        </pc:sldMkLst>
        <pc:spChg chg="del">
          <ac:chgData name="Ayan Ruzdan" userId="281b3fb1-178d-4595-a67e-42f3d5782a4e" providerId="ADAL" clId="{CFEAED06-7D1C-497E-B4FF-84DAA1CBE236}" dt="2023-11-21T19:50:15.534" v="0" actId="478"/>
          <ac:spMkLst>
            <pc:docMk/>
            <pc:sldMk cId="934846452" sldId="266"/>
            <ac:spMk id="2" creationId="{00000000-0000-0000-0000-000000000000}"/>
          </ac:spMkLst>
        </pc:spChg>
      </pc:sldChg>
      <pc:sldChg chg="delSp mod">
        <pc:chgData name="Ayan Ruzdan" userId="281b3fb1-178d-4595-a67e-42f3d5782a4e" providerId="ADAL" clId="{CFEAED06-7D1C-497E-B4FF-84DAA1CBE236}" dt="2023-11-21T19:51:46.690" v="1" actId="478"/>
        <pc:sldMkLst>
          <pc:docMk/>
          <pc:sldMk cId="1109289901" sldId="268"/>
        </pc:sldMkLst>
        <pc:spChg chg="del">
          <ac:chgData name="Ayan Ruzdan" userId="281b3fb1-178d-4595-a67e-42f3d5782a4e" providerId="ADAL" clId="{CFEAED06-7D1C-497E-B4FF-84DAA1CBE236}" dt="2023-11-21T19:51:46.690" v="1" actId="478"/>
          <ac:spMkLst>
            <pc:docMk/>
            <pc:sldMk cId="1109289901" sldId="268"/>
            <ac:spMk id="2" creationId="{00000000-0000-0000-0000-000000000000}"/>
          </ac:spMkLst>
        </pc:spChg>
      </pc:sldChg>
      <pc:sldChg chg="delSp mod">
        <pc:chgData name="Ayan Ruzdan" userId="281b3fb1-178d-4595-a67e-42f3d5782a4e" providerId="ADAL" clId="{CFEAED06-7D1C-497E-B4FF-84DAA1CBE236}" dt="2023-11-21T20:00:27.493" v="2" actId="478"/>
        <pc:sldMkLst>
          <pc:docMk/>
          <pc:sldMk cId="2745473957" sldId="271"/>
        </pc:sldMkLst>
        <pc:spChg chg="del">
          <ac:chgData name="Ayan Ruzdan" userId="281b3fb1-178d-4595-a67e-42f3d5782a4e" providerId="ADAL" clId="{CFEAED06-7D1C-497E-B4FF-84DAA1CBE236}" dt="2023-11-21T20:00:27.493" v="2" actId="478"/>
          <ac:spMkLst>
            <pc:docMk/>
            <pc:sldMk cId="2745473957" sldId="271"/>
            <ac:spMk id="2" creationId="{00000000-0000-0000-0000-000000000000}"/>
          </ac:spMkLst>
        </pc:spChg>
      </pc:sldChg>
      <pc:sldChg chg="delSp mod">
        <pc:chgData name="Ayan Ruzdan" userId="281b3fb1-178d-4595-a67e-42f3d5782a4e" providerId="ADAL" clId="{CFEAED06-7D1C-497E-B4FF-84DAA1CBE236}" dt="2023-11-21T20:02:02.196" v="3" actId="478"/>
        <pc:sldMkLst>
          <pc:docMk/>
          <pc:sldMk cId="322329805" sldId="272"/>
        </pc:sldMkLst>
        <pc:spChg chg="del">
          <ac:chgData name="Ayan Ruzdan" userId="281b3fb1-178d-4595-a67e-42f3d5782a4e" providerId="ADAL" clId="{CFEAED06-7D1C-497E-B4FF-84DAA1CBE236}" dt="2023-11-21T20:02:02.196" v="3" actId="478"/>
          <ac:spMkLst>
            <pc:docMk/>
            <pc:sldMk cId="322329805" sldId="272"/>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485B51D-CFC9-4EB5-90B7-ABF24BDB0EF3}" type="datetimeFigureOut">
              <a:rPr lang="en-GB" smtClean="0"/>
              <a:t>22/11/2023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202603-5F1E-4D34-BC35-9B397938950D}" type="slidenum">
              <a:rPr lang="en-GB" smtClean="0"/>
              <a:t>‹#›</a:t>
            </a:fld>
            <a:endParaRPr lang="en-GB"/>
          </a:p>
        </p:txBody>
      </p:sp>
    </p:spTree>
    <p:extLst>
      <p:ext uri="{BB962C8B-B14F-4D97-AF65-F5344CB8AC3E}">
        <p14:creationId xmlns:p14="http://schemas.microsoft.com/office/powerpoint/2010/main" val="3901403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485B51D-CFC9-4EB5-90B7-ABF24BDB0EF3}" type="datetimeFigureOut">
              <a:rPr lang="en-GB" smtClean="0"/>
              <a:t>22/11/2023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202603-5F1E-4D34-BC35-9B397938950D}" type="slidenum">
              <a:rPr lang="en-GB" smtClean="0"/>
              <a:t>‹#›</a:t>
            </a:fld>
            <a:endParaRPr lang="en-GB"/>
          </a:p>
        </p:txBody>
      </p:sp>
    </p:spTree>
    <p:extLst>
      <p:ext uri="{BB962C8B-B14F-4D97-AF65-F5344CB8AC3E}">
        <p14:creationId xmlns:p14="http://schemas.microsoft.com/office/powerpoint/2010/main" val="3446555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485B51D-CFC9-4EB5-90B7-ABF24BDB0EF3}" type="datetimeFigureOut">
              <a:rPr lang="en-GB" smtClean="0"/>
              <a:t>22/11/2023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202603-5F1E-4D34-BC35-9B397938950D}" type="slidenum">
              <a:rPr lang="en-GB" smtClean="0"/>
              <a:t>‹#›</a:t>
            </a:fld>
            <a:endParaRPr lang="en-GB"/>
          </a:p>
        </p:txBody>
      </p:sp>
    </p:spTree>
    <p:extLst>
      <p:ext uri="{BB962C8B-B14F-4D97-AF65-F5344CB8AC3E}">
        <p14:creationId xmlns:p14="http://schemas.microsoft.com/office/powerpoint/2010/main" val="1957015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485B51D-CFC9-4EB5-90B7-ABF24BDB0EF3}" type="datetimeFigureOut">
              <a:rPr lang="en-GB" smtClean="0"/>
              <a:t>22/11/2023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202603-5F1E-4D34-BC35-9B397938950D}" type="slidenum">
              <a:rPr lang="en-GB" smtClean="0"/>
              <a:t>‹#›</a:t>
            </a:fld>
            <a:endParaRPr lang="en-GB"/>
          </a:p>
        </p:txBody>
      </p:sp>
    </p:spTree>
    <p:extLst>
      <p:ext uri="{BB962C8B-B14F-4D97-AF65-F5344CB8AC3E}">
        <p14:creationId xmlns:p14="http://schemas.microsoft.com/office/powerpoint/2010/main" val="2748720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85B51D-CFC9-4EB5-90B7-ABF24BDB0EF3}" type="datetimeFigureOut">
              <a:rPr lang="en-GB" smtClean="0"/>
              <a:t>22/11/2023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202603-5F1E-4D34-BC35-9B397938950D}" type="slidenum">
              <a:rPr lang="en-GB" smtClean="0"/>
              <a:t>‹#›</a:t>
            </a:fld>
            <a:endParaRPr lang="en-GB"/>
          </a:p>
        </p:txBody>
      </p:sp>
    </p:spTree>
    <p:extLst>
      <p:ext uri="{BB962C8B-B14F-4D97-AF65-F5344CB8AC3E}">
        <p14:creationId xmlns:p14="http://schemas.microsoft.com/office/powerpoint/2010/main" val="2445127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485B51D-CFC9-4EB5-90B7-ABF24BDB0EF3}" type="datetimeFigureOut">
              <a:rPr lang="en-GB" smtClean="0"/>
              <a:t>22/11/2023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202603-5F1E-4D34-BC35-9B397938950D}" type="slidenum">
              <a:rPr lang="en-GB" smtClean="0"/>
              <a:t>‹#›</a:t>
            </a:fld>
            <a:endParaRPr lang="en-GB"/>
          </a:p>
        </p:txBody>
      </p:sp>
    </p:spTree>
    <p:extLst>
      <p:ext uri="{BB962C8B-B14F-4D97-AF65-F5344CB8AC3E}">
        <p14:creationId xmlns:p14="http://schemas.microsoft.com/office/powerpoint/2010/main" val="240082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485B51D-CFC9-4EB5-90B7-ABF24BDB0EF3}" type="datetimeFigureOut">
              <a:rPr lang="en-GB" smtClean="0"/>
              <a:t>22/11/2023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6202603-5F1E-4D34-BC35-9B397938950D}" type="slidenum">
              <a:rPr lang="en-GB" smtClean="0"/>
              <a:t>‹#›</a:t>
            </a:fld>
            <a:endParaRPr lang="en-GB"/>
          </a:p>
        </p:txBody>
      </p:sp>
    </p:spTree>
    <p:extLst>
      <p:ext uri="{BB962C8B-B14F-4D97-AF65-F5344CB8AC3E}">
        <p14:creationId xmlns:p14="http://schemas.microsoft.com/office/powerpoint/2010/main" val="289692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485B51D-CFC9-4EB5-90B7-ABF24BDB0EF3}" type="datetimeFigureOut">
              <a:rPr lang="en-GB" smtClean="0"/>
              <a:t>22/11/2023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6202603-5F1E-4D34-BC35-9B397938950D}" type="slidenum">
              <a:rPr lang="en-GB" smtClean="0"/>
              <a:t>‹#›</a:t>
            </a:fld>
            <a:endParaRPr lang="en-GB"/>
          </a:p>
        </p:txBody>
      </p:sp>
    </p:spTree>
    <p:extLst>
      <p:ext uri="{BB962C8B-B14F-4D97-AF65-F5344CB8AC3E}">
        <p14:creationId xmlns:p14="http://schemas.microsoft.com/office/powerpoint/2010/main" val="2003218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85B51D-CFC9-4EB5-90B7-ABF24BDB0EF3}" type="datetimeFigureOut">
              <a:rPr lang="en-GB" smtClean="0"/>
              <a:t>22/11/2023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6202603-5F1E-4D34-BC35-9B397938950D}" type="slidenum">
              <a:rPr lang="en-GB" smtClean="0"/>
              <a:t>‹#›</a:t>
            </a:fld>
            <a:endParaRPr lang="en-GB"/>
          </a:p>
        </p:txBody>
      </p:sp>
    </p:spTree>
    <p:extLst>
      <p:ext uri="{BB962C8B-B14F-4D97-AF65-F5344CB8AC3E}">
        <p14:creationId xmlns:p14="http://schemas.microsoft.com/office/powerpoint/2010/main" val="2837689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85B51D-CFC9-4EB5-90B7-ABF24BDB0EF3}" type="datetimeFigureOut">
              <a:rPr lang="en-GB" smtClean="0"/>
              <a:t>22/11/2023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202603-5F1E-4D34-BC35-9B397938950D}" type="slidenum">
              <a:rPr lang="en-GB" smtClean="0"/>
              <a:t>‹#›</a:t>
            </a:fld>
            <a:endParaRPr lang="en-GB"/>
          </a:p>
        </p:txBody>
      </p:sp>
    </p:spTree>
    <p:extLst>
      <p:ext uri="{BB962C8B-B14F-4D97-AF65-F5344CB8AC3E}">
        <p14:creationId xmlns:p14="http://schemas.microsoft.com/office/powerpoint/2010/main" val="1598237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85B51D-CFC9-4EB5-90B7-ABF24BDB0EF3}" type="datetimeFigureOut">
              <a:rPr lang="en-GB" smtClean="0"/>
              <a:t>22/11/2023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202603-5F1E-4D34-BC35-9B397938950D}" type="slidenum">
              <a:rPr lang="en-GB" smtClean="0"/>
              <a:t>‹#›</a:t>
            </a:fld>
            <a:endParaRPr lang="en-GB"/>
          </a:p>
        </p:txBody>
      </p:sp>
    </p:spTree>
    <p:extLst>
      <p:ext uri="{BB962C8B-B14F-4D97-AF65-F5344CB8AC3E}">
        <p14:creationId xmlns:p14="http://schemas.microsoft.com/office/powerpoint/2010/main" val="3777695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85B51D-CFC9-4EB5-90B7-ABF24BDB0EF3}" type="datetimeFigureOut">
              <a:rPr lang="en-GB" smtClean="0"/>
              <a:t>22/11/2023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202603-5F1E-4D34-BC35-9B397938950D}" type="slidenum">
              <a:rPr lang="en-GB" smtClean="0"/>
              <a:t>‹#›</a:t>
            </a:fld>
            <a:endParaRPr lang="en-GB"/>
          </a:p>
        </p:txBody>
      </p:sp>
    </p:spTree>
    <p:extLst>
      <p:ext uri="{BB962C8B-B14F-4D97-AF65-F5344CB8AC3E}">
        <p14:creationId xmlns:p14="http://schemas.microsoft.com/office/powerpoint/2010/main" val="753301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980757"/>
          </a:xfrm>
        </p:spPr>
        <p:txBody>
          <a:bodyPr/>
          <a:lstStyle/>
          <a:p>
            <a:r>
              <a:rPr lang="en-GB" dirty="0"/>
              <a:t>Amazon Web Services</a:t>
            </a:r>
          </a:p>
        </p:txBody>
      </p:sp>
      <p:sp>
        <p:nvSpPr>
          <p:cNvPr id="3" name="Subtitle 2"/>
          <p:cNvSpPr>
            <a:spLocks noGrp="1"/>
          </p:cNvSpPr>
          <p:nvPr>
            <p:ph type="subTitle" idx="1"/>
          </p:nvPr>
        </p:nvSpPr>
        <p:spPr>
          <a:xfrm>
            <a:off x="1524000" y="2103120"/>
            <a:ext cx="9144000" cy="3154680"/>
          </a:xfrm>
        </p:spPr>
        <p:txBody>
          <a:bodyPr>
            <a:normAutofit lnSpcReduction="10000"/>
          </a:bodyPr>
          <a:lstStyle/>
          <a:p>
            <a:pPr marL="342900" indent="-342900" algn="l">
              <a:buFont typeface="Arial" panose="020B0604020202020204" pitchFamily="34" charset="0"/>
              <a:buChar char="•"/>
            </a:pPr>
            <a:r>
              <a:rPr lang="en-GB" dirty="0"/>
              <a:t>Amazon Elastic Compute Cloud (EC2) is a virtual server platform that allows users to create and run virtual machines on Amazon’s server farm.</a:t>
            </a:r>
          </a:p>
          <a:p>
            <a:pPr marL="342900" indent="-342900" algn="l">
              <a:buFont typeface="Arial" panose="020B0604020202020204" pitchFamily="34" charset="0"/>
              <a:buChar char="•"/>
            </a:pPr>
            <a:r>
              <a:rPr lang="en-GB" dirty="0"/>
              <a:t>With EC2, you can launch and run server instances called Amazon Machine Images (AMIs) running different operating systems such as Red Hat Linux and Windows on servers that have different performance profiles.</a:t>
            </a:r>
          </a:p>
          <a:p>
            <a:pPr marL="342900" indent="-342900" algn="l">
              <a:buFont typeface="Arial" panose="020B0604020202020204" pitchFamily="34" charset="0"/>
              <a:buChar char="•"/>
            </a:pPr>
            <a:r>
              <a:rPr lang="en-GB" dirty="0"/>
              <a:t>The term elastic refers to the ability to size your capacity quickly as needed.</a:t>
            </a:r>
          </a:p>
        </p:txBody>
      </p:sp>
    </p:spTree>
    <p:extLst>
      <p:ext uri="{BB962C8B-B14F-4D97-AF65-F5344CB8AC3E}">
        <p14:creationId xmlns:p14="http://schemas.microsoft.com/office/powerpoint/2010/main" val="3662318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Amazon Elastic Block Store (EBS)</a:t>
            </a:r>
          </a:p>
        </p:txBody>
      </p:sp>
      <p:sp>
        <p:nvSpPr>
          <p:cNvPr id="3" name="Content Placeholder 2"/>
          <p:cNvSpPr>
            <a:spLocks noGrp="1"/>
          </p:cNvSpPr>
          <p:nvPr>
            <p:ph idx="1"/>
          </p:nvPr>
        </p:nvSpPr>
        <p:spPr>
          <a:xfrm>
            <a:off x="550817" y="1690688"/>
            <a:ext cx="10515600" cy="4351338"/>
          </a:xfrm>
        </p:spPr>
        <p:txBody>
          <a:bodyPr/>
          <a:lstStyle/>
          <a:p>
            <a:r>
              <a:rPr lang="en-GB" dirty="0"/>
              <a:t>The third of Amazon’s data storage systems are devoted to Amazon Elastic Block Storage (EBS), which is a persistent storage service with a high operational performance.</a:t>
            </a:r>
          </a:p>
          <a:p>
            <a:r>
              <a:rPr lang="en-GB" dirty="0"/>
              <a:t>Advantages of EBS are that it can store file system information and its performance is higher and much more reliable than Amazon S3.</a:t>
            </a:r>
          </a:p>
          <a:p>
            <a:r>
              <a:rPr lang="en-GB" dirty="0"/>
              <a:t>The cost of creating an EBS volume is also greater than creating a similarly sized S3 bucket.</a:t>
            </a:r>
          </a:p>
          <a:p>
            <a:r>
              <a:rPr lang="en-GB" dirty="0"/>
              <a:t>EBS is a service priced on the amount of storage space used, how long you use it, and the number of I/O requests made to the volume.</a:t>
            </a:r>
          </a:p>
        </p:txBody>
      </p:sp>
    </p:spTree>
    <p:extLst>
      <p:ext uri="{BB962C8B-B14F-4D97-AF65-F5344CB8AC3E}">
        <p14:creationId xmlns:p14="http://schemas.microsoft.com/office/powerpoint/2010/main" val="1558957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Amazon Database Services</a:t>
            </a:r>
          </a:p>
        </p:txBody>
      </p:sp>
      <p:sp>
        <p:nvSpPr>
          <p:cNvPr id="3" name="Content Placeholder 2"/>
          <p:cNvSpPr>
            <a:spLocks noGrp="1"/>
          </p:cNvSpPr>
          <p:nvPr>
            <p:ph idx="1"/>
          </p:nvPr>
        </p:nvSpPr>
        <p:spPr/>
        <p:txBody>
          <a:bodyPr>
            <a:normAutofit fontScale="92500" lnSpcReduction="10000"/>
          </a:bodyPr>
          <a:lstStyle/>
          <a:p>
            <a:r>
              <a:rPr lang="en-GB" dirty="0"/>
              <a:t>Amazon offers two different types of database services: Amazon SimpleDB, which is non-relational, and Amazon Relational Database Service (Amazon RDS).</a:t>
            </a:r>
          </a:p>
          <a:p>
            <a:r>
              <a:rPr lang="en-GB" b="1" dirty="0"/>
              <a:t>Amazon SimpleDB </a:t>
            </a:r>
            <a:r>
              <a:rPr lang="en-GB" dirty="0"/>
              <a:t>Amazon SimpleDB is an attempt to create a high performance data store with many database features but without the overhead. This is analogous to the goals used to create the Amazon Simple Storage System (S3). </a:t>
            </a:r>
          </a:p>
          <a:p>
            <a:r>
              <a:rPr lang="en-GB" dirty="0"/>
              <a:t>To create a high performance “simple” database, the data store created is flat; that is, it is non-relational and joins are not supported. Data stored in SimpleDB domains doesn’t require maintenances of a schema and is therefore easily scalable and highly available because replication is built into the system.</a:t>
            </a:r>
            <a:endParaRPr lang="en-GB" b="1" dirty="0"/>
          </a:p>
        </p:txBody>
      </p:sp>
    </p:spTree>
    <p:extLst>
      <p:ext uri="{BB962C8B-B14F-4D97-AF65-F5344CB8AC3E}">
        <p14:creationId xmlns:p14="http://schemas.microsoft.com/office/powerpoint/2010/main" val="2848509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GB" dirty="0"/>
              <a:t>Data is stored as collections of items with attribute-value pairs, and the system is akin to using the database function within a spreadsheet.</a:t>
            </a:r>
          </a:p>
          <a:p>
            <a:r>
              <a:rPr lang="en-GB" dirty="0"/>
              <a:t>Transactions are performed as a set of conditional PUTS and DELETES, and you can INSERT, REPLACE, or DELETE values for item attributes.</a:t>
            </a:r>
          </a:p>
          <a:p>
            <a:r>
              <a:rPr lang="en-GB" dirty="0"/>
              <a:t>Data objects stored in S3 can be queried in SimpleDB, returning information about the objects’ metadata and pointers to the objects’ location.</a:t>
            </a:r>
          </a:p>
          <a:p>
            <a:r>
              <a:rPr lang="en-GB" dirty="0"/>
              <a:t>Data in SimpleDB is automatically indexed and may be queried as needed. The API is relatively simple, consisting of domain creation, put and get attributes, and SELECT statements.</a:t>
            </a:r>
          </a:p>
          <a:p>
            <a:r>
              <a:rPr lang="en-GB" dirty="0"/>
              <a:t>Among the featured uses of SimpleDB are data logging, online gaming, and metadata indexing.</a:t>
            </a:r>
          </a:p>
        </p:txBody>
      </p:sp>
    </p:spTree>
    <p:extLst>
      <p:ext uri="{BB962C8B-B14F-4D97-AF65-F5344CB8AC3E}">
        <p14:creationId xmlns:p14="http://schemas.microsoft.com/office/powerpoint/2010/main" val="2745473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a:t>Data transfers within regions between SimpleDB and other AWS services are free. Service charges accrue based on SimpleDB Machine Hours and inter-regional data transfers</a:t>
            </a:r>
          </a:p>
        </p:txBody>
      </p:sp>
    </p:spTree>
    <p:extLst>
      <p:ext uri="{BB962C8B-B14F-4D97-AF65-F5344CB8AC3E}">
        <p14:creationId xmlns:p14="http://schemas.microsoft.com/office/powerpoint/2010/main" val="322329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Amazon Relational Database Service (RDS)</a:t>
            </a:r>
          </a:p>
        </p:txBody>
      </p:sp>
      <p:sp>
        <p:nvSpPr>
          <p:cNvPr id="3" name="Content Placeholder 2"/>
          <p:cNvSpPr>
            <a:spLocks noGrp="1"/>
          </p:cNvSpPr>
          <p:nvPr>
            <p:ph idx="1"/>
          </p:nvPr>
        </p:nvSpPr>
        <p:spPr/>
        <p:txBody>
          <a:bodyPr>
            <a:normAutofit lnSpcReduction="10000"/>
          </a:bodyPr>
          <a:lstStyle/>
          <a:p>
            <a:r>
              <a:rPr lang="en-GB" dirty="0"/>
              <a:t>Amazon Relational Database Service is a variant of the MySQL5.1 database system, but one that is somewhat simplified. </a:t>
            </a:r>
          </a:p>
          <a:p>
            <a:r>
              <a:rPr lang="en-GB" dirty="0"/>
              <a:t>The purpose of RDS is to allow database applications that already exist to be ported to RDS and placed in an environment that is relatively automated and easy to use.</a:t>
            </a:r>
          </a:p>
          <a:p>
            <a:r>
              <a:rPr lang="en-GB" dirty="0"/>
              <a:t>In RDS, you start by launching a database instance in the AWS Management Console and assigning the DB Instance class and size of the data store. The DB Instance is then connected to your MySQL database. Any database tool that works with MySQL 5.1 will work with RDS. Additionally, you can monitor your database usage as part of Amazon CloudWatch.</a:t>
            </a:r>
          </a:p>
        </p:txBody>
      </p:sp>
    </p:spTree>
    <p:extLst>
      <p:ext uri="{BB962C8B-B14F-4D97-AF65-F5344CB8AC3E}">
        <p14:creationId xmlns:p14="http://schemas.microsoft.com/office/powerpoint/2010/main" val="3188264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a:t>In addition to backup, RDS supports database snapshots. A DB Snapshot is stored as a full database backup and is retained until you specifically delete it from your storage container.</a:t>
            </a:r>
          </a:p>
        </p:txBody>
      </p:sp>
    </p:spTree>
    <p:extLst>
      <p:ext uri="{BB962C8B-B14F-4D97-AF65-F5344CB8AC3E}">
        <p14:creationId xmlns:p14="http://schemas.microsoft.com/office/powerpoint/2010/main" val="3913411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Google App Engine: </a:t>
            </a:r>
          </a:p>
        </p:txBody>
      </p:sp>
      <p:sp>
        <p:nvSpPr>
          <p:cNvPr id="3" name="Content Placeholder 2"/>
          <p:cNvSpPr>
            <a:spLocks noGrp="1"/>
          </p:cNvSpPr>
          <p:nvPr>
            <p:ph idx="1"/>
          </p:nvPr>
        </p:nvSpPr>
        <p:spPr/>
        <p:txBody>
          <a:bodyPr/>
          <a:lstStyle/>
          <a:p>
            <a:r>
              <a:rPr lang="en-GB" dirty="0"/>
              <a:t>App Engine is a fully managed, serverless platform for developing and hosting web applications at scale.</a:t>
            </a:r>
          </a:p>
          <a:p>
            <a:r>
              <a:rPr lang="en-GB" dirty="0"/>
              <a:t>App Engine makes it easier to develop scalable and high-performance Web apps.</a:t>
            </a:r>
          </a:p>
          <a:p>
            <a:r>
              <a:rPr lang="en-GB" dirty="0"/>
              <a:t>It is a fully managed PaaS (platform as a service) cloud computing platform that uses in-built services to run your apps.</a:t>
            </a:r>
          </a:p>
          <a:p>
            <a:r>
              <a:rPr lang="en-GB" dirty="0"/>
              <a:t>A scalable runtime environment, Google App Engine is mostly used to run Web applications.</a:t>
            </a:r>
          </a:p>
        </p:txBody>
      </p:sp>
    </p:spTree>
    <p:extLst>
      <p:ext uri="{BB962C8B-B14F-4D97-AF65-F5344CB8AC3E}">
        <p14:creationId xmlns:p14="http://schemas.microsoft.com/office/powerpoint/2010/main" val="3343478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342900" indent="-342900" algn="just"/>
            <a:r>
              <a:rPr lang="en-GB" dirty="0"/>
              <a:t>Google AppEngine is a PaaS implementation that provides services for developing and hosting scalable Web applications. </a:t>
            </a:r>
          </a:p>
          <a:p>
            <a:pPr marL="342900" indent="-342900" algn="just"/>
            <a:r>
              <a:rPr lang="en-GB" dirty="0"/>
              <a:t>AppEngine is essentially a distributed and scalable runtime environment that leverages Google’s distributed infrastructure to scale out applications facing a large number of requests by allocating more computing resources to them and balancing the load among them.</a:t>
            </a:r>
          </a:p>
          <a:p>
            <a:r>
              <a:rPr lang="en-GB" dirty="0"/>
              <a:t>Application usage of Google resources and services is metered by AppEngine, which bills users when their applications finish their free quotas.</a:t>
            </a:r>
          </a:p>
          <a:p>
            <a:endParaRPr lang="en-GB" dirty="0"/>
          </a:p>
        </p:txBody>
      </p:sp>
    </p:spTree>
    <p:extLst>
      <p:ext uri="{BB962C8B-B14F-4D97-AF65-F5344CB8AC3E}">
        <p14:creationId xmlns:p14="http://schemas.microsoft.com/office/powerpoint/2010/main" val="3549083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Microsoft Azure </a:t>
            </a:r>
          </a:p>
        </p:txBody>
      </p:sp>
      <p:sp>
        <p:nvSpPr>
          <p:cNvPr id="3" name="Content Placeholder 2"/>
          <p:cNvSpPr>
            <a:spLocks noGrp="1"/>
          </p:cNvSpPr>
          <p:nvPr>
            <p:ph idx="1"/>
          </p:nvPr>
        </p:nvSpPr>
        <p:spPr/>
        <p:txBody>
          <a:bodyPr/>
          <a:lstStyle/>
          <a:p>
            <a:r>
              <a:rPr lang="en-GB" dirty="0"/>
              <a:t>Generally, it is a platform through which we can use Microsoft’s resources. </a:t>
            </a:r>
          </a:p>
          <a:p>
            <a:r>
              <a:rPr lang="en-GB" dirty="0"/>
              <a:t>For example, to set up a huge server, we will require huge investment, effort, physical space, and so on.</a:t>
            </a:r>
          </a:p>
          <a:p>
            <a:r>
              <a:rPr lang="en-GB" dirty="0"/>
              <a:t>In such situations, Microsoft Azure comes to our rescue. It will provide us with virtual machines, fast processing of data, analytical and monitoring tools, and so on to make our work simpler.</a:t>
            </a:r>
          </a:p>
        </p:txBody>
      </p:sp>
    </p:spTree>
    <p:extLst>
      <p:ext uri="{BB962C8B-B14F-4D97-AF65-F5344CB8AC3E}">
        <p14:creationId xmlns:p14="http://schemas.microsoft.com/office/powerpoint/2010/main" val="1322782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pPr marL="0" indent="0">
              <a:buNone/>
            </a:pPr>
            <a:r>
              <a:rPr lang="en-GB" dirty="0"/>
              <a:t>Azure can help our business in the following ways-</a:t>
            </a:r>
          </a:p>
          <a:p>
            <a:r>
              <a:rPr lang="en-GB" b="1" dirty="0"/>
              <a:t>Capital less</a:t>
            </a:r>
          </a:p>
          <a:p>
            <a:r>
              <a:rPr lang="en-GB" b="1" dirty="0"/>
              <a:t>Cost Effective</a:t>
            </a:r>
          </a:p>
          <a:p>
            <a:r>
              <a:rPr lang="en-GB" b="1" dirty="0"/>
              <a:t>Easy Back-Up and Recovery options</a:t>
            </a:r>
          </a:p>
          <a:p>
            <a:r>
              <a:rPr lang="en-GB" b="1" dirty="0"/>
              <a:t>Easy to implement</a:t>
            </a:r>
          </a:p>
          <a:p>
            <a:r>
              <a:rPr lang="en-GB" b="1" dirty="0"/>
              <a:t>Work from anywhere</a:t>
            </a:r>
          </a:p>
          <a:p>
            <a:r>
              <a:rPr lang="en-GB" b="1" dirty="0"/>
              <a:t>Increased collaboration</a:t>
            </a:r>
            <a:endParaRPr lang="en-GB" dirty="0"/>
          </a:p>
        </p:txBody>
      </p:sp>
    </p:spTree>
    <p:extLst>
      <p:ext uri="{BB962C8B-B14F-4D97-AF65-F5344CB8AC3E}">
        <p14:creationId xmlns:p14="http://schemas.microsoft.com/office/powerpoint/2010/main" val="1901020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Amazon Web Service Components and Services:</a:t>
            </a:r>
          </a:p>
        </p:txBody>
      </p:sp>
      <p:sp>
        <p:nvSpPr>
          <p:cNvPr id="3" name="Content Placeholder 2"/>
          <p:cNvSpPr>
            <a:spLocks noGrp="1"/>
          </p:cNvSpPr>
          <p:nvPr>
            <p:ph idx="1"/>
          </p:nvPr>
        </p:nvSpPr>
        <p:spPr/>
        <p:txBody>
          <a:bodyPr/>
          <a:lstStyle/>
          <a:p>
            <a:r>
              <a:rPr lang="en-GB" b="1" dirty="0"/>
              <a:t>Amazon Elastic Compute Cloud</a:t>
            </a:r>
            <a:r>
              <a:rPr lang="en-GB" sz="2400" dirty="0"/>
              <a:t> is the central application in the AWS portfolio. It enables the creation, use, and management of virtual private servers running the Linux or Windows operating system over a Xen hypervisor. Amazon Machine Instances are sized at various levels and rented on a computing/ hour basis. </a:t>
            </a:r>
          </a:p>
          <a:p>
            <a:r>
              <a:rPr lang="en-GB" dirty="0"/>
              <a:t>Spread over data centers worldwide, EC2 applications may be created that are highly scalable, redundant, and fault tolerant</a:t>
            </a:r>
          </a:p>
        </p:txBody>
      </p:sp>
    </p:spTree>
    <p:extLst>
      <p:ext uri="{BB962C8B-B14F-4D97-AF65-F5344CB8AC3E}">
        <p14:creationId xmlns:p14="http://schemas.microsoft.com/office/powerpoint/2010/main" val="410325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Microsoft Azure Services</a:t>
            </a:r>
            <a:br>
              <a:rPr lang="en-GB" dirty="0"/>
            </a:br>
            <a:endParaRPr lang="en-GB" dirty="0"/>
          </a:p>
        </p:txBody>
      </p:sp>
      <p:sp>
        <p:nvSpPr>
          <p:cNvPr id="3" name="Content Placeholder 2"/>
          <p:cNvSpPr>
            <a:spLocks noGrp="1"/>
          </p:cNvSpPr>
          <p:nvPr>
            <p:ph idx="1"/>
          </p:nvPr>
        </p:nvSpPr>
        <p:spPr/>
        <p:txBody>
          <a:bodyPr>
            <a:normAutofit fontScale="92500" lnSpcReduction="20000"/>
          </a:bodyPr>
          <a:lstStyle/>
          <a:p>
            <a:pPr marL="0" indent="0" fontAlgn="base">
              <a:buNone/>
            </a:pPr>
            <a:r>
              <a:rPr lang="en-GB" dirty="0"/>
              <a:t>Following are some of the services Microsoft Azure offers:</a:t>
            </a:r>
          </a:p>
          <a:p>
            <a:pPr fontAlgn="base"/>
            <a:r>
              <a:rPr lang="en-GB" b="1" dirty="0"/>
              <a:t>Compute: </a:t>
            </a:r>
            <a:r>
              <a:rPr lang="en-GB" dirty="0"/>
              <a:t>Includes Virtual Machines, Virtual Machine Scale Sets, Functions for serverless computing, Batch for containerized batch workloads, Service Fabric for microservices and container orchestration, and Cloud Services for building cloud-based apps and APIs.</a:t>
            </a:r>
          </a:p>
          <a:p>
            <a:pPr fontAlgn="base"/>
            <a:r>
              <a:rPr lang="en-GB" b="1" dirty="0"/>
              <a:t>Networking: </a:t>
            </a:r>
            <a:r>
              <a:rPr lang="en-GB" dirty="0"/>
              <a:t>With Azure, you can use a variety of networking tools, like the Virtual Network, which can connect to on-premise data centers; Load Balancer; Application Gateway; VPN Gateway; Azure DNS for domain hosting, Content Delivery Network, Traffic Manager, ExpressRoute dedicated private network fiber connections; and Network Watcher monitoring and diagnostics</a:t>
            </a:r>
          </a:p>
          <a:p>
            <a:pPr fontAlgn="base"/>
            <a:r>
              <a:rPr lang="en-GB" b="1" dirty="0"/>
              <a:t>Storage: </a:t>
            </a:r>
            <a:r>
              <a:rPr lang="en-GB" dirty="0"/>
              <a:t>Includes Blob, Queue, File, and Disk Storage, as well as a Data Lake Store, Backup, and Site Recovery, among others.</a:t>
            </a:r>
          </a:p>
          <a:p>
            <a:endParaRPr lang="en-GB" dirty="0"/>
          </a:p>
        </p:txBody>
      </p:sp>
    </p:spTree>
    <p:extLst>
      <p:ext uri="{BB962C8B-B14F-4D97-AF65-F5344CB8AC3E}">
        <p14:creationId xmlns:p14="http://schemas.microsoft.com/office/powerpoint/2010/main" val="1903674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fontAlgn="base"/>
            <a:r>
              <a:rPr lang="en-GB" b="1" dirty="0"/>
              <a:t>Web + Mobile: </a:t>
            </a:r>
            <a:r>
              <a:rPr lang="en-GB" dirty="0"/>
              <a:t>Creating Web + Mobile applications is very easy as it includes several services for building and deploying applications.</a:t>
            </a:r>
          </a:p>
          <a:p>
            <a:pPr fontAlgn="base"/>
            <a:r>
              <a:rPr lang="en-GB" b="1" dirty="0"/>
              <a:t>Containers: </a:t>
            </a:r>
            <a:r>
              <a:rPr lang="en-GB" dirty="0"/>
              <a:t>Azure has a property that includes Container Service, which supports Kubernetes, DC/OS or Docker Swarm, and Container Registry, as well as tools for microservices.</a:t>
            </a:r>
          </a:p>
          <a:p>
            <a:pPr fontAlgn="base"/>
            <a:r>
              <a:rPr lang="en-GB" b="1" dirty="0"/>
              <a:t>Databases: </a:t>
            </a:r>
            <a:r>
              <a:rPr lang="en-GB" dirty="0"/>
              <a:t>Azure also included several SQL-based databases and related tools.</a:t>
            </a:r>
          </a:p>
          <a:p>
            <a:pPr marL="0" indent="0">
              <a:buNone/>
            </a:pPr>
            <a:endParaRPr lang="en-GB" dirty="0"/>
          </a:p>
        </p:txBody>
      </p:sp>
    </p:spTree>
    <p:extLst>
      <p:ext uri="{BB962C8B-B14F-4D97-AF65-F5344CB8AC3E}">
        <p14:creationId xmlns:p14="http://schemas.microsoft.com/office/powerpoint/2010/main" val="2703345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fontAlgn="base"/>
            <a:r>
              <a:rPr lang="en-GB" b="1" dirty="0"/>
              <a:t>Data + Analytics: </a:t>
            </a:r>
            <a:r>
              <a:rPr lang="en-GB" dirty="0"/>
              <a:t>Azure has some big data tools like HDInsight for Hadoop Spark, R Server, HBase, and Storm clusters</a:t>
            </a:r>
          </a:p>
          <a:p>
            <a:pPr fontAlgn="base"/>
            <a:r>
              <a:rPr lang="en-GB" b="1" dirty="0"/>
              <a:t>AI + Cognitive Services: </a:t>
            </a:r>
            <a:r>
              <a:rPr lang="en-GB" dirty="0"/>
              <a:t>With Azure developing applications with artificial intelligence capabilities, like the Computer Vision API, Face API, Bing Web Search, Video Indexer, and Language Understanding Intelligent.</a:t>
            </a:r>
          </a:p>
          <a:p>
            <a:pPr fontAlgn="base"/>
            <a:r>
              <a:rPr lang="en-GB" b="1" dirty="0"/>
              <a:t>Internet of Things: </a:t>
            </a:r>
            <a:r>
              <a:rPr lang="en-GB" dirty="0"/>
              <a:t>Includes IoT Hub and IoT Edge services that can be combined with a variety of machine learning, analytics, and communications services.</a:t>
            </a:r>
          </a:p>
          <a:p>
            <a:endParaRPr lang="en-GB" dirty="0"/>
          </a:p>
        </p:txBody>
      </p:sp>
    </p:spTree>
    <p:extLst>
      <p:ext uri="{BB962C8B-B14F-4D97-AF65-F5344CB8AC3E}">
        <p14:creationId xmlns:p14="http://schemas.microsoft.com/office/powerpoint/2010/main" val="2621078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b="1" dirty="0"/>
              <a:t>Security + Identity: </a:t>
            </a:r>
            <a:r>
              <a:rPr lang="en-GB" dirty="0"/>
              <a:t>Includes Security Center, Azure Active Directory, Key Vault, and Multi-Factor Authentication Services.</a:t>
            </a:r>
            <a:endParaRPr lang="en-GB" b="1" dirty="0"/>
          </a:p>
          <a:p>
            <a:r>
              <a:rPr lang="en-GB" b="1" dirty="0"/>
              <a:t>Developer Tools: </a:t>
            </a:r>
            <a:r>
              <a:rPr lang="en-GB" dirty="0"/>
              <a:t>Includes cloud development services like Visual Studio Team Services, Azure DevTest Labs, HockeyApp mobile app deployment and monitoring, and more.</a:t>
            </a:r>
          </a:p>
          <a:p>
            <a:endParaRPr lang="en-GB" dirty="0"/>
          </a:p>
        </p:txBody>
      </p:sp>
    </p:spTree>
    <p:extLst>
      <p:ext uri="{BB962C8B-B14F-4D97-AF65-F5344CB8AC3E}">
        <p14:creationId xmlns:p14="http://schemas.microsoft.com/office/powerpoint/2010/main" val="312496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Continue:</a:t>
            </a:r>
          </a:p>
        </p:txBody>
      </p:sp>
      <p:sp>
        <p:nvSpPr>
          <p:cNvPr id="3" name="Content Placeholder 2"/>
          <p:cNvSpPr>
            <a:spLocks noGrp="1"/>
          </p:cNvSpPr>
          <p:nvPr>
            <p:ph idx="1"/>
          </p:nvPr>
        </p:nvSpPr>
        <p:spPr/>
        <p:txBody>
          <a:bodyPr/>
          <a:lstStyle/>
          <a:p>
            <a:r>
              <a:rPr lang="en-GB" dirty="0"/>
              <a:t>Amazon Simple Queue Service: is a message queue or transaction system for distributed Internet-based applications.</a:t>
            </a:r>
          </a:p>
          <a:p>
            <a:r>
              <a:rPr lang="en-GB" dirty="0"/>
              <a:t>Amazon Simple Notification Service: is a Web service that can publish messages from an application and deliver them to other applications or to subscribers.</a:t>
            </a:r>
          </a:p>
        </p:txBody>
      </p:sp>
    </p:spTree>
    <p:extLst>
      <p:ext uri="{BB962C8B-B14F-4D97-AF65-F5344CB8AC3E}">
        <p14:creationId xmlns:p14="http://schemas.microsoft.com/office/powerpoint/2010/main" val="4041071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Continue:</a:t>
            </a:r>
          </a:p>
        </p:txBody>
      </p:sp>
      <p:sp>
        <p:nvSpPr>
          <p:cNvPr id="3" name="Content Placeholder 2"/>
          <p:cNvSpPr>
            <a:spLocks noGrp="1"/>
          </p:cNvSpPr>
          <p:nvPr>
            <p:ph idx="1"/>
          </p:nvPr>
        </p:nvSpPr>
        <p:spPr/>
        <p:txBody>
          <a:bodyPr>
            <a:normAutofit fontScale="92500" lnSpcReduction="20000"/>
          </a:bodyPr>
          <a:lstStyle/>
          <a:p>
            <a:r>
              <a:rPr lang="en-GB" dirty="0"/>
              <a:t>Amazon Simple Storage System S3</a:t>
            </a:r>
          </a:p>
          <a:p>
            <a:r>
              <a:rPr lang="en-GB" b="1" dirty="0"/>
              <a:t>Amazon Elastic Block Store </a:t>
            </a:r>
            <a:r>
              <a:rPr lang="en-GB" dirty="0"/>
              <a:t>is a system for creating virtual disks (volume) or block level storage devices that can be used for Amazon Machine Instances in EC2.</a:t>
            </a:r>
          </a:p>
          <a:p>
            <a:r>
              <a:rPr lang="en-GB" b="1" dirty="0"/>
              <a:t>Amazon SimpleDB</a:t>
            </a:r>
            <a:r>
              <a:rPr lang="en-GB" dirty="0"/>
              <a:t> is a structured data store that supports indexing and data queries to both EC2 and S3. It stores data in “buckets” and without requiring the creation of a database schema.</a:t>
            </a:r>
          </a:p>
          <a:p>
            <a:r>
              <a:rPr lang="en-GB" b="1" dirty="0"/>
              <a:t>Amazon Relational Database Service </a:t>
            </a:r>
            <a:r>
              <a:rPr lang="en-GB" dirty="0"/>
              <a:t>allows you to create instances of the MySQL database to support your Web sites and the many applications that rely on data-driven services. MySQL is the “M” in the ubiquitous LAMP Web services platform (for Linux, APACHE, MySQL, and PERL), and the inclusion of this service allows developers to port applications, their source code, and databases directly over to AWS. </a:t>
            </a:r>
            <a:endParaRPr lang="en-GB" b="1" dirty="0"/>
          </a:p>
          <a:p>
            <a:endParaRPr lang="en-GB" dirty="0"/>
          </a:p>
        </p:txBody>
      </p:sp>
    </p:spTree>
    <p:extLst>
      <p:ext uri="{BB962C8B-B14F-4D97-AF65-F5344CB8AC3E}">
        <p14:creationId xmlns:p14="http://schemas.microsoft.com/office/powerpoint/2010/main" val="843148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Continue:</a:t>
            </a:r>
          </a:p>
        </p:txBody>
      </p:sp>
      <p:sp>
        <p:nvSpPr>
          <p:cNvPr id="3" name="Content Placeholder 2"/>
          <p:cNvSpPr>
            <a:spLocks noGrp="1"/>
          </p:cNvSpPr>
          <p:nvPr>
            <p:ph idx="1"/>
          </p:nvPr>
        </p:nvSpPr>
        <p:spPr/>
        <p:txBody>
          <a:bodyPr>
            <a:normAutofit/>
          </a:bodyPr>
          <a:lstStyle/>
          <a:p>
            <a:r>
              <a:rPr lang="en-GB" b="1"/>
              <a:t>Amazon </a:t>
            </a:r>
            <a:r>
              <a:rPr lang="en-GB" b="1" dirty="0"/>
              <a:t>DevPay: </a:t>
            </a:r>
            <a:r>
              <a:rPr lang="en-GB" dirty="0"/>
              <a:t>is a billing and account management service that can be used by businesses that run applications on top of AWS. DevPay provides a developer API that eliminates the need for application developers to build order pipelines, because Amazon does the billing based on your prices and then uses Amazon Payments to collect the payments.</a:t>
            </a:r>
            <a:endParaRPr lang="en-GB" b="1" dirty="0"/>
          </a:p>
        </p:txBody>
      </p:sp>
    </p:spTree>
    <p:extLst>
      <p:ext uri="{BB962C8B-B14F-4D97-AF65-F5344CB8AC3E}">
        <p14:creationId xmlns:p14="http://schemas.microsoft.com/office/powerpoint/2010/main" val="687203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Continue:</a:t>
            </a:r>
          </a:p>
        </p:txBody>
      </p:sp>
      <p:sp>
        <p:nvSpPr>
          <p:cNvPr id="3" name="Content Placeholder 2"/>
          <p:cNvSpPr>
            <a:spLocks noGrp="1"/>
          </p:cNvSpPr>
          <p:nvPr>
            <p:ph idx="1"/>
          </p:nvPr>
        </p:nvSpPr>
        <p:spPr/>
        <p:txBody>
          <a:bodyPr>
            <a:normAutofit/>
          </a:bodyPr>
          <a:lstStyle/>
          <a:p>
            <a:r>
              <a:rPr lang="en-GB" b="1" dirty="0"/>
              <a:t>Amazon CloudWatch</a:t>
            </a:r>
            <a:r>
              <a:rPr lang="en-GB" dirty="0"/>
              <a:t> which provides a console or command line view of resource utilization, site Key Performance Indexes (performance metrics), and operational indicators for factors such as processor demand, disk utilization, and network I/O.</a:t>
            </a:r>
            <a:endParaRPr lang="en-GB" b="1" dirty="0"/>
          </a:p>
        </p:txBody>
      </p:sp>
    </p:spTree>
    <p:extLst>
      <p:ext uri="{BB962C8B-B14F-4D97-AF65-F5344CB8AC3E}">
        <p14:creationId xmlns:p14="http://schemas.microsoft.com/office/powerpoint/2010/main" val="2308917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GB" dirty="0"/>
              <a:t>These operating systems are offered: </a:t>
            </a:r>
          </a:p>
          <a:p>
            <a:r>
              <a:rPr lang="en-GB" dirty="0"/>
              <a:t> Red Hat Enterprise Linux </a:t>
            </a:r>
          </a:p>
          <a:p>
            <a:r>
              <a:rPr lang="en-GB" dirty="0"/>
              <a:t> OpenSuse Linux </a:t>
            </a:r>
          </a:p>
          <a:p>
            <a:r>
              <a:rPr lang="en-GB" dirty="0"/>
              <a:t>Ubuntu Linux</a:t>
            </a:r>
          </a:p>
          <a:p>
            <a:r>
              <a:rPr lang="en-GB" dirty="0"/>
              <a:t>Oracle Enterprise Linux </a:t>
            </a:r>
          </a:p>
          <a:p>
            <a:r>
              <a:rPr lang="en-GB" dirty="0"/>
              <a:t>Windows Server 2003/2008 32-bit and 64-bit up to Data Center Edition </a:t>
            </a:r>
          </a:p>
          <a:p>
            <a:r>
              <a:rPr lang="en-GB" dirty="0"/>
              <a:t>Debian</a:t>
            </a:r>
          </a:p>
        </p:txBody>
      </p:sp>
    </p:spTree>
    <p:extLst>
      <p:ext uri="{BB962C8B-B14F-4D97-AF65-F5344CB8AC3E}">
        <p14:creationId xmlns:p14="http://schemas.microsoft.com/office/powerpoint/2010/main" val="934846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Working with Amazon Storage Systems:</a:t>
            </a:r>
          </a:p>
        </p:txBody>
      </p:sp>
      <p:sp>
        <p:nvSpPr>
          <p:cNvPr id="3" name="Content Placeholder 2"/>
          <p:cNvSpPr>
            <a:spLocks noGrp="1"/>
          </p:cNvSpPr>
          <p:nvPr>
            <p:ph idx="1"/>
          </p:nvPr>
        </p:nvSpPr>
        <p:spPr/>
        <p:txBody>
          <a:bodyPr/>
          <a:lstStyle/>
          <a:p>
            <a:r>
              <a:rPr lang="en-GB" b="1" dirty="0"/>
              <a:t>Amazon Simple Storage System (S3): </a:t>
            </a:r>
            <a:r>
              <a:rPr lang="en-GB" dirty="0"/>
              <a:t>When you create an Amazon Machine Instance you provision it with a certain amount of storage. That storage is temporal, it only exists for as long as your instance is running. All of the data contained in that storage is lost when the instance is suspended or terminated, as the storage is reassigned to the pool for other AWS users to use.</a:t>
            </a:r>
          </a:p>
          <a:p>
            <a:r>
              <a:rPr lang="en-GB" dirty="0"/>
              <a:t>Amazon S3’s cloud-based storage system allows you to store data objects ranging in size from 1 byte up to 5GB in a flat namespace.</a:t>
            </a:r>
          </a:p>
          <a:p>
            <a:r>
              <a:rPr lang="en-GB" dirty="0"/>
              <a:t>The S3 system allows you to assign a name to a bucket, but that name must be unique in the S3 namespace across all AWS customers</a:t>
            </a:r>
          </a:p>
        </p:txBody>
      </p:sp>
    </p:spTree>
    <p:extLst>
      <p:ext uri="{BB962C8B-B14F-4D97-AF65-F5344CB8AC3E}">
        <p14:creationId xmlns:p14="http://schemas.microsoft.com/office/powerpoint/2010/main" val="2661028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a:t>You can do the following with S3 buckets through the APIs: </a:t>
            </a:r>
          </a:p>
          <a:p>
            <a:r>
              <a:rPr lang="en-GB" dirty="0"/>
              <a:t>Create, edit, or delete existing buckets </a:t>
            </a:r>
          </a:p>
          <a:p>
            <a:r>
              <a:rPr lang="en-GB" dirty="0"/>
              <a:t>Upload new objects to a bucket and download them </a:t>
            </a:r>
          </a:p>
          <a:p>
            <a:r>
              <a:rPr lang="en-GB" dirty="0"/>
              <a:t>Search for and find objects and buckets </a:t>
            </a:r>
          </a:p>
          <a:p>
            <a:r>
              <a:rPr lang="en-GB" dirty="0"/>
              <a:t>Find metadata associate with objects and buckets </a:t>
            </a:r>
          </a:p>
          <a:p>
            <a:r>
              <a:rPr lang="en-GB" dirty="0"/>
              <a:t>Specify where a bucket should be stored </a:t>
            </a:r>
          </a:p>
          <a:p>
            <a:r>
              <a:rPr lang="en-GB" dirty="0"/>
              <a:t>Make buckets and objects available for public acces</a:t>
            </a:r>
          </a:p>
        </p:txBody>
      </p:sp>
    </p:spTree>
    <p:extLst>
      <p:ext uri="{BB962C8B-B14F-4D97-AF65-F5344CB8AC3E}">
        <p14:creationId xmlns:p14="http://schemas.microsoft.com/office/powerpoint/2010/main" val="1109289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9231</TotalTime>
  <Words>1831</Words>
  <Application>Microsoft Office PowerPoint</Application>
  <PresentationFormat>Widescreen</PresentationFormat>
  <Paragraphs>89</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Amazon Web Services</vt:lpstr>
      <vt:lpstr>Amazon Web Service Components and Services:</vt:lpstr>
      <vt:lpstr>Continue:</vt:lpstr>
      <vt:lpstr>Continue:</vt:lpstr>
      <vt:lpstr>Continue:</vt:lpstr>
      <vt:lpstr>Continue:</vt:lpstr>
      <vt:lpstr>PowerPoint Presentation</vt:lpstr>
      <vt:lpstr>Working with Amazon Storage Systems:</vt:lpstr>
      <vt:lpstr>PowerPoint Presentation</vt:lpstr>
      <vt:lpstr>Amazon Elastic Block Store (EBS)</vt:lpstr>
      <vt:lpstr>Amazon Database Services</vt:lpstr>
      <vt:lpstr>PowerPoint Presentation</vt:lpstr>
      <vt:lpstr>PowerPoint Presentation</vt:lpstr>
      <vt:lpstr>Amazon Relational Database Service (RDS)</vt:lpstr>
      <vt:lpstr>PowerPoint Presentation</vt:lpstr>
      <vt:lpstr>Google App Engine: </vt:lpstr>
      <vt:lpstr>PowerPoint Presentation</vt:lpstr>
      <vt:lpstr>Microsoft Azure </vt:lpstr>
      <vt:lpstr>PowerPoint Presentation</vt:lpstr>
      <vt:lpstr>Microsoft Azure Services </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Web Services</dc:title>
  <dc:creator>tamana paula</dc:creator>
  <cp:lastModifiedBy>Ayan Ruzdan</cp:lastModifiedBy>
  <cp:revision>41</cp:revision>
  <dcterms:created xsi:type="dcterms:W3CDTF">2022-04-30T06:52:44Z</dcterms:created>
  <dcterms:modified xsi:type="dcterms:W3CDTF">2023-11-21T20:02:11Z</dcterms:modified>
</cp:coreProperties>
</file>