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2" r:id="rId3"/>
    <p:sldId id="263" r:id="rId4"/>
    <p:sldId id="264" r:id="rId5"/>
    <p:sldId id="288" r:id="rId6"/>
    <p:sldId id="289" r:id="rId7"/>
    <p:sldId id="290" r:id="rId8"/>
    <p:sldId id="310" r:id="rId9"/>
    <p:sldId id="284" r:id="rId10"/>
    <p:sldId id="257" r:id="rId11"/>
    <p:sldId id="258" r:id="rId12"/>
    <p:sldId id="259" r:id="rId13"/>
    <p:sldId id="301" r:id="rId14"/>
    <p:sldId id="260" r:id="rId15"/>
    <p:sldId id="296" r:id="rId16"/>
    <p:sldId id="297" r:id="rId17"/>
    <p:sldId id="261" r:id="rId18"/>
    <p:sldId id="291" r:id="rId19"/>
    <p:sldId id="292" r:id="rId20"/>
    <p:sldId id="294" r:id="rId21"/>
    <p:sldId id="286" r:id="rId22"/>
    <p:sldId id="287" r:id="rId23"/>
    <p:sldId id="295" r:id="rId24"/>
    <p:sldId id="265" r:id="rId25"/>
    <p:sldId id="271" r:id="rId26"/>
    <p:sldId id="267" r:id="rId27"/>
    <p:sldId id="266" r:id="rId28"/>
    <p:sldId id="306" r:id="rId29"/>
    <p:sldId id="298" r:id="rId30"/>
    <p:sldId id="268" r:id="rId31"/>
    <p:sldId id="305" r:id="rId32"/>
    <p:sldId id="269" r:id="rId33"/>
    <p:sldId id="299" r:id="rId34"/>
    <p:sldId id="300" r:id="rId35"/>
    <p:sldId id="270" r:id="rId36"/>
    <p:sldId id="303" r:id="rId37"/>
    <p:sldId id="272" r:id="rId38"/>
    <p:sldId id="273" r:id="rId39"/>
    <p:sldId id="313" r:id="rId40"/>
    <p:sldId id="307" r:id="rId41"/>
    <p:sldId id="280" r:id="rId42"/>
    <p:sldId id="275" r:id="rId43"/>
    <p:sldId id="314" r:id="rId44"/>
    <p:sldId id="279" r:id="rId45"/>
    <p:sldId id="274" r:id="rId46"/>
    <p:sldId id="311" r:id="rId47"/>
    <p:sldId id="312" r:id="rId48"/>
    <p:sldId id="276" r:id="rId49"/>
    <p:sldId id="278" r:id="rId50"/>
    <p:sldId id="315" r:id="rId51"/>
    <p:sldId id="302" r:id="rId52"/>
    <p:sldId id="304" r:id="rId53"/>
    <p:sldId id="308" r:id="rId54"/>
    <p:sldId id="309"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1A070-980B-4830-9FC6-17B1C1444514}" type="datetimeFigureOut">
              <a:rPr lang="en-GB" smtClean="0"/>
              <a:pPr/>
              <a:t>11/08/2023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D12BF-173E-4EFE-AF71-D79166F8B21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162"/>
          <p:cNvSpPr>
            <a:spLocks noGrp="1" noRot="1" noChangeAspect="1" noTextEdit="1"/>
          </p:cNvSpPr>
          <p:nvPr>
            <p:ph type="sldImg" idx="2"/>
          </p:nvPr>
        </p:nvSpPr>
        <p:spPr>
          <a:ln>
            <a:miter lim="800000"/>
          </a:ln>
        </p:spPr>
      </p:sp>
      <p:sp>
        <p:nvSpPr>
          <p:cNvPr id="67587" name="Shape 16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168"/>
          <p:cNvSpPr>
            <a:spLocks noGrp="1" noRot="1" noChangeAspect="1" noTextEdit="1"/>
          </p:cNvSpPr>
          <p:nvPr>
            <p:ph type="sldImg" idx="2"/>
          </p:nvPr>
        </p:nvSpPr>
        <p:spPr>
          <a:ln>
            <a:miter lim="800000"/>
          </a:ln>
        </p:spPr>
      </p:sp>
      <p:sp>
        <p:nvSpPr>
          <p:cNvPr id="68611" name="Shape 16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Shape 80"/>
          <p:cNvSpPr>
            <a:spLocks noGrp="1" noRot="1" noChangeAspect="1" noTextEdit="1"/>
          </p:cNvSpPr>
          <p:nvPr>
            <p:ph type="sldImg" idx="2"/>
          </p:nvPr>
        </p:nvSpPr>
        <p:spPr>
          <a:ln>
            <a:miter lim="800000"/>
          </a:ln>
        </p:spPr>
      </p:sp>
      <p:sp>
        <p:nvSpPr>
          <p:cNvPr id="57347" name="Shape 8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Shape 87"/>
          <p:cNvSpPr>
            <a:spLocks noGrp="1" noRot="1" noChangeAspect="1" noTextEdit="1"/>
          </p:cNvSpPr>
          <p:nvPr>
            <p:ph type="sldImg" idx="2"/>
          </p:nvPr>
        </p:nvSpPr>
        <p:spPr>
          <a:ln>
            <a:miter lim="800000"/>
          </a:ln>
        </p:spPr>
      </p:sp>
      <p:sp>
        <p:nvSpPr>
          <p:cNvPr id="58371" name="Shape 8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E0D12BF-173E-4EFE-AF71-D79166F8B21C}" type="slidenum">
              <a:rPr lang="en-GB" smtClean="0"/>
              <a:pPr/>
              <a:t>47</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4" name="Shape 20"/>
          <p:cNvSpPr>
            <a:spLocks noChangeArrowheads="1"/>
          </p:cNvSpPr>
          <p:nvPr/>
        </p:nvSpPr>
        <p:spPr bwMode="auto">
          <a:xfrm>
            <a:off x="0" y="5045075"/>
            <a:ext cx="9144000" cy="98425"/>
          </a:xfrm>
          <a:prstGeom prst="rect">
            <a:avLst/>
          </a:prstGeom>
          <a:solidFill>
            <a:schemeClr val="tx2"/>
          </a:solidFill>
          <a:ln>
            <a:noFill/>
          </a:ln>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mtClean="0"/>
          </a:p>
        </p:txBody>
      </p:sp>
      <p:sp>
        <p:nvSpPr>
          <p:cNvPr id="21" name="Shape 21"/>
          <p:cNvSpPr txBox="1">
            <a:spLocks noGrp="1"/>
          </p:cNvSpPr>
          <p:nvPr>
            <p:ph type="title"/>
          </p:nvPr>
        </p:nvSpPr>
        <p:spPr>
          <a:xfrm>
            <a:off x="311700" y="445025"/>
            <a:ext cx="8520599" cy="6132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599" cy="33972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23"/>
          <p:cNvSpPr txBox="1">
            <a:spLocks noGrp="1"/>
          </p:cNvSpPr>
          <p:nvPr>
            <p:ph type="sldNum" idx="10"/>
          </p:nvPr>
        </p:nvSpPr>
        <p:spPr/>
        <p:txBody>
          <a:bodyPr/>
          <a:lstStyle>
            <a:lvl1pPr algn="l">
              <a:defRPr sz="1400">
                <a:latin typeface="Arial" pitchFamily="34" charset="0"/>
                <a:sym typeface="Arial" pitchFamily="34" charset="0"/>
              </a:defRPr>
            </a:lvl1pPr>
          </a:lstStyle>
          <a:p>
            <a:pPr>
              <a:defRPr/>
            </a:pPr>
            <a:fld id="{B39F490F-4D7A-4C83-BC2B-21621A73741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B4F12-0428-486D-8EF1-5C3A4574E2A0}" type="datetimeFigureOut">
              <a:rPr lang="en-IN" smtClean="0"/>
              <a:pPr/>
              <a:t>11-08-2023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52D3B-D4D0-4539-BD02-37DDD47B681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9B4F12-0428-486D-8EF1-5C3A4574E2A0}" type="datetimeFigureOut">
              <a:rPr lang="en-IN" smtClean="0"/>
              <a:pPr/>
              <a:t>11-08-2023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E52D3B-D4D0-4539-BD02-37DDD47B681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dhat.com/en/topics/virtualization/what-is-a-virtual-machine" TargetMode="External"/><Relationship Id="rId2" Type="http://schemas.openxmlformats.org/officeDocument/2006/relationships/hyperlink" Target="https://www.redhat.com/en/topics/virtualization/what-is-a-hypervis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edhat.com/en/topics/clou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second.wiki/link?to=hypervisor&amp;lang=en&amp;alt=https://es.wikipedia.org/wiki/Hypervisor&amp;source=x86-virtualisierungintel-vt-x" TargetMode="External"/><Relationship Id="rId2" Type="http://schemas.openxmlformats.org/officeDocument/2006/relationships/hyperlink" Target="https://second.wiki/link?to=hypervisoreigenschaften&amp;lang=en&amp;alt=https://es.wikipedia.org/wiki/Hypervisor" TargetMode="External"/><Relationship Id="rId1" Type="http://schemas.openxmlformats.org/officeDocument/2006/relationships/slideLayout" Target="../slideLayouts/slideLayout2.xml"/><Relationship Id="rId4" Type="http://schemas.openxmlformats.org/officeDocument/2006/relationships/hyperlink" Target="https://second.wiki/link?to=ring_cpu&amp;lang=en&amp;alt=https://es.wikipedia.org/wiki/Ring_(CPU)&amp;source=x86-virtualisierungintel-vt-x"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hitechnectar.com/blogs/virtualization-typ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techtarget.com/searchvmware/definition/VMwar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searchservervirtualization.techtarget.com/definition/AMD-V" TargetMode="External"/><Relationship Id="rId2" Type="http://schemas.openxmlformats.org/officeDocument/2006/relationships/hyperlink" Target="https://searchservervirtualization.techtarget.com/definition/Intel-V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cloud-compu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Virtualization</a:t>
            </a:r>
            <a:endParaRPr lang="en-IN" dirty="0"/>
          </a:p>
        </p:txBody>
      </p:sp>
      <p:sp>
        <p:nvSpPr>
          <p:cNvPr id="3" name="Subtitle 2"/>
          <p:cNvSpPr>
            <a:spLocks noGrp="1"/>
          </p:cNvSpPr>
          <p:nvPr>
            <p:ph type="subTitle" idx="1"/>
          </p:nvPr>
        </p:nvSpPr>
        <p:spPr/>
        <p:txBody>
          <a:bodyPr/>
          <a:lstStyle/>
          <a:p>
            <a:r>
              <a:rPr lang="en-IN" dirty="0" smtClean="0"/>
              <a:t>Modern computing is more efficient due to virtualization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IN" dirty="0"/>
          </a:p>
        </p:txBody>
      </p:sp>
      <p:sp>
        <p:nvSpPr>
          <p:cNvPr id="3" name="Content Placeholder 2"/>
          <p:cNvSpPr>
            <a:spLocks noGrp="1"/>
          </p:cNvSpPr>
          <p:nvPr>
            <p:ph idx="1"/>
          </p:nvPr>
        </p:nvSpPr>
        <p:spPr/>
        <p:txBody>
          <a:bodyPr>
            <a:normAutofit fontScale="92500"/>
          </a:bodyPr>
          <a:lstStyle/>
          <a:p>
            <a:r>
              <a:rPr lang="en-IN" dirty="0"/>
              <a:t>Virtualization is technology that allows you to create multiple simulated environments or dedicated resources from a single, physical hardware system</a:t>
            </a:r>
            <a:r>
              <a:rPr lang="en-IN" dirty="0" smtClean="0"/>
              <a:t>.</a:t>
            </a:r>
          </a:p>
          <a:p>
            <a:r>
              <a:rPr lang="en-IN" dirty="0"/>
              <a:t>Software called a </a:t>
            </a:r>
            <a:r>
              <a:rPr lang="en-IN" dirty="0">
                <a:hlinkClick r:id="rId2"/>
              </a:rPr>
              <a:t>hypervisor</a:t>
            </a:r>
            <a:r>
              <a:rPr lang="en-IN" dirty="0"/>
              <a:t> connects directly to that hardware and allows you to split 1 system into separate, distinct, and secure environments known as </a:t>
            </a:r>
            <a:r>
              <a:rPr lang="en-IN" dirty="0">
                <a:hlinkClick r:id="rId3"/>
              </a:rPr>
              <a:t>virtual machines (VMs).</a:t>
            </a:r>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a:t>
            </a:r>
            <a:endParaRPr lang="en-IN" dirty="0"/>
          </a:p>
        </p:txBody>
      </p:sp>
      <p:sp>
        <p:nvSpPr>
          <p:cNvPr id="3" name="Content Placeholder 2"/>
          <p:cNvSpPr>
            <a:spLocks noGrp="1"/>
          </p:cNvSpPr>
          <p:nvPr>
            <p:ph idx="1"/>
          </p:nvPr>
        </p:nvSpPr>
        <p:spPr>
          <a:xfrm>
            <a:off x="956440" y="1074027"/>
            <a:ext cx="7373007" cy="3394472"/>
          </a:xfrm>
        </p:spPr>
        <p:txBody>
          <a:bodyPr>
            <a:normAutofit fontScale="70000" lnSpcReduction="20000"/>
          </a:bodyPr>
          <a:lstStyle/>
          <a:p>
            <a:r>
              <a:rPr lang="en-IN" dirty="0" smtClean="0"/>
              <a:t>A hypervisor is a process or a function to isolate operating system and applications from the underlying hardware.</a:t>
            </a:r>
          </a:p>
          <a:p>
            <a:r>
              <a:rPr lang="en-IN" dirty="0"/>
              <a:t>Though virtual machines operate on the same physical hardware, they are separated from each other. This also depicts that if one virtual machine undergoes a crash, error, or a malware attack, it doesn't affect the other virtual machines.</a:t>
            </a:r>
          </a:p>
          <a:p>
            <a:r>
              <a:rPr lang="en-IN" dirty="0"/>
              <a:t>Another benefit is that virtual machines are very mobile as they don't depend on the underlying hardware. Since they are not linked to physical hardware, switching between local or remote virtualized servers gets a lot easier as compared to traditional applications.</a:t>
            </a:r>
          </a:p>
          <a:p>
            <a:endParaRPr lang="en-IN" dirty="0" smtClean="0"/>
          </a:p>
          <a:p>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Hypervisor</a:t>
            </a:r>
            <a:endParaRPr lang="en-IN" dirty="0"/>
          </a:p>
        </p:txBody>
      </p:sp>
      <p:sp>
        <p:nvSpPr>
          <p:cNvPr id="3" name="Content Placeholder 2"/>
          <p:cNvSpPr>
            <a:spLocks noGrp="1"/>
          </p:cNvSpPr>
          <p:nvPr>
            <p:ph idx="1"/>
          </p:nvPr>
        </p:nvSpPr>
        <p:spPr>
          <a:xfrm>
            <a:off x="1534510" y="1095048"/>
            <a:ext cx="6726621" cy="3394472"/>
          </a:xfrm>
        </p:spPr>
        <p:txBody>
          <a:bodyPr>
            <a:normAutofit fontScale="85000" lnSpcReduction="20000"/>
          </a:bodyPr>
          <a:lstStyle/>
          <a:p>
            <a:r>
              <a:rPr lang="en-IN" dirty="0" smtClean="0"/>
              <a:t>A type-I </a:t>
            </a:r>
            <a:r>
              <a:rPr lang="en-IN" dirty="0"/>
              <a:t>hypervisor operates directly on the host's hardware to monitor hardware and guest virtual machines, and it's referred to as the bare metal. </a:t>
            </a:r>
            <a:endParaRPr lang="en-IN" dirty="0" smtClean="0"/>
          </a:p>
          <a:p>
            <a:r>
              <a:rPr lang="en-IN" dirty="0" smtClean="0"/>
              <a:t>A type-II, also called a hosted hypervisor because it is usually installed onto an existing operating system. They are not much capable to run more complex virtual tasks. Used for basic development, testing, and emulation.</a:t>
            </a:r>
          </a:p>
          <a:p>
            <a:endParaRPr lang="en-IN" dirty="0" smtClean="0"/>
          </a:p>
          <a:p>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Hardware Virtualization</a:t>
            </a:r>
            <a:endParaRPr lang="en-GB" dirty="0"/>
          </a:p>
        </p:txBody>
      </p:sp>
      <p:sp>
        <p:nvSpPr>
          <p:cNvPr id="3" name="Content Placeholder 2"/>
          <p:cNvSpPr>
            <a:spLocks noGrp="1"/>
          </p:cNvSpPr>
          <p:nvPr>
            <p:ph idx="1"/>
          </p:nvPr>
        </p:nvSpPr>
        <p:spPr/>
        <p:txBody>
          <a:bodyPr/>
          <a:lstStyle/>
          <a:p>
            <a:r>
              <a:rPr lang="en-GB" dirty="0" smtClean="0"/>
              <a:t>For example, rather than buying 10 separate servers to host 10 physical applications, a single virtualized server could potentially host those same 10 applications installed on 10 VMs on the same system</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ype 1 and Type 2 Hypervisor - vGyan.in"/>
          <p:cNvPicPr>
            <a:picLocks noChangeAspect="1" noChangeArrowheads="1"/>
          </p:cNvPicPr>
          <p:nvPr/>
        </p:nvPicPr>
        <p:blipFill>
          <a:blip r:embed="rId2" cstate="print">
            <a:grayscl/>
          </a:blip>
          <a:srcRect/>
          <a:stretch>
            <a:fillRect/>
          </a:stretch>
        </p:blipFill>
        <p:spPr bwMode="auto">
          <a:xfrm>
            <a:off x="1112016" y="541336"/>
            <a:ext cx="6587603" cy="367331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65"/>
          <p:cNvSpPr txBox="1">
            <a:spLocks noGrp="1"/>
          </p:cNvSpPr>
          <p:nvPr>
            <p:ph type="title"/>
          </p:nvPr>
        </p:nvSpPr>
        <p:spPr>
          <a:xfrm>
            <a:off x="311150" y="444500"/>
            <a:ext cx="8521700" cy="614363"/>
          </a:xfrm>
        </p:spPr>
        <p:txBody>
          <a:bodyPr/>
          <a:lstStyle/>
          <a:p>
            <a:pPr eaLnBrk="1" hangingPunct="1">
              <a:spcBef>
                <a:spcPct val="0"/>
              </a:spcBef>
              <a:buClr>
                <a:srgbClr val="000000"/>
              </a:buClr>
              <a:buFont typeface="Old Standard TT" charset="0"/>
              <a:buNone/>
            </a:pPr>
            <a:r>
              <a:rPr lang="en-US" sz="3000" smtClean="0">
                <a:latin typeface="Old Standard TT" charset="0"/>
                <a:cs typeface="Arial" charset="0"/>
                <a:sym typeface="Old Standard TT" charset="0"/>
              </a:rPr>
              <a:t>Types of Hypervisors</a:t>
            </a:r>
          </a:p>
        </p:txBody>
      </p:sp>
      <p:pic>
        <p:nvPicPr>
          <p:cNvPr id="50179" name="Shape 166"/>
          <p:cNvPicPr preferRelativeResize="0">
            <a:picLocks noChangeAspect="1" noChangeArrowheads="1"/>
          </p:cNvPicPr>
          <p:nvPr/>
        </p:nvPicPr>
        <p:blipFill>
          <a:blip r:embed="rId3" cstate="print"/>
          <a:srcRect/>
          <a:stretch>
            <a:fillRect/>
          </a:stretch>
        </p:blipFill>
        <p:spPr bwMode="auto">
          <a:xfrm>
            <a:off x="636588" y="1203325"/>
            <a:ext cx="7870825" cy="346233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hape 171"/>
          <p:cNvSpPr txBox="1">
            <a:spLocks noGrp="1"/>
          </p:cNvSpPr>
          <p:nvPr>
            <p:ph type="title"/>
          </p:nvPr>
        </p:nvSpPr>
        <p:spPr>
          <a:xfrm>
            <a:off x="311150" y="444500"/>
            <a:ext cx="8521700" cy="614363"/>
          </a:xfrm>
        </p:spPr>
        <p:txBody>
          <a:bodyPr/>
          <a:lstStyle/>
          <a:p>
            <a:pPr eaLnBrk="1" hangingPunct="1">
              <a:spcBef>
                <a:spcPct val="0"/>
              </a:spcBef>
              <a:buClr>
                <a:srgbClr val="000000"/>
              </a:buClr>
              <a:buFont typeface="Old Standard TT" charset="0"/>
              <a:buNone/>
            </a:pPr>
            <a:r>
              <a:rPr lang="en-US" sz="3000" smtClean="0">
                <a:latin typeface="Old Standard TT" charset="0"/>
                <a:cs typeface="Arial" charset="0"/>
                <a:sym typeface="Old Standard TT" charset="0"/>
              </a:rPr>
              <a:t>Virtualized Environment</a:t>
            </a:r>
          </a:p>
        </p:txBody>
      </p:sp>
      <p:pic>
        <p:nvPicPr>
          <p:cNvPr id="51203" name="Shape 172"/>
          <p:cNvPicPr preferRelativeResize="0">
            <a:picLocks noChangeAspect="1" noChangeArrowheads="1"/>
          </p:cNvPicPr>
          <p:nvPr/>
        </p:nvPicPr>
        <p:blipFill>
          <a:blip r:embed="rId3" cstate="print"/>
          <a:srcRect/>
          <a:stretch>
            <a:fillRect/>
          </a:stretch>
        </p:blipFill>
        <p:spPr bwMode="auto">
          <a:xfrm>
            <a:off x="311150" y="1185863"/>
            <a:ext cx="8632825" cy="3667125"/>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a:t>
            </a:r>
            <a:endParaRPr lang="en-IN" dirty="0"/>
          </a:p>
        </p:txBody>
      </p:sp>
      <p:sp>
        <p:nvSpPr>
          <p:cNvPr id="3" name="Content Placeholder 2"/>
          <p:cNvSpPr>
            <a:spLocks noGrp="1"/>
          </p:cNvSpPr>
          <p:nvPr>
            <p:ph idx="1"/>
          </p:nvPr>
        </p:nvSpPr>
        <p:spPr>
          <a:xfrm>
            <a:off x="457200" y="1200151"/>
            <a:ext cx="7803931" cy="3394472"/>
          </a:xfrm>
        </p:spPr>
        <p:txBody>
          <a:bodyPr>
            <a:normAutofit fontScale="70000" lnSpcReduction="20000"/>
          </a:bodyPr>
          <a:lstStyle/>
          <a:p>
            <a:pPr>
              <a:buNone/>
            </a:pPr>
            <a:r>
              <a:rPr lang="en-IN" b="1" dirty="0"/>
              <a:t>What's the difference between virtualization and cloud computing?</a:t>
            </a:r>
          </a:p>
          <a:p>
            <a:r>
              <a:rPr lang="en-IN" dirty="0"/>
              <a:t>It's easy to confuse the </a:t>
            </a:r>
            <a:r>
              <a:rPr lang="en-IN" dirty="0" smtClean="0"/>
              <a:t>two, </a:t>
            </a:r>
            <a:r>
              <a:rPr lang="en-IN" dirty="0"/>
              <a:t>particularly because they both revolve around separating resources from hardware to create a useful environment. Virtualization helps create clouds, but that doesn't make it cloud computing. Think about it like this:</a:t>
            </a:r>
          </a:p>
          <a:p>
            <a:r>
              <a:rPr lang="en-IN" dirty="0"/>
              <a:t>Virtualization is a technology that separates functions from hardware</a:t>
            </a:r>
          </a:p>
          <a:p>
            <a:r>
              <a:rPr lang="en-IN" dirty="0">
                <a:hlinkClick r:id="rId2"/>
              </a:rPr>
              <a:t>Cloud computing</a:t>
            </a:r>
            <a:r>
              <a:rPr lang="en-IN" dirty="0"/>
              <a:t> is more of a solution that relies on that split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X86 Virtualization</a:t>
            </a:r>
          </a:p>
        </p:txBody>
      </p:sp>
      <p:sp>
        <p:nvSpPr>
          <p:cNvPr id="3" name="Content Placeholder 2"/>
          <p:cNvSpPr>
            <a:spLocks noGrp="1"/>
          </p:cNvSpPr>
          <p:nvPr>
            <p:ph idx="1"/>
          </p:nvPr>
        </p:nvSpPr>
        <p:spPr>
          <a:xfrm>
            <a:off x="1008993" y="1249131"/>
            <a:ext cx="3993932" cy="2743200"/>
          </a:xfrm>
        </p:spPr>
        <p:txBody>
          <a:bodyPr>
            <a:normAutofit fontScale="55000" lnSpcReduction="20000"/>
          </a:bodyPr>
          <a:lstStyle/>
          <a:p>
            <a:pPr algn="just"/>
            <a:r>
              <a:rPr lang="en-IN" b="1" dirty="0"/>
              <a:t>x86 virtualization</a:t>
            </a:r>
            <a:r>
              <a:rPr lang="en-IN" dirty="0"/>
              <a:t> refers to hardware and software-based mechanisms to support virtualization for processors based on the x86 architecture . Using a hypervisor , it allows several operating systems to be run in parallel on an x86 processor and resources to be distributed in an isolated and efficient manner between the operating systems running in parallel. </a:t>
            </a:r>
          </a:p>
        </p:txBody>
      </p:sp>
      <p:pic>
        <p:nvPicPr>
          <p:cNvPr id="1026" name="Picture 2" descr="What Hardware Virtualization Really Mea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4925" y="1115781"/>
            <a:ext cx="3571875" cy="3009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83"/>
          <p:cNvSpPr txBox="1">
            <a:spLocks noGrp="1"/>
          </p:cNvSpPr>
          <p:nvPr>
            <p:ph type="title"/>
          </p:nvPr>
        </p:nvSpPr>
        <p:spPr>
          <a:xfrm>
            <a:off x="311150" y="444500"/>
            <a:ext cx="8521700" cy="614363"/>
          </a:xfrm>
        </p:spPr>
        <p:txBody>
          <a:bodyPr/>
          <a:lstStyle/>
          <a:p>
            <a:pPr eaLnBrk="1" hangingPunct="1">
              <a:spcBef>
                <a:spcPct val="0"/>
              </a:spcBef>
              <a:buClr>
                <a:srgbClr val="000000"/>
              </a:buClr>
              <a:buSzPct val="37000"/>
            </a:pPr>
            <a:r>
              <a:rPr lang="en-US" sz="3000" smtClean="0">
                <a:latin typeface="Old Standard TT" charset="0"/>
                <a:cs typeface="Arial" charset="0"/>
                <a:sym typeface="Old Standard TT" charset="0"/>
              </a:rPr>
              <a:t>Before Virtualization(x86)</a:t>
            </a:r>
          </a:p>
        </p:txBody>
      </p:sp>
      <p:sp>
        <p:nvSpPr>
          <p:cNvPr id="84" name="Shape 84"/>
          <p:cNvSpPr txBox="1">
            <a:spLocks noGrp="1"/>
          </p:cNvSpPr>
          <p:nvPr>
            <p:ph type="body" idx="1"/>
          </p:nvPr>
        </p:nvSpPr>
        <p:spPr>
          <a:xfrm>
            <a:off x="311150" y="1171575"/>
            <a:ext cx="4597400" cy="3397250"/>
          </a:xfrm>
        </p:spPr>
        <p:txBody>
          <a:bodyPr>
            <a:noAutofit/>
          </a:bodyPr>
          <a:lstStyle/>
          <a:p>
            <a:pPr marL="457200" indent="-228600" algn="just" eaLnBrk="1" fontAlgn="auto" hangingPunct="1">
              <a:lnSpc>
                <a:spcPct val="115000"/>
              </a:lnSpc>
              <a:spcAft>
                <a:spcPts val="1600"/>
              </a:spcAft>
              <a:buClr>
                <a:schemeClr val="dk1"/>
              </a:buClr>
              <a:buSzPct val="100000"/>
              <a:buFont typeface="Old Standard TT"/>
              <a:buNone/>
              <a:defRPr/>
            </a:pPr>
            <a:r>
              <a:rPr lang="en" sz="1800">
                <a:solidFill>
                  <a:schemeClr val="dk1"/>
                </a:solidFill>
                <a:latin typeface="Old Standard TT"/>
                <a:ea typeface="Old Standard TT"/>
                <a:cs typeface="Old Standard TT"/>
                <a:sym typeface="Old Standard TT"/>
              </a:rPr>
              <a:t>There is one OS image pre machine</a:t>
            </a:r>
          </a:p>
          <a:p>
            <a:pPr marL="457200" indent="-228600" algn="just" eaLnBrk="1" fontAlgn="auto" hangingPunct="1">
              <a:lnSpc>
                <a:spcPct val="115000"/>
              </a:lnSpc>
              <a:spcAft>
                <a:spcPts val="1600"/>
              </a:spcAft>
              <a:buClr>
                <a:schemeClr val="dk1"/>
              </a:buClr>
              <a:buSzPct val="100000"/>
              <a:buFont typeface="Old Standard TT"/>
              <a:buNone/>
              <a:defRPr/>
            </a:pPr>
            <a:r>
              <a:rPr lang="en" sz="1800">
                <a:solidFill>
                  <a:schemeClr val="dk1"/>
                </a:solidFill>
                <a:latin typeface="Old Standard TT"/>
                <a:ea typeface="Old Standard TT"/>
                <a:cs typeface="Old Standard TT"/>
                <a:sym typeface="Old Standard TT"/>
              </a:rPr>
              <a:t>Software and hardware are tightly bound.</a:t>
            </a:r>
          </a:p>
          <a:p>
            <a:pPr marL="457200" indent="-228600" algn="just" eaLnBrk="1" fontAlgn="auto" hangingPunct="1">
              <a:lnSpc>
                <a:spcPct val="115000"/>
              </a:lnSpc>
              <a:spcAft>
                <a:spcPts val="1600"/>
              </a:spcAft>
              <a:buClr>
                <a:schemeClr val="dk1"/>
              </a:buClr>
              <a:buSzPct val="100000"/>
              <a:buFont typeface="Old Standard TT"/>
              <a:buNone/>
              <a:defRPr/>
            </a:pPr>
            <a:r>
              <a:rPr lang="en" sz="1800">
                <a:solidFill>
                  <a:schemeClr val="dk1"/>
                </a:solidFill>
                <a:latin typeface="Old Standard TT"/>
                <a:ea typeface="Old Standard TT"/>
                <a:cs typeface="Old Standard TT"/>
                <a:sym typeface="Old Standard TT"/>
              </a:rPr>
              <a:t>Multiple application that run on the same machine usually creates complexity</a:t>
            </a:r>
          </a:p>
          <a:p>
            <a:pPr marL="457200" indent="-228600" algn="just" eaLnBrk="1" fontAlgn="auto" hangingPunct="1">
              <a:lnSpc>
                <a:spcPct val="115000"/>
              </a:lnSpc>
              <a:spcAft>
                <a:spcPts val="1600"/>
              </a:spcAft>
              <a:buClr>
                <a:schemeClr val="dk1"/>
              </a:buClr>
              <a:buSzPct val="100000"/>
              <a:buFont typeface="Old Standard TT"/>
              <a:buNone/>
              <a:defRPr/>
            </a:pPr>
            <a:r>
              <a:rPr lang="en" sz="1800">
                <a:solidFill>
                  <a:schemeClr val="dk1"/>
                </a:solidFill>
                <a:latin typeface="Old Standard TT"/>
                <a:ea typeface="Old Standard TT"/>
                <a:cs typeface="Old Standard TT"/>
                <a:sym typeface="Old Standard TT"/>
              </a:rPr>
              <a:t>Resources are not used optimally</a:t>
            </a:r>
          </a:p>
          <a:p>
            <a:pPr marL="457200" indent="-228600" algn="just" eaLnBrk="1" fontAlgn="auto" hangingPunct="1">
              <a:lnSpc>
                <a:spcPct val="115000"/>
              </a:lnSpc>
              <a:spcAft>
                <a:spcPts val="1600"/>
              </a:spcAft>
              <a:buClr>
                <a:schemeClr val="dk1"/>
              </a:buClr>
              <a:buSzPct val="100000"/>
              <a:buFont typeface="Old Standard TT"/>
              <a:buNone/>
              <a:defRPr/>
            </a:pPr>
            <a:r>
              <a:rPr lang="en" sz="1800">
                <a:solidFill>
                  <a:schemeClr val="dk1"/>
                </a:solidFill>
                <a:latin typeface="Old Standard TT"/>
                <a:ea typeface="Old Standard TT"/>
                <a:cs typeface="Old Standard TT"/>
                <a:sym typeface="Old Standard TT"/>
              </a:rPr>
              <a:t>Infrastructure is neither flexible nor economically effective</a:t>
            </a:r>
          </a:p>
          <a:p>
            <a:pPr marL="0" indent="0" eaLnBrk="1" fontAlgn="auto" hangingPunct="1">
              <a:lnSpc>
                <a:spcPct val="115000"/>
              </a:lnSpc>
              <a:spcAft>
                <a:spcPts val="1600"/>
              </a:spcAft>
              <a:buClr>
                <a:schemeClr val="dk1"/>
              </a:buClr>
              <a:buSzPct val="100000"/>
              <a:buFont typeface="Old Standard TT"/>
              <a:buNone/>
              <a:defRPr/>
            </a:pPr>
            <a:endParaRPr sz="1800">
              <a:solidFill>
                <a:schemeClr val="dk1"/>
              </a:solidFill>
              <a:latin typeface="Old Standard TT"/>
              <a:ea typeface="Old Standard TT"/>
              <a:cs typeface="Old Standard TT"/>
              <a:sym typeface="Old Standard TT"/>
            </a:endParaRPr>
          </a:p>
        </p:txBody>
      </p:sp>
      <p:pic>
        <p:nvPicPr>
          <p:cNvPr id="17412" name="Shape 85"/>
          <p:cNvPicPr preferRelativeResize="0">
            <a:picLocks noChangeAspect="1" noChangeArrowheads="1"/>
          </p:cNvPicPr>
          <p:nvPr/>
        </p:nvPicPr>
        <p:blipFill>
          <a:blip r:embed="rId3" cstate="print"/>
          <a:srcRect l="8591" t="26543" r="55269" b="14925"/>
          <a:stretch>
            <a:fillRect/>
          </a:stretch>
        </p:blipFill>
        <p:spPr bwMode="auto">
          <a:xfrm>
            <a:off x="5186363" y="1262063"/>
            <a:ext cx="3475037" cy="3138487"/>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think like this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Have you ever wished you could clone yourself?</a:t>
            </a:r>
          </a:p>
          <a:p>
            <a:r>
              <a:rPr lang="en-IN" dirty="0" smtClean="0"/>
              <a:t>If you could, would you be more efficient?  Would you do more?</a:t>
            </a:r>
          </a:p>
          <a:p>
            <a:r>
              <a:rPr lang="en-IN" dirty="0" smtClean="0"/>
              <a:t>Virtualization enables computers to be more efficient in a similar fashion</a:t>
            </a:r>
          </a:p>
          <a:p>
            <a:r>
              <a:rPr lang="en-IN" dirty="0" smtClean="0"/>
              <a:t>Computers that use virtualization optimize the available compute resources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90"/>
          <p:cNvSpPr txBox="1">
            <a:spLocks noGrp="1"/>
          </p:cNvSpPr>
          <p:nvPr>
            <p:ph type="title"/>
          </p:nvPr>
        </p:nvSpPr>
        <p:spPr>
          <a:xfrm>
            <a:off x="311150" y="444500"/>
            <a:ext cx="8521700" cy="614363"/>
          </a:xfrm>
        </p:spPr>
        <p:txBody>
          <a:bodyPr/>
          <a:lstStyle/>
          <a:p>
            <a:pPr eaLnBrk="1" hangingPunct="1">
              <a:spcBef>
                <a:spcPct val="0"/>
              </a:spcBef>
              <a:buClr>
                <a:srgbClr val="000000"/>
              </a:buClr>
              <a:buSzPct val="37000"/>
            </a:pPr>
            <a:r>
              <a:rPr lang="en-US" sz="3000" smtClean="0">
                <a:latin typeface="Old Standard TT" charset="0"/>
                <a:cs typeface="Arial" charset="0"/>
                <a:sym typeface="Old Standard TT" charset="0"/>
              </a:rPr>
              <a:t>After Virtualization(x86)</a:t>
            </a:r>
          </a:p>
        </p:txBody>
      </p:sp>
      <p:sp>
        <p:nvSpPr>
          <p:cNvPr id="18435" name="Shape 91"/>
          <p:cNvSpPr txBox="1">
            <a:spLocks noGrp="1"/>
          </p:cNvSpPr>
          <p:nvPr>
            <p:ph type="body" idx="1"/>
          </p:nvPr>
        </p:nvSpPr>
        <p:spPr>
          <a:xfrm>
            <a:off x="311150" y="1171575"/>
            <a:ext cx="4243388" cy="3397250"/>
          </a:xfrm>
        </p:spPr>
        <p:txBody>
          <a:bodyPr/>
          <a:lstStyle/>
          <a:p>
            <a:pPr marL="457200" indent="-228600" eaLnBrk="1" hangingPunct="1">
              <a:lnSpc>
                <a:spcPct val="115000"/>
              </a:lnSpc>
              <a:spcBef>
                <a:spcPct val="0"/>
              </a:spcBef>
              <a:spcAft>
                <a:spcPts val="1600"/>
              </a:spcAft>
              <a:buClr>
                <a:srgbClr val="000000"/>
              </a:buClr>
              <a:buFont typeface="Old Standard TT" charset="0"/>
              <a:buNone/>
            </a:pPr>
            <a:r>
              <a:rPr lang="en-US" sz="1800" smtClean="0">
                <a:latin typeface="Old Standard TT" charset="0"/>
                <a:cs typeface="Arial" charset="0"/>
                <a:sym typeface="Old Standard TT" charset="0"/>
              </a:rPr>
              <a:t>Provisioning of VMs can be done on any system</a:t>
            </a:r>
          </a:p>
          <a:p>
            <a:pPr marL="457200" indent="-228600" eaLnBrk="1" hangingPunct="1">
              <a:lnSpc>
                <a:spcPct val="115000"/>
              </a:lnSpc>
              <a:spcBef>
                <a:spcPct val="0"/>
              </a:spcBef>
              <a:spcAft>
                <a:spcPts val="1600"/>
              </a:spcAft>
              <a:buClr>
                <a:srgbClr val="000000"/>
              </a:buClr>
              <a:buFont typeface="Old Standard TT" charset="0"/>
              <a:buNone/>
            </a:pPr>
            <a:r>
              <a:rPr lang="en-US" sz="1800" smtClean="0">
                <a:latin typeface="Old Standard TT" charset="0"/>
                <a:cs typeface="Arial" charset="0"/>
                <a:sym typeface="Old Standard TT" charset="0"/>
              </a:rPr>
              <a:t>OS and application work as a single unit</a:t>
            </a:r>
          </a:p>
          <a:p>
            <a:pPr marL="457200" indent="-228600" eaLnBrk="1" hangingPunct="1">
              <a:lnSpc>
                <a:spcPct val="115000"/>
              </a:lnSpc>
              <a:spcBef>
                <a:spcPct val="0"/>
              </a:spcBef>
              <a:spcAft>
                <a:spcPts val="1600"/>
              </a:spcAft>
              <a:buClr>
                <a:srgbClr val="000000"/>
              </a:buClr>
              <a:buFont typeface="Old Standard TT" charset="0"/>
              <a:buNone/>
            </a:pPr>
            <a:r>
              <a:rPr lang="en-US" sz="1800" smtClean="0">
                <a:latin typeface="Old Standard TT" charset="0"/>
                <a:cs typeface="Arial" charset="0"/>
                <a:sym typeface="Old Standard TT" charset="0"/>
              </a:rPr>
              <a:t>OS and applications are independent of hardware</a:t>
            </a:r>
          </a:p>
        </p:txBody>
      </p:sp>
      <p:pic>
        <p:nvPicPr>
          <p:cNvPr id="18436" name="Shape 92"/>
          <p:cNvPicPr preferRelativeResize="0">
            <a:picLocks noChangeAspect="1" noChangeArrowheads="1"/>
          </p:cNvPicPr>
          <p:nvPr/>
        </p:nvPicPr>
        <p:blipFill>
          <a:blip r:embed="rId3" cstate="print"/>
          <a:srcRect/>
          <a:stretch>
            <a:fillRect/>
          </a:stretch>
        </p:blipFill>
        <p:spPr bwMode="auto">
          <a:xfrm>
            <a:off x="4641973" y="1345223"/>
            <a:ext cx="3684342" cy="3183182"/>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5310"/>
            <a:ext cx="7909034" cy="4279313"/>
          </a:xfrm>
        </p:spPr>
        <p:txBody>
          <a:bodyPr>
            <a:normAutofit/>
          </a:bodyPr>
          <a:lstStyle/>
          <a:p>
            <a:r>
              <a:rPr lang="en-IN" sz="2000" dirty="0" smtClean="0"/>
              <a:t>In order to be able to allocate resources exclusively to the guest systems running in parallel, only the </a:t>
            </a:r>
            <a:r>
              <a:rPr lang="en-IN" sz="2000" dirty="0" smtClean="0">
                <a:hlinkClick r:id="rId2" tooltip="Hypervisor"/>
              </a:rPr>
              <a:t>host operating system</a:t>
            </a:r>
            <a:r>
              <a:rPr lang="en-IN" sz="2000" dirty="0" smtClean="0"/>
              <a:t> or the </a:t>
            </a:r>
            <a:r>
              <a:rPr lang="en-IN" sz="2000" dirty="0" smtClean="0">
                <a:hlinkClick r:id="rId3" tooltip="Hypervisor"/>
              </a:rPr>
              <a:t>hypervisor</a:t>
            </a:r>
            <a:r>
              <a:rPr lang="en-IN" sz="2000" dirty="0" smtClean="0"/>
              <a:t> may be granted direct access to the processor hardware, while the </a:t>
            </a:r>
            <a:r>
              <a:rPr lang="en-IN" sz="2000" dirty="0" smtClean="0">
                <a:hlinkClick r:id="rId2" tooltip="Hypervisor"/>
              </a:rPr>
              <a:t>guest systems,</a:t>
            </a:r>
            <a:r>
              <a:rPr lang="en-IN" sz="2000" dirty="0" smtClean="0"/>
              <a:t> like all other applications, may only have limited access rights to the hardware. In particular, it can be prevented that the guest systems can see or change memory areas that the hypervisor needs for management.</a:t>
            </a:r>
          </a:p>
          <a:p>
            <a:r>
              <a:rPr lang="en-IN" sz="2000" dirty="0" smtClean="0"/>
              <a:t>The protected mode was introduced in the x86 world . With it, four different protection levels or </a:t>
            </a:r>
            <a:r>
              <a:rPr lang="en-IN" sz="2000" i="1" dirty="0" smtClean="0"/>
              <a:t>privilege levels, known</a:t>
            </a:r>
            <a:r>
              <a:rPr lang="en-IN" sz="2000" dirty="0" smtClean="0"/>
              <a:t> as rings, were introduced, which grant the code segments running on them different rights. Only with the introduction of this concept was it possible to implement virtualization based on the x86 architecture: In protected mode, the operating system kernel runs in a more privileged mode, called </a:t>
            </a:r>
            <a:r>
              <a:rPr lang="en-IN" sz="2000" dirty="0" smtClean="0">
                <a:hlinkClick r:id="rId4" tooltip="Ring (CPU)"/>
              </a:rPr>
              <a:t>Ring 0</a:t>
            </a:r>
            <a:r>
              <a:rPr lang="en-IN" sz="2000" dirty="0" smtClean="0"/>
              <a:t> , and applications in a less privileged mode, in usually either ring 1 or ring 3.</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302" y="262759"/>
            <a:ext cx="4314497" cy="4331864"/>
          </a:xfrm>
        </p:spPr>
        <p:txBody>
          <a:bodyPr>
            <a:normAutofit fontScale="77500" lnSpcReduction="20000"/>
          </a:bodyPr>
          <a:lstStyle/>
          <a:p>
            <a:r>
              <a:rPr lang="en-IN" dirty="0" smtClean="0"/>
              <a:t>The hypervisor or the host operating system are executed with ring 0 authorization due to their privileged position in resource management. In order to guarantee the protection of the hypervisor resources, guest systems must therefore be run either at authorization level Ring 1 (in the so-called Ring 3.</a:t>
            </a:r>
            <a:endParaRPr lang="en-IN" dirty="0"/>
          </a:p>
        </p:txBody>
      </p:sp>
      <p:pic>
        <p:nvPicPr>
          <p:cNvPr id="1026" name="Picture 2" descr="Protection ring - Wikipedia"/>
          <p:cNvPicPr>
            <a:picLocks noChangeAspect="1" noChangeArrowheads="1"/>
          </p:cNvPicPr>
          <p:nvPr/>
        </p:nvPicPr>
        <p:blipFill>
          <a:blip r:embed="rId2" cstate="print"/>
          <a:srcRect/>
          <a:stretch>
            <a:fillRect/>
          </a:stretch>
        </p:blipFill>
        <p:spPr bwMode="auto">
          <a:xfrm>
            <a:off x="173211" y="956441"/>
            <a:ext cx="4304923" cy="31067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38"/>
          <p:cNvSpPr>
            <a:spLocks noChangeArrowheads="1"/>
          </p:cNvSpPr>
          <p:nvPr/>
        </p:nvSpPr>
        <p:spPr bwMode="auto">
          <a:xfrm>
            <a:off x="7962900" y="114300"/>
            <a:ext cx="0" cy="1143000"/>
          </a:xfrm>
          <a:custGeom>
            <a:avLst/>
            <a:gdLst>
              <a:gd name="T0" fmla="*/ 0 h 1524000"/>
              <a:gd name="T1" fmla="*/ 85822 h 1524000"/>
              <a:gd name="T2" fmla="*/ 0 60000 65536"/>
              <a:gd name="T3" fmla="*/ 0 60000 65536"/>
              <a:gd name="T4" fmla="*/ 0 h 1524000"/>
              <a:gd name="T5" fmla="*/ 1524000 h 1524000"/>
            </a:gdLst>
            <a:ahLst/>
            <a:cxnLst>
              <a:cxn ang="T2">
                <a:pos x="0" y="T0"/>
              </a:cxn>
              <a:cxn ang="T3">
                <a:pos x="0" y="T1"/>
              </a:cxn>
            </a:cxnLst>
            <a:rect l="0" t="T4" r="0" b="T5"/>
            <a:pathLst>
              <a:path h="1524000">
                <a:moveTo>
                  <a:pt x="0" y="0"/>
                </a:moveTo>
                <a:lnTo>
                  <a:pt x="0" y="1524000"/>
                </a:lnTo>
              </a:path>
            </a:pathLst>
          </a:custGeom>
          <a:noFill/>
          <a:ln w="9525">
            <a:solidFill>
              <a:srgbClr val="000000"/>
            </a:solidFill>
            <a:miter lim="800000"/>
            <a:headEnd/>
            <a:tailEnd/>
          </a:ln>
        </p:spPr>
        <p:txBody>
          <a:bodyPr lIns="0" tIns="0" rIns="0" bIns="0"/>
          <a:lstStyle/>
          <a:p>
            <a:endParaRPr lang="en-US"/>
          </a:p>
        </p:txBody>
      </p:sp>
      <p:sp>
        <p:nvSpPr>
          <p:cNvPr id="26627" name="object 37"/>
          <p:cNvSpPr>
            <a:spLocks noChangeArrowheads="1"/>
          </p:cNvSpPr>
          <p:nvPr/>
        </p:nvSpPr>
        <p:spPr bwMode="auto">
          <a:xfrm>
            <a:off x="8153400" y="114300"/>
            <a:ext cx="120650" cy="90488"/>
          </a:xfrm>
          <a:custGeom>
            <a:avLst/>
            <a:gdLst>
              <a:gd name="T0" fmla="*/ 0 w 120015"/>
              <a:gd name="T1" fmla="*/ 3596 h 119888"/>
              <a:gd name="T2" fmla="*/ 861 w 120015"/>
              <a:gd name="T3" fmla="*/ 4193 h 119888"/>
              <a:gd name="T4" fmla="*/ 5047 w 120015"/>
              <a:gd name="T5" fmla="*/ 5007 h 119888"/>
              <a:gd name="T6" fmla="*/ 12306 w 120015"/>
              <a:gd name="T7" fmla="*/ 5728 h 119888"/>
              <a:gd name="T8" fmla="*/ 22203 w 120015"/>
              <a:gd name="T9" fmla="*/ 6333 h 119888"/>
              <a:gd name="T10" fmla="*/ 34300 w 120015"/>
              <a:gd name="T11" fmla="*/ 6794 h 119888"/>
              <a:gd name="T12" fmla="*/ 48151 w 120015"/>
              <a:gd name="T13" fmla="*/ 7090 h 119888"/>
              <a:gd name="T14" fmla="*/ 63327 w 120015"/>
              <a:gd name="T15" fmla="*/ 7193 h 119888"/>
              <a:gd name="T16" fmla="*/ 73702 w 120015"/>
              <a:gd name="T17" fmla="*/ 7145 h 119888"/>
              <a:gd name="T18" fmla="*/ 88026 w 120015"/>
              <a:gd name="T19" fmla="*/ 6909 h 119888"/>
              <a:gd name="T20" fmla="*/ 100725 w 120015"/>
              <a:gd name="T21" fmla="*/ 6497 h 119888"/>
              <a:gd name="T22" fmla="*/ 111358 w 120015"/>
              <a:gd name="T23" fmla="*/ 5936 h 119888"/>
              <a:gd name="T24" fmla="*/ 119491 w 120015"/>
              <a:gd name="T25" fmla="*/ 5249 h 119888"/>
              <a:gd name="T26" fmla="*/ 124688 w 120015"/>
              <a:gd name="T27" fmla="*/ 4461 h 119888"/>
              <a:gd name="T28" fmla="*/ 126518 w 120015"/>
              <a:gd name="T29" fmla="*/ 3596 h 119888"/>
              <a:gd name="T30" fmla="*/ 125672 w 120015"/>
              <a:gd name="T31" fmla="*/ 3006 h 119888"/>
              <a:gd name="T32" fmla="*/ 121522 w 120015"/>
              <a:gd name="T33" fmla="*/ 2191 h 119888"/>
              <a:gd name="T34" fmla="*/ 114295 w 120015"/>
              <a:gd name="T35" fmla="*/ 1468 h 119888"/>
              <a:gd name="T36" fmla="*/ 104426 w 120015"/>
              <a:gd name="T37" fmla="*/ 863 h 119888"/>
              <a:gd name="T38" fmla="*/ 92352 w 120015"/>
              <a:gd name="T39" fmla="*/ 401 h 119888"/>
              <a:gd name="T40" fmla="*/ 78507 w 120015"/>
              <a:gd name="T41" fmla="*/ 104 h 119888"/>
              <a:gd name="T42" fmla="*/ 63327 w 120015"/>
              <a:gd name="T43" fmla="*/ 0 h 119888"/>
              <a:gd name="T44" fmla="*/ 52851 w 120015"/>
              <a:gd name="T45" fmla="*/ 49 h 119888"/>
              <a:gd name="T46" fmla="*/ 38532 w 120015"/>
              <a:gd name="T47" fmla="*/ 287 h 119888"/>
              <a:gd name="T48" fmla="*/ 25830 w 120015"/>
              <a:gd name="T49" fmla="*/ 698 h 119888"/>
              <a:gd name="T50" fmla="*/ 15188 w 120015"/>
              <a:gd name="T51" fmla="*/ 1260 h 119888"/>
              <a:gd name="T52" fmla="*/ 7042 w 120015"/>
              <a:gd name="T53" fmla="*/ 1946 h 119888"/>
              <a:gd name="T54" fmla="*/ 1832 w 120015"/>
              <a:gd name="T55" fmla="*/ 2733 h 119888"/>
              <a:gd name="T56" fmla="*/ 0 w 120015"/>
              <a:gd name="T57" fmla="*/ 3596 h 1198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9888"/>
              <a:gd name="T89" fmla="*/ 120015 w 120015"/>
              <a:gd name="T90" fmla="*/ 119888 h 1198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9888">
                <a:moveTo>
                  <a:pt x="0" y="59944"/>
                </a:moveTo>
                <a:lnTo>
                  <a:pt x="819" y="69875"/>
                </a:lnTo>
                <a:lnTo>
                  <a:pt x="4788" y="83443"/>
                </a:lnTo>
                <a:lnTo>
                  <a:pt x="11674" y="95467"/>
                </a:lnTo>
                <a:lnTo>
                  <a:pt x="21062" y="105534"/>
                </a:lnTo>
                <a:lnTo>
                  <a:pt x="32535" y="113234"/>
                </a:lnTo>
                <a:lnTo>
                  <a:pt x="45676" y="118156"/>
                </a:lnTo>
                <a:lnTo>
                  <a:pt x="60071" y="119888"/>
                </a:lnTo>
                <a:lnTo>
                  <a:pt x="69912" y="119086"/>
                </a:lnTo>
                <a:lnTo>
                  <a:pt x="83502" y="115148"/>
                </a:lnTo>
                <a:lnTo>
                  <a:pt x="95547" y="108292"/>
                </a:lnTo>
                <a:lnTo>
                  <a:pt x="105633" y="98931"/>
                </a:lnTo>
                <a:lnTo>
                  <a:pt x="113348" y="87478"/>
                </a:lnTo>
                <a:lnTo>
                  <a:pt x="118279" y="74345"/>
                </a:lnTo>
                <a:lnTo>
                  <a:pt x="120015" y="59944"/>
                </a:lnTo>
                <a:lnTo>
                  <a:pt x="119213" y="50102"/>
                </a:lnTo>
                <a:lnTo>
                  <a:pt x="115275" y="36512"/>
                </a:lnTo>
                <a:lnTo>
                  <a:pt x="108419" y="24467"/>
                </a:lnTo>
                <a:lnTo>
                  <a:pt x="99058" y="14381"/>
                </a:lnTo>
                <a:lnTo>
                  <a:pt x="87605" y="6666"/>
                </a:lnTo>
                <a:lnTo>
                  <a:pt x="74472" y="1735"/>
                </a:lnTo>
                <a:lnTo>
                  <a:pt x="60071" y="0"/>
                </a:lnTo>
                <a:lnTo>
                  <a:pt x="50135" y="816"/>
                </a:lnTo>
                <a:lnTo>
                  <a:pt x="36551" y="4768"/>
                </a:lnTo>
                <a:lnTo>
                  <a:pt x="24502" y="11629"/>
                </a:lnTo>
                <a:lnTo>
                  <a:pt x="14407" y="20989"/>
                </a:lnTo>
                <a:lnTo>
                  <a:pt x="6680" y="32435"/>
                </a:lnTo>
                <a:lnTo>
                  <a:pt x="1739" y="45557"/>
                </a:lnTo>
                <a:lnTo>
                  <a:pt x="0" y="59944"/>
                </a:lnTo>
                <a:close/>
              </a:path>
            </a:pathLst>
          </a:custGeom>
          <a:solidFill>
            <a:srgbClr val="330066"/>
          </a:solidFill>
          <a:ln w="9525">
            <a:noFill/>
            <a:miter lim="800000"/>
            <a:headEnd/>
            <a:tailEnd/>
          </a:ln>
        </p:spPr>
        <p:txBody>
          <a:bodyPr lIns="0" tIns="0" rIns="0" bIns="0"/>
          <a:lstStyle/>
          <a:p>
            <a:endParaRPr lang="en-US"/>
          </a:p>
        </p:txBody>
      </p:sp>
      <p:sp>
        <p:nvSpPr>
          <p:cNvPr id="26628" name="object 36"/>
          <p:cNvSpPr>
            <a:spLocks noChangeArrowheads="1"/>
          </p:cNvSpPr>
          <p:nvPr/>
        </p:nvSpPr>
        <p:spPr bwMode="auto">
          <a:xfrm>
            <a:off x="8321675" y="114300"/>
            <a:ext cx="117475" cy="90488"/>
          </a:xfrm>
          <a:custGeom>
            <a:avLst/>
            <a:gdLst>
              <a:gd name="T0" fmla="*/ 0 w 118490"/>
              <a:gd name="T1" fmla="*/ 3596 h 119888"/>
              <a:gd name="T2" fmla="*/ 661 w 118490"/>
              <a:gd name="T3" fmla="*/ 4160 h 119888"/>
              <a:gd name="T4" fmla="*/ 4175 w 118490"/>
              <a:gd name="T5" fmla="*/ 4981 h 119888"/>
              <a:gd name="T6" fmla="*/ 10377 w 118490"/>
              <a:gd name="T7" fmla="*/ 5711 h 119888"/>
              <a:gd name="T8" fmla="*/ 18885 w 118490"/>
              <a:gd name="T9" fmla="*/ 6322 h 119888"/>
              <a:gd name="T10" fmla="*/ 29316 w 118490"/>
              <a:gd name="T11" fmla="*/ 6789 h 119888"/>
              <a:gd name="T12" fmla="*/ 41288 w 118490"/>
              <a:gd name="T13" fmla="*/ 7088 h 119888"/>
              <a:gd name="T14" fmla="*/ 54420 w 118490"/>
              <a:gd name="T15" fmla="*/ 7193 h 119888"/>
              <a:gd name="T16" fmla="*/ 62823 w 118490"/>
              <a:gd name="T17" fmla="*/ 7151 h 119888"/>
              <a:gd name="T18" fmla="*/ 75240 w 118490"/>
              <a:gd name="T19" fmla="*/ 6919 h 119888"/>
              <a:gd name="T20" fmla="*/ 86266 w 118490"/>
              <a:gd name="T21" fmla="*/ 6511 h 119888"/>
              <a:gd name="T22" fmla="*/ 95511 w 118490"/>
              <a:gd name="T23" fmla="*/ 5948 h 119888"/>
              <a:gd name="T24" fmla="*/ 102595 w 118490"/>
              <a:gd name="T25" fmla="*/ 5258 h 119888"/>
              <a:gd name="T26" fmla="*/ 107125 w 118490"/>
              <a:gd name="T27" fmla="*/ 4466 h 119888"/>
              <a:gd name="T28" fmla="*/ 108723 w 118490"/>
              <a:gd name="T29" fmla="*/ 3596 h 119888"/>
              <a:gd name="T30" fmla="*/ 108074 w 118490"/>
              <a:gd name="T31" fmla="*/ 3039 h 119888"/>
              <a:gd name="T32" fmla="*/ 104576 w 118490"/>
              <a:gd name="T33" fmla="*/ 2215 h 119888"/>
              <a:gd name="T34" fmla="*/ 98385 w 118490"/>
              <a:gd name="T35" fmla="*/ 1485 h 119888"/>
              <a:gd name="T36" fmla="*/ 89887 w 118490"/>
              <a:gd name="T37" fmla="*/ 873 h 119888"/>
              <a:gd name="T38" fmla="*/ 79468 w 118490"/>
              <a:gd name="T39" fmla="*/ 405 h 119888"/>
              <a:gd name="T40" fmla="*/ 67520 w 118490"/>
              <a:gd name="T41" fmla="*/ 106 h 119888"/>
              <a:gd name="T42" fmla="*/ 54420 w 118490"/>
              <a:gd name="T43" fmla="*/ 0 h 119888"/>
              <a:gd name="T44" fmla="*/ 45904 w 118490"/>
              <a:gd name="T45" fmla="*/ 43 h 119888"/>
              <a:gd name="T46" fmla="*/ 33470 w 118490"/>
              <a:gd name="T47" fmla="*/ 275 h 119888"/>
              <a:gd name="T48" fmla="*/ 22440 w 118490"/>
              <a:gd name="T49" fmla="*/ 685 h 119888"/>
              <a:gd name="T50" fmla="*/ 13196 w 118490"/>
              <a:gd name="T51" fmla="*/ 1248 h 119888"/>
              <a:gd name="T52" fmla="*/ 6119 w 118490"/>
              <a:gd name="T53" fmla="*/ 1936 h 119888"/>
              <a:gd name="T54" fmla="*/ 1593 w 118490"/>
              <a:gd name="T55" fmla="*/ 2728 h 119888"/>
              <a:gd name="T56" fmla="*/ 0 w 118490"/>
              <a:gd name="T57" fmla="*/ 3596 h 1198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9888"/>
              <a:gd name="T89" fmla="*/ 118490 w 118490"/>
              <a:gd name="T90" fmla="*/ 119888 h 1198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9888">
                <a:moveTo>
                  <a:pt x="0" y="59944"/>
                </a:moveTo>
                <a:lnTo>
                  <a:pt x="721" y="69331"/>
                </a:lnTo>
                <a:lnTo>
                  <a:pt x="4550" y="83032"/>
                </a:lnTo>
                <a:lnTo>
                  <a:pt x="11309" y="95183"/>
                </a:lnTo>
                <a:lnTo>
                  <a:pt x="20581" y="105362"/>
                </a:lnTo>
                <a:lnTo>
                  <a:pt x="31949" y="113152"/>
                </a:lnTo>
                <a:lnTo>
                  <a:pt x="44997" y="118134"/>
                </a:lnTo>
                <a:lnTo>
                  <a:pt x="59308" y="119888"/>
                </a:lnTo>
                <a:lnTo>
                  <a:pt x="68466" y="119174"/>
                </a:lnTo>
                <a:lnTo>
                  <a:pt x="81999" y="115321"/>
                </a:lnTo>
                <a:lnTo>
                  <a:pt x="94015" y="108500"/>
                </a:lnTo>
                <a:lnTo>
                  <a:pt x="104092" y="99131"/>
                </a:lnTo>
                <a:lnTo>
                  <a:pt x="111811" y="87636"/>
                </a:lnTo>
                <a:lnTo>
                  <a:pt x="116751" y="74433"/>
                </a:lnTo>
                <a:lnTo>
                  <a:pt x="118490" y="59944"/>
                </a:lnTo>
                <a:lnTo>
                  <a:pt x="117783" y="50648"/>
                </a:lnTo>
                <a:lnTo>
                  <a:pt x="113970" y="36924"/>
                </a:lnTo>
                <a:lnTo>
                  <a:pt x="107223" y="24752"/>
                </a:lnTo>
                <a:lnTo>
                  <a:pt x="97963" y="14553"/>
                </a:lnTo>
                <a:lnTo>
                  <a:pt x="86610" y="6748"/>
                </a:lnTo>
                <a:lnTo>
                  <a:pt x="73585" y="1757"/>
                </a:lnTo>
                <a:lnTo>
                  <a:pt x="59308" y="0"/>
                </a:lnTo>
                <a:lnTo>
                  <a:pt x="50028" y="728"/>
                </a:lnTo>
                <a:lnTo>
                  <a:pt x="36477" y="4595"/>
                </a:lnTo>
                <a:lnTo>
                  <a:pt x="24456" y="11422"/>
                </a:lnTo>
                <a:lnTo>
                  <a:pt x="14381" y="20789"/>
                </a:lnTo>
                <a:lnTo>
                  <a:pt x="6669" y="32278"/>
                </a:lnTo>
                <a:lnTo>
                  <a:pt x="1736" y="45469"/>
                </a:lnTo>
                <a:lnTo>
                  <a:pt x="0" y="59944"/>
                </a:lnTo>
                <a:close/>
              </a:path>
            </a:pathLst>
          </a:custGeom>
          <a:solidFill>
            <a:srgbClr val="330066"/>
          </a:solidFill>
          <a:ln w="9525">
            <a:noFill/>
            <a:miter lim="800000"/>
            <a:headEnd/>
            <a:tailEnd/>
          </a:ln>
        </p:spPr>
        <p:txBody>
          <a:bodyPr lIns="0" tIns="0" rIns="0" bIns="0"/>
          <a:lstStyle/>
          <a:p>
            <a:endParaRPr lang="en-US"/>
          </a:p>
        </p:txBody>
      </p:sp>
      <p:sp>
        <p:nvSpPr>
          <p:cNvPr id="26629" name="object 35"/>
          <p:cNvSpPr>
            <a:spLocks noChangeArrowheads="1"/>
          </p:cNvSpPr>
          <p:nvPr/>
        </p:nvSpPr>
        <p:spPr bwMode="auto">
          <a:xfrm>
            <a:off x="8489950" y="114300"/>
            <a:ext cx="114300" cy="90488"/>
          </a:xfrm>
          <a:custGeom>
            <a:avLst/>
            <a:gdLst>
              <a:gd name="T0" fmla="*/ 0 w 115569"/>
              <a:gd name="T1" fmla="*/ 3596 h 119888"/>
              <a:gd name="T2" fmla="*/ 488 w 115569"/>
              <a:gd name="T3" fmla="*/ 4094 h 119888"/>
              <a:gd name="T4" fmla="*/ 3681 w 115569"/>
              <a:gd name="T5" fmla="*/ 4932 h 119888"/>
              <a:gd name="T6" fmla="*/ 9521 w 115569"/>
              <a:gd name="T7" fmla="*/ 5677 h 119888"/>
              <a:gd name="T8" fmla="*/ 17626 w 115569"/>
              <a:gd name="T9" fmla="*/ 6301 h 119888"/>
              <a:gd name="T10" fmla="*/ 27619 w 115569"/>
              <a:gd name="T11" fmla="*/ 6779 h 119888"/>
              <a:gd name="T12" fmla="*/ 39119 w 115569"/>
              <a:gd name="T13" fmla="*/ 7086 h 119888"/>
              <a:gd name="T14" fmla="*/ 51744 w 115569"/>
              <a:gd name="T15" fmla="*/ 7193 h 119888"/>
              <a:gd name="T16" fmla="*/ 58881 w 115569"/>
              <a:gd name="T17" fmla="*/ 7159 h 119888"/>
              <a:gd name="T18" fmla="*/ 70927 w 115569"/>
              <a:gd name="T19" fmla="*/ 6938 h 119888"/>
              <a:gd name="T20" fmla="*/ 81636 w 115569"/>
              <a:gd name="T21" fmla="*/ 6533 h 119888"/>
              <a:gd name="T22" fmla="*/ 90626 w 115569"/>
              <a:gd name="T23" fmla="*/ 5969 h 119888"/>
              <a:gd name="T24" fmla="*/ 97516 w 115569"/>
              <a:gd name="T25" fmla="*/ 5276 h 119888"/>
              <a:gd name="T26" fmla="*/ 101932 w 115569"/>
              <a:gd name="T27" fmla="*/ 4475 h 119888"/>
              <a:gd name="T28" fmla="*/ 103487 w 115569"/>
              <a:gd name="T29" fmla="*/ 3596 h 119888"/>
              <a:gd name="T30" fmla="*/ 103000 w 115569"/>
              <a:gd name="T31" fmla="*/ 3100 h 119888"/>
              <a:gd name="T32" fmla="*/ 99808 w 115569"/>
              <a:gd name="T33" fmla="*/ 2261 h 119888"/>
              <a:gd name="T34" fmla="*/ 93968 w 115569"/>
              <a:gd name="T35" fmla="*/ 1517 h 119888"/>
              <a:gd name="T36" fmla="*/ 85862 w 115569"/>
              <a:gd name="T37" fmla="*/ 893 h 119888"/>
              <a:gd name="T38" fmla="*/ 75870 w 115569"/>
              <a:gd name="T39" fmla="*/ 414 h 119888"/>
              <a:gd name="T40" fmla="*/ 64368 w 115569"/>
              <a:gd name="T41" fmla="*/ 108 h 119888"/>
              <a:gd name="T42" fmla="*/ 51744 w 115569"/>
              <a:gd name="T43" fmla="*/ 0 h 119888"/>
              <a:gd name="T44" fmla="*/ 44608 w 115569"/>
              <a:gd name="T45" fmla="*/ 34 h 119888"/>
              <a:gd name="T46" fmla="*/ 32561 w 115569"/>
              <a:gd name="T47" fmla="*/ 255 h 119888"/>
              <a:gd name="T48" fmla="*/ 21853 w 115569"/>
              <a:gd name="T49" fmla="*/ 660 h 119888"/>
              <a:gd name="T50" fmla="*/ 12862 w 115569"/>
              <a:gd name="T51" fmla="*/ 1223 h 119888"/>
              <a:gd name="T52" fmla="*/ 5970 w 115569"/>
              <a:gd name="T53" fmla="*/ 1918 h 119888"/>
              <a:gd name="T54" fmla="*/ 1556 w 115569"/>
              <a:gd name="T55" fmla="*/ 2717 h 119888"/>
              <a:gd name="T56" fmla="*/ 0 w 115569"/>
              <a:gd name="T57" fmla="*/ 3596 h 1198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8"/>
              <a:gd name="T89" fmla="*/ 115569 w 115569"/>
              <a:gd name="T90" fmla="*/ 119888 h 1198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8">
                <a:moveTo>
                  <a:pt x="0" y="59944"/>
                </a:moveTo>
                <a:lnTo>
                  <a:pt x="546" y="68227"/>
                </a:lnTo>
                <a:lnTo>
                  <a:pt x="4111" y="82198"/>
                </a:lnTo>
                <a:lnTo>
                  <a:pt x="10632" y="94605"/>
                </a:lnTo>
                <a:lnTo>
                  <a:pt x="19684" y="105013"/>
                </a:lnTo>
                <a:lnTo>
                  <a:pt x="30843" y="112986"/>
                </a:lnTo>
                <a:lnTo>
                  <a:pt x="43685" y="118090"/>
                </a:lnTo>
                <a:lnTo>
                  <a:pt x="57784" y="119888"/>
                </a:lnTo>
                <a:lnTo>
                  <a:pt x="65754" y="119322"/>
                </a:lnTo>
                <a:lnTo>
                  <a:pt x="79206" y="115632"/>
                </a:lnTo>
                <a:lnTo>
                  <a:pt x="91165" y="108880"/>
                </a:lnTo>
                <a:lnTo>
                  <a:pt x="101205" y="99499"/>
                </a:lnTo>
                <a:lnTo>
                  <a:pt x="108902" y="87926"/>
                </a:lnTo>
                <a:lnTo>
                  <a:pt x="113832" y="74596"/>
                </a:lnTo>
                <a:lnTo>
                  <a:pt x="115569" y="59944"/>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4"/>
                </a:lnTo>
                <a:close/>
              </a:path>
            </a:pathLst>
          </a:custGeom>
          <a:solidFill>
            <a:srgbClr val="330066"/>
          </a:solidFill>
          <a:ln w="9525">
            <a:noFill/>
            <a:miter lim="800000"/>
            <a:headEnd/>
            <a:tailEnd/>
          </a:ln>
        </p:spPr>
        <p:txBody>
          <a:bodyPr lIns="0" tIns="0" rIns="0" bIns="0"/>
          <a:lstStyle/>
          <a:p>
            <a:endParaRPr lang="en-US"/>
          </a:p>
        </p:txBody>
      </p:sp>
      <p:sp>
        <p:nvSpPr>
          <p:cNvPr id="26630" name="object 34"/>
          <p:cNvSpPr>
            <a:spLocks noChangeArrowheads="1"/>
          </p:cNvSpPr>
          <p:nvPr/>
        </p:nvSpPr>
        <p:spPr bwMode="auto">
          <a:xfrm>
            <a:off x="8153400" y="239713"/>
            <a:ext cx="120650" cy="87312"/>
          </a:xfrm>
          <a:custGeom>
            <a:avLst/>
            <a:gdLst>
              <a:gd name="T0" fmla="*/ 0 w 120015"/>
              <a:gd name="T1" fmla="*/ 3539 h 115442"/>
              <a:gd name="T2" fmla="*/ 598 w 120015"/>
              <a:gd name="T3" fmla="*/ 4027 h 115442"/>
              <a:gd name="T4" fmla="*/ 4506 w 120015"/>
              <a:gd name="T5" fmla="*/ 4850 h 115442"/>
              <a:gd name="T6" fmla="*/ 11649 w 120015"/>
              <a:gd name="T7" fmla="*/ 5581 h 115442"/>
              <a:gd name="T8" fmla="*/ 21570 w 120015"/>
              <a:gd name="T9" fmla="*/ 6194 h 115442"/>
              <a:gd name="T10" fmla="*/ 33798 w 120015"/>
              <a:gd name="T11" fmla="*/ 6664 h 115442"/>
              <a:gd name="T12" fmla="*/ 47872 w 120015"/>
              <a:gd name="T13" fmla="*/ 6964 h 115442"/>
              <a:gd name="T14" fmla="*/ 63327 w 120015"/>
              <a:gd name="T15" fmla="*/ 7071 h 115442"/>
              <a:gd name="T16" fmla="*/ 71961 w 120015"/>
              <a:gd name="T17" fmla="*/ 7038 h 115442"/>
              <a:gd name="T18" fmla="*/ 86712 w 120015"/>
              <a:gd name="T19" fmla="*/ 6821 h 115442"/>
              <a:gd name="T20" fmla="*/ 99815 w 120015"/>
              <a:gd name="T21" fmla="*/ 6424 h 115442"/>
              <a:gd name="T22" fmla="*/ 110806 w 120015"/>
              <a:gd name="T23" fmla="*/ 5871 h 115442"/>
              <a:gd name="T24" fmla="*/ 119228 w 120015"/>
              <a:gd name="T25" fmla="*/ 5189 h 115442"/>
              <a:gd name="T26" fmla="*/ 124618 w 120015"/>
              <a:gd name="T27" fmla="*/ 4403 h 115442"/>
              <a:gd name="T28" fmla="*/ 126518 w 120015"/>
              <a:gd name="T29" fmla="*/ 3539 h 115442"/>
              <a:gd name="T30" fmla="*/ 125921 w 120015"/>
              <a:gd name="T31" fmla="*/ 3051 h 115442"/>
              <a:gd name="T32" fmla="*/ 122032 w 120015"/>
              <a:gd name="T33" fmla="*/ 2227 h 115442"/>
              <a:gd name="T34" fmla="*/ 114914 w 120015"/>
              <a:gd name="T35" fmla="*/ 1495 h 115442"/>
              <a:gd name="T36" fmla="*/ 105025 w 120015"/>
              <a:gd name="T37" fmla="*/ 880 h 115442"/>
              <a:gd name="T38" fmla="*/ 92824 w 120015"/>
              <a:gd name="T39" fmla="*/ 408 h 115442"/>
              <a:gd name="T40" fmla="*/ 78772 w 120015"/>
              <a:gd name="T41" fmla="*/ 107 h 115442"/>
              <a:gd name="T42" fmla="*/ 63327 w 120015"/>
              <a:gd name="T43" fmla="*/ 0 h 115442"/>
              <a:gd name="T44" fmla="*/ 54488 w 120015"/>
              <a:gd name="T45" fmla="*/ 34 h 115442"/>
              <a:gd name="T46" fmla="*/ 39770 w 120015"/>
              <a:gd name="T47" fmla="*/ 253 h 115442"/>
              <a:gd name="T48" fmla="*/ 26687 w 120015"/>
              <a:gd name="T49" fmla="*/ 653 h 115442"/>
              <a:gd name="T50" fmla="*/ 15707 w 120015"/>
              <a:gd name="T51" fmla="*/ 1208 h 115442"/>
              <a:gd name="T52" fmla="*/ 7289 w 120015"/>
              <a:gd name="T53" fmla="*/ 1891 h 115442"/>
              <a:gd name="T54" fmla="*/ 1901 w 120015"/>
              <a:gd name="T55" fmla="*/ 2677 h 115442"/>
              <a:gd name="T56" fmla="*/ 0 w 120015"/>
              <a:gd name="T57" fmla="*/ 3539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5442"/>
              <a:gd name="T89" fmla="*/ 120015 w 120015"/>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5442">
                <a:moveTo>
                  <a:pt x="0" y="57784"/>
                </a:moveTo>
                <a:lnTo>
                  <a:pt x="568" y="65755"/>
                </a:lnTo>
                <a:lnTo>
                  <a:pt x="4274" y="79191"/>
                </a:lnTo>
                <a:lnTo>
                  <a:pt x="11051" y="91124"/>
                </a:lnTo>
                <a:lnTo>
                  <a:pt x="20461" y="101135"/>
                </a:lnTo>
                <a:lnTo>
                  <a:pt x="32061" y="108804"/>
                </a:lnTo>
                <a:lnTo>
                  <a:pt x="45411" y="113713"/>
                </a:lnTo>
                <a:lnTo>
                  <a:pt x="60071" y="115442"/>
                </a:lnTo>
                <a:lnTo>
                  <a:pt x="68261" y="114910"/>
                </a:lnTo>
                <a:lnTo>
                  <a:pt x="82255" y="111376"/>
                </a:lnTo>
                <a:lnTo>
                  <a:pt x="94684" y="104886"/>
                </a:lnTo>
                <a:lnTo>
                  <a:pt x="105111" y="95862"/>
                </a:lnTo>
                <a:lnTo>
                  <a:pt x="113099" y="84723"/>
                </a:lnTo>
                <a:lnTo>
                  <a:pt x="118213" y="71890"/>
                </a:lnTo>
                <a:lnTo>
                  <a:pt x="120015" y="57784"/>
                </a:lnTo>
                <a:lnTo>
                  <a:pt x="119449" y="49815"/>
                </a:lnTo>
                <a:lnTo>
                  <a:pt x="115759" y="36363"/>
                </a:lnTo>
                <a:lnTo>
                  <a:pt x="109007" y="24404"/>
                </a:lnTo>
                <a:lnTo>
                  <a:pt x="99626" y="14364"/>
                </a:lnTo>
                <a:lnTo>
                  <a:pt x="88053" y="6667"/>
                </a:lnTo>
                <a:lnTo>
                  <a:pt x="74723" y="1737"/>
                </a:lnTo>
                <a:lnTo>
                  <a:pt x="60071" y="0"/>
                </a:lnTo>
                <a:lnTo>
                  <a:pt x="51688" y="559"/>
                </a:lnTo>
                <a:lnTo>
                  <a:pt x="37725" y="4139"/>
                </a:lnTo>
                <a:lnTo>
                  <a:pt x="25315" y="10666"/>
                </a:lnTo>
                <a:lnTo>
                  <a:pt x="14899" y="19718"/>
                </a:lnTo>
                <a:lnTo>
                  <a:pt x="6914" y="30870"/>
                </a:lnTo>
                <a:lnTo>
                  <a:pt x="1801" y="43700"/>
                </a:lnTo>
                <a:lnTo>
                  <a:pt x="0" y="57784"/>
                </a:lnTo>
                <a:close/>
              </a:path>
            </a:pathLst>
          </a:custGeom>
          <a:solidFill>
            <a:srgbClr val="330066"/>
          </a:solidFill>
          <a:ln w="9525">
            <a:noFill/>
            <a:miter lim="800000"/>
            <a:headEnd/>
            <a:tailEnd/>
          </a:ln>
        </p:spPr>
        <p:txBody>
          <a:bodyPr lIns="0" tIns="0" rIns="0" bIns="0"/>
          <a:lstStyle/>
          <a:p>
            <a:endParaRPr lang="en-US"/>
          </a:p>
        </p:txBody>
      </p:sp>
      <p:sp>
        <p:nvSpPr>
          <p:cNvPr id="26631" name="object 33"/>
          <p:cNvSpPr>
            <a:spLocks noChangeArrowheads="1"/>
          </p:cNvSpPr>
          <p:nvPr/>
        </p:nvSpPr>
        <p:spPr bwMode="auto">
          <a:xfrm>
            <a:off x="8321675" y="239713"/>
            <a:ext cx="117475" cy="87312"/>
          </a:xfrm>
          <a:custGeom>
            <a:avLst/>
            <a:gdLst>
              <a:gd name="T0" fmla="*/ 0 w 118490"/>
              <a:gd name="T1" fmla="*/ 3539 h 115442"/>
              <a:gd name="T2" fmla="*/ 444 w 118490"/>
              <a:gd name="T3" fmla="*/ 3993 h 115442"/>
              <a:gd name="T4" fmla="*/ 3709 w 118490"/>
              <a:gd name="T5" fmla="*/ 4825 h 115442"/>
              <a:gd name="T6" fmla="*/ 9807 w 118490"/>
              <a:gd name="T7" fmla="*/ 5563 h 115442"/>
              <a:gd name="T8" fmla="*/ 18331 w 118490"/>
              <a:gd name="T9" fmla="*/ 6184 h 115442"/>
              <a:gd name="T10" fmla="*/ 28878 w 118490"/>
              <a:gd name="T11" fmla="*/ 6659 h 115442"/>
              <a:gd name="T12" fmla="*/ 41042 w 118490"/>
              <a:gd name="T13" fmla="*/ 6964 h 115442"/>
              <a:gd name="T14" fmla="*/ 54420 w 118490"/>
              <a:gd name="T15" fmla="*/ 7071 h 115442"/>
              <a:gd name="T16" fmla="*/ 61297 w 118490"/>
              <a:gd name="T17" fmla="*/ 7043 h 115442"/>
              <a:gd name="T18" fmla="*/ 74083 w 118490"/>
              <a:gd name="T19" fmla="*/ 6832 h 115442"/>
              <a:gd name="T20" fmla="*/ 85464 w 118490"/>
              <a:gd name="T21" fmla="*/ 6437 h 115442"/>
              <a:gd name="T22" fmla="*/ 95026 w 118490"/>
              <a:gd name="T23" fmla="*/ 5884 h 115442"/>
              <a:gd name="T24" fmla="*/ 102364 w 118490"/>
              <a:gd name="T25" fmla="*/ 5199 h 115442"/>
              <a:gd name="T26" fmla="*/ 107065 w 118490"/>
              <a:gd name="T27" fmla="*/ 4409 h 115442"/>
              <a:gd name="T28" fmla="*/ 108723 w 118490"/>
              <a:gd name="T29" fmla="*/ 3539 h 115442"/>
              <a:gd name="T30" fmla="*/ 108278 w 118490"/>
              <a:gd name="T31" fmla="*/ 3085 h 115442"/>
              <a:gd name="T32" fmla="*/ 105017 w 118490"/>
              <a:gd name="T33" fmla="*/ 2253 h 115442"/>
              <a:gd name="T34" fmla="*/ 98922 w 118490"/>
              <a:gd name="T35" fmla="*/ 1513 h 115442"/>
              <a:gd name="T36" fmla="*/ 90409 w 118490"/>
              <a:gd name="T37" fmla="*/ 891 h 115442"/>
              <a:gd name="T38" fmla="*/ 79884 w 118490"/>
              <a:gd name="T39" fmla="*/ 414 h 115442"/>
              <a:gd name="T40" fmla="*/ 67751 w 118490"/>
              <a:gd name="T41" fmla="*/ 108 h 115442"/>
              <a:gd name="T42" fmla="*/ 54420 w 118490"/>
              <a:gd name="T43" fmla="*/ 0 h 115442"/>
              <a:gd name="T44" fmla="*/ 47344 w 118490"/>
              <a:gd name="T45" fmla="*/ 29 h 115442"/>
              <a:gd name="T46" fmla="*/ 34559 w 118490"/>
              <a:gd name="T47" fmla="*/ 243 h 115442"/>
              <a:gd name="T48" fmla="*/ 23194 w 118490"/>
              <a:gd name="T49" fmla="*/ 640 h 115442"/>
              <a:gd name="T50" fmla="*/ 13653 w 118490"/>
              <a:gd name="T51" fmla="*/ 1196 h 115442"/>
              <a:gd name="T52" fmla="*/ 6336 w 118490"/>
              <a:gd name="T53" fmla="*/ 1881 h 115442"/>
              <a:gd name="T54" fmla="*/ 1651 w 118490"/>
              <a:gd name="T55" fmla="*/ 2671 h 115442"/>
              <a:gd name="T56" fmla="*/ 0 w 118490"/>
              <a:gd name="T57" fmla="*/ 3539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5442"/>
              <a:gd name="T89" fmla="*/ 118490 w 118490"/>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5442">
                <a:moveTo>
                  <a:pt x="0" y="57784"/>
                </a:moveTo>
                <a:lnTo>
                  <a:pt x="484" y="65195"/>
                </a:lnTo>
                <a:lnTo>
                  <a:pt x="4042" y="78767"/>
                </a:lnTo>
                <a:lnTo>
                  <a:pt x="10688" y="90830"/>
                </a:lnTo>
                <a:lnTo>
                  <a:pt x="19978" y="100957"/>
                </a:lnTo>
                <a:lnTo>
                  <a:pt x="31473" y="108719"/>
                </a:lnTo>
                <a:lnTo>
                  <a:pt x="44730" y="113691"/>
                </a:lnTo>
                <a:lnTo>
                  <a:pt x="59308" y="115442"/>
                </a:lnTo>
                <a:lnTo>
                  <a:pt x="66803" y="114984"/>
                </a:lnTo>
                <a:lnTo>
                  <a:pt x="80740" y="111543"/>
                </a:lnTo>
                <a:lnTo>
                  <a:pt x="93142" y="105093"/>
                </a:lnTo>
                <a:lnTo>
                  <a:pt x="103564" y="96063"/>
                </a:lnTo>
                <a:lnTo>
                  <a:pt x="111559" y="84882"/>
                </a:lnTo>
                <a:lnTo>
                  <a:pt x="116683" y="71980"/>
                </a:lnTo>
                <a:lnTo>
                  <a:pt x="118490" y="57784"/>
                </a:lnTo>
                <a:lnTo>
                  <a:pt x="118007" y="50374"/>
                </a:lnTo>
                <a:lnTo>
                  <a:pt x="114450" y="36786"/>
                </a:lnTo>
                <a:lnTo>
                  <a:pt x="107811" y="24698"/>
                </a:lnTo>
                <a:lnTo>
                  <a:pt x="98533" y="14542"/>
                </a:lnTo>
                <a:lnTo>
                  <a:pt x="87060" y="6751"/>
                </a:lnTo>
                <a:lnTo>
                  <a:pt x="73838" y="1760"/>
                </a:lnTo>
                <a:lnTo>
                  <a:pt x="59308" y="0"/>
                </a:lnTo>
                <a:lnTo>
                  <a:pt x="51597" y="484"/>
                </a:lnTo>
                <a:lnTo>
                  <a:pt x="37664" y="3971"/>
                </a:lnTo>
                <a:lnTo>
                  <a:pt x="25278" y="10459"/>
                </a:lnTo>
                <a:lnTo>
                  <a:pt x="14878" y="19516"/>
                </a:lnTo>
                <a:lnTo>
                  <a:pt x="6906" y="30711"/>
                </a:lnTo>
                <a:lnTo>
                  <a:pt x="1799" y="43611"/>
                </a:lnTo>
                <a:lnTo>
                  <a:pt x="0" y="57784"/>
                </a:lnTo>
                <a:close/>
              </a:path>
            </a:pathLst>
          </a:custGeom>
          <a:solidFill>
            <a:srgbClr val="330066"/>
          </a:solidFill>
          <a:ln w="9525">
            <a:noFill/>
            <a:miter lim="800000"/>
            <a:headEnd/>
            <a:tailEnd/>
          </a:ln>
        </p:spPr>
        <p:txBody>
          <a:bodyPr lIns="0" tIns="0" rIns="0" bIns="0"/>
          <a:lstStyle/>
          <a:p>
            <a:endParaRPr lang="en-US"/>
          </a:p>
        </p:txBody>
      </p:sp>
      <p:sp>
        <p:nvSpPr>
          <p:cNvPr id="26632" name="object 32"/>
          <p:cNvSpPr>
            <a:spLocks noChangeArrowheads="1"/>
          </p:cNvSpPr>
          <p:nvPr/>
        </p:nvSpPr>
        <p:spPr bwMode="auto">
          <a:xfrm>
            <a:off x="8489950" y="239713"/>
            <a:ext cx="114300" cy="87312"/>
          </a:xfrm>
          <a:custGeom>
            <a:avLst/>
            <a:gdLst>
              <a:gd name="T0" fmla="*/ 0 w 115569"/>
              <a:gd name="T1" fmla="*/ 3539 h 115442"/>
              <a:gd name="T2" fmla="*/ 303 w 115569"/>
              <a:gd name="T3" fmla="*/ 3924 h 115442"/>
              <a:gd name="T4" fmla="*/ 3237 w 115569"/>
              <a:gd name="T5" fmla="*/ 4772 h 115442"/>
              <a:gd name="T6" fmla="*/ 8964 w 115569"/>
              <a:gd name="T7" fmla="*/ 5526 h 115442"/>
              <a:gd name="T8" fmla="*/ 17084 w 115569"/>
              <a:gd name="T9" fmla="*/ 6162 h 115442"/>
              <a:gd name="T10" fmla="*/ 27189 w 115569"/>
              <a:gd name="T11" fmla="*/ 6648 h 115442"/>
              <a:gd name="T12" fmla="*/ 38878 w 115569"/>
              <a:gd name="T13" fmla="*/ 6961 h 115442"/>
              <a:gd name="T14" fmla="*/ 51744 w 115569"/>
              <a:gd name="T15" fmla="*/ 7071 h 115442"/>
              <a:gd name="T16" fmla="*/ 57364 w 115569"/>
              <a:gd name="T17" fmla="*/ 7050 h 115442"/>
              <a:gd name="T18" fmla="*/ 69776 w 115569"/>
              <a:gd name="T19" fmla="*/ 6850 h 115442"/>
              <a:gd name="T20" fmla="*/ 80838 w 115569"/>
              <a:gd name="T21" fmla="*/ 6460 h 115442"/>
              <a:gd name="T22" fmla="*/ 90142 w 115569"/>
              <a:gd name="T23" fmla="*/ 5906 h 115442"/>
              <a:gd name="T24" fmla="*/ 97288 w 115569"/>
              <a:gd name="T25" fmla="*/ 5217 h 115442"/>
              <a:gd name="T26" fmla="*/ 101872 w 115569"/>
              <a:gd name="T27" fmla="*/ 4418 h 115442"/>
              <a:gd name="T28" fmla="*/ 103487 w 115569"/>
              <a:gd name="T29" fmla="*/ 3539 h 115442"/>
              <a:gd name="T30" fmla="*/ 103177 w 115569"/>
              <a:gd name="T31" fmla="*/ 3149 h 115442"/>
              <a:gd name="T32" fmla="*/ 100226 w 115569"/>
              <a:gd name="T33" fmla="*/ 2302 h 115442"/>
              <a:gd name="T34" fmla="*/ 94491 w 115569"/>
              <a:gd name="T35" fmla="*/ 1546 h 115442"/>
              <a:gd name="T36" fmla="*/ 86374 w 115569"/>
              <a:gd name="T37" fmla="*/ 911 h 115442"/>
              <a:gd name="T38" fmla="*/ 76276 w 115569"/>
              <a:gd name="T39" fmla="*/ 424 h 115442"/>
              <a:gd name="T40" fmla="*/ 64599 w 115569"/>
              <a:gd name="T41" fmla="*/ 110 h 115442"/>
              <a:gd name="T42" fmla="*/ 51744 w 115569"/>
              <a:gd name="T43" fmla="*/ 0 h 115442"/>
              <a:gd name="T44" fmla="*/ 46038 w 115569"/>
              <a:gd name="T45" fmla="*/ 21 h 115442"/>
              <a:gd name="T46" fmla="*/ 33645 w 115569"/>
              <a:gd name="T47" fmla="*/ 223 h 115442"/>
              <a:gd name="T48" fmla="*/ 22606 w 115569"/>
              <a:gd name="T49" fmla="*/ 616 h 115442"/>
              <a:gd name="T50" fmla="*/ 13318 w 115569"/>
              <a:gd name="T51" fmla="*/ 1170 h 115442"/>
              <a:gd name="T52" fmla="*/ 6187 w 115569"/>
              <a:gd name="T53" fmla="*/ 1861 h 115442"/>
              <a:gd name="T54" fmla="*/ 1613 w 115569"/>
              <a:gd name="T55" fmla="*/ 2660 h 115442"/>
              <a:gd name="T56" fmla="*/ 0 w 115569"/>
              <a:gd name="T57" fmla="*/ 3539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2"/>
              <a:gd name="T89" fmla="*/ 115569 w 115569"/>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2">
                <a:moveTo>
                  <a:pt x="0" y="57784"/>
                </a:moveTo>
                <a:lnTo>
                  <a:pt x="338" y="64060"/>
                </a:lnTo>
                <a:lnTo>
                  <a:pt x="3615" y="77907"/>
                </a:lnTo>
                <a:lnTo>
                  <a:pt x="10012" y="90234"/>
                </a:lnTo>
                <a:lnTo>
                  <a:pt x="19078" y="100595"/>
                </a:lnTo>
                <a:lnTo>
                  <a:pt x="30363" y="108547"/>
                </a:lnTo>
                <a:lnTo>
                  <a:pt x="43415" y="113645"/>
                </a:lnTo>
                <a:lnTo>
                  <a:pt x="57784" y="115442"/>
                </a:lnTo>
                <a:lnTo>
                  <a:pt x="64061" y="115106"/>
                </a:lnTo>
                <a:lnTo>
                  <a:pt x="77923" y="111843"/>
                </a:lnTo>
                <a:lnTo>
                  <a:pt x="90274" y="105470"/>
                </a:lnTo>
                <a:lnTo>
                  <a:pt x="100665" y="96434"/>
                </a:lnTo>
                <a:lnTo>
                  <a:pt x="108645" y="85177"/>
                </a:lnTo>
                <a:lnTo>
                  <a:pt x="113763" y="72146"/>
                </a:lnTo>
                <a:lnTo>
                  <a:pt x="115569" y="57784"/>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4"/>
                </a:lnTo>
                <a:close/>
              </a:path>
            </a:pathLst>
          </a:custGeom>
          <a:solidFill>
            <a:srgbClr val="330066"/>
          </a:solidFill>
          <a:ln w="9525">
            <a:noFill/>
            <a:miter lim="800000"/>
            <a:headEnd/>
            <a:tailEnd/>
          </a:ln>
        </p:spPr>
        <p:txBody>
          <a:bodyPr lIns="0" tIns="0" rIns="0" bIns="0"/>
          <a:lstStyle/>
          <a:p>
            <a:endParaRPr lang="en-US"/>
          </a:p>
        </p:txBody>
      </p:sp>
      <p:sp>
        <p:nvSpPr>
          <p:cNvPr id="26633" name="object 31"/>
          <p:cNvSpPr>
            <a:spLocks noChangeArrowheads="1"/>
          </p:cNvSpPr>
          <p:nvPr/>
        </p:nvSpPr>
        <p:spPr bwMode="auto">
          <a:xfrm>
            <a:off x="8658225" y="239713"/>
            <a:ext cx="114300" cy="87312"/>
          </a:xfrm>
          <a:custGeom>
            <a:avLst/>
            <a:gdLst>
              <a:gd name="T0" fmla="*/ 0 w 115569"/>
              <a:gd name="T1" fmla="*/ 3539 h 115442"/>
              <a:gd name="T2" fmla="*/ 303 w 115569"/>
              <a:gd name="T3" fmla="*/ 3924 h 115442"/>
              <a:gd name="T4" fmla="*/ 3237 w 115569"/>
              <a:gd name="T5" fmla="*/ 4772 h 115442"/>
              <a:gd name="T6" fmla="*/ 8964 w 115569"/>
              <a:gd name="T7" fmla="*/ 5526 h 115442"/>
              <a:gd name="T8" fmla="*/ 17084 w 115569"/>
              <a:gd name="T9" fmla="*/ 6162 h 115442"/>
              <a:gd name="T10" fmla="*/ 27189 w 115569"/>
              <a:gd name="T11" fmla="*/ 6648 h 115442"/>
              <a:gd name="T12" fmla="*/ 38878 w 115569"/>
              <a:gd name="T13" fmla="*/ 6961 h 115442"/>
              <a:gd name="T14" fmla="*/ 51744 w 115569"/>
              <a:gd name="T15" fmla="*/ 7071 h 115442"/>
              <a:gd name="T16" fmla="*/ 57364 w 115569"/>
              <a:gd name="T17" fmla="*/ 7050 h 115442"/>
              <a:gd name="T18" fmla="*/ 69776 w 115569"/>
              <a:gd name="T19" fmla="*/ 6850 h 115442"/>
              <a:gd name="T20" fmla="*/ 80838 w 115569"/>
              <a:gd name="T21" fmla="*/ 6460 h 115442"/>
              <a:gd name="T22" fmla="*/ 90142 w 115569"/>
              <a:gd name="T23" fmla="*/ 5906 h 115442"/>
              <a:gd name="T24" fmla="*/ 97288 w 115569"/>
              <a:gd name="T25" fmla="*/ 5217 h 115442"/>
              <a:gd name="T26" fmla="*/ 101872 w 115569"/>
              <a:gd name="T27" fmla="*/ 4418 h 115442"/>
              <a:gd name="T28" fmla="*/ 103487 w 115569"/>
              <a:gd name="T29" fmla="*/ 3539 h 115442"/>
              <a:gd name="T30" fmla="*/ 103177 w 115569"/>
              <a:gd name="T31" fmla="*/ 3149 h 115442"/>
              <a:gd name="T32" fmla="*/ 100226 w 115569"/>
              <a:gd name="T33" fmla="*/ 2302 h 115442"/>
              <a:gd name="T34" fmla="*/ 94491 w 115569"/>
              <a:gd name="T35" fmla="*/ 1546 h 115442"/>
              <a:gd name="T36" fmla="*/ 86374 w 115569"/>
              <a:gd name="T37" fmla="*/ 911 h 115442"/>
              <a:gd name="T38" fmla="*/ 76276 w 115569"/>
              <a:gd name="T39" fmla="*/ 424 h 115442"/>
              <a:gd name="T40" fmla="*/ 64599 w 115569"/>
              <a:gd name="T41" fmla="*/ 110 h 115442"/>
              <a:gd name="T42" fmla="*/ 51744 w 115569"/>
              <a:gd name="T43" fmla="*/ 0 h 115442"/>
              <a:gd name="T44" fmla="*/ 46038 w 115569"/>
              <a:gd name="T45" fmla="*/ 21 h 115442"/>
              <a:gd name="T46" fmla="*/ 33645 w 115569"/>
              <a:gd name="T47" fmla="*/ 223 h 115442"/>
              <a:gd name="T48" fmla="*/ 22606 w 115569"/>
              <a:gd name="T49" fmla="*/ 616 h 115442"/>
              <a:gd name="T50" fmla="*/ 13318 w 115569"/>
              <a:gd name="T51" fmla="*/ 1170 h 115442"/>
              <a:gd name="T52" fmla="*/ 6187 w 115569"/>
              <a:gd name="T53" fmla="*/ 1861 h 115442"/>
              <a:gd name="T54" fmla="*/ 1613 w 115569"/>
              <a:gd name="T55" fmla="*/ 2660 h 115442"/>
              <a:gd name="T56" fmla="*/ 0 w 115569"/>
              <a:gd name="T57" fmla="*/ 3539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2"/>
              <a:gd name="T89" fmla="*/ 115569 w 115569"/>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2">
                <a:moveTo>
                  <a:pt x="0" y="57784"/>
                </a:moveTo>
                <a:lnTo>
                  <a:pt x="338" y="64060"/>
                </a:lnTo>
                <a:lnTo>
                  <a:pt x="3615" y="77907"/>
                </a:lnTo>
                <a:lnTo>
                  <a:pt x="10012" y="90234"/>
                </a:lnTo>
                <a:lnTo>
                  <a:pt x="19078" y="100595"/>
                </a:lnTo>
                <a:lnTo>
                  <a:pt x="30363" y="108547"/>
                </a:lnTo>
                <a:lnTo>
                  <a:pt x="43415" y="113645"/>
                </a:lnTo>
                <a:lnTo>
                  <a:pt x="57784" y="115442"/>
                </a:lnTo>
                <a:lnTo>
                  <a:pt x="64061" y="115106"/>
                </a:lnTo>
                <a:lnTo>
                  <a:pt x="77923" y="111843"/>
                </a:lnTo>
                <a:lnTo>
                  <a:pt x="90274" y="105470"/>
                </a:lnTo>
                <a:lnTo>
                  <a:pt x="100665" y="96434"/>
                </a:lnTo>
                <a:lnTo>
                  <a:pt x="108645" y="85177"/>
                </a:lnTo>
                <a:lnTo>
                  <a:pt x="113763" y="72146"/>
                </a:lnTo>
                <a:lnTo>
                  <a:pt x="115569" y="57784"/>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4"/>
                </a:lnTo>
                <a:close/>
              </a:path>
            </a:pathLst>
          </a:custGeom>
          <a:solidFill>
            <a:srgbClr val="669999"/>
          </a:solidFill>
          <a:ln w="9525">
            <a:noFill/>
            <a:miter lim="800000"/>
            <a:headEnd/>
            <a:tailEnd/>
          </a:ln>
        </p:spPr>
        <p:txBody>
          <a:bodyPr lIns="0" tIns="0" rIns="0" bIns="0"/>
          <a:lstStyle/>
          <a:p>
            <a:endParaRPr lang="en-US"/>
          </a:p>
        </p:txBody>
      </p:sp>
      <p:sp>
        <p:nvSpPr>
          <p:cNvPr id="26634" name="object 30"/>
          <p:cNvSpPr>
            <a:spLocks noChangeArrowheads="1"/>
          </p:cNvSpPr>
          <p:nvPr/>
        </p:nvSpPr>
        <p:spPr bwMode="auto">
          <a:xfrm>
            <a:off x="8153400" y="366713"/>
            <a:ext cx="120650" cy="85725"/>
          </a:xfrm>
          <a:custGeom>
            <a:avLst/>
            <a:gdLst>
              <a:gd name="T0" fmla="*/ 0 w 120015"/>
              <a:gd name="T1" fmla="*/ 2947 h 115442"/>
              <a:gd name="T2" fmla="*/ 598 w 120015"/>
              <a:gd name="T3" fmla="*/ 3353 h 115442"/>
              <a:gd name="T4" fmla="*/ 4506 w 120015"/>
              <a:gd name="T5" fmla="*/ 4037 h 115442"/>
              <a:gd name="T6" fmla="*/ 11649 w 120015"/>
              <a:gd name="T7" fmla="*/ 4646 h 115442"/>
              <a:gd name="T8" fmla="*/ 21570 w 120015"/>
              <a:gd name="T9" fmla="*/ 5156 h 115442"/>
              <a:gd name="T10" fmla="*/ 33798 w 120015"/>
              <a:gd name="T11" fmla="*/ 5547 h 115442"/>
              <a:gd name="T12" fmla="*/ 47872 w 120015"/>
              <a:gd name="T13" fmla="*/ 5797 h 115442"/>
              <a:gd name="T14" fmla="*/ 63327 w 120015"/>
              <a:gd name="T15" fmla="*/ 5886 h 115442"/>
              <a:gd name="T16" fmla="*/ 71961 w 120015"/>
              <a:gd name="T17" fmla="*/ 5859 h 115442"/>
              <a:gd name="T18" fmla="*/ 86712 w 120015"/>
              <a:gd name="T19" fmla="*/ 5678 h 115442"/>
              <a:gd name="T20" fmla="*/ 99815 w 120015"/>
              <a:gd name="T21" fmla="*/ 5348 h 115442"/>
              <a:gd name="T22" fmla="*/ 110806 w 120015"/>
              <a:gd name="T23" fmla="*/ 4887 h 115442"/>
              <a:gd name="T24" fmla="*/ 119228 w 120015"/>
              <a:gd name="T25" fmla="*/ 4320 h 115442"/>
              <a:gd name="T26" fmla="*/ 124618 w 120015"/>
              <a:gd name="T27" fmla="*/ 3665 h 115442"/>
              <a:gd name="T28" fmla="*/ 126518 w 120015"/>
              <a:gd name="T29" fmla="*/ 2947 h 115442"/>
              <a:gd name="T30" fmla="*/ 125921 w 120015"/>
              <a:gd name="T31" fmla="*/ 2540 h 115442"/>
              <a:gd name="T32" fmla="*/ 122032 w 120015"/>
              <a:gd name="T33" fmla="*/ 1854 h 115442"/>
              <a:gd name="T34" fmla="*/ 114914 w 120015"/>
              <a:gd name="T35" fmla="*/ 1245 h 115442"/>
              <a:gd name="T36" fmla="*/ 105025 w 120015"/>
              <a:gd name="T37" fmla="*/ 732 h 115442"/>
              <a:gd name="T38" fmla="*/ 92824 w 120015"/>
              <a:gd name="T39" fmla="*/ 339 h 115442"/>
              <a:gd name="T40" fmla="*/ 78772 w 120015"/>
              <a:gd name="T41" fmla="*/ 88 h 115442"/>
              <a:gd name="T42" fmla="*/ 63327 w 120015"/>
              <a:gd name="T43" fmla="*/ 0 h 115442"/>
              <a:gd name="T44" fmla="*/ 54488 w 120015"/>
              <a:gd name="T45" fmla="*/ 29 h 115442"/>
              <a:gd name="T46" fmla="*/ 39770 w 120015"/>
              <a:gd name="T47" fmla="*/ 211 h 115442"/>
              <a:gd name="T48" fmla="*/ 26687 w 120015"/>
              <a:gd name="T49" fmla="*/ 544 h 115442"/>
              <a:gd name="T50" fmla="*/ 15707 w 120015"/>
              <a:gd name="T51" fmla="*/ 1005 h 115442"/>
              <a:gd name="T52" fmla="*/ 7289 w 120015"/>
              <a:gd name="T53" fmla="*/ 1574 h 115442"/>
              <a:gd name="T54" fmla="*/ 1901 w 120015"/>
              <a:gd name="T55" fmla="*/ 2228 h 115442"/>
              <a:gd name="T56" fmla="*/ 0 w 120015"/>
              <a:gd name="T57" fmla="*/ 2947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5442"/>
              <a:gd name="T89" fmla="*/ 120015 w 120015"/>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5442">
                <a:moveTo>
                  <a:pt x="0" y="57785"/>
                </a:moveTo>
                <a:lnTo>
                  <a:pt x="568" y="65755"/>
                </a:lnTo>
                <a:lnTo>
                  <a:pt x="4274" y="79191"/>
                </a:lnTo>
                <a:lnTo>
                  <a:pt x="11051" y="91124"/>
                </a:lnTo>
                <a:lnTo>
                  <a:pt x="20461" y="101135"/>
                </a:lnTo>
                <a:lnTo>
                  <a:pt x="32061" y="108804"/>
                </a:lnTo>
                <a:lnTo>
                  <a:pt x="45411" y="113713"/>
                </a:lnTo>
                <a:lnTo>
                  <a:pt x="60071" y="115442"/>
                </a:lnTo>
                <a:lnTo>
                  <a:pt x="68261" y="114910"/>
                </a:lnTo>
                <a:lnTo>
                  <a:pt x="82255" y="111376"/>
                </a:lnTo>
                <a:lnTo>
                  <a:pt x="94684" y="104886"/>
                </a:lnTo>
                <a:lnTo>
                  <a:pt x="105111" y="95862"/>
                </a:lnTo>
                <a:lnTo>
                  <a:pt x="113099" y="84723"/>
                </a:lnTo>
                <a:lnTo>
                  <a:pt x="118213" y="71890"/>
                </a:lnTo>
                <a:lnTo>
                  <a:pt x="120015" y="57785"/>
                </a:lnTo>
                <a:lnTo>
                  <a:pt x="119449" y="49815"/>
                </a:lnTo>
                <a:lnTo>
                  <a:pt x="115759" y="36363"/>
                </a:lnTo>
                <a:lnTo>
                  <a:pt x="109007" y="24404"/>
                </a:lnTo>
                <a:lnTo>
                  <a:pt x="99626" y="14364"/>
                </a:lnTo>
                <a:lnTo>
                  <a:pt x="88053" y="6667"/>
                </a:lnTo>
                <a:lnTo>
                  <a:pt x="74723" y="1737"/>
                </a:lnTo>
                <a:lnTo>
                  <a:pt x="60071" y="0"/>
                </a:lnTo>
                <a:lnTo>
                  <a:pt x="51688" y="559"/>
                </a:lnTo>
                <a:lnTo>
                  <a:pt x="37725" y="4139"/>
                </a:lnTo>
                <a:lnTo>
                  <a:pt x="25315" y="10666"/>
                </a:lnTo>
                <a:lnTo>
                  <a:pt x="14899" y="19718"/>
                </a:lnTo>
                <a:lnTo>
                  <a:pt x="6914" y="30870"/>
                </a:lnTo>
                <a:lnTo>
                  <a:pt x="1801" y="43700"/>
                </a:lnTo>
                <a:lnTo>
                  <a:pt x="0" y="57785"/>
                </a:lnTo>
                <a:close/>
              </a:path>
            </a:pathLst>
          </a:custGeom>
          <a:solidFill>
            <a:srgbClr val="330066"/>
          </a:solidFill>
          <a:ln w="9525">
            <a:noFill/>
            <a:miter lim="800000"/>
            <a:headEnd/>
            <a:tailEnd/>
          </a:ln>
        </p:spPr>
        <p:txBody>
          <a:bodyPr lIns="0" tIns="0" rIns="0" bIns="0"/>
          <a:lstStyle/>
          <a:p>
            <a:endParaRPr lang="en-US"/>
          </a:p>
        </p:txBody>
      </p:sp>
      <p:sp>
        <p:nvSpPr>
          <p:cNvPr id="26635" name="object 29"/>
          <p:cNvSpPr>
            <a:spLocks noChangeArrowheads="1"/>
          </p:cNvSpPr>
          <p:nvPr/>
        </p:nvSpPr>
        <p:spPr bwMode="auto">
          <a:xfrm>
            <a:off x="8321675" y="366713"/>
            <a:ext cx="117475" cy="85725"/>
          </a:xfrm>
          <a:custGeom>
            <a:avLst/>
            <a:gdLst>
              <a:gd name="T0" fmla="*/ 0 w 118490"/>
              <a:gd name="T1" fmla="*/ 2947 h 115442"/>
              <a:gd name="T2" fmla="*/ 444 w 118490"/>
              <a:gd name="T3" fmla="*/ 3324 h 115442"/>
              <a:gd name="T4" fmla="*/ 3709 w 118490"/>
              <a:gd name="T5" fmla="*/ 4015 h 115442"/>
              <a:gd name="T6" fmla="*/ 9807 w 118490"/>
              <a:gd name="T7" fmla="*/ 4631 h 115442"/>
              <a:gd name="T8" fmla="*/ 18331 w 118490"/>
              <a:gd name="T9" fmla="*/ 5147 h 115442"/>
              <a:gd name="T10" fmla="*/ 28878 w 118490"/>
              <a:gd name="T11" fmla="*/ 5543 h 115442"/>
              <a:gd name="T12" fmla="*/ 41042 w 118490"/>
              <a:gd name="T13" fmla="*/ 5797 h 115442"/>
              <a:gd name="T14" fmla="*/ 54420 w 118490"/>
              <a:gd name="T15" fmla="*/ 5886 h 115442"/>
              <a:gd name="T16" fmla="*/ 61297 w 118490"/>
              <a:gd name="T17" fmla="*/ 5863 h 115442"/>
              <a:gd name="T18" fmla="*/ 74083 w 118490"/>
              <a:gd name="T19" fmla="*/ 5687 h 115442"/>
              <a:gd name="T20" fmla="*/ 85464 w 118490"/>
              <a:gd name="T21" fmla="*/ 5358 h 115442"/>
              <a:gd name="T22" fmla="*/ 95026 w 118490"/>
              <a:gd name="T23" fmla="*/ 4898 h 115442"/>
              <a:gd name="T24" fmla="*/ 102364 w 118490"/>
              <a:gd name="T25" fmla="*/ 4328 h 115442"/>
              <a:gd name="T26" fmla="*/ 107065 w 118490"/>
              <a:gd name="T27" fmla="*/ 3671 h 115442"/>
              <a:gd name="T28" fmla="*/ 108723 w 118490"/>
              <a:gd name="T29" fmla="*/ 2947 h 115442"/>
              <a:gd name="T30" fmla="*/ 108278 w 118490"/>
              <a:gd name="T31" fmla="*/ 2568 h 115442"/>
              <a:gd name="T32" fmla="*/ 105017 w 118490"/>
              <a:gd name="T33" fmla="*/ 1876 h 115442"/>
              <a:gd name="T34" fmla="*/ 98922 w 118490"/>
              <a:gd name="T35" fmla="*/ 1259 h 115442"/>
              <a:gd name="T36" fmla="*/ 90409 w 118490"/>
              <a:gd name="T37" fmla="*/ 742 h 115442"/>
              <a:gd name="T38" fmla="*/ 79884 w 118490"/>
              <a:gd name="T39" fmla="*/ 345 h 115442"/>
              <a:gd name="T40" fmla="*/ 67751 w 118490"/>
              <a:gd name="T41" fmla="*/ 90 h 115442"/>
              <a:gd name="T42" fmla="*/ 54420 w 118490"/>
              <a:gd name="T43" fmla="*/ 0 h 115442"/>
              <a:gd name="T44" fmla="*/ 47344 w 118490"/>
              <a:gd name="T45" fmla="*/ 25 h 115442"/>
              <a:gd name="T46" fmla="*/ 34559 w 118490"/>
              <a:gd name="T47" fmla="*/ 203 h 115442"/>
              <a:gd name="T48" fmla="*/ 23194 w 118490"/>
              <a:gd name="T49" fmla="*/ 533 h 115442"/>
              <a:gd name="T50" fmla="*/ 13653 w 118490"/>
              <a:gd name="T51" fmla="*/ 995 h 115442"/>
              <a:gd name="T52" fmla="*/ 6336 w 118490"/>
              <a:gd name="T53" fmla="*/ 1566 h 115442"/>
              <a:gd name="T54" fmla="*/ 1651 w 118490"/>
              <a:gd name="T55" fmla="*/ 2223 h 115442"/>
              <a:gd name="T56" fmla="*/ 0 w 118490"/>
              <a:gd name="T57" fmla="*/ 2947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5442"/>
              <a:gd name="T89" fmla="*/ 118490 w 118490"/>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5442">
                <a:moveTo>
                  <a:pt x="0" y="57785"/>
                </a:moveTo>
                <a:lnTo>
                  <a:pt x="484" y="65195"/>
                </a:lnTo>
                <a:lnTo>
                  <a:pt x="4042" y="78767"/>
                </a:lnTo>
                <a:lnTo>
                  <a:pt x="10688" y="90830"/>
                </a:lnTo>
                <a:lnTo>
                  <a:pt x="19978" y="100957"/>
                </a:lnTo>
                <a:lnTo>
                  <a:pt x="31473" y="108719"/>
                </a:lnTo>
                <a:lnTo>
                  <a:pt x="44730" y="113691"/>
                </a:lnTo>
                <a:lnTo>
                  <a:pt x="59308" y="115442"/>
                </a:lnTo>
                <a:lnTo>
                  <a:pt x="66803" y="114984"/>
                </a:lnTo>
                <a:lnTo>
                  <a:pt x="80740" y="111543"/>
                </a:lnTo>
                <a:lnTo>
                  <a:pt x="93142" y="105093"/>
                </a:lnTo>
                <a:lnTo>
                  <a:pt x="103564" y="96063"/>
                </a:lnTo>
                <a:lnTo>
                  <a:pt x="111559" y="84882"/>
                </a:lnTo>
                <a:lnTo>
                  <a:pt x="116683" y="71980"/>
                </a:lnTo>
                <a:lnTo>
                  <a:pt x="118490" y="57785"/>
                </a:lnTo>
                <a:lnTo>
                  <a:pt x="118007" y="50374"/>
                </a:lnTo>
                <a:lnTo>
                  <a:pt x="114450" y="36786"/>
                </a:lnTo>
                <a:lnTo>
                  <a:pt x="107811" y="24698"/>
                </a:lnTo>
                <a:lnTo>
                  <a:pt x="98533" y="14542"/>
                </a:lnTo>
                <a:lnTo>
                  <a:pt x="87060" y="6751"/>
                </a:lnTo>
                <a:lnTo>
                  <a:pt x="73838" y="1760"/>
                </a:lnTo>
                <a:lnTo>
                  <a:pt x="59308" y="0"/>
                </a:lnTo>
                <a:lnTo>
                  <a:pt x="51597" y="484"/>
                </a:lnTo>
                <a:lnTo>
                  <a:pt x="37664" y="3971"/>
                </a:lnTo>
                <a:lnTo>
                  <a:pt x="25278" y="10459"/>
                </a:lnTo>
                <a:lnTo>
                  <a:pt x="14878" y="19516"/>
                </a:lnTo>
                <a:lnTo>
                  <a:pt x="6906" y="30711"/>
                </a:lnTo>
                <a:lnTo>
                  <a:pt x="1799" y="43611"/>
                </a:lnTo>
                <a:lnTo>
                  <a:pt x="0" y="57785"/>
                </a:lnTo>
                <a:close/>
              </a:path>
            </a:pathLst>
          </a:custGeom>
          <a:solidFill>
            <a:srgbClr val="330066"/>
          </a:solidFill>
          <a:ln w="9525">
            <a:noFill/>
            <a:miter lim="800000"/>
            <a:headEnd/>
            <a:tailEnd/>
          </a:ln>
        </p:spPr>
        <p:txBody>
          <a:bodyPr lIns="0" tIns="0" rIns="0" bIns="0"/>
          <a:lstStyle/>
          <a:p>
            <a:endParaRPr lang="en-US"/>
          </a:p>
        </p:txBody>
      </p:sp>
      <p:sp>
        <p:nvSpPr>
          <p:cNvPr id="26636" name="object 28"/>
          <p:cNvSpPr>
            <a:spLocks noChangeArrowheads="1"/>
          </p:cNvSpPr>
          <p:nvPr/>
        </p:nvSpPr>
        <p:spPr bwMode="auto">
          <a:xfrm>
            <a:off x="8489950" y="366713"/>
            <a:ext cx="114300" cy="85725"/>
          </a:xfrm>
          <a:custGeom>
            <a:avLst/>
            <a:gdLst>
              <a:gd name="T0" fmla="*/ 0 w 115569"/>
              <a:gd name="T1" fmla="*/ 2947 h 115442"/>
              <a:gd name="T2" fmla="*/ 303 w 115569"/>
              <a:gd name="T3" fmla="*/ 3266 h 115442"/>
              <a:gd name="T4" fmla="*/ 3237 w 115569"/>
              <a:gd name="T5" fmla="*/ 3972 h 115442"/>
              <a:gd name="T6" fmla="*/ 8964 w 115569"/>
              <a:gd name="T7" fmla="*/ 4600 h 115442"/>
              <a:gd name="T8" fmla="*/ 17084 w 115569"/>
              <a:gd name="T9" fmla="*/ 5129 h 115442"/>
              <a:gd name="T10" fmla="*/ 27189 w 115569"/>
              <a:gd name="T11" fmla="*/ 5534 h 115442"/>
              <a:gd name="T12" fmla="*/ 38878 w 115569"/>
              <a:gd name="T13" fmla="*/ 5794 h 115442"/>
              <a:gd name="T14" fmla="*/ 51744 w 115569"/>
              <a:gd name="T15" fmla="*/ 5886 h 115442"/>
              <a:gd name="T16" fmla="*/ 57364 w 115569"/>
              <a:gd name="T17" fmla="*/ 5869 h 115442"/>
              <a:gd name="T18" fmla="*/ 69776 w 115569"/>
              <a:gd name="T19" fmla="*/ 5702 h 115442"/>
              <a:gd name="T20" fmla="*/ 80838 w 115569"/>
              <a:gd name="T21" fmla="*/ 5378 h 115442"/>
              <a:gd name="T22" fmla="*/ 90142 w 115569"/>
              <a:gd name="T23" fmla="*/ 4917 h 115442"/>
              <a:gd name="T24" fmla="*/ 97288 w 115569"/>
              <a:gd name="T25" fmla="*/ 4343 h 115442"/>
              <a:gd name="T26" fmla="*/ 101872 w 115569"/>
              <a:gd name="T27" fmla="*/ 3679 h 115442"/>
              <a:gd name="T28" fmla="*/ 103487 w 115569"/>
              <a:gd name="T29" fmla="*/ 2947 h 115442"/>
              <a:gd name="T30" fmla="*/ 103177 w 115569"/>
              <a:gd name="T31" fmla="*/ 2621 h 115442"/>
              <a:gd name="T32" fmla="*/ 100226 w 115569"/>
              <a:gd name="T33" fmla="*/ 1916 h 115442"/>
              <a:gd name="T34" fmla="*/ 94491 w 115569"/>
              <a:gd name="T35" fmla="*/ 1287 h 115442"/>
              <a:gd name="T36" fmla="*/ 86374 w 115569"/>
              <a:gd name="T37" fmla="*/ 758 h 115442"/>
              <a:gd name="T38" fmla="*/ 76276 w 115569"/>
              <a:gd name="T39" fmla="*/ 353 h 115442"/>
              <a:gd name="T40" fmla="*/ 64599 w 115569"/>
              <a:gd name="T41" fmla="*/ 91 h 115442"/>
              <a:gd name="T42" fmla="*/ 51744 w 115569"/>
              <a:gd name="T43" fmla="*/ 0 h 115442"/>
              <a:gd name="T44" fmla="*/ 46038 w 115569"/>
              <a:gd name="T45" fmla="*/ 19 h 115442"/>
              <a:gd name="T46" fmla="*/ 33645 w 115569"/>
              <a:gd name="T47" fmla="*/ 186 h 115442"/>
              <a:gd name="T48" fmla="*/ 22606 w 115569"/>
              <a:gd name="T49" fmla="*/ 512 h 115442"/>
              <a:gd name="T50" fmla="*/ 13318 w 115569"/>
              <a:gd name="T51" fmla="*/ 974 h 115442"/>
              <a:gd name="T52" fmla="*/ 6187 w 115569"/>
              <a:gd name="T53" fmla="*/ 1549 h 115442"/>
              <a:gd name="T54" fmla="*/ 1613 w 115569"/>
              <a:gd name="T55" fmla="*/ 2214 h 115442"/>
              <a:gd name="T56" fmla="*/ 0 w 115569"/>
              <a:gd name="T57" fmla="*/ 2947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2"/>
              <a:gd name="T89" fmla="*/ 115569 w 115569"/>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2">
                <a:moveTo>
                  <a:pt x="0" y="57785"/>
                </a:moveTo>
                <a:lnTo>
                  <a:pt x="338" y="64060"/>
                </a:lnTo>
                <a:lnTo>
                  <a:pt x="3615" y="77907"/>
                </a:lnTo>
                <a:lnTo>
                  <a:pt x="10012" y="90234"/>
                </a:lnTo>
                <a:lnTo>
                  <a:pt x="19078" y="100595"/>
                </a:lnTo>
                <a:lnTo>
                  <a:pt x="30363" y="108547"/>
                </a:lnTo>
                <a:lnTo>
                  <a:pt x="43415" y="113645"/>
                </a:lnTo>
                <a:lnTo>
                  <a:pt x="57784" y="115442"/>
                </a:lnTo>
                <a:lnTo>
                  <a:pt x="64061" y="115106"/>
                </a:lnTo>
                <a:lnTo>
                  <a:pt x="77923" y="111843"/>
                </a:lnTo>
                <a:lnTo>
                  <a:pt x="90274" y="105470"/>
                </a:lnTo>
                <a:lnTo>
                  <a:pt x="100665" y="96434"/>
                </a:lnTo>
                <a:lnTo>
                  <a:pt x="108645" y="85177"/>
                </a:lnTo>
                <a:lnTo>
                  <a:pt x="113763" y="72146"/>
                </a:lnTo>
                <a:lnTo>
                  <a:pt x="115569" y="57785"/>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5"/>
                </a:lnTo>
                <a:close/>
              </a:path>
            </a:pathLst>
          </a:custGeom>
          <a:solidFill>
            <a:srgbClr val="669999"/>
          </a:solidFill>
          <a:ln w="9525">
            <a:noFill/>
            <a:miter lim="800000"/>
            <a:headEnd/>
            <a:tailEnd/>
          </a:ln>
        </p:spPr>
        <p:txBody>
          <a:bodyPr lIns="0" tIns="0" rIns="0" bIns="0"/>
          <a:lstStyle/>
          <a:p>
            <a:endParaRPr lang="en-US"/>
          </a:p>
        </p:txBody>
      </p:sp>
      <p:sp>
        <p:nvSpPr>
          <p:cNvPr id="26637" name="object 27"/>
          <p:cNvSpPr>
            <a:spLocks noChangeArrowheads="1"/>
          </p:cNvSpPr>
          <p:nvPr/>
        </p:nvSpPr>
        <p:spPr bwMode="auto">
          <a:xfrm>
            <a:off x="8658225" y="366713"/>
            <a:ext cx="114300" cy="85725"/>
          </a:xfrm>
          <a:custGeom>
            <a:avLst/>
            <a:gdLst>
              <a:gd name="T0" fmla="*/ 0 w 115569"/>
              <a:gd name="T1" fmla="*/ 2947 h 115442"/>
              <a:gd name="T2" fmla="*/ 303 w 115569"/>
              <a:gd name="T3" fmla="*/ 3266 h 115442"/>
              <a:gd name="T4" fmla="*/ 3237 w 115569"/>
              <a:gd name="T5" fmla="*/ 3972 h 115442"/>
              <a:gd name="T6" fmla="*/ 8964 w 115569"/>
              <a:gd name="T7" fmla="*/ 4600 h 115442"/>
              <a:gd name="T8" fmla="*/ 17084 w 115569"/>
              <a:gd name="T9" fmla="*/ 5129 h 115442"/>
              <a:gd name="T10" fmla="*/ 27189 w 115569"/>
              <a:gd name="T11" fmla="*/ 5534 h 115442"/>
              <a:gd name="T12" fmla="*/ 38878 w 115569"/>
              <a:gd name="T13" fmla="*/ 5794 h 115442"/>
              <a:gd name="T14" fmla="*/ 51744 w 115569"/>
              <a:gd name="T15" fmla="*/ 5886 h 115442"/>
              <a:gd name="T16" fmla="*/ 57364 w 115569"/>
              <a:gd name="T17" fmla="*/ 5869 h 115442"/>
              <a:gd name="T18" fmla="*/ 69776 w 115569"/>
              <a:gd name="T19" fmla="*/ 5702 h 115442"/>
              <a:gd name="T20" fmla="*/ 80838 w 115569"/>
              <a:gd name="T21" fmla="*/ 5378 h 115442"/>
              <a:gd name="T22" fmla="*/ 90142 w 115569"/>
              <a:gd name="T23" fmla="*/ 4917 h 115442"/>
              <a:gd name="T24" fmla="*/ 97288 w 115569"/>
              <a:gd name="T25" fmla="*/ 4343 h 115442"/>
              <a:gd name="T26" fmla="*/ 101872 w 115569"/>
              <a:gd name="T27" fmla="*/ 3679 h 115442"/>
              <a:gd name="T28" fmla="*/ 103487 w 115569"/>
              <a:gd name="T29" fmla="*/ 2947 h 115442"/>
              <a:gd name="T30" fmla="*/ 103177 w 115569"/>
              <a:gd name="T31" fmla="*/ 2621 h 115442"/>
              <a:gd name="T32" fmla="*/ 100226 w 115569"/>
              <a:gd name="T33" fmla="*/ 1916 h 115442"/>
              <a:gd name="T34" fmla="*/ 94491 w 115569"/>
              <a:gd name="T35" fmla="*/ 1287 h 115442"/>
              <a:gd name="T36" fmla="*/ 86374 w 115569"/>
              <a:gd name="T37" fmla="*/ 758 h 115442"/>
              <a:gd name="T38" fmla="*/ 76276 w 115569"/>
              <a:gd name="T39" fmla="*/ 353 h 115442"/>
              <a:gd name="T40" fmla="*/ 64599 w 115569"/>
              <a:gd name="T41" fmla="*/ 91 h 115442"/>
              <a:gd name="T42" fmla="*/ 51744 w 115569"/>
              <a:gd name="T43" fmla="*/ 0 h 115442"/>
              <a:gd name="T44" fmla="*/ 46038 w 115569"/>
              <a:gd name="T45" fmla="*/ 19 h 115442"/>
              <a:gd name="T46" fmla="*/ 33645 w 115569"/>
              <a:gd name="T47" fmla="*/ 186 h 115442"/>
              <a:gd name="T48" fmla="*/ 22606 w 115569"/>
              <a:gd name="T49" fmla="*/ 512 h 115442"/>
              <a:gd name="T50" fmla="*/ 13318 w 115569"/>
              <a:gd name="T51" fmla="*/ 974 h 115442"/>
              <a:gd name="T52" fmla="*/ 6187 w 115569"/>
              <a:gd name="T53" fmla="*/ 1549 h 115442"/>
              <a:gd name="T54" fmla="*/ 1613 w 115569"/>
              <a:gd name="T55" fmla="*/ 2214 h 115442"/>
              <a:gd name="T56" fmla="*/ 0 w 115569"/>
              <a:gd name="T57" fmla="*/ 2947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2"/>
              <a:gd name="T89" fmla="*/ 115569 w 115569"/>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2">
                <a:moveTo>
                  <a:pt x="0" y="57785"/>
                </a:moveTo>
                <a:lnTo>
                  <a:pt x="338" y="64060"/>
                </a:lnTo>
                <a:lnTo>
                  <a:pt x="3615" y="77907"/>
                </a:lnTo>
                <a:lnTo>
                  <a:pt x="10012" y="90234"/>
                </a:lnTo>
                <a:lnTo>
                  <a:pt x="19078" y="100595"/>
                </a:lnTo>
                <a:lnTo>
                  <a:pt x="30363" y="108547"/>
                </a:lnTo>
                <a:lnTo>
                  <a:pt x="43415" y="113645"/>
                </a:lnTo>
                <a:lnTo>
                  <a:pt x="57784" y="115442"/>
                </a:lnTo>
                <a:lnTo>
                  <a:pt x="64061" y="115106"/>
                </a:lnTo>
                <a:lnTo>
                  <a:pt x="77923" y="111843"/>
                </a:lnTo>
                <a:lnTo>
                  <a:pt x="90274" y="105470"/>
                </a:lnTo>
                <a:lnTo>
                  <a:pt x="100665" y="96434"/>
                </a:lnTo>
                <a:lnTo>
                  <a:pt x="108645" y="85177"/>
                </a:lnTo>
                <a:lnTo>
                  <a:pt x="113763" y="72146"/>
                </a:lnTo>
                <a:lnTo>
                  <a:pt x="115569" y="57785"/>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5"/>
                </a:lnTo>
                <a:close/>
              </a:path>
            </a:pathLst>
          </a:custGeom>
          <a:solidFill>
            <a:srgbClr val="669999"/>
          </a:solidFill>
          <a:ln w="9525">
            <a:noFill/>
            <a:miter lim="800000"/>
            <a:headEnd/>
            <a:tailEnd/>
          </a:ln>
        </p:spPr>
        <p:txBody>
          <a:bodyPr lIns="0" tIns="0" rIns="0" bIns="0"/>
          <a:lstStyle/>
          <a:p>
            <a:endParaRPr lang="en-US"/>
          </a:p>
        </p:txBody>
      </p:sp>
      <p:sp>
        <p:nvSpPr>
          <p:cNvPr id="26638" name="object 26"/>
          <p:cNvSpPr>
            <a:spLocks noChangeArrowheads="1"/>
          </p:cNvSpPr>
          <p:nvPr/>
        </p:nvSpPr>
        <p:spPr bwMode="auto">
          <a:xfrm>
            <a:off x="8824913" y="366713"/>
            <a:ext cx="120650" cy="85725"/>
          </a:xfrm>
          <a:custGeom>
            <a:avLst/>
            <a:gdLst>
              <a:gd name="T0" fmla="*/ 0 w 120142"/>
              <a:gd name="T1" fmla="*/ 2947 h 115442"/>
              <a:gd name="T2" fmla="*/ 588 w 120142"/>
              <a:gd name="T3" fmla="*/ 3353 h 115442"/>
              <a:gd name="T4" fmla="*/ 4458 w 120142"/>
              <a:gd name="T5" fmla="*/ 4037 h 115442"/>
              <a:gd name="T6" fmla="*/ 11528 w 120142"/>
              <a:gd name="T7" fmla="*/ 4646 h 115442"/>
              <a:gd name="T8" fmla="*/ 21343 w 120142"/>
              <a:gd name="T9" fmla="*/ 5156 h 115442"/>
              <a:gd name="T10" fmla="*/ 33443 w 120142"/>
              <a:gd name="T11" fmla="*/ 5547 h 115442"/>
              <a:gd name="T12" fmla="*/ 47368 w 120142"/>
              <a:gd name="T13" fmla="*/ 5797 h 115442"/>
              <a:gd name="T14" fmla="*/ 62660 w 120142"/>
              <a:gd name="T15" fmla="*/ 5886 h 115442"/>
              <a:gd name="T16" fmla="*/ 71305 w 120142"/>
              <a:gd name="T17" fmla="*/ 5858 h 115442"/>
              <a:gd name="T18" fmla="*/ 85896 w 120142"/>
              <a:gd name="T19" fmla="*/ 5677 h 115442"/>
              <a:gd name="T20" fmla="*/ 98862 w 120142"/>
              <a:gd name="T21" fmla="*/ 5346 h 115442"/>
              <a:gd name="T22" fmla="*/ 109747 w 120142"/>
              <a:gd name="T23" fmla="*/ 4885 h 115442"/>
              <a:gd name="T24" fmla="*/ 118093 w 120142"/>
              <a:gd name="T25" fmla="*/ 4318 h 115442"/>
              <a:gd name="T26" fmla="*/ 123436 w 120142"/>
              <a:gd name="T27" fmla="*/ 3664 h 115442"/>
              <a:gd name="T28" fmla="*/ 125319 w 120142"/>
              <a:gd name="T29" fmla="*/ 2947 h 115442"/>
              <a:gd name="T30" fmla="*/ 124714 w 120142"/>
              <a:gd name="T31" fmla="*/ 2535 h 115442"/>
              <a:gd name="T32" fmla="*/ 120831 w 120142"/>
              <a:gd name="T33" fmla="*/ 1851 h 115442"/>
              <a:gd name="T34" fmla="*/ 113755 w 120142"/>
              <a:gd name="T35" fmla="*/ 1242 h 115442"/>
              <a:gd name="T36" fmla="*/ 103942 w 120142"/>
              <a:gd name="T37" fmla="*/ 731 h 115442"/>
              <a:gd name="T38" fmla="*/ 91848 w 120142"/>
              <a:gd name="T39" fmla="*/ 339 h 115442"/>
              <a:gd name="T40" fmla="*/ 77935 w 120142"/>
              <a:gd name="T41" fmla="*/ 88 h 115442"/>
              <a:gd name="T42" fmla="*/ 62660 w 120142"/>
              <a:gd name="T43" fmla="*/ 0 h 115442"/>
              <a:gd name="T44" fmla="*/ 53914 w 120142"/>
              <a:gd name="T45" fmla="*/ 29 h 115442"/>
              <a:gd name="T46" fmla="*/ 39352 w 120142"/>
              <a:gd name="T47" fmla="*/ 211 h 115442"/>
              <a:gd name="T48" fmla="*/ 26405 w 120142"/>
              <a:gd name="T49" fmla="*/ 544 h 115442"/>
              <a:gd name="T50" fmla="*/ 15541 w 120142"/>
              <a:gd name="T51" fmla="*/ 1005 h 115442"/>
              <a:gd name="T52" fmla="*/ 7211 w 120142"/>
              <a:gd name="T53" fmla="*/ 1574 h 115442"/>
              <a:gd name="T54" fmla="*/ 1881 w 120142"/>
              <a:gd name="T55" fmla="*/ 2228 h 115442"/>
              <a:gd name="T56" fmla="*/ 0 w 120142"/>
              <a:gd name="T57" fmla="*/ 2947 h 1154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142"/>
              <a:gd name="T88" fmla="*/ 0 h 115442"/>
              <a:gd name="T89" fmla="*/ 120142 w 120142"/>
              <a:gd name="T90" fmla="*/ 115442 h 1154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142" h="115442">
                <a:moveTo>
                  <a:pt x="0" y="57785"/>
                </a:moveTo>
                <a:lnTo>
                  <a:pt x="568" y="65755"/>
                </a:lnTo>
                <a:lnTo>
                  <a:pt x="4274" y="79191"/>
                </a:lnTo>
                <a:lnTo>
                  <a:pt x="11051" y="91124"/>
                </a:lnTo>
                <a:lnTo>
                  <a:pt x="20461" y="101135"/>
                </a:lnTo>
                <a:lnTo>
                  <a:pt x="32061" y="108804"/>
                </a:lnTo>
                <a:lnTo>
                  <a:pt x="45411" y="113713"/>
                </a:lnTo>
                <a:lnTo>
                  <a:pt x="60071" y="115442"/>
                </a:lnTo>
                <a:lnTo>
                  <a:pt x="68360" y="114898"/>
                </a:lnTo>
                <a:lnTo>
                  <a:pt x="82346" y="111348"/>
                </a:lnTo>
                <a:lnTo>
                  <a:pt x="94777" y="104852"/>
                </a:lnTo>
                <a:lnTo>
                  <a:pt x="105213" y="95828"/>
                </a:lnTo>
                <a:lnTo>
                  <a:pt x="113213" y="84696"/>
                </a:lnTo>
                <a:lnTo>
                  <a:pt x="118336" y="71875"/>
                </a:lnTo>
                <a:lnTo>
                  <a:pt x="120142" y="57785"/>
                </a:lnTo>
                <a:lnTo>
                  <a:pt x="119560" y="49723"/>
                </a:lnTo>
                <a:lnTo>
                  <a:pt x="115839" y="36293"/>
                </a:lnTo>
                <a:lnTo>
                  <a:pt x="109055" y="24356"/>
                </a:lnTo>
                <a:lnTo>
                  <a:pt x="99647" y="14335"/>
                </a:lnTo>
                <a:lnTo>
                  <a:pt x="88054" y="6653"/>
                </a:lnTo>
                <a:lnTo>
                  <a:pt x="74715" y="1733"/>
                </a:lnTo>
                <a:lnTo>
                  <a:pt x="60071" y="0"/>
                </a:lnTo>
                <a:lnTo>
                  <a:pt x="51688" y="559"/>
                </a:lnTo>
                <a:lnTo>
                  <a:pt x="37725" y="4139"/>
                </a:lnTo>
                <a:lnTo>
                  <a:pt x="25315" y="10666"/>
                </a:lnTo>
                <a:lnTo>
                  <a:pt x="14899" y="19718"/>
                </a:lnTo>
                <a:lnTo>
                  <a:pt x="6914" y="30870"/>
                </a:lnTo>
                <a:lnTo>
                  <a:pt x="1801" y="43700"/>
                </a:lnTo>
                <a:lnTo>
                  <a:pt x="0" y="57785"/>
                </a:lnTo>
                <a:close/>
              </a:path>
            </a:pathLst>
          </a:custGeom>
          <a:solidFill>
            <a:srgbClr val="CCCC00"/>
          </a:solidFill>
          <a:ln w="9525">
            <a:noFill/>
            <a:miter lim="800000"/>
            <a:headEnd/>
            <a:tailEnd/>
          </a:ln>
        </p:spPr>
        <p:txBody>
          <a:bodyPr lIns="0" tIns="0" rIns="0" bIns="0"/>
          <a:lstStyle/>
          <a:p>
            <a:endParaRPr lang="en-US"/>
          </a:p>
        </p:txBody>
      </p:sp>
      <p:sp>
        <p:nvSpPr>
          <p:cNvPr id="26639" name="object 25"/>
          <p:cNvSpPr>
            <a:spLocks noChangeArrowheads="1"/>
          </p:cNvSpPr>
          <p:nvPr/>
        </p:nvSpPr>
        <p:spPr bwMode="auto">
          <a:xfrm>
            <a:off x="8153400" y="492125"/>
            <a:ext cx="120650" cy="90488"/>
          </a:xfrm>
          <a:custGeom>
            <a:avLst/>
            <a:gdLst>
              <a:gd name="T0" fmla="*/ 0 w 120015"/>
              <a:gd name="T1" fmla="*/ 3597 h 119887"/>
              <a:gd name="T2" fmla="*/ 861 w 120015"/>
              <a:gd name="T3" fmla="*/ 4193 h 119887"/>
              <a:gd name="T4" fmla="*/ 5047 w 120015"/>
              <a:gd name="T5" fmla="*/ 5007 h 119887"/>
              <a:gd name="T6" fmla="*/ 12306 w 120015"/>
              <a:gd name="T7" fmla="*/ 5728 h 119887"/>
              <a:gd name="T8" fmla="*/ 22203 w 120015"/>
              <a:gd name="T9" fmla="*/ 6333 h 119887"/>
              <a:gd name="T10" fmla="*/ 34300 w 120015"/>
              <a:gd name="T11" fmla="*/ 6794 h 119887"/>
              <a:gd name="T12" fmla="*/ 48151 w 120015"/>
              <a:gd name="T13" fmla="*/ 7090 h 119887"/>
              <a:gd name="T14" fmla="*/ 63327 w 120015"/>
              <a:gd name="T15" fmla="*/ 7194 h 119887"/>
              <a:gd name="T16" fmla="*/ 73702 w 120015"/>
              <a:gd name="T17" fmla="*/ 7146 h 119887"/>
              <a:gd name="T18" fmla="*/ 88026 w 120015"/>
              <a:gd name="T19" fmla="*/ 6910 h 119887"/>
              <a:gd name="T20" fmla="*/ 100725 w 120015"/>
              <a:gd name="T21" fmla="*/ 6498 h 119887"/>
              <a:gd name="T22" fmla="*/ 111358 w 120015"/>
              <a:gd name="T23" fmla="*/ 5936 h 119887"/>
              <a:gd name="T24" fmla="*/ 119491 w 120015"/>
              <a:gd name="T25" fmla="*/ 5249 h 119887"/>
              <a:gd name="T26" fmla="*/ 124688 w 120015"/>
              <a:gd name="T27" fmla="*/ 4461 h 119887"/>
              <a:gd name="T28" fmla="*/ 126518 w 120015"/>
              <a:gd name="T29" fmla="*/ 3597 h 119887"/>
              <a:gd name="T30" fmla="*/ 125672 w 120015"/>
              <a:gd name="T31" fmla="*/ 3006 h 119887"/>
              <a:gd name="T32" fmla="*/ 121522 w 120015"/>
              <a:gd name="T33" fmla="*/ 2191 h 119887"/>
              <a:gd name="T34" fmla="*/ 114295 w 120015"/>
              <a:gd name="T35" fmla="*/ 1468 h 119887"/>
              <a:gd name="T36" fmla="*/ 104426 w 120015"/>
              <a:gd name="T37" fmla="*/ 863 h 119887"/>
              <a:gd name="T38" fmla="*/ 92352 w 120015"/>
              <a:gd name="T39" fmla="*/ 401 h 119887"/>
              <a:gd name="T40" fmla="*/ 78507 w 120015"/>
              <a:gd name="T41" fmla="*/ 104 h 119887"/>
              <a:gd name="T42" fmla="*/ 63327 w 120015"/>
              <a:gd name="T43" fmla="*/ 0 h 119887"/>
              <a:gd name="T44" fmla="*/ 52851 w 120015"/>
              <a:gd name="T45" fmla="*/ 49 h 119887"/>
              <a:gd name="T46" fmla="*/ 38532 w 120015"/>
              <a:gd name="T47" fmla="*/ 287 h 119887"/>
              <a:gd name="T48" fmla="*/ 25830 w 120015"/>
              <a:gd name="T49" fmla="*/ 698 h 119887"/>
              <a:gd name="T50" fmla="*/ 15188 w 120015"/>
              <a:gd name="T51" fmla="*/ 1260 h 119887"/>
              <a:gd name="T52" fmla="*/ 7042 w 120015"/>
              <a:gd name="T53" fmla="*/ 1946 h 119887"/>
              <a:gd name="T54" fmla="*/ 1832 w 120015"/>
              <a:gd name="T55" fmla="*/ 2733 h 119887"/>
              <a:gd name="T56" fmla="*/ 0 w 120015"/>
              <a:gd name="T57" fmla="*/ 3597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9887"/>
              <a:gd name="T89" fmla="*/ 120015 w 120015"/>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9887">
                <a:moveTo>
                  <a:pt x="0" y="59943"/>
                </a:moveTo>
                <a:lnTo>
                  <a:pt x="819" y="69875"/>
                </a:lnTo>
                <a:lnTo>
                  <a:pt x="4788" y="83443"/>
                </a:lnTo>
                <a:lnTo>
                  <a:pt x="11674" y="95467"/>
                </a:lnTo>
                <a:lnTo>
                  <a:pt x="21062" y="105534"/>
                </a:lnTo>
                <a:lnTo>
                  <a:pt x="32535" y="113234"/>
                </a:lnTo>
                <a:lnTo>
                  <a:pt x="45676" y="118156"/>
                </a:lnTo>
                <a:lnTo>
                  <a:pt x="60071" y="119887"/>
                </a:lnTo>
                <a:lnTo>
                  <a:pt x="69912" y="119086"/>
                </a:lnTo>
                <a:lnTo>
                  <a:pt x="83502" y="115148"/>
                </a:lnTo>
                <a:lnTo>
                  <a:pt x="95547" y="108292"/>
                </a:lnTo>
                <a:lnTo>
                  <a:pt x="105633" y="98931"/>
                </a:lnTo>
                <a:lnTo>
                  <a:pt x="113348" y="87478"/>
                </a:lnTo>
                <a:lnTo>
                  <a:pt x="118279" y="74345"/>
                </a:lnTo>
                <a:lnTo>
                  <a:pt x="120015" y="59943"/>
                </a:lnTo>
                <a:lnTo>
                  <a:pt x="119213" y="50102"/>
                </a:lnTo>
                <a:lnTo>
                  <a:pt x="115275" y="36512"/>
                </a:lnTo>
                <a:lnTo>
                  <a:pt x="108419" y="24467"/>
                </a:lnTo>
                <a:lnTo>
                  <a:pt x="99058" y="14381"/>
                </a:lnTo>
                <a:lnTo>
                  <a:pt x="87605" y="6666"/>
                </a:lnTo>
                <a:lnTo>
                  <a:pt x="74472" y="1735"/>
                </a:lnTo>
                <a:lnTo>
                  <a:pt x="60071" y="0"/>
                </a:lnTo>
                <a:lnTo>
                  <a:pt x="50135" y="816"/>
                </a:lnTo>
                <a:lnTo>
                  <a:pt x="36551" y="4768"/>
                </a:lnTo>
                <a:lnTo>
                  <a:pt x="24502" y="11629"/>
                </a:lnTo>
                <a:lnTo>
                  <a:pt x="14407" y="20989"/>
                </a:lnTo>
                <a:lnTo>
                  <a:pt x="6680" y="32435"/>
                </a:lnTo>
                <a:lnTo>
                  <a:pt x="1739" y="45557"/>
                </a:lnTo>
                <a:lnTo>
                  <a:pt x="0" y="59943"/>
                </a:lnTo>
                <a:close/>
              </a:path>
            </a:pathLst>
          </a:custGeom>
          <a:solidFill>
            <a:srgbClr val="330066"/>
          </a:solidFill>
          <a:ln w="9525">
            <a:noFill/>
            <a:miter lim="800000"/>
            <a:headEnd/>
            <a:tailEnd/>
          </a:ln>
        </p:spPr>
        <p:txBody>
          <a:bodyPr lIns="0" tIns="0" rIns="0" bIns="0"/>
          <a:lstStyle/>
          <a:p>
            <a:endParaRPr lang="en-US"/>
          </a:p>
        </p:txBody>
      </p:sp>
      <p:sp>
        <p:nvSpPr>
          <p:cNvPr id="26640" name="object 24"/>
          <p:cNvSpPr>
            <a:spLocks noChangeArrowheads="1"/>
          </p:cNvSpPr>
          <p:nvPr/>
        </p:nvSpPr>
        <p:spPr bwMode="auto">
          <a:xfrm>
            <a:off x="8321675" y="492125"/>
            <a:ext cx="117475" cy="90488"/>
          </a:xfrm>
          <a:custGeom>
            <a:avLst/>
            <a:gdLst>
              <a:gd name="T0" fmla="*/ 0 w 118490"/>
              <a:gd name="T1" fmla="*/ 3597 h 119887"/>
              <a:gd name="T2" fmla="*/ 661 w 118490"/>
              <a:gd name="T3" fmla="*/ 4160 h 119887"/>
              <a:gd name="T4" fmla="*/ 4175 w 118490"/>
              <a:gd name="T5" fmla="*/ 4982 h 119887"/>
              <a:gd name="T6" fmla="*/ 10377 w 118490"/>
              <a:gd name="T7" fmla="*/ 5711 h 119887"/>
              <a:gd name="T8" fmla="*/ 18885 w 118490"/>
              <a:gd name="T9" fmla="*/ 6323 h 119887"/>
              <a:gd name="T10" fmla="*/ 29316 w 118490"/>
              <a:gd name="T11" fmla="*/ 6790 h 119887"/>
              <a:gd name="T12" fmla="*/ 41288 w 118490"/>
              <a:gd name="T13" fmla="*/ 7089 h 119887"/>
              <a:gd name="T14" fmla="*/ 54420 w 118490"/>
              <a:gd name="T15" fmla="*/ 7194 h 119887"/>
              <a:gd name="T16" fmla="*/ 62823 w 118490"/>
              <a:gd name="T17" fmla="*/ 7152 h 119887"/>
              <a:gd name="T18" fmla="*/ 75240 w 118490"/>
              <a:gd name="T19" fmla="*/ 6920 h 119887"/>
              <a:gd name="T20" fmla="*/ 86266 w 118490"/>
              <a:gd name="T21" fmla="*/ 6511 h 119887"/>
              <a:gd name="T22" fmla="*/ 95511 w 118490"/>
              <a:gd name="T23" fmla="*/ 5948 h 119887"/>
              <a:gd name="T24" fmla="*/ 102595 w 118490"/>
              <a:gd name="T25" fmla="*/ 5259 h 119887"/>
              <a:gd name="T26" fmla="*/ 107125 w 118490"/>
              <a:gd name="T27" fmla="*/ 4466 h 119887"/>
              <a:gd name="T28" fmla="*/ 108723 w 118490"/>
              <a:gd name="T29" fmla="*/ 3597 h 119887"/>
              <a:gd name="T30" fmla="*/ 108074 w 118490"/>
              <a:gd name="T31" fmla="*/ 3039 h 119887"/>
              <a:gd name="T32" fmla="*/ 104576 w 118490"/>
              <a:gd name="T33" fmla="*/ 2215 h 119887"/>
              <a:gd name="T34" fmla="*/ 98385 w 118490"/>
              <a:gd name="T35" fmla="*/ 1485 h 119887"/>
              <a:gd name="T36" fmla="*/ 89887 w 118490"/>
              <a:gd name="T37" fmla="*/ 873 h 119887"/>
              <a:gd name="T38" fmla="*/ 79468 w 118490"/>
              <a:gd name="T39" fmla="*/ 405 h 119887"/>
              <a:gd name="T40" fmla="*/ 67520 w 118490"/>
              <a:gd name="T41" fmla="*/ 106 h 119887"/>
              <a:gd name="T42" fmla="*/ 54420 w 118490"/>
              <a:gd name="T43" fmla="*/ 0 h 119887"/>
              <a:gd name="T44" fmla="*/ 45904 w 118490"/>
              <a:gd name="T45" fmla="*/ 43 h 119887"/>
              <a:gd name="T46" fmla="*/ 33470 w 118490"/>
              <a:gd name="T47" fmla="*/ 275 h 119887"/>
              <a:gd name="T48" fmla="*/ 22440 w 118490"/>
              <a:gd name="T49" fmla="*/ 685 h 119887"/>
              <a:gd name="T50" fmla="*/ 13196 w 118490"/>
              <a:gd name="T51" fmla="*/ 1248 h 119887"/>
              <a:gd name="T52" fmla="*/ 6119 w 118490"/>
              <a:gd name="T53" fmla="*/ 1937 h 119887"/>
              <a:gd name="T54" fmla="*/ 1593 w 118490"/>
              <a:gd name="T55" fmla="*/ 2729 h 119887"/>
              <a:gd name="T56" fmla="*/ 0 w 118490"/>
              <a:gd name="T57" fmla="*/ 3597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9887"/>
              <a:gd name="T89" fmla="*/ 118490 w 118490"/>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9887">
                <a:moveTo>
                  <a:pt x="0" y="59943"/>
                </a:moveTo>
                <a:lnTo>
                  <a:pt x="721" y="69331"/>
                </a:lnTo>
                <a:lnTo>
                  <a:pt x="4550" y="83032"/>
                </a:lnTo>
                <a:lnTo>
                  <a:pt x="11309" y="95183"/>
                </a:lnTo>
                <a:lnTo>
                  <a:pt x="20581" y="105362"/>
                </a:lnTo>
                <a:lnTo>
                  <a:pt x="31949" y="113152"/>
                </a:lnTo>
                <a:lnTo>
                  <a:pt x="44997" y="118134"/>
                </a:lnTo>
                <a:lnTo>
                  <a:pt x="59308" y="119887"/>
                </a:lnTo>
                <a:lnTo>
                  <a:pt x="68466" y="119174"/>
                </a:lnTo>
                <a:lnTo>
                  <a:pt x="81999" y="115321"/>
                </a:lnTo>
                <a:lnTo>
                  <a:pt x="94015" y="108500"/>
                </a:lnTo>
                <a:lnTo>
                  <a:pt x="104092" y="99131"/>
                </a:lnTo>
                <a:lnTo>
                  <a:pt x="111811" y="87636"/>
                </a:lnTo>
                <a:lnTo>
                  <a:pt x="116751" y="74433"/>
                </a:lnTo>
                <a:lnTo>
                  <a:pt x="118490" y="59943"/>
                </a:lnTo>
                <a:lnTo>
                  <a:pt x="117783" y="50648"/>
                </a:lnTo>
                <a:lnTo>
                  <a:pt x="113970" y="36924"/>
                </a:lnTo>
                <a:lnTo>
                  <a:pt x="107223" y="24752"/>
                </a:lnTo>
                <a:lnTo>
                  <a:pt x="97963" y="14553"/>
                </a:lnTo>
                <a:lnTo>
                  <a:pt x="86610" y="6748"/>
                </a:lnTo>
                <a:lnTo>
                  <a:pt x="73585" y="1757"/>
                </a:lnTo>
                <a:lnTo>
                  <a:pt x="59308" y="0"/>
                </a:lnTo>
                <a:lnTo>
                  <a:pt x="50028" y="728"/>
                </a:lnTo>
                <a:lnTo>
                  <a:pt x="36477" y="4595"/>
                </a:lnTo>
                <a:lnTo>
                  <a:pt x="24456" y="11422"/>
                </a:lnTo>
                <a:lnTo>
                  <a:pt x="14381" y="20789"/>
                </a:lnTo>
                <a:lnTo>
                  <a:pt x="6669" y="32278"/>
                </a:lnTo>
                <a:lnTo>
                  <a:pt x="1736" y="45469"/>
                </a:lnTo>
                <a:lnTo>
                  <a:pt x="0" y="59943"/>
                </a:lnTo>
                <a:close/>
              </a:path>
            </a:pathLst>
          </a:custGeom>
          <a:solidFill>
            <a:srgbClr val="669999"/>
          </a:solidFill>
          <a:ln w="9525">
            <a:noFill/>
            <a:miter lim="800000"/>
            <a:headEnd/>
            <a:tailEnd/>
          </a:ln>
        </p:spPr>
        <p:txBody>
          <a:bodyPr lIns="0" tIns="0" rIns="0" bIns="0"/>
          <a:lstStyle/>
          <a:p>
            <a:endParaRPr lang="en-US"/>
          </a:p>
        </p:txBody>
      </p:sp>
      <p:sp>
        <p:nvSpPr>
          <p:cNvPr id="26641" name="object 23"/>
          <p:cNvSpPr>
            <a:spLocks noChangeArrowheads="1"/>
          </p:cNvSpPr>
          <p:nvPr/>
        </p:nvSpPr>
        <p:spPr bwMode="auto">
          <a:xfrm>
            <a:off x="8489950" y="492125"/>
            <a:ext cx="114300" cy="90488"/>
          </a:xfrm>
          <a:custGeom>
            <a:avLst/>
            <a:gdLst>
              <a:gd name="T0" fmla="*/ 0 w 115569"/>
              <a:gd name="T1" fmla="*/ 3597 h 119887"/>
              <a:gd name="T2" fmla="*/ 488 w 115569"/>
              <a:gd name="T3" fmla="*/ 4095 h 119887"/>
              <a:gd name="T4" fmla="*/ 3681 w 115569"/>
              <a:gd name="T5" fmla="*/ 4932 h 119887"/>
              <a:gd name="T6" fmla="*/ 9521 w 115569"/>
              <a:gd name="T7" fmla="*/ 5677 h 119887"/>
              <a:gd name="T8" fmla="*/ 17626 w 115569"/>
              <a:gd name="T9" fmla="*/ 6302 h 119887"/>
              <a:gd name="T10" fmla="*/ 27619 w 115569"/>
              <a:gd name="T11" fmla="*/ 6780 h 119887"/>
              <a:gd name="T12" fmla="*/ 39119 w 115569"/>
              <a:gd name="T13" fmla="*/ 7087 h 119887"/>
              <a:gd name="T14" fmla="*/ 51744 w 115569"/>
              <a:gd name="T15" fmla="*/ 7194 h 119887"/>
              <a:gd name="T16" fmla="*/ 58881 w 115569"/>
              <a:gd name="T17" fmla="*/ 7161 h 119887"/>
              <a:gd name="T18" fmla="*/ 70927 w 115569"/>
              <a:gd name="T19" fmla="*/ 6938 h 119887"/>
              <a:gd name="T20" fmla="*/ 81636 w 115569"/>
              <a:gd name="T21" fmla="*/ 6533 h 119887"/>
              <a:gd name="T22" fmla="*/ 90626 w 115569"/>
              <a:gd name="T23" fmla="*/ 5970 h 119887"/>
              <a:gd name="T24" fmla="*/ 97516 w 115569"/>
              <a:gd name="T25" fmla="*/ 5276 h 119887"/>
              <a:gd name="T26" fmla="*/ 101932 w 115569"/>
              <a:gd name="T27" fmla="*/ 4476 h 119887"/>
              <a:gd name="T28" fmla="*/ 103487 w 115569"/>
              <a:gd name="T29" fmla="*/ 3597 h 119887"/>
              <a:gd name="T30" fmla="*/ 103000 w 115569"/>
              <a:gd name="T31" fmla="*/ 3100 h 119887"/>
              <a:gd name="T32" fmla="*/ 99808 w 115569"/>
              <a:gd name="T33" fmla="*/ 2261 h 119887"/>
              <a:gd name="T34" fmla="*/ 93968 w 115569"/>
              <a:gd name="T35" fmla="*/ 1517 h 119887"/>
              <a:gd name="T36" fmla="*/ 85862 w 115569"/>
              <a:gd name="T37" fmla="*/ 893 h 119887"/>
              <a:gd name="T38" fmla="*/ 75870 w 115569"/>
              <a:gd name="T39" fmla="*/ 414 h 119887"/>
              <a:gd name="T40" fmla="*/ 64368 w 115569"/>
              <a:gd name="T41" fmla="*/ 108 h 119887"/>
              <a:gd name="T42" fmla="*/ 51744 w 115569"/>
              <a:gd name="T43" fmla="*/ 0 h 119887"/>
              <a:gd name="T44" fmla="*/ 44608 w 115569"/>
              <a:gd name="T45" fmla="*/ 34 h 119887"/>
              <a:gd name="T46" fmla="*/ 32561 w 115569"/>
              <a:gd name="T47" fmla="*/ 255 h 119887"/>
              <a:gd name="T48" fmla="*/ 21853 w 115569"/>
              <a:gd name="T49" fmla="*/ 660 h 119887"/>
              <a:gd name="T50" fmla="*/ 12862 w 115569"/>
              <a:gd name="T51" fmla="*/ 1223 h 119887"/>
              <a:gd name="T52" fmla="*/ 5970 w 115569"/>
              <a:gd name="T53" fmla="*/ 1918 h 119887"/>
              <a:gd name="T54" fmla="*/ 1556 w 115569"/>
              <a:gd name="T55" fmla="*/ 2718 h 119887"/>
              <a:gd name="T56" fmla="*/ 0 w 115569"/>
              <a:gd name="T57" fmla="*/ 3597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7"/>
              <a:gd name="T89" fmla="*/ 115569 w 115569"/>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7">
                <a:moveTo>
                  <a:pt x="0" y="59943"/>
                </a:moveTo>
                <a:lnTo>
                  <a:pt x="546" y="68227"/>
                </a:lnTo>
                <a:lnTo>
                  <a:pt x="4111" y="82198"/>
                </a:lnTo>
                <a:lnTo>
                  <a:pt x="10632" y="94605"/>
                </a:lnTo>
                <a:lnTo>
                  <a:pt x="19684" y="105013"/>
                </a:lnTo>
                <a:lnTo>
                  <a:pt x="30843" y="112986"/>
                </a:lnTo>
                <a:lnTo>
                  <a:pt x="43685" y="118090"/>
                </a:lnTo>
                <a:lnTo>
                  <a:pt x="57784" y="119887"/>
                </a:lnTo>
                <a:lnTo>
                  <a:pt x="65754" y="119322"/>
                </a:lnTo>
                <a:lnTo>
                  <a:pt x="79206" y="115632"/>
                </a:lnTo>
                <a:lnTo>
                  <a:pt x="91165" y="108880"/>
                </a:lnTo>
                <a:lnTo>
                  <a:pt x="101205" y="99499"/>
                </a:lnTo>
                <a:lnTo>
                  <a:pt x="108902" y="87926"/>
                </a:lnTo>
                <a:lnTo>
                  <a:pt x="113832" y="74596"/>
                </a:lnTo>
                <a:lnTo>
                  <a:pt x="115569" y="59943"/>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3"/>
                </a:lnTo>
                <a:close/>
              </a:path>
            </a:pathLst>
          </a:custGeom>
          <a:solidFill>
            <a:srgbClr val="669999"/>
          </a:solidFill>
          <a:ln w="9525">
            <a:noFill/>
            <a:miter lim="800000"/>
            <a:headEnd/>
            <a:tailEnd/>
          </a:ln>
        </p:spPr>
        <p:txBody>
          <a:bodyPr lIns="0" tIns="0" rIns="0" bIns="0"/>
          <a:lstStyle/>
          <a:p>
            <a:endParaRPr lang="en-US"/>
          </a:p>
        </p:txBody>
      </p:sp>
      <p:sp>
        <p:nvSpPr>
          <p:cNvPr id="26642" name="object 22"/>
          <p:cNvSpPr>
            <a:spLocks noChangeArrowheads="1"/>
          </p:cNvSpPr>
          <p:nvPr/>
        </p:nvSpPr>
        <p:spPr bwMode="auto">
          <a:xfrm>
            <a:off x="8658225" y="492125"/>
            <a:ext cx="114300" cy="90488"/>
          </a:xfrm>
          <a:custGeom>
            <a:avLst/>
            <a:gdLst>
              <a:gd name="T0" fmla="*/ 0 w 115569"/>
              <a:gd name="T1" fmla="*/ 3597 h 119887"/>
              <a:gd name="T2" fmla="*/ 488 w 115569"/>
              <a:gd name="T3" fmla="*/ 4095 h 119887"/>
              <a:gd name="T4" fmla="*/ 3681 w 115569"/>
              <a:gd name="T5" fmla="*/ 4932 h 119887"/>
              <a:gd name="T6" fmla="*/ 9521 w 115569"/>
              <a:gd name="T7" fmla="*/ 5677 h 119887"/>
              <a:gd name="T8" fmla="*/ 17626 w 115569"/>
              <a:gd name="T9" fmla="*/ 6302 h 119887"/>
              <a:gd name="T10" fmla="*/ 27619 w 115569"/>
              <a:gd name="T11" fmla="*/ 6780 h 119887"/>
              <a:gd name="T12" fmla="*/ 39119 w 115569"/>
              <a:gd name="T13" fmla="*/ 7087 h 119887"/>
              <a:gd name="T14" fmla="*/ 51744 w 115569"/>
              <a:gd name="T15" fmla="*/ 7194 h 119887"/>
              <a:gd name="T16" fmla="*/ 58881 w 115569"/>
              <a:gd name="T17" fmla="*/ 7161 h 119887"/>
              <a:gd name="T18" fmla="*/ 70927 w 115569"/>
              <a:gd name="T19" fmla="*/ 6938 h 119887"/>
              <a:gd name="T20" fmla="*/ 81636 w 115569"/>
              <a:gd name="T21" fmla="*/ 6533 h 119887"/>
              <a:gd name="T22" fmla="*/ 90626 w 115569"/>
              <a:gd name="T23" fmla="*/ 5970 h 119887"/>
              <a:gd name="T24" fmla="*/ 97516 w 115569"/>
              <a:gd name="T25" fmla="*/ 5276 h 119887"/>
              <a:gd name="T26" fmla="*/ 101932 w 115569"/>
              <a:gd name="T27" fmla="*/ 4476 h 119887"/>
              <a:gd name="T28" fmla="*/ 103487 w 115569"/>
              <a:gd name="T29" fmla="*/ 3597 h 119887"/>
              <a:gd name="T30" fmla="*/ 103000 w 115569"/>
              <a:gd name="T31" fmla="*/ 3100 h 119887"/>
              <a:gd name="T32" fmla="*/ 99808 w 115569"/>
              <a:gd name="T33" fmla="*/ 2261 h 119887"/>
              <a:gd name="T34" fmla="*/ 93968 w 115569"/>
              <a:gd name="T35" fmla="*/ 1517 h 119887"/>
              <a:gd name="T36" fmla="*/ 85862 w 115569"/>
              <a:gd name="T37" fmla="*/ 893 h 119887"/>
              <a:gd name="T38" fmla="*/ 75870 w 115569"/>
              <a:gd name="T39" fmla="*/ 414 h 119887"/>
              <a:gd name="T40" fmla="*/ 64368 w 115569"/>
              <a:gd name="T41" fmla="*/ 108 h 119887"/>
              <a:gd name="T42" fmla="*/ 51744 w 115569"/>
              <a:gd name="T43" fmla="*/ 0 h 119887"/>
              <a:gd name="T44" fmla="*/ 44608 w 115569"/>
              <a:gd name="T45" fmla="*/ 34 h 119887"/>
              <a:gd name="T46" fmla="*/ 32561 w 115569"/>
              <a:gd name="T47" fmla="*/ 255 h 119887"/>
              <a:gd name="T48" fmla="*/ 21853 w 115569"/>
              <a:gd name="T49" fmla="*/ 660 h 119887"/>
              <a:gd name="T50" fmla="*/ 12862 w 115569"/>
              <a:gd name="T51" fmla="*/ 1223 h 119887"/>
              <a:gd name="T52" fmla="*/ 5970 w 115569"/>
              <a:gd name="T53" fmla="*/ 1918 h 119887"/>
              <a:gd name="T54" fmla="*/ 1556 w 115569"/>
              <a:gd name="T55" fmla="*/ 2718 h 119887"/>
              <a:gd name="T56" fmla="*/ 0 w 115569"/>
              <a:gd name="T57" fmla="*/ 3597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7"/>
              <a:gd name="T89" fmla="*/ 115569 w 115569"/>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7">
                <a:moveTo>
                  <a:pt x="0" y="59943"/>
                </a:moveTo>
                <a:lnTo>
                  <a:pt x="546" y="68227"/>
                </a:lnTo>
                <a:lnTo>
                  <a:pt x="4111" y="82198"/>
                </a:lnTo>
                <a:lnTo>
                  <a:pt x="10632" y="94605"/>
                </a:lnTo>
                <a:lnTo>
                  <a:pt x="19684" y="105013"/>
                </a:lnTo>
                <a:lnTo>
                  <a:pt x="30843" y="112986"/>
                </a:lnTo>
                <a:lnTo>
                  <a:pt x="43685" y="118090"/>
                </a:lnTo>
                <a:lnTo>
                  <a:pt x="57784" y="119887"/>
                </a:lnTo>
                <a:lnTo>
                  <a:pt x="65754" y="119322"/>
                </a:lnTo>
                <a:lnTo>
                  <a:pt x="79206" y="115632"/>
                </a:lnTo>
                <a:lnTo>
                  <a:pt x="91165" y="108880"/>
                </a:lnTo>
                <a:lnTo>
                  <a:pt x="101205" y="99499"/>
                </a:lnTo>
                <a:lnTo>
                  <a:pt x="108902" y="87926"/>
                </a:lnTo>
                <a:lnTo>
                  <a:pt x="113832" y="74596"/>
                </a:lnTo>
                <a:lnTo>
                  <a:pt x="115569" y="59943"/>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3"/>
                </a:lnTo>
                <a:close/>
              </a:path>
            </a:pathLst>
          </a:custGeom>
          <a:solidFill>
            <a:srgbClr val="CCCC00"/>
          </a:solidFill>
          <a:ln w="9525">
            <a:noFill/>
            <a:miter lim="800000"/>
            <a:headEnd/>
            <a:tailEnd/>
          </a:ln>
        </p:spPr>
        <p:txBody>
          <a:bodyPr lIns="0" tIns="0" rIns="0" bIns="0"/>
          <a:lstStyle/>
          <a:p>
            <a:endParaRPr lang="en-US"/>
          </a:p>
        </p:txBody>
      </p:sp>
      <p:sp>
        <p:nvSpPr>
          <p:cNvPr id="26643" name="object 21"/>
          <p:cNvSpPr>
            <a:spLocks noChangeArrowheads="1"/>
          </p:cNvSpPr>
          <p:nvPr/>
        </p:nvSpPr>
        <p:spPr bwMode="auto">
          <a:xfrm>
            <a:off x="8153400" y="617538"/>
            <a:ext cx="120650" cy="90487"/>
          </a:xfrm>
          <a:custGeom>
            <a:avLst/>
            <a:gdLst>
              <a:gd name="T0" fmla="*/ 0 w 120015"/>
              <a:gd name="T1" fmla="*/ 3596 h 119887"/>
              <a:gd name="T2" fmla="*/ 861 w 120015"/>
              <a:gd name="T3" fmla="*/ 4192 h 119887"/>
              <a:gd name="T4" fmla="*/ 5047 w 120015"/>
              <a:gd name="T5" fmla="*/ 5007 h 119887"/>
              <a:gd name="T6" fmla="*/ 12306 w 120015"/>
              <a:gd name="T7" fmla="*/ 5728 h 119887"/>
              <a:gd name="T8" fmla="*/ 22203 w 120015"/>
              <a:gd name="T9" fmla="*/ 6332 h 119887"/>
              <a:gd name="T10" fmla="*/ 34300 w 120015"/>
              <a:gd name="T11" fmla="*/ 6794 h 119887"/>
              <a:gd name="T12" fmla="*/ 48151 w 120015"/>
              <a:gd name="T13" fmla="*/ 7090 h 119887"/>
              <a:gd name="T14" fmla="*/ 63327 w 120015"/>
              <a:gd name="T15" fmla="*/ 7193 h 119887"/>
              <a:gd name="T16" fmla="*/ 73702 w 120015"/>
              <a:gd name="T17" fmla="*/ 7145 h 119887"/>
              <a:gd name="T18" fmla="*/ 88026 w 120015"/>
              <a:gd name="T19" fmla="*/ 6909 h 119887"/>
              <a:gd name="T20" fmla="*/ 100725 w 120015"/>
              <a:gd name="T21" fmla="*/ 6497 h 119887"/>
              <a:gd name="T22" fmla="*/ 111358 w 120015"/>
              <a:gd name="T23" fmla="*/ 5936 h 119887"/>
              <a:gd name="T24" fmla="*/ 119491 w 120015"/>
              <a:gd name="T25" fmla="*/ 5249 h 119887"/>
              <a:gd name="T26" fmla="*/ 124688 w 120015"/>
              <a:gd name="T27" fmla="*/ 4461 h 119887"/>
              <a:gd name="T28" fmla="*/ 126518 w 120015"/>
              <a:gd name="T29" fmla="*/ 3596 h 119887"/>
              <a:gd name="T30" fmla="*/ 125672 w 120015"/>
              <a:gd name="T31" fmla="*/ 3006 h 119887"/>
              <a:gd name="T32" fmla="*/ 121522 w 120015"/>
              <a:gd name="T33" fmla="*/ 2191 h 119887"/>
              <a:gd name="T34" fmla="*/ 114295 w 120015"/>
              <a:gd name="T35" fmla="*/ 1468 h 119887"/>
              <a:gd name="T36" fmla="*/ 104426 w 120015"/>
              <a:gd name="T37" fmla="*/ 863 h 119887"/>
              <a:gd name="T38" fmla="*/ 92352 w 120015"/>
              <a:gd name="T39" fmla="*/ 401 h 119887"/>
              <a:gd name="T40" fmla="*/ 78507 w 120015"/>
              <a:gd name="T41" fmla="*/ 104 h 119887"/>
              <a:gd name="T42" fmla="*/ 63327 w 120015"/>
              <a:gd name="T43" fmla="*/ 0 h 119887"/>
              <a:gd name="T44" fmla="*/ 52851 w 120015"/>
              <a:gd name="T45" fmla="*/ 49 h 119887"/>
              <a:gd name="T46" fmla="*/ 38532 w 120015"/>
              <a:gd name="T47" fmla="*/ 287 h 119887"/>
              <a:gd name="T48" fmla="*/ 25830 w 120015"/>
              <a:gd name="T49" fmla="*/ 698 h 119887"/>
              <a:gd name="T50" fmla="*/ 15188 w 120015"/>
              <a:gd name="T51" fmla="*/ 1260 h 119887"/>
              <a:gd name="T52" fmla="*/ 7042 w 120015"/>
              <a:gd name="T53" fmla="*/ 1946 h 119887"/>
              <a:gd name="T54" fmla="*/ 1832 w 120015"/>
              <a:gd name="T55" fmla="*/ 2733 h 119887"/>
              <a:gd name="T56" fmla="*/ 0 w 120015"/>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9887"/>
              <a:gd name="T89" fmla="*/ 120015 w 120015"/>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9887">
                <a:moveTo>
                  <a:pt x="0" y="59944"/>
                </a:moveTo>
                <a:lnTo>
                  <a:pt x="819" y="69875"/>
                </a:lnTo>
                <a:lnTo>
                  <a:pt x="4788" y="83443"/>
                </a:lnTo>
                <a:lnTo>
                  <a:pt x="11674" y="95467"/>
                </a:lnTo>
                <a:lnTo>
                  <a:pt x="21062" y="105534"/>
                </a:lnTo>
                <a:lnTo>
                  <a:pt x="32535" y="113234"/>
                </a:lnTo>
                <a:lnTo>
                  <a:pt x="45676" y="118156"/>
                </a:lnTo>
                <a:lnTo>
                  <a:pt x="60071" y="119887"/>
                </a:lnTo>
                <a:lnTo>
                  <a:pt x="69912" y="119086"/>
                </a:lnTo>
                <a:lnTo>
                  <a:pt x="83502" y="115148"/>
                </a:lnTo>
                <a:lnTo>
                  <a:pt x="95547" y="108292"/>
                </a:lnTo>
                <a:lnTo>
                  <a:pt x="105633" y="98931"/>
                </a:lnTo>
                <a:lnTo>
                  <a:pt x="113348" y="87478"/>
                </a:lnTo>
                <a:lnTo>
                  <a:pt x="118279" y="74345"/>
                </a:lnTo>
                <a:lnTo>
                  <a:pt x="120015" y="59944"/>
                </a:lnTo>
                <a:lnTo>
                  <a:pt x="119213" y="50102"/>
                </a:lnTo>
                <a:lnTo>
                  <a:pt x="115275" y="36512"/>
                </a:lnTo>
                <a:lnTo>
                  <a:pt x="108419" y="24467"/>
                </a:lnTo>
                <a:lnTo>
                  <a:pt x="99058" y="14381"/>
                </a:lnTo>
                <a:lnTo>
                  <a:pt x="87605" y="6666"/>
                </a:lnTo>
                <a:lnTo>
                  <a:pt x="74472" y="1735"/>
                </a:lnTo>
                <a:lnTo>
                  <a:pt x="60071" y="0"/>
                </a:lnTo>
                <a:lnTo>
                  <a:pt x="50135" y="816"/>
                </a:lnTo>
                <a:lnTo>
                  <a:pt x="36551" y="4768"/>
                </a:lnTo>
                <a:lnTo>
                  <a:pt x="24502" y="11629"/>
                </a:lnTo>
                <a:lnTo>
                  <a:pt x="14407" y="20989"/>
                </a:lnTo>
                <a:lnTo>
                  <a:pt x="6680" y="32435"/>
                </a:lnTo>
                <a:lnTo>
                  <a:pt x="1739" y="45557"/>
                </a:lnTo>
                <a:lnTo>
                  <a:pt x="0" y="59944"/>
                </a:lnTo>
                <a:close/>
              </a:path>
            </a:pathLst>
          </a:custGeom>
          <a:solidFill>
            <a:srgbClr val="669999"/>
          </a:solidFill>
          <a:ln w="9525">
            <a:noFill/>
            <a:miter lim="800000"/>
            <a:headEnd/>
            <a:tailEnd/>
          </a:ln>
        </p:spPr>
        <p:txBody>
          <a:bodyPr lIns="0" tIns="0" rIns="0" bIns="0"/>
          <a:lstStyle/>
          <a:p>
            <a:endParaRPr lang="en-US"/>
          </a:p>
        </p:txBody>
      </p:sp>
      <p:sp>
        <p:nvSpPr>
          <p:cNvPr id="26644" name="object 20"/>
          <p:cNvSpPr>
            <a:spLocks noChangeArrowheads="1"/>
          </p:cNvSpPr>
          <p:nvPr/>
        </p:nvSpPr>
        <p:spPr bwMode="auto">
          <a:xfrm>
            <a:off x="8321675" y="617538"/>
            <a:ext cx="117475" cy="90487"/>
          </a:xfrm>
          <a:custGeom>
            <a:avLst/>
            <a:gdLst>
              <a:gd name="T0" fmla="*/ 0 w 118490"/>
              <a:gd name="T1" fmla="*/ 3596 h 119887"/>
              <a:gd name="T2" fmla="*/ 661 w 118490"/>
              <a:gd name="T3" fmla="*/ 4160 h 119887"/>
              <a:gd name="T4" fmla="*/ 4175 w 118490"/>
              <a:gd name="T5" fmla="*/ 4981 h 119887"/>
              <a:gd name="T6" fmla="*/ 10377 w 118490"/>
              <a:gd name="T7" fmla="*/ 5711 h 119887"/>
              <a:gd name="T8" fmla="*/ 18885 w 118490"/>
              <a:gd name="T9" fmla="*/ 6322 h 119887"/>
              <a:gd name="T10" fmla="*/ 29316 w 118490"/>
              <a:gd name="T11" fmla="*/ 6789 h 119887"/>
              <a:gd name="T12" fmla="*/ 41288 w 118490"/>
              <a:gd name="T13" fmla="*/ 7088 h 119887"/>
              <a:gd name="T14" fmla="*/ 54420 w 118490"/>
              <a:gd name="T15" fmla="*/ 7193 h 119887"/>
              <a:gd name="T16" fmla="*/ 62823 w 118490"/>
              <a:gd name="T17" fmla="*/ 7150 h 119887"/>
              <a:gd name="T18" fmla="*/ 75240 w 118490"/>
              <a:gd name="T19" fmla="*/ 6919 h 119887"/>
              <a:gd name="T20" fmla="*/ 86266 w 118490"/>
              <a:gd name="T21" fmla="*/ 6510 h 119887"/>
              <a:gd name="T22" fmla="*/ 95511 w 118490"/>
              <a:gd name="T23" fmla="*/ 5948 h 119887"/>
              <a:gd name="T24" fmla="*/ 102595 w 118490"/>
              <a:gd name="T25" fmla="*/ 5258 h 119887"/>
              <a:gd name="T26" fmla="*/ 107125 w 118490"/>
              <a:gd name="T27" fmla="*/ 4466 h 119887"/>
              <a:gd name="T28" fmla="*/ 108723 w 118490"/>
              <a:gd name="T29" fmla="*/ 3596 h 119887"/>
              <a:gd name="T30" fmla="*/ 108074 w 118490"/>
              <a:gd name="T31" fmla="*/ 3039 h 119887"/>
              <a:gd name="T32" fmla="*/ 104576 w 118490"/>
              <a:gd name="T33" fmla="*/ 2215 h 119887"/>
              <a:gd name="T34" fmla="*/ 98385 w 118490"/>
              <a:gd name="T35" fmla="*/ 1485 h 119887"/>
              <a:gd name="T36" fmla="*/ 89887 w 118490"/>
              <a:gd name="T37" fmla="*/ 873 h 119887"/>
              <a:gd name="T38" fmla="*/ 79468 w 118490"/>
              <a:gd name="T39" fmla="*/ 405 h 119887"/>
              <a:gd name="T40" fmla="*/ 67520 w 118490"/>
              <a:gd name="T41" fmla="*/ 106 h 119887"/>
              <a:gd name="T42" fmla="*/ 54420 w 118490"/>
              <a:gd name="T43" fmla="*/ 0 h 119887"/>
              <a:gd name="T44" fmla="*/ 45904 w 118490"/>
              <a:gd name="T45" fmla="*/ 43 h 119887"/>
              <a:gd name="T46" fmla="*/ 33470 w 118490"/>
              <a:gd name="T47" fmla="*/ 275 h 119887"/>
              <a:gd name="T48" fmla="*/ 22440 w 118490"/>
              <a:gd name="T49" fmla="*/ 685 h 119887"/>
              <a:gd name="T50" fmla="*/ 13196 w 118490"/>
              <a:gd name="T51" fmla="*/ 1248 h 119887"/>
              <a:gd name="T52" fmla="*/ 6119 w 118490"/>
              <a:gd name="T53" fmla="*/ 1936 h 119887"/>
              <a:gd name="T54" fmla="*/ 1593 w 118490"/>
              <a:gd name="T55" fmla="*/ 2728 h 119887"/>
              <a:gd name="T56" fmla="*/ 0 w 118490"/>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9887"/>
              <a:gd name="T89" fmla="*/ 118490 w 118490"/>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9887">
                <a:moveTo>
                  <a:pt x="0" y="59944"/>
                </a:moveTo>
                <a:lnTo>
                  <a:pt x="721" y="69331"/>
                </a:lnTo>
                <a:lnTo>
                  <a:pt x="4550" y="83032"/>
                </a:lnTo>
                <a:lnTo>
                  <a:pt x="11309" y="95183"/>
                </a:lnTo>
                <a:lnTo>
                  <a:pt x="20581" y="105362"/>
                </a:lnTo>
                <a:lnTo>
                  <a:pt x="31949" y="113152"/>
                </a:lnTo>
                <a:lnTo>
                  <a:pt x="44997" y="118134"/>
                </a:lnTo>
                <a:lnTo>
                  <a:pt x="59308" y="119887"/>
                </a:lnTo>
                <a:lnTo>
                  <a:pt x="68466" y="119174"/>
                </a:lnTo>
                <a:lnTo>
                  <a:pt x="81999" y="115321"/>
                </a:lnTo>
                <a:lnTo>
                  <a:pt x="94015" y="108500"/>
                </a:lnTo>
                <a:lnTo>
                  <a:pt x="104092" y="99131"/>
                </a:lnTo>
                <a:lnTo>
                  <a:pt x="111811" y="87636"/>
                </a:lnTo>
                <a:lnTo>
                  <a:pt x="116751" y="74433"/>
                </a:lnTo>
                <a:lnTo>
                  <a:pt x="118490" y="59944"/>
                </a:lnTo>
                <a:lnTo>
                  <a:pt x="117783" y="50648"/>
                </a:lnTo>
                <a:lnTo>
                  <a:pt x="113970" y="36924"/>
                </a:lnTo>
                <a:lnTo>
                  <a:pt x="107223" y="24752"/>
                </a:lnTo>
                <a:lnTo>
                  <a:pt x="97963" y="14553"/>
                </a:lnTo>
                <a:lnTo>
                  <a:pt x="86610" y="6748"/>
                </a:lnTo>
                <a:lnTo>
                  <a:pt x="73585" y="1757"/>
                </a:lnTo>
                <a:lnTo>
                  <a:pt x="59308" y="0"/>
                </a:lnTo>
                <a:lnTo>
                  <a:pt x="50028" y="728"/>
                </a:lnTo>
                <a:lnTo>
                  <a:pt x="36477" y="4595"/>
                </a:lnTo>
                <a:lnTo>
                  <a:pt x="24456" y="11422"/>
                </a:lnTo>
                <a:lnTo>
                  <a:pt x="14381" y="20789"/>
                </a:lnTo>
                <a:lnTo>
                  <a:pt x="6669" y="32278"/>
                </a:lnTo>
                <a:lnTo>
                  <a:pt x="1736" y="45469"/>
                </a:lnTo>
                <a:lnTo>
                  <a:pt x="0" y="59944"/>
                </a:lnTo>
                <a:close/>
              </a:path>
            </a:pathLst>
          </a:custGeom>
          <a:solidFill>
            <a:srgbClr val="669999"/>
          </a:solidFill>
          <a:ln w="9525">
            <a:noFill/>
            <a:miter lim="800000"/>
            <a:headEnd/>
            <a:tailEnd/>
          </a:ln>
        </p:spPr>
        <p:txBody>
          <a:bodyPr lIns="0" tIns="0" rIns="0" bIns="0"/>
          <a:lstStyle/>
          <a:p>
            <a:endParaRPr lang="en-US"/>
          </a:p>
        </p:txBody>
      </p:sp>
      <p:sp>
        <p:nvSpPr>
          <p:cNvPr id="26645" name="object 19"/>
          <p:cNvSpPr>
            <a:spLocks noChangeArrowheads="1"/>
          </p:cNvSpPr>
          <p:nvPr/>
        </p:nvSpPr>
        <p:spPr bwMode="auto">
          <a:xfrm>
            <a:off x="8489950" y="617538"/>
            <a:ext cx="114300" cy="90487"/>
          </a:xfrm>
          <a:custGeom>
            <a:avLst/>
            <a:gdLst>
              <a:gd name="T0" fmla="*/ 0 w 115569"/>
              <a:gd name="T1" fmla="*/ 3596 h 119887"/>
              <a:gd name="T2" fmla="*/ 488 w 115569"/>
              <a:gd name="T3" fmla="*/ 4094 h 119887"/>
              <a:gd name="T4" fmla="*/ 3681 w 115569"/>
              <a:gd name="T5" fmla="*/ 4932 h 119887"/>
              <a:gd name="T6" fmla="*/ 9521 w 115569"/>
              <a:gd name="T7" fmla="*/ 5677 h 119887"/>
              <a:gd name="T8" fmla="*/ 17626 w 115569"/>
              <a:gd name="T9" fmla="*/ 6301 h 119887"/>
              <a:gd name="T10" fmla="*/ 27619 w 115569"/>
              <a:gd name="T11" fmla="*/ 6779 h 119887"/>
              <a:gd name="T12" fmla="*/ 39119 w 115569"/>
              <a:gd name="T13" fmla="*/ 7085 h 119887"/>
              <a:gd name="T14" fmla="*/ 51744 w 115569"/>
              <a:gd name="T15" fmla="*/ 7193 h 119887"/>
              <a:gd name="T16" fmla="*/ 58881 w 115569"/>
              <a:gd name="T17" fmla="*/ 7159 h 119887"/>
              <a:gd name="T18" fmla="*/ 70927 w 115569"/>
              <a:gd name="T19" fmla="*/ 6938 h 119887"/>
              <a:gd name="T20" fmla="*/ 81636 w 115569"/>
              <a:gd name="T21" fmla="*/ 6533 h 119887"/>
              <a:gd name="T22" fmla="*/ 90626 w 115569"/>
              <a:gd name="T23" fmla="*/ 5969 h 119887"/>
              <a:gd name="T24" fmla="*/ 97516 w 115569"/>
              <a:gd name="T25" fmla="*/ 5275 h 119887"/>
              <a:gd name="T26" fmla="*/ 101932 w 115569"/>
              <a:gd name="T27" fmla="*/ 4475 h 119887"/>
              <a:gd name="T28" fmla="*/ 103487 w 115569"/>
              <a:gd name="T29" fmla="*/ 3596 h 119887"/>
              <a:gd name="T30" fmla="*/ 103000 w 115569"/>
              <a:gd name="T31" fmla="*/ 3100 h 119887"/>
              <a:gd name="T32" fmla="*/ 99808 w 115569"/>
              <a:gd name="T33" fmla="*/ 2261 h 119887"/>
              <a:gd name="T34" fmla="*/ 93968 w 115569"/>
              <a:gd name="T35" fmla="*/ 1517 h 119887"/>
              <a:gd name="T36" fmla="*/ 85862 w 115569"/>
              <a:gd name="T37" fmla="*/ 893 h 119887"/>
              <a:gd name="T38" fmla="*/ 75870 w 115569"/>
              <a:gd name="T39" fmla="*/ 414 h 119887"/>
              <a:gd name="T40" fmla="*/ 64368 w 115569"/>
              <a:gd name="T41" fmla="*/ 108 h 119887"/>
              <a:gd name="T42" fmla="*/ 51744 w 115569"/>
              <a:gd name="T43" fmla="*/ 0 h 119887"/>
              <a:gd name="T44" fmla="*/ 44608 w 115569"/>
              <a:gd name="T45" fmla="*/ 34 h 119887"/>
              <a:gd name="T46" fmla="*/ 32561 w 115569"/>
              <a:gd name="T47" fmla="*/ 255 h 119887"/>
              <a:gd name="T48" fmla="*/ 21853 w 115569"/>
              <a:gd name="T49" fmla="*/ 660 h 119887"/>
              <a:gd name="T50" fmla="*/ 12862 w 115569"/>
              <a:gd name="T51" fmla="*/ 1223 h 119887"/>
              <a:gd name="T52" fmla="*/ 5970 w 115569"/>
              <a:gd name="T53" fmla="*/ 1918 h 119887"/>
              <a:gd name="T54" fmla="*/ 1556 w 115569"/>
              <a:gd name="T55" fmla="*/ 2717 h 119887"/>
              <a:gd name="T56" fmla="*/ 0 w 115569"/>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7"/>
              <a:gd name="T89" fmla="*/ 115569 w 115569"/>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7">
                <a:moveTo>
                  <a:pt x="0" y="59944"/>
                </a:moveTo>
                <a:lnTo>
                  <a:pt x="546" y="68227"/>
                </a:lnTo>
                <a:lnTo>
                  <a:pt x="4111" y="82198"/>
                </a:lnTo>
                <a:lnTo>
                  <a:pt x="10632" y="94605"/>
                </a:lnTo>
                <a:lnTo>
                  <a:pt x="19684" y="105013"/>
                </a:lnTo>
                <a:lnTo>
                  <a:pt x="30843" y="112986"/>
                </a:lnTo>
                <a:lnTo>
                  <a:pt x="43685" y="118090"/>
                </a:lnTo>
                <a:lnTo>
                  <a:pt x="57784" y="119887"/>
                </a:lnTo>
                <a:lnTo>
                  <a:pt x="65754" y="119322"/>
                </a:lnTo>
                <a:lnTo>
                  <a:pt x="79206" y="115632"/>
                </a:lnTo>
                <a:lnTo>
                  <a:pt x="91165" y="108880"/>
                </a:lnTo>
                <a:lnTo>
                  <a:pt x="101205" y="99499"/>
                </a:lnTo>
                <a:lnTo>
                  <a:pt x="108902" y="87926"/>
                </a:lnTo>
                <a:lnTo>
                  <a:pt x="113832" y="74596"/>
                </a:lnTo>
                <a:lnTo>
                  <a:pt x="115569" y="59944"/>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4"/>
                </a:lnTo>
                <a:close/>
              </a:path>
            </a:pathLst>
          </a:custGeom>
          <a:solidFill>
            <a:srgbClr val="CCCC00"/>
          </a:solidFill>
          <a:ln w="9525">
            <a:noFill/>
            <a:miter lim="800000"/>
            <a:headEnd/>
            <a:tailEnd/>
          </a:ln>
        </p:spPr>
        <p:txBody>
          <a:bodyPr lIns="0" tIns="0" rIns="0" bIns="0"/>
          <a:lstStyle/>
          <a:p>
            <a:endParaRPr lang="en-US"/>
          </a:p>
        </p:txBody>
      </p:sp>
      <p:sp>
        <p:nvSpPr>
          <p:cNvPr id="26646" name="object 18"/>
          <p:cNvSpPr>
            <a:spLocks noChangeArrowheads="1"/>
          </p:cNvSpPr>
          <p:nvPr/>
        </p:nvSpPr>
        <p:spPr bwMode="auto">
          <a:xfrm>
            <a:off x="8658225" y="617538"/>
            <a:ext cx="114300" cy="90487"/>
          </a:xfrm>
          <a:custGeom>
            <a:avLst/>
            <a:gdLst>
              <a:gd name="T0" fmla="*/ 0 w 115569"/>
              <a:gd name="T1" fmla="*/ 3596 h 119887"/>
              <a:gd name="T2" fmla="*/ 488 w 115569"/>
              <a:gd name="T3" fmla="*/ 4094 h 119887"/>
              <a:gd name="T4" fmla="*/ 3681 w 115569"/>
              <a:gd name="T5" fmla="*/ 4932 h 119887"/>
              <a:gd name="T6" fmla="*/ 9521 w 115569"/>
              <a:gd name="T7" fmla="*/ 5677 h 119887"/>
              <a:gd name="T8" fmla="*/ 17626 w 115569"/>
              <a:gd name="T9" fmla="*/ 6301 h 119887"/>
              <a:gd name="T10" fmla="*/ 27619 w 115569"/>
              <a:gd name="T11" fmla="*/ 6779 h 119887"/>
              <a:gd name="T12" fmla="*/ 39119 w 115569"/>
              <a:gd name="T13" fmla="*/ 7085 h 119887"/>
              <a:gd name="T14" fmla="*/ 51744 w 115569"/>
              <a:gd name="T15" fmla="*/ 7193 h 119887"/>
              <a:gd name="T16" fmla="*/ 58881 w 115569"/>
              <a:gd name="T17" fmla="*/ 7159 h 119887"/>
              <a:gd name="T18" fmla="*/ 70927 w 115569"/>
              <a:gd name="T19" fmla="*/ 6938 h 119887"/>
              <a:gd name="T20" fmla="*/ 81636 w 115569"/>
              <a:gd name="T21" fmla="*/ 6533 h 119887"/>
              <a:gd name="T22" fmla="*/ 90626 w 115569"/>
              <a:gd name="T23" fmla="*/ 5969 h 119887"/>
              <a:gd name="T24" fmla="*/ 97516 w 115569"/>
              <a:gd name="T25" fmla="*/ 5275 h 119887"/>
              <a:gd name="T26" fmla="*/ 101932 w 115569"/>
              <a:gd name="T27" fmla="*/ 4475 h 119887"/>
              <a:gd name="T28" fmla="*/ 103487 w 115569"/>
              <a:gd name="T29" fmla="*/ 3596 h 119887"/>
              <a:gd name="T30" fmla="*/ 103000 w 115569"/>
              <a:gd name="T31" fmla="*/ 3100 h 119887"/>
              <a:gd name="T32" fmla="*/ 99808 w 115569"/>
              <a:gd name="T33" fmla="*/ 2261 h 119887"/>
              <a:gd name="T34" fmla="*/ 93968 w 115569"/>
              <a:gd name="T35" fmla="*/ 1517 h 119887"/>
              <a:gd name="T36" fmla="*/ 85862 w 115569"/>
              <a:gd name="T37" fmla="*/ 893 h 119887"/>
              <a:gd name="T38" fmla="*/ 75870 w 115569"/>
              <a:gd name="T39" fmla="*/ 414 h 119887"/>
              <a:gd name="T40" fmla="*/ 64368 w 115569"/>
              <a:gd name="T41" fmla="*/ 108 h 119887"/>
              <a:gd name="T42" fmla="*/ 51744 w 115569"/>
              <a:gd name="T43" fmla="*/ 0 h 119887"/>
              <a:gd name="T44" fmla="*/ 44608 w 115569"/>
              <a:gd name="T45" fmla="*/ 34 h 119887"/>
              <a:gd name="T46" fmla="*/ 32561 w 115569"/>
              <a:gd name="T47" fmla="*/ 255 h 119887"/>
              <a:gd name="T48" fmla="*/ 21853 w 115569"/>
              <a:gd name="T49" fmla="*/ 660 h 119887"/>
              <a:gd name="T50" fmla="*/ 12862 w 115569"/>
              <a:gd name="T51" fmla="*/ 1223 h 119887"/>
              <a:gd name="T52" fmla="*/ 5970 w 115569"/>
              <a:gd name="T53" fmla="*/ 1918 h 119887"/>
              <a:gd name="T54" fmla="*/ 1556 w 115569"/>
              <a:gd name="T55" fmla="*/ 2717 h 119887"/>
              <a:gd name="T56" fmla="*/ 0 w 115569"/>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7"/>
              <a:gd name="T89" fmla="*/ 115569 w 115569"/>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7">
                <a:moveTo>
                  <a:pt x="0" y="59944"/>
                </a:moveTo>
                <a:lnTo>
                  <a:pt x="546" y="68227"/>
                </a:lnTo>
                <a:lnTo>
                  <a:pt x="4111" y="82198"/>
                </a:lnTo>
                <a:lnTo>
                  <a:pt x="10632" y="94605"/>
                </a:lnTo>
                <a:lnTo>
                  <a:pt x="19684" y="105013"/>
                </a:lnTo>
                <a:lnTo>
                  <a:pt x="30843" y="112986"/>
                </a:lnTo>
                <a:lnTo>
                  <a:pt x="43685" y="118090"/>
                </a:lnTo>
                <a:lnTo>
                  <a:pt x="57784" y="119887"/>
                </a:lnTo>
                <a:lnTo>
                  <a:pt x="65754" y="119322"/>
                </a:lnTo>
                <a:lnTo>
                  <a:pt x="79206" y="115632"/>
                </a:lnTo>
                <a:lnTo>
                  <a:pt x="91165" y="108880"/>
                </a:lnTo>
                <a:lnTo>
                  <a:pt x="101205" y="99499"/>
                </a:lnTo>
                <a:lnTo>
                  <a:pt x="108902" y="87926"/>
                </a:lnTo>
                <a:lnTo>
                  <a:pt x="113832" y="74596"/>
                </a:lnTo>
                <a:lnTo>
                  <a:pt x="115569" y="59944"/>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4"/>
                </a:lnTo>
                <a:close/>
              </a:path>
            </a:pathLst>
          </a:custGeom>
          <a:solidFill>
            <a:srgbClr val="CCCC00"/>
          </a:solidFill>
          <a:ln w="9525">
            <a:noFill/>
            <a:miter lim="800000"/>
            <a:headEnd/>
            <a:tailEnd/>
          </a:ln>
        </p:spPr>
        <p:txBody>
          <a:bodyPr lIns="0" tIns="0" rIns="0" bIns="0"/>
          <a:lstStyle/>
          <a:p>
            <a:endParaRPr lang="en-US"/>
          </a:p>
        </p:txBody>
      </p:sp>
      <p:sp>
        <p:nvSpPr>
          <p:cNvPr id="26647" name="object 17"/>
          <p:cNvSpPr>
            <a:spLocks noChangeArrowheads="1"/>
          </p:cNvSpPr>
          <p:nvPr/>
        </p:nvSpPr>
        <p:spPr bwMode="auto">
          <a:xfrm>
            <a:off x="8824913" y="617538"/>
            <a:ext cx="120650" cy="90487"/>
          </a:xfrm>
          <a:custGeom>
            <a:avLst/>
            <a:gdLst>
              <a:gd name="T0" fmla="*/ 0 w 120142"/>
              <a:gd name="T1" fmla="*/ 3596 h 119887"/>
              <a:gd name="T2" fmla="*/ 856 w 120142"/>
              <a:gd name="T3" fmla="*/ 4192 h 119887"/>
              <a:gd name="T4" fmla="*/ 4994 w 120142"/>
              <a:gd name="T5" fmla="*/ 5007 h 119887"/>
              <a:gd name="T6" fmla="*/ 12177 w 120142"/>
              <a:gd name="T7" fmla="*/ 5728 h 119887"/>
              <a:gd name="T8" fmla="*/ 21970 w 120142"/>
              <a:gd name="T9" fmla="*/ 6332 h 119887"/>
              <a:gd name="T10" fmla="*/ 33938 w 120142"/>
              <a:gd name="T11" fmla="*/ 6794 h 119887"/>
              <a:gd name="T12" fmla="*/ 47645 w 120142"/>
              <a:gd name="T13" fmla="*/ 7090 h 119887"/>
              <a:gd name="T14" fmla="*/ 62660 w 120142"/>
              <a:gd name="T15" fmla="*/ 7193 h 119887"/>
              <a:gd name="T16" fmla="*/ 73023 w 120142"/>
              <a:gd name="T17" fmla="*/ 7144 h 119887"/>
              <a:gd name="T18" fmla="*/ 87192 w 120142"/>
              <a:gd name="T19" fmla="*/ 6908 h 119887"/>
              <a:gd name="T20" fmla="*/ 99761 w 120142"/>
              <a:gd name="T21" fmla="*/ 6496 h 119887"/>
              <a:gd name="T22" fmla="*/ 110291 w 120142"/>
              <a:gd name="T23" fmla="*/ 5934 h 119887"/>
              <a:gd name="T24" fmla="*/ 118351 w 120142"/>
              <a:gd name="T25" fmla="*/ 5246 h 119887"/>
              <a:gd name="T26" fmla="*/ 123505 w 120142"/>
              <a:gd name="T27" fmla="*/ 4459 h 119887"/>
              <a:gd name="T28" fmla="*/ 125319 w 120142"/>
              <a:gd name="T29" fmla="*/ 3596 h 119887"/>
              <a:gd name="T30" fmla="*/ 124465 w 120142"/>
              <a:gd name="T31" fmla="*/ 3001 h 119887"/>
              <a:gd name="T32" fmla="*/ 120324 w 120142"/>
              <a:gd name="T33" fmla="*/ 2187 h 119887"/>
              <a:gd name="T34" fmla="*/ 113140 w 120142"/>
              <a:gd name="T35" fmla="*/ 1465 h 119887"/>
              <a:gd name="T36" fmla="*/ 103348 w 120142"/>
              <a:gd name="T37" fmla="*/ 861 h 119887"/>
              <a:gd name="T38" fmla="*/ 91382 w 120142"/>
              <a:gd name="T39" fmla="*/ 399 h 119887"/>
              <a:gd name="T40" fmla="*/ 77675 w 120142"/>
              <a:gd name="T41" fmla="*/ 104 h 119887"/>
              <a:gd name="T42" fmla="*/ 62660 w 120142"/>
              <a:gd name="T43" fmla="*/ 0 h 119887"/>
              <a:gd name="T44" fmla="*/ 52296 w 120142"/>
              <a:gd name="T45" fmla="*/ 49 h 119887"/>
              <a:gd name="T46" fmla="*/ 38128 w 120142"/>
              <a:gd name="T47" fmla="*/ 287 h 119887"/>
              <a:gd name="T48" fmla="*/ 25558 w 120142"/>
              <a:gd name="T49" fmla="*/ 698 h 119887"/>
              <a:gd name="T50" fmla="*/ 15027 w 120142"/>
              <a:gd name="T51" fmla="*/ 1260 h 119887"/>
              <a:gd name="T52" fmla="*/ 6967 w 120142"/>
              <a:gd name="T53" fmla="*/ 1946 h 119887"/>
              <a:gd name="T54" fmla="*/ 1814 w 120142"/>
              <a:gd name="T55" fmla="*/ 2733 h 119887"/>
              <a:gd name="T56" fmla="*/ 0 w 120142"/>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142"/>
              <a:gd name="T88" fmla="*/ 0 h 119887"/>
              <a:gd name="T89" fmla="*/ 120142 w 120142"/>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142" h="119887">
                <a:moveTo>
                  <a:pt x="0" y="59944"/>
                </a:moveTo>
                <a:lnTo>
                  <a:pt x="819" y="69875"/>
                </a:lnTo>
                <a:lnTo>
                  <a:pt x="4788" y="83443"/>
                </a:lnTo>
                <a:lnTo>
                  <a:pt x="11674" y="95467"/>
                </a:lnTo>
                <a:lnTo>
                  <a:pt x="21062" y="105534"/>
                </a:lnTo>
                <a:lnTo>
                  <a:pt x="32535" y="113234"/>
                </a:lnTo>
                <a:lnTo>
                  <a:pt x="45676" y="118156"/>
                </a:lnTo>
                <a:lnTo>
                  <a:pt x="60071" y="119887"/>
                </a:lnTo>
                <a:lnTo>
                  <a:pt x="70006" y="119071"/>
                </a:lnTo>
                <a:lnTo>
                  <a:pt x="83590" y="115119"/>
                </a:lnTo>
                <a:lnTo>
                  <a:pt x="95639" y="108258"/>
                </a:lnTo>
                <a:lnTo>
                  <a:pt x="105734" y="98898"/>
                </a:lnTo>
                <a:lnTo>
                  <a:pt x="113461" y="87452"/>
                </a:lnTo>
                <a:lnTo>
                  <a:pt x="118402" y="74330"/>
                </a:lnTo>
                <a:lnTo>
                  <a:pt x="120142" y="59944"/>
                </a:lnTo>
                <a:lnTo>
                  <a:pt x="119322" y="50012"/>
                </a:lnTo>
                <a:lnTo>
                  <a:pt x="115353" y="36444"/>
                </a:lnTo>
                <a:lnTo>
                  <a:pt x="108467" y="24420"/>
                </a:lnTo>
                <a:lnTo>
                  <a:pt x="99079" y="14353"/>
                </a:lnTo>
                <a:lnTo>
                  <a:pt x="87606" y="6653"/>
                </a:lnTo>
                <a:lnTo>
                  <a:pt x="74465" y="1731"/>
                </a:lnTo>
                <a:lnTo>
                  <a:pt x="60071" y="0"/>
                </a:lnTo>
                <a:lnTo>
                  <a:pt x="50135" y="816"/>
                </a:lnTo>
                <a:lnTo>
                  <a:pt x="36551" y="4768"/>
                </a:lnTo>
                <a:lnTo>
                  <a:pt x="24502" y="11629"/>
                </a:lnTo>
                <a:lnTo>
                  <a:pt x="14407" y="20989"/>
                </a:lnTo>
                <a:lnTo>
                  <a:pt x="6680" y="32435"/>
                </a:lnTo>
                <a:lnTo>
                  <a:pt x="1739" y="45557"/>
                </a:lnTo>
                <a:lnTo>
                  <a:pt x="0" y="59944"/>
                </a:lnTo>
                <a:close/>
              </a:path>
            </a:pathLst>
          </a:custGeom>
          <a:solidFill>
            <a:srgbClr val="D7D7EB"/>
          </a:solidFill>
          <a:ln w="9525">
            <a:noFill/>
            <a:miter lim="800000"/>
            <a:headEnd/>
            <a:tailEnd/>
          </a:ln>
        </p:spPr>
        <p:txBody>
          <a:bodyPr lIns="0" tIns="0" rIns="0" bIns="0"/>
          <a:lstStyle/>
          <a:p>
            <a:endParaRPr lang="en-US"/>
          </a:p>
        </p:txBody>
      </p:sp>
      <p:sp>
        <p:nvSpPr>
          <p:cNvPr id="26648" name="object 16"/>
          <p:cNvSpPr>
            <a:spLocks noChangeArrowheads="1"/>
          </p:cNvSpPr>
          <p:nvPr/>
        </p:nvSpPr>
        <p:spPr bwMode="auto">
          <a:xfrm>
            <a:off x="8153400" y="744538"/>
            <a:ext cx="120650" cy="88900"/>
          </a:xfrm>
          <a:custGeom>
            <a:avLst/>
            <a:gdLst>
              <a:gd name="T0" fmla="*/ 0 w 120015"/>
              <a:gd name="T1" fmla="*/ 3345 h 118490"/>
              <a:gd name="T2" fmla="*/ 786 w 120015"/>
              <a:gd name="T3" fmla="*/ 3874 h 118490"/>
              <a:gd name="T4" fmla="*/ 4895 w 120015"/>
              <a:gd name="T5" fmla="*/ 4640 h 118490"/>
              <a:gd name="T6" fmla="*/ 12123 w 120015"/>
              <a:gd name="T7" fmla="*/ 5317 h 118490"/>
              <a:gd name="T8" fmla="*/ 22028 w 120015"/>
              <a:gd name="T9" fmla="*/ 5886 h 118490"/>
              <a:gd name="T10" fmla="*/ 34159 w 120015"/>
              <a:gd name="T11" fmla="*/ 6321 h 118490"/>
              <a:gd name="T12" fmla="*/ 48074 w 120015"/>
              <a:gd name="T13" fmla="*/ 6599 h 118490"/>
              <a:gd name="T14" fmla="*/ 63327 w 120015"/>
              <a:gd name="T15" fmla="*/ 6697 h 118490"/>
              <a:gd name="T16" fmla="*/ 73219 w 120015"/>
              <a:gd name="T17" fmla="*/ 6656 h 118490"/>
              <a:gd name="T18" fmla="*/ 87665 w 120015"/>
              <a:gd name="T19" fmla="*/ 6440 h 118490"/>
              <a:gd name="T20" fmla="*/ 100475 w 120015"/>
              <a:gd name="T21" fmla="*/ 6058 h 118490"/>
              <a:gd name="T22" fmla="*/ 111204 w 120015"/>
              <a:gd name="T23" fmla="*/ 5534 h 118490"/>
              <a:gd name="T24" fmla="*/ 119418 w 120015"/>
              <a:gd name="T25" fmla="*/ 4892 h 118490"/>
              <a:gd name="T26" fmla="*/ 124669 w 120015"/>
              <a:gd name="T27" fmla="*/ 4154 h 118490"/>
              <a:gd name="T28" fmla="*/ 126518 w 120015"/>
              <a:gd name="T29" fmla="*/ 3345 h 118490"/>
              <a:gd name="T30" fmla="*/ 125766 w 120015"/>
              <a:gd name="T31" fmla="*/ 2828 h 118490"/>
              <a:gd name="T32" fmla="*/ 121704 w 120015"/>
              <a:gd name="T33" fmla="*/ 2063 h 118490"/>
              <a:gd name="T34" fmla="*/ 114514 w 120015"/>
              <a:gd name="T35" fmla="*/ 1384 h 118490"/>
              <a:gd name="T36" fmla="*/ 104637 w 120015"/>
              <a:gd name="T37" fmla="*/ 814 h 118490"/>
              <a:gd name="T38" fmla="*/ 92518 w 120015"/>
              <a:gd name="T39" fmla="*/ 377 h 118490"/>
              <a:gd name="T40" fmla="*/ 78601 w 120015"/>
              <a:gd name="T41" fmla="*/ 98 h 118490"/>
              <a:gd name="T42" fmla="*/ 63327 w 120015"/>
              <a:gd name="T43" fmla="*/ 0 h 118490"/>
              <a:gd name="T44" fmla="*/ 53425 w 120015"/>
              <a:gd name="T45" fmla="*/ 41 h 118490"/>
              <a:gd name="T46" fmla="*/ 38966 w 120015"/>
              <a:gd name="T47" fmla="*/ 257 h 118490"/>
              <a:gd name="T48" fmla="*/ 26131 w 120015"/>
              <a:gd name="T49" fmla="*/ 639 h 118490"/>
              <a:gd name="T50" fmla="*/ 15369 w 120015"/>
              <a:gd name="T51" fmla="*/ 1162 h 118490"/>
              <a:gd name="T52" fmla="*/ 7129 w 120015"/>
              <a:gd name="T53" fmla="*/ 1804 h 118490"/>
              <a:gd name="T54" fmla="*/ 1857 w 120015"/>
              <a:gd name="T55" fmla="*/ 2539 h 118490"/>
              <a:gd name="T56" fmla="*/ 0 w 120015"/>
              <a:gd name="T57" fmla="*/ 3345 h 1184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8490"/>
              <a:gd name="T89" fmla="*/ 120015 w 120015"/>
              <a:gd name="T90" fmla="*/ 118490 h 1184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8490">
                <a:moveTo>
                  <a:pt x="0" y="59181"/>
                </a:moveTo>
                <a:lnTo>
                  <a:pt x="746" y="68553"/>
                </a:lnTo>
                <a:lnTo>
                  <a:pt x="4643" y="82082"/>
                </a:lnTo>
                <a:lnTo>
                  <a:pt x="11501" y="94082"/>
                </a:lnTo>
                <a:lnTo>
                  <a:pt x="20895" y="104138"/>
                </a:lnTo>
                <a:lnTo>
                  <a:pt x="32404" y="111835"/>
                </a:lnTo>
                <a:lnTo>
                  <a:pt x="45603" y="116757"/>
                </a:lnTo>
                <a:lnTo>
                  <a:pt x="60071" y="118490"/>
                </a:lnTo>
                <a:lnTo>
                  <a:pt x="69458" y="117769"/>
                </a:lnTo>
                <a:lnTo>
                  <a:pt x="83159" y="113940"/>
                </a:lnTo>
                <a:lnTo>
                  <a:pt x="95310" y="107181"/>
                </a:lnTo>
                <a:lnTo>
                  <a:pt x="105489" y="97909"/>
                </a:lnTo>
                <a:lnTo>
                  <a:pt x="113279" y="86541"/>
                </a:lnTo>
                <a:lnTo>
                  <a:pt x="118261" y="73493"/>
                </a:lnTo>
                <a:lnTo>
                  <a:pt x="120015" y="59181"/>
                </a:lnTo>
                <a:lnTo>
                  <a:pt x="119301" y="50024"/>
                </a:lnTo>
                <a:lnTo>
                  <a:pt x="115448" y="36491"/>
                </a:lnTo>
                <a:lnTo>
                  <a:pt x="108627" y="24475"/>
                </a:lnTo>
                <a:lnTo>
                  <a:pt x="99258" y="14398"/>
                </a:lnTo>
                <a:lnTo>
                  <a:pt x="87763" y="6679"/>
                </a:lnTo>
                <a:lnTo>
                  <a:pt x="74560" y="1739"/>
                </a:lnTo>
                <a:lnTo>
                  <a:pt x="60071" y="0"/>
                </a:lnTo>
                <a:lnTo>
                  <a:pt x="50679" y="721"/>
                </a:lnTo>
                <a:lnTo>
                  <a:pt x="36961" y="4549"/>
                </a:lnTo>
                <a:lnTo>
                  <a:pt x="24787" y="11302"/>
                </a:lnTo>
                <a:lnTo>
                  <a:pt x="14579" y="20560"/>
                </a:lnTo>
                <a:lnTo>
                  <a:pt x="6762" y="31906"/>
                </a:lnTo>
                <a:lnTo>
                  <a:pt x="1761" y="44919"/>
                </a:lnTo>
                <a:lnTo>
                  <a:pt x="0" y="59181"/>
                </a:lnTo>
                <a:close/>
              </a:path>
            </a:pathLst>
          </a:custGeom>
          <a:solidFill>
            <a:srgbClr val="669999"/>
          </a:solidFill>
          <a:ln w="9525">
            <a:noFill/>
            <a:miter lim="800000"/>
            <a:headEnd/>
            <a:tailEnd/>
          </a:ln>
        </p:spPr>
        <p:txBody>
          <a:bodyPr lIns="0" tIns="0" rIns="0" bIns="0"/>
          <a:lstStyle/>
          <a:p>
            <a:endParaRPr lang="en-US"/>
          </a:p>
        </p:txBody>
      </p:sp>
      <p:sp>
        <p:nvSpPr>
          <p:cNvPr id="26649" name="object 15"/>
          <p:cNvSpPr>
            <a:spLocks noChangeArrowheads="1"/>
          </p:cNvSpPr>
          <p:nvPr/>
        </p:nvSpPr>
        <p:spPr bwMode="auto">
          <a:xfrm>
            <a:off x="8321675" y="744538"/>
            <a:ext cx="117475" cy="88900"/>
          </a:xfrm>
          <a:custGeom>
            <a:avLst/>
            <a:gdLst>
              <a:gd name="T0" fmla="*/ 0 w 118490"/>
              <a:gd name="T1" fmla="*/ 3345 h 118490"/>
              <a:gd name="T2" fmla="*/ 599 w 118490"/>
              <a:gd name="T3" fmla="*/ 3844 h 118490"/>
              <a:gd name="T4" fmla="*/ 4044 w 118490"/>
              <a:gd name="T5" fmla="*/ 4616 h 118490"/>
              <a:gd name="T6" fmla="*/ 10218 w 118490"/>
              <a:gd name="T7" fmla="*/ 5301 h 118490"/>
              <a:gd name="T8" fmla="*/ 18731 w 118490"/>
              <a:gd name="T9" fmla="*/ 5876 h 118490"/>
              <a:gd name="T10" fmla="*/ 29194 w 118490"/>
              <a:gd name="T11" fmla="*/ 6316 h 118490"/>
              <a:gd name="T12" fmla="*/ 41220 w 118490"/>
              <a:gd name="T13" fmla="*/ 6598 h 118490"/>
              <a:gd name="T14" fmla="*/ 54420 w 118490"/>
              <a:gd name="T15" fmla="*/ 6697 h 118490"/>
              <a:gd name="T16" fmla="*/ 62401 w 118490"/>
              <a:gd name="T17" fmla="*/ 6661 h 118490"/>
              <a:gd name="T18" fmla="*/ 74922 w 118490"/>
              <a:gd name="T19" fmla="*/ 6449 h 118490"/>
              <a:gd name="T20" fmla="*/ 86046 w 118490"/>
              <a:gd name="T21" fmla="*/ 6070 h 118490"/>
              <a:gd name="T22" fmla="*/ 95379 w 118490"/>
              <a:gd name="T23" fmla="*/ 5545 h 118490"/>
              <a:gd name="T24" fmla="*/ 102530 w 118490"/>
              <a:gd name="T25" fmla="*/ 4900 h 118490"/>
              <a:gd name="T26" fmla="*/ 107110 w 118490"/>
              <a:gd name="T27" fmla="*/ 4159 h 118490"/>
              <a:gd name="T28" fmla="*/ 108723 w 118490"/>
              <a:gd name="T29" fmla="*/ 3345 h 118490"/>
              <a:gd name="T30" fmla="*/ 108150 w 118490"/>
              <a:gd name="T31" fmla="*/ 2859 h 118490"/>
              <a:gd name="T32" fmla="*/ 104730 w 118490"/>
              <a:gd name="T33" fmla="*/ 2087 h 118490"/>
              <a:gd name="T34" fmla="*/ 98575 w 118490"/>
              <a:gd name="T35" fmla="*/ 1399 h 118490"/>
              <a:gd name="T36" fmla="*/ 90072 w 118490"/>
              <a:gd name="T37" fmla="*/ 824 h 118490"/>
              <a:gd name="T38" fmla="*/ 79615 w 118490"/>
              <a:gd name="T39" fmla="*/ 382 h 118490"/>
              <a:gd name="T40" fmla="*/ 67601 w 118490"/>
              <a:gd name="T41" fmla="*/ 100 h 118490"/>
              <a:gd name="T42" fmla="*/ 54420 w 118490"/>
              <a:gd name="T43" fmla="*/ 0 h 118490"/>
              <a:gd name="T44" fmla="*/ 46408 w 118490"/>
              <a:gd name="T45" fmla="*/ 37 h 118490"/>
              <a:gd name="T46" fmla="*/ 33851 w 118490"/>
              <a:gd name="T47" fmla="*/ 248 h 118490"/>
              <a:gd name="T48" fmla="*/ 22703 w 118490"/>
              <a:gd name="T49" fmla="*/ 626 h 118490"/>
              <a:gd name="T50" fmla="*/ 13357 w 118490"/>
              <a:gd name="T51" fmla="*/ 1151 h 118490"/>
              <a:gd name="T52" fmla="*/ 6195 w 118490"/>
              <a:gd name="T53" fmla="*/ 1795 h 118490"/>
              <a:gd name="T54" fmla="*/ 1613 w 118490"/>
              <a:gd name="T55" fmla="*/ 2534 h 118490"/>
              <a:gd name="T56" fmla="*/ 0 w 118490"/>
              <a:gd name="T57" fmla="*/ 3345 h 1184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8490"/>
              <a:gd name="T89" fmla="*/ 118490 w 118490"/>
              <a:gd name="T90" fmla="*/ 118490 h 1184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8490">
                <a:moveTo>
                  <a:pt x="0" y="59181"/>
                </a:moveTo>
                <a:lnTo>
                  <a:pt x="651" y="68005"/>
                </a:lnTo>
                <a:lnTo>
                  <a:pt x="4407" y="81668"/>
                </a:lnTo>
                <a:lnTo>
                  <a:pt x="11136" y="93795"/>
                </a:lnTo>
                <a:lnTo>
                  <a:pt x="20414" y="103965"/>
                </a:lnTo>
                <a:lnTo>
                  <a:pt x="31817" y="111752"/>
                </a:lnTo>
                <a:lnTo>
                  <a:pt x="44923" y="116735"/>
                </a:lnTo>
                <a:lnTo>
                  <a:pt x="59308" y="118490"/>
                </a:lnTo>
                <a:lnTo>
                  <a:pt x="68009" y="117853"/>
                </a:lnTo>
                <a:lnTo>
                  <a:pt x="81653" y="114111"/>
                </a:lnTo>
                <a:lnTo>
                  <a:pt x="93775" y="107388"/>
                </a:lnTo>
                <a:lnTo>
                  <a:pt x="103947" y="98110"/>
                </a:lnTo>
                <a:lnTo>
                  <a:pt x="111742" y="86699"/>
                </a:lnTo>
                <a:lnTo>
                  <a:pt x="116732" y="73582"/>
                </a:lnTo>
                <a:lnTo>
                  <a:pt x="118490" y="59181"/>
                </a:lnTo>
                <a:lnTo>
                  <a:pt x="117866" y="50573"/>
                </a:lnTo>
                <a:lnTo>
                  <a:pt x="114141" y="36906"/>
                </a:lnTo>
                <a:lnTo>
                  <a:pt x="107431" y="24763"/>
                </a:lnTo>
                <a:lnTo>
                  <a:pt x="98164" y="14572"/>
                </a:lnTo>
                <a:lnTo>
                  <a:pt x="86768" y="6762"/>
                </a:lnTo>
                <a:lnTo>
                  <a:pt x="73674" y="1762"/>
                </a:lnTo>
                <a:lnTo>
                  <a:pt x="59308" y="0"/>
                </a:lnTo>
                <a:lnTo>
                  <a:pt x="50577" y="637"/>
                </a:lnTo>
                <a:lnTo>
                  <a:pt x="36892" y="4377"/>
                </a:lnTo>
                <a:lnTo>
                  <a:pt x="24743" y="11094"/>
                </a:lnTo>
                <a:lnTo>
                  <a:pt x="14555" y="20360"/>
                </a:lnTo>
                <a:lnTo>
                  <a:pt x="6751" y="31748"/>
                </a:lnTo>
                <a:lnTo>
                  <a:pt x="1758" y="44831"/>
                </a:lnTo>
                <a:lnTo>
                  <a:pt x="0" y="59181"/>
                </a:lnTo>
                <a:close/>
              </a:path>
            </a:pathLst>
          </a:custGeom>
          <a:solidFill>
            <a:srgbClr val="CCCC00"/>
          </a:solidFill>
          <a:ln w="9525">
            <a:noFill/>
            <a:miter lim="800000"/>
            <a:headEnd/>
            <a:tailEnd/>
          </a:ln>
        </p:spPr>
        <p:txBody>
          <a:bodyPr lIns="0" tIns="0" rIns="0" bIns="0"/>
          <a:lstStyle/>
          <a:p>
            <a:endParaRPr lang="en-US"/>
          </a:p>
        </p:txBody>
      </p:sp>
      <p:sp>
        <p:nvSpPr>
          <p:cNvPr id="26650" name="object 14"/>
          <p:cNvSpPr>
            <a:spLocks noChangeArrowheads="1"/>
          </p:cNvSpPr>
          <p:nvPr/>
        </p:nvSpPr>
        <p:spPr bwMode="auto">
          <a:xfrm>
            <a:off x="8489950" y="744538"/>
            <a:ext cx="114300" cy="88900"/>
          </a:xfrm>
          <a:custGeom>
            <a:avLst/>
            <a:gdLst>
              <a:gd name="T0" fmla="*/ 0 w 115569"/>
              <a:gd name="T1" fmla="*/ 3345 h 118490"/>
              <a:gd name="T2" fmla="*/ 434 w 115569"/>
              <a:gd name="T3" fmla="*/ 3781 h 118490"/>
              <a:gd name="T4" fmla="*/ 3556 w 115569"/>
              <a:gd name="T5" fmla="*/ 4568 h 118490"/>
              <a:gd name="T6" fmla="*/ 9366 w 115569"/>
              <a:gd name="T7" fmla="*/ 5268 h 118490"/>
              <a:gd name="T8" fmla="*/ 17476 w 115569"/>
              <a:gd name="T9" fmla="*/ 5856 h 118490"/>
              <a:gd name="T10" fmla="*/ 27500 w 115569"/>
              <a:gd name="T11" fmla="*/ 6307 h 118490"/>
              <a:gd name="T12" fmla="*/ 39053 w 115569"/>
              <a:gd name="T13" fmla="*/ 6595 h 118490"/>
              <a:gd name="T14" fmla="*/ 51744 w 115569"/>
              <a:gd name="T15" fmla="*/ 6697 h 118490"/>
              <a:gd name="T16" fmla="*/ 58463 w 115569"/>
              <a:gd name="T17" fmla="*/ 6669 h 118490"/>
              <a:gd name="T18" fmla="*/ 70612 w 115569"/>
              <a:gd name="T19" fmla="*/ 6467 h 118490"/>
              <a:gd name="T20" fmla="*/ 81416 w 115569"/>
              <a:gd name="T21" fmla="*/ 6091 h 118490"/>
              <a:gd name="T22" fmla="*/ 90492 w 115569"/>
              <a:gd name="T23" fmla="*/ 5566 h 118490"/>
              <a:gd name="T24" fmla="*/ 97456 w 115569"/>
              <a:gd name="T25" fmla="*/ 4917 h 118490"/>
              <a:gd name="T26" fmla="*/ 101915 w 115569"/>
              <a:gd name="T27" fmla="*/ 4168 h 118490"/>
              <a:gd name="T28" fmla="*/ 103487 w 115569"/>
              <a:gd name="T29" fmla="*/ 3345 h 118490"/>
              <a:gd name="T30" fmla="*/ 103065 w 115569"/>
              <a:gd name="T31" fmla="*/ 2916 h 118490"/>
              <a:gd name="T32" fmla="*/ 99955 w 115569"/>
              <a:gd name="T33" fmla="*/ 2130 h 118490"/>
              <a:gd name="T34" fmla="*/ 94151 w 115569"/>
              <a:gd name="T35" fmla="*/ 1430 h 118490"/>
              <a:gd name="T36" fmla="*/ 86043 w 115569"/>
              <a:gd name="T37" fmla="*/ 842 h 118490"/>
              <a:gd name="T38" fmla="*/ 76011 w 115569"/>
              <a:gd name="T39" fmla="*/ 391 h 118490"/>
              <a:gd name="T40" fmla="*/ 64448 w 115569"/>
              <a:gd name="T41" fmla="*/ 103 h 118490"/>
              <a:gd name="T42" fmla="*/ 51744 w 115569"/>
              <a:gd name="T43" fmla="*/ 0 h 118490"/>
              <a:gd name="T44" fmla="*/ 45109 w 115569"/>
              <a:gd name="T45" fmla="*/ 28 h 118490"/>
              <a:gd name="T46" fmla="*/ 32941 w 115569"/>
              <a:gd name="T47" fmla="*/ 228 h 118490"/>
              <a:gd name="T48" fmla="*/ 22117 w 115569"/>
              <a:gd name="T49" fmla="*/ 603 h 118490"/>
              <a:gd name="T50" fmla="*/ 13022 w 115569"/>
              <a:gd name="T51" fmla="*/ 1128 h 118490"/>
              <a:gd name="T52" fmla="*/ 6045 w 115569"/>
              <a:gd name="T53" fmla="*/ 1777 h 118490"/>
              <a:gd name="T54" fmla="*/ 1576 w 115569"/>
              <a:gd name="T55" fmla="*/ 2524 h 118490"/>
              <a:gd name="T56" fmla="*/ 0 w 115569"/>
              <a:gd name="T57" fmla="*/ 3345 h 1184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8490"/>
              <a:gd name="T89" fmla="*/ 115569 w 115569"/>
              <a:gd name="T90" fmla="*/ 118490 h 1184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8490">
                <a:moveTo>
                  <a:pt x="0" y="59181"/>
                </a:moveTo>
                <a:lnTo>
                  <a:pt x="484" y="66893"/>
                </a:lnTo>
                <a:lnTo>
                  <a:pt x="3971" y="80826"/>
                </a:lnTo>
                <a:lnTo>
                  <a:pt x="10459" y="93212"/>
                </a:lnTo>
                <a:lnTo>
                  <a:pt x="19516" y="103612"/>
                </a:lnTo>
                <a:lnTo>
                  <a:pt x="30711" y="111584"/>
                </a:lnTo>
                <a:lnTo>
                  <a:pt x="43611" y="116691"/>
                </a:lnTo>
                <a:lnTo>
                  <a:pt x="57784" y="118490"/>
                </a:lnTo>
                <a:lnTo>
                  <a:pt x="65288" y="117994"/>
                </a:lnTo>
                <a:lnTo>
                  <a:pt x="78854" y="114420"/>
                </a:lnTo>
                <a:lnTo>
                  <a:pt x="90920" y="107768"/>
                </a:lnTo>
                <a:lnTo>
                  <a:pt x="101057" y="98478"/>
                </a:lnTo>
                <a:lnTo>
                  <a:pt x="108832" y="86991"/>
                </a:lnTo>
                <a:lnTo>
                  <a:pt x="113813" y="73745"/>
                </a:lnTo>
                <a:lnTo>
                  <a:pt x="115569" y="59181"/>
                </a:lnTo>
                <a:lnTo>
                  <a:pt x="115097" y="51594"/>
                </a:lnTo>
                <a:lnTo>
                  <a:pt x="111625" y="37679"/>
                </a:lnTo>
                <a:lnTo>
                  <a:pt x="105144" y="25299"/>
                </a:lnTo>
                <a:lnTo>
                  <a:pt x="96086" y="14896"/>
                </a:lnTo>
                <a:lnTo>
                  <a:pt x="84885" y="6916"/>
                </a:lnTo>
                <a:lnTo>
                  <a:pt x="71973" y="1803"/>
                </a:lnTo>
                <a:lnTo>
                  <a:pt x="57784" y="0"/>
                </a:lnTo>
                <a:lnTo>
                  <a:pt x="50374" y="483"/>
                </a:lnTo>
                <a:lnTo>
                  <a:pt x="36786" y="4040"/>
                </a:lnTo>
                <a:lnTo>
                  <a:pt x="24698" y="10679"/>
                </a:lnTo>
                <a:lnTo>
                  <a:pt x="14542" y="19957"/>
                </a:lnTo>
                <a:lnTo>
                  <a:pt x="6751" y="31430"/>
                </a:lnTo>
                <a:lnTo>
                  <a:pt x="1760" y="44652"/>
                </a:lnTo>
                <a:lnTo>
                  <a:pt x="0" y="59181"/>
                </a:lnTo>
                <a:close/>
              </a:path>
            </a:pathLst>
          </a:custGeom>
          <a:solidFill>
            <a:srgbClr val="CCCC00"/>
          </a:solidFill>
          <a:ln w="9525">
            <a:noFill/>
            <a:miter lim="800000"/>
            <a:headEnd/>
            <a:tailEnd/>
          </a:ln>
        </p:spPr>
        <p:txBody>
          <a:bodyPr lIns="0" tIns="0" rIns="0" bIns="0"/>
          <a:lstStyle/>
          <a:p>
            <a:endParaRPr lang="en-US"/>
          </a:p>
        </p:txBody>
      </p:sp>
      <p:sp>
        <p:nvSpPr>
          <p:cNvPr id="26651" name="object 13"/>
          <p:cNvSpPr>
            <a:spLocks noChangeArrowheads="1"/>
          </p:cNvSpPr>
          <p:nvPr/>
        </p:nvSpPr>
        <p:spPr bwMode="auto">
          <a:xfrm>
            <a:off x="8658225" y="744538"/>
            <a:ext cx="114300" cy="88900"/>
          </a:xfrm>
          <a:custGeom>
            <a:avLst/>
            <a:gdLst>
              <a:gd name="T0" fmla="*/ 0 w 115569"/>
              <a:gd name="T1" fmla="*/ 3345 h 118490"/>
              <a:gd name="T2" fmla="*/ 434 w 115569"/>
              <a:gd name="T3" fmla="*/ 3781 h 118490"/>
              <a:gd name="T4" fmla="*/ 3556 w 115569"/>
              <a:gd name="T5" fmla="*/ 4568 h 118490"/>
              <a:gd name="T6" fmla="*/ 9366 w 115569"/>
              <a:gd name="T7" fmla="*/ 5268 h 118490"/>
              <a:gd name="T8" fmla="*/ 17476 w 115569"/>
              <a:gd name="T9" fmla="*/ 5856 h 118490"/>
              <a:gd name="T10" fmla="*/ 27500 w 115569"/>
              <a:gd name="T11" fmla="*/ 6307 h 118490"/>
              <a:gd name="T12" fmla="*/ 39053 w 115569"/>
              <a:gd name="T13" fmla="*/ 6595 h 118490"/>
              <a:gd name="T14" fmla="*/ 51744 w 115569"/>
              <a:gd name="T15" fmla="*/ 6697 h 118490"/>
              <a:gd name="T16" fmla="*/ 58463 w 115569"/>
              <a:gd name="T17" fmla="*/ 6669 h 118490"/>
              <a:gd name="T18" fmla="*/ 70612 w 115569"/>
              <a:gd name="T19" fmla="*/ 6467 h 118490"/>
              <a:gd name="T20" fmla="*/ 81416 w 115569"/>
              <a:gd name="T21" fmla="*/ 6091 h 118490"/>
              <a:gd name="T22" fmla="*/ 90492 w 115569"/>
              <a:gd name="T23" fmla="*/ 5566 h 118490"/>
              <a:gd name="T24" fmla="*/ 97456 w 115569"/>
              <a:gd name="T25" fmla="*/ 4917 h 118490"/>
              <a:gd name="T26" fmla="*/ 101915 w 115569"/>
              <a:gd name="T27" fmla="*/ 4168 h 118490"/>
              <a:gd name="T28" fmla="*/ 103487 w 115569"/>
              <a:gd name="T29" fmla="*/ 3345 h 118490"/>
              <a:gd name="T30" fmla="*/ 103065 w 115569"/>
              <a:gd name="T31" fmla="*/ 2916 h 118490"/>
              <a:gd name="T32" fmla="*/ 99955 w 115569"/>
              <a:gd name="T33" fmla="*/ 2130 h 118490"/>
              <a:gd name="T34" fmla="*/ 94151 w 115569"/>
              <a:gd name="T35" fmla="*/ 1430 h 118490"/>
              <a:gd name="T36" fmla="*/ 86043 w 115569"/>
              <a:gd name="T37" fmla="*/ 842 h 118490"/>
              <a:gd name="T38" fmla="*/ 76011 w 115569"/>
              <a:gd name="T39" fmla="*/ 391 h 118490"/>
              <a:gd name="T40" fmla="*/ 64448 w 115569"/>
              <a:gd name="T41" fmla="*/ 103 h 118490"/>
              <a:gd name="T42" fmla="*/ 51744 w 115569"/>
              <a:gd name="T43" fmla="*/ 0 h 118490"/>
              <a:gd name="T44" fmla="*/ 45109 w 115569"/>
              <a:gd name="T45" fmla="*/ 28 h 118490"/>
              <a:gd name="T46" fmla="*/ 32941 w 115569"/>
              <a:gd name="T47" fmla="*/ 228 h 118490"/>
              <a:gd name="T48" fmla="*/ 22117 w 115569"/>
              <a:gd name="T49" fmla="*/ 603 h 118490"/>
              <a:gd name="T50" fmla="*/ 13022 w 115569"/>
              <a:gd name="T51" fmla="*/ 1128 h 118490"/>
              <a:gd name="T52" fmla="*/ 6045 w 115569"/>
              <a:gd name="T53" fmla="*/ 1777 h 118490"/>
              <a:gd name="T54" fmla="*/ 1576 w 115569"/>
              <a:gd name="T55" fmla="*/ 2524 h 118490"/>
              <a:gd name="T56" fmla="*/ 0 w 115569"/>
              <a:gd name="T57" fmla="*/ 3345 h 1184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8490"/>
              <a:gd name="T89" fmla="*/ 115569 w 115569"/>
              <a:gd name="T90" fmla="*/ 118490 h 1184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8490">
                <a:moveTo>
                  <a:pt x="0" y="59181"/>
                </a:moveTo>
                <a:lnTo>
                  <a:pt x="484" y="66893"/>
                </a:lnTo>
                <a:lnTo>
                  <a:pt x="3971" y="80826"/>
                </a:lnTo>
                <a:lnTo>
                  <a:pt x="10459" y="93212"/>
                </a:lnTo>
                <a:lnTo>
                  <a:pt x="19516" y="103612"/>
                </a:lnTo>
                <a:lnTo>
                  <a:pt x="30711" y="111584"/>
                </a:lnTo>
                <a:lnTo>
                  <a:pt x="43611" y="116691"/>
                </a:lnTo>
                <a:lnTo>
                  <a:pt x="57784" y="118490"/>
                </a:lnTo>
                <a:lnTo>
                  <a:pt x="65288" y="117994"/>
                </a:lnTo>
                <a:lnTo>
                  <a:pt x="78854" y="114420"/>
                </a:lnTo>
                <a:lnTo>
                  <a:pt x="90920" y="107768"/>
                </a:lnTo>
                <a:lnTo>
                  <a:pt x="101057" y="98478"/>
                </a:lnTo>
                <a:lnTo>
                  <a:pt x="108832" y="86991"/>
                </a:lnTo>
                <a:lnTo>
                  <a:pt x="113813" y="73745"/>
                </a:lnTo>
                <a:lnTo>
                  <a:pt x="115569" y="59181"/>
                </a:lnTo>
                <a:lnTo>
                  <a:pt x="115097" y="51594"/>
                </a:lnTo>
                <a:lnTo>
                  <a:pt x="111625" y="37679"/>
                </a:lnTo>
                <a:lnTo>
                  <a:pt x="105144" y="25299"/>
                </a:lnTo>
                <a:lnTo>
                  <a:pt x="96086" y="14896"/>
                </a:lnTo>
                <a:lnTo>
                  <a:pt x="84885" y="6916"/>
                </a:lnTo>
                <a:lnTo>
                  <a:pt x="71973" y="1803"/>
                </a:lnTo>
                <a:lnTo>
                  <a:pt x="57784" y="0"/>
                </a:lnTo>
                <a:lnTo>
                  <a:pt x="50374" y="483"/>
                </a:lnTo>
                <a:lnTo>
                  <a:pt x="36786" y="4040"/>
                </a:lnTo>
                <a:lnTo>
                  <a:pt x="24698" y="10679"/>
                </a:lnTo>
                <a:lnTo>
                  <a:pt x="14542" y="19957"/>
                </a:lnTo>
                <a:lnTo>
                  <a:pt x="6751" y="31430"/>
                </a:lnTo>
                <a:lnTo>
                  <a:pt x="1760" y="44652"/>
                </a:lnTo>
                <a:lnTo>
                  <a:pt x="0" y="59181"/>
                </a:lnTo>
                <a:close/>
              </a:path>
            </a:pathLst>
          </a:custGeom>
          <a:solidFill>
            <a:srgbClr val="D7D7EB"/>
          </a:solidFill>
          <a:ln w="9525">
            <a:noFill/>
            <a:miter lim="800000"/>
            <a:headEnd/>
            <a:tailEnd/>
          </a:ln>
        </p:spPr>
        <p:txBody>
          <a:bodyPr lIns="0" tIns="0" rIns="0" bIns="0"/>
          <a:lstStyle/>
          <a:p>
            <a:endParaRPr lang="en-US"/>
          </a:p>
        </p:txBody>
      </p:sp>
      <p:sp>
        <p:nvSpPr>
          <p:cNvPr id="26652" name="object 12"/>
          <p:cNvSpPr>
            <a:spLocks noChangeArrowheads="1"/>
          </p:cNvSpPr>
          <p:nvPr/>
        </p:nvSpPr>
        <p:spPr bwMode="auto">
          <a:xfrm>
            <a:off x="8153400" y="869950"/>
            <a:ext cx="120650" cy="87313"/>
          </a:xfrm>
          <a:custGeom>
            <a:avLst/>
            <a:gdLst>
              <a:gd name="T0" fmla="*/ 0 w 120015"/>
              <a:gd name="T1" fmla="*/ 3539 h 115443"/>
              <a:gd name="T2" fmla="*/ 598 w 120015"/>
              <a:gd name="T3" fmla="*/ 4027 h 115443"/>
              <a:gd name="T4" fmla="*/ 4506 w 120015"/>
              <a:gd name="T5" fmla="*/ 4850 h 115443"/>
              <a:gd name="T6" fmla="*/ 11649 w 120015"/>
              <a:gd name="T7" fmla="*/ 5582 h 115443"/>
              <a:gd name="T8" fmla="*/ 21570 w 120015"/>
              <a:gd name="T9" fmla="*/ 6194 h 115443"/>
              <a:gd name="T10" fmla="*/ 33798 w 120015"/>
              <a:gd name="T11" fmla="*/ 6664 h 115443"/>
              <a:gd name="T12" fmla="*/ 47872 w 120015"/>
              <a:gd name="T13" fmla="*/ 6964 h 115443"/>
              <a:gd name="T14" fmla="*/ 63327 w 120015"/>
              <a:gd name="T15" fmla="*/ 7071 h 115443"/>
              <a:gd name="T16" fmla="*/ 71961 w 120015"/>
              <a:gd name="T17" fmla="*/ 7039 h 115443"/>
              <a:gd name="T18" fmla="*/ 86712 w 120015"/>
              <a:gd name="T19" fmla="*/ 6821 h 115443"/>
              <a:gd name="T20" fmla="*/ 99815 w 120015"/>
              <a:gd name="T21" fmla="*/ 6424 h 115443"/>
              <a:gd name="T22" fmla="*/ 110806 w 120015"/>
              <a:gd name="T23" fmla="*/ 5872 h 115443"/>
              <a:gd name="T24" fmla="*/ 119228 w 120015"/>
              <a:gd name="T25" fmla="*/ 5189 h 115443"/>
              <a:gd name="T26" fmla="*/ 124618 w 120015"/>
              <a:gd name="T27" fmla="*/ 4403 h 115443"/>
              <a:gd name="T28" fmla="*/ 126518 w 120015"/>
              <a:gd name="T29" fmla="*/ 3539 h 115443"/>
              <a:gd name="T30" fmla="*/ 125921 w 120015"/>
              <a:gd name="T31" fmla="*/ 3051 h 115443"/>
              <a:gd name="T32" fmla="*/ 122032 w 120015"/>
              <a:gd name="T33" fmla="*/ 2227 h 115443"/>
              <a:gd name="T34" fmla="*/ 114914 w 120015"/>
              <a:gd name="T35" fmla="*/ 1495 h 115443"/>
              <a:gd name="T36" fmla="*/ 105025 w 120015"/>
              <a:gd name="T37" fmla="*/ 880 h 115443"/>
              <a:gd name="T38" fmla="*/ 92824 w 120015"/>
              <a:gd name="T39" fmla="*/ 408 h 115443"/>
              <a:gd name="T40" fmla="*/ 78772 w 120015"/>
              <a:gd name="T41" fmla="*/ 107 h 115443"/>
              <a:gd name="T42" fmla="*/ 63327 w 120015"/>
              <a:gd name="T43" fmla="*/ 0 h 115443"/>
              <a:gd name="T44" fmla="*/ 54488 w 120015"/>
              <a:gd name="T45" fmla="*/ 34 h 115443"/>
              <a:gd name="T46" fmla="*/ 39770 w 120015"/>
              <a:gd name="T47" fmla="*/ 253 h 115443"/>
              <a:gd name="T48" fmla="*/ 26687 w 120015"/>
              <a:gd name="T49" fmla="*/ 653 h 115443"/>
              <a:gd name="T50" fmla="*/ 15707 w 120015"/>
              <a:gd name="T51" fmla="*/ 1208 h 115443"/>
              <a:gd name="T52" fmla="*/ 7289 w 120015"/>
              <a:gd name="T53" fmla="*/ 1891 h 115443"/>
              <a:gd name="T54" fmla="*/ 1901 w 120015"/>
              <a:gd name="T55" fmla="*/ 2677 h 115443"/>
              <a:gd name="T56" fmla="*/ 0 w 120015"/>
              <a:gd name="T57" fmla="*/ 3539 h 1154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015"/>
              <a:gd name="T88" fmla="*/ 0 h 115443"/>
              <a:gd name="T89" fmla="*/ 120015 w 120015"/>
              <a:gd name="T90" fmla="*/ 115443 h 1154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015" h="115443">
                <a:moveTo>
                  <a:pt x="0" y="57785"/>
                </a:moveTo>
                <a:lnTo>
                  <a:pt x="568" y="65755"/>
                </a:lnTo>
                <a:lnTo>
                  <a:pt x="4274" y="79191"/>
                </a:lnTo>
                <a:lnTo>
                  <a:pt x="11051" y="91124"/>
                </a:lnTo>
                <a:lnTo>
                  <a:pt x="20461" y="101135"/>
                </a:lnTo>
                <a:lnTo>
                  <a:pt x="32061" y="108804"/>
                </a:lnTo>
                <a:lnTo>
                  <a:pt x="45411" y="113713"/>
                </a:lnTo>
                <a:lnTo>
                  <a:pt x="60071" y="115443"/>
                </a:lnTo>
                <a:lnTo>
                  <a:pt x="68261" y="114910"/>
                </a:lnTo>
                <a:lnTo>
                  <a:pt x="82255" y="111376"/>
                </a:lnTo>
                <a:lnTo>
                  <a:pt x="94684" y="104886"/>
                </a:lnTo>
                <a:lnTo>
                  <a:pt x="105111" y="95862"/>
                </a:lnTo>
                <a:lnTo>
                  <a:pt x="113099" y="84723"/>
                </a:lnTo>
                <a:lnTo>
                  <a:pt x="118213" y="71890"/>
                </a:lnTo>
                <a:lnTo>
                  <a:pt x="120015" y="57785"/>
                </a:lnTo>
                <a:lnTo>
                  <a:pt x="119449" y="49815"/>
                </a:lnTo>
                <a:lnTo>
                  <a:pt x="115759" y="36363"/>
                </a:lnTo>
                <a:lnTo>
                  <a:pt x="109007" y="24404"/>
                </a:lnTo>
                <a:lnTo>
                  <a:pt x="99626" y="14364"/>
                </a:lnTo>
                <a:lnTo>
                  <a:pt x="88053" y="6667"/>
                </a:lnTo>
                <a:lnTo>
                  <a:pt x="74723" y="1737"/>
                </a:lnTo>
                <a:lnTo>
                  <a:pt x="60071" y="0"/>
                </a:lnTo>
                <a:lnTo>
                  <a:pt x="51688" y="559"/>
                </a:lnTo>
                <a:lnTo>
                  <a:pt x="37725" y="4139"/>
                </a:lnTo>
                <a:lnTo>
                  <a:pt x="25315" y="10666"/>
                </a:lnTo>
                <a:lnTo>
                  <a:pt x="14899" y="19718"/>
                </a:lnTo>
                <a:lnTo>
                  <a:pt x="6914" y="30870"/>
                </a:lnTo>
                <a:lnTo>
                  <a:pt x="1801" y="43700"/>
                </a:lnTo>
                <a:lnTo>
                  <a:pt x="0" y="57785"/>
                </a:lnTo>
                <a:close/>
              </a:path>
            </a:pathLst>
          </a:custGeom>
          <a:solidFill>
            <a:srgbClr val="CCCC00"/>
          </a:solidFill>
          <a:ln w="9525">
            <a:noFill/>
            <a:miter lim="800000"/>
            <a:headEnd/>
            <a:tailEnd/>
          </a:ln>
        </p:spPr>
        <p:txBody>
          <a:bodyPr lIns="0" tIns="0" rIns="0" bIns="0"/>
          <a:lstStyle/>
          <a:p>
            <a:endParaRPr lang="en-US"/>
          </a:p>
        </p:txBody>
      </p:sp>
      <p:sp>
        <p:nvSpPr>
          <p:cNvPr id="26653" name="object 11"/>
          <p:cNvSpPr>
            <a:spLocks noChangeArrowheads="1"/>
          </p:cNvSpPr>
          <p:nvPr/>
        </p:nvSpPr>
        <p:spPr bwMode="auto">
          <a:xfrm>
            <a:off x="8321675" y="869950"/>
            <a:ext cx="117475" cy="87313"/>
          </a:xfrm>
          <a:custGeom>
            <a:avLst/>
            <a:gdLst>
              <a:gd name="T0" fmla="*/ 0 w 118490"/>
              <a:gd name="T1" fmla="*/ 3539 h 115443"/>
              <a:gd name="T2" fmla="*/ 444 w 118490"/>
              <a:gd name="T3" fmla="*/ 3993 h 115443"/>
              <a:gd name="T4" fmla="*/ 3709 w 118490"/>
              <a:gd name="T5" fmla="*/ 4825 h 115443"/>
              <a:gd name="T6" fmla="*/ 9807 w 118490"/>
              <a:gd name="T7" fmla="*/ 5564 h 115443"/>
              <a:gd name="T8" fmla="*/ 18331 w 118490"/>
              <a:gd name="T9" fmla="*/ 6184 h 115443"/>
              <a:gd name="T10" fmla="*/ 28878 w 118490"/>
              <a:gd name="T11" fmla="*/ 6659 h 115443"/>
              <a:gd name="T12" fmla="*/ 41042 w 118490"/>
              <a:gd name="T13" fmla="*/ 6964 h 115443"/>
              <a:gd name="T14" fmla="*/ 54420 w 118490"/>
              <a:gd name="T15" fmla="*/ 7071 h 115443"/>
              <a:gd name="T16" fmla="*/ 61297 w 118490"/>
              <a:gd name="T17" fmla="*/ 7043 h 115443"/>
              <a:gd name="T18" fmla="*/ 74083 w 118490"/>
              <a:gd name="T19" fmla="*/ 6832 h 115443"/>
              <a:gd name="T20" fmla="*/ 85464 w 118490"/>
              <a:gd name="T21" fmla="*/ 6437 h 115443"/>
              <a:gd name="T22" fmla="*/ 95026 w 118490"/>
              <a:gd name="T23" fmla="*/ 5884 h 115443"/>
              <a:gd name="T24" fmla="*/ 102364 w 118490"/>
              <a:gd name="T25" fmla="*/ 5199 h 115443"/>
              <a:gd name="T26" fmla="*/ 107065 w 118490"/>
              <a:gd name="T27" fmla="*/ 4409 h 115443"/>
              <a:gd name="T28" fmla="*/ 108723 w 118490"/>
              <a:gd name="T29" fmla="*/ 3539 h 115443"/>
              <a:gd name="T30" fmla="*/ 108278 w 118490"/>
              <a:gd name="T31" fmla="*/ 3085 h 115443"/>
              <a:gd name="T32" fmla="*/ 105017 w 118490"/>
              <a:gd name="T33" fmla="*/ 2253 h 115443"/>
              <a:gd name="T34" fmla="*/ 98922 w 118490"/>
              <a:gd name="T35" fmla="*/ 1513 h 115443"/>
              <a:gd name="T36" fmla="*/ 90409 w 118490"/>
              <a:gd name="T37" fmla="*/ 891 h 115443"/>
              <a:gd name="T38" fmla="*/ 79884 w 118490"/>
              <a:gd name="T39" fmla="*/ 414 h 115443"/>
              <a:gd name="T40" fmla="*/ 67751 w 118490"/>
              <a:gd name="T41" fmla="*/ 108 h 115443"/>
              <a:gd name="T42" fmla="*/ 54420 w 118490"/>
              <a:gd name="T43" fmla="*/ 0 h 115443"/>
              <a:gd name="T44" fmla="*/ 47344 w 118490"/>
              <a:gd name="T45" fmla="*/ 29 h 115443"/>
              <a:gd name="T46" fmla="*/ 34559 w 118490"/>
              <a:gd name="T47" fmla="*/ 243 h 115443"/>
              <a:gd name="T48" fmla="*/ 23194 w 118490"/>
              <a:gd name="T49" fmla="*/ 640 h 115443"/>
              <a:gd name="T50" fmla="*/ 13653 w 118490"/>
              <a:gd name="T51" fmla="*/ 1196 h 115443"/>
              <a:gd name="T52" fmla="*/ 6336 w 118490"/>
              <a:gd name="T53" fmla="*/ 1881 h 115443"/>
              <a:gd name="T54" fmla="*/ 1651 w 118490"/>
              <a:gd name="T55" fmla="*/ 2671 h 115443"/>
              <a:gd name="T56" fmla="*/ 0 w 118490"/>
              <a:gd name="T57" fmla="*/ 3539 h 1154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5443"/>
              <a:gd name="T89" fmla="*/ 118490 w 118490"/>
              <a:gd name="T90" fmla="*/ 115443 h 1154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5443">
                <a:moveTo>
                  <a:pt x="0" y="57785"/>
                </a:moveTo>
                <a:lnTo>
                  <a:pt x="484" y="65195"/>
                </a:lnTo>
                <a:lnTo>
                  <a:pt x="4042" y="78767"/>
                </a:lnTo>
                <a:lnTo>
                  <a:pt x="10688" y="90830"/>
                </a:lnTo>
                <a:lnTo>
                  <a:pt x="19978" y="100957"/>
                </a:lnTo>
                <a:lnTo>
                  <a:pt x="31473" y="108719"/>
                </a:lnTo>
                <a:lnTo>
                  <a:pt x="44730" y="113691"/>
                </a:lnTo>
                <a:lnTo>
                  <a:pt x="59308" y="115443"/>
                </a:lnTo>
                <a:lnTo>
                  <a:pt x="66803" y="114984"/>
                </a:lnTo>
                <a:lnTo>
                  <a:pt x="80740" y="111543"/>
                </a:lnTo>
                <a:lnTo>
                  <a:pt x="93142" y="105093"/>
                </a:lnTo>
                <a:lnTo>
                  <a:pt x="103564" y="96063"/>
                </a:lnTo>
                <a:lnTo>
                  <a:pt x="111559" y="84882"/>
                </a:lnTo>
                <a:lnTo>
                  <a:pt x="116683" y="71980"/>
                </a:lnTo>
                <a:lnTo>
                  <a:pt x="118490" y="57785"/>
                </a:lnTo>
                <a:lnTo>
                  <a:pt x="118007" y="50374"/>
                </a:lnTo>
                <a:lnTo>
                  <a:pt x="114450" y="36786"/>
                </a:lnTo>
                <a:lnTo>
                  <a:pt x="107811" y="24698"/>
                </a:lnTo>
                <a:lnTo>
                  <a:pt x="98533" y="14542"/>
                </a:lnTo>
                <a:lnTo>
                  <a:pt x="87060" y="6751"/>
                </a:lnTo>
                <a:lnTo>
                  <a:pt x="73838" y="1760"/>
                </a:lnTo>
                <a:lnTo>
                  <a:pt x="59308" y="0"/>
                </a:lnTo>
                <a:lnTo>
                  <a:pt x="51597" y="484"/>
                </a:lnTo>
                <a:lnTo>
                  <a:pt x="37664" y="3971"/>
                </a:lnTo>
                <a:lnTo>
                  <a:pt x="25278" y="10459"/>
                </a:lnTo>
                <a:lnTo>
                  <a:pt x="14878" y="19516"/>
                </a:lnTo>
                <a:lnTo>
                  <a:pt x="6906" y="30711"/>
                </a:lnTo>
                <a:lnTo>
                  <a:pt x="1799" y="43611"/>
                </a:lnTo>
                <a:lnTo>
                  <a:pt x="0" y="57785"/>
                </a:lnTo>
                <a:close/>
              </a:path>
            </a:pathLst>
          </a:custGeom>
          <a:solidFill>
            <a:srgbClr val="CCCC00"/>
          </a:solidFill>
          <a:ln w="9525">
            <a:noFill/>
            <a:miter lim="800000"/>
            <a:headEnd/>
            <a:tailEnd/>
          </a:ln>
        </p:spPr>
        <p:txBody>
          <a:bodyPr lIns="0" tIns="0" rIns="0" bIns="0"/>
          <a:lstStyle/>
          <a:p>
            <a:endParaRPr lang="en-US"/>
          </a:p>
        </p:txBody>
      </p:sp>
      <p:sp>
        <p:nvSpPr>
          <p:cNvPr id="26654" name="object 10"/>
          <p:cNvSpPr>
            <a:spLocks noChangeArrowheads="1"/>
          </p:cNvSpPr>
          <p:nvPr/>
        </p:nvSpPr>
        <p:spPr bwMode="auto">
          <a:xfrm>
            <a:off x="8489950" y="869950"/>
            <a:ext cx="114300" cy="87313"/>
          </a:xfrm>
          <a:custGeom>
            <a:avLst/>
            <a:gdLst>
              <a:gd name="T0" fmla="*/ 0 w 115569"/>
              <a:gd name="T1" fmla="*/ 3539 h 115443"/>
              <a:gd name="T2" fmla="*/ 303 w 115569"/>
              <a:gd name="T3" fmla="*/ 3924 h 115443"/>
              <a:gd name="T4" fmla="*/ 3237 w 115569"/>
              <a:gd name="T5" fmla="*/ 4772 h 115443"/>
              <a:gd name="T6" fmla="*/ 8964 w 115569"/>
              <a:gd name="T7" fmla="*/ 5527 h 115443"/>
              <a:gd name="T8" fmla="*/ 17084 w 115569"/>
              <a:gd name="T9" fmla="*/ 6162 h 115443"/>
              <a:gd name="T10" fmla="*/ 27189 w 115569"/>
              <a:gd name="T11" fmla="*/ 6649 h 115443"/>
              <a:gd name="T12" fmla="*/ 38878 w 115569"/>
              <a:gd name="T13" fmla="*/ 6961 h 115443"/>
              <a:gd name="T14" fmla="*/ 51744 w 115569"/>
              <a:gd name="T15" fmla="*/ 7071 h 115443"/>
              <a:gd name="T16" fmla="*/ 57364 w 115569"/>
              <a:gd name="T17" fmla="*/ 7051 h 115443"/>
              <a:gd name="T18" fmla="*/ 69776 w 115569"/>
              <a:gd name="T19" fmla="*/ 6850 h 115443"/>
              <a:gd name="T20" fmla="*/ 80838 w 115569"/>
              <a:gd name="T21" fmla="*/ 6460 h 115443"/>
              <a:gd name="T22" fmla="*/ 90142 w 115569"/>
              <a:gd name="T23" fmla="*/ 5907 h 115443"/>
              <a:gd name="T24" fmla="*/ 97288 w 115569"/>
              <a:gd name="T25" fmla="*/ 5217 h 115443"/>
              <a:gd name="T26" fmla="*/ 101872 w 115569"/>
              <a:gd name="T27" fmla="*/ 4418 h 115443"/>
              <a:gd name="T28" fmla="*/ 103487 w 115569"/>
              <a:gd name="T29" fmla="*/ 3539 h 115443"/>
              <a:gd name="T30" fmla="*/ 103177 w 115569"/>
              <a:gd name="T31" fmla="*/ 3149 h 115443"/>
              <a:gd name="T32" fmla="*/ 100226 w 115569"/>
              <a:gd name="T33" fmla="*/ 2302 h 115443"/>
              <a:gd name="T34" fmla="*/ 94491 w 115569"/>
              <a:gd name="T35" fmla="*/ 1546 h 115443"/>
              <a:gd name="T36" fmla="*/ 86374 w 115569"/>
              <a:gd name="T37" fmla="*/ 911 h 115443"/>
              <a:gd name="T38" fmla="*/ 76276 w 115569"/>
              <a:gd name="T39" fmla="*/ 424 h 115443"/>
              <a:gd name="T40" fmla="*/ 64599 w 115569"/>
              <a:gd name="T41" fmla="*/ 110 h 115443"/>
              <a:gd name="T42" fmla="*/ 51744 w 115569"/>
              <a:gd name="T43" fmla="*/ 0 h 115443"/>
              <a:gd name="T44" fmla="*/ 46038 w 115569"/>
              <a:gd name="T45" fmla="*/ 21 h 115443"/>
              <a:gd name="T46" fmla="*/ 33645 w 115569"/>
              <a:gd name="T47" fmla="*/ 223 h 115443"/>
              <a:gd name="T48" fmla="*/ 22606 w 115569"/>
              <a:gd name="T49" fmla="*/ 616 h 115443"/>
              <a:gd name="T50" fmla="*/ 13318 w 115569"/>
              <a:gd name="T51" fmla="*/ 1170 h 115443"/>
              <a:gd name="T52" fmla="*/ 6187 w 115569"/>
              <a:gd name="T53" fmla="*/ 1861 h 115443"/>
              <a:gd name="T54" fmla="*/ 1613 w 115569"/>
              <a:gd name="T55" fmla="*/ 2660 h 115443"/>
              <a:gd name="T56" fmla="*/ 0 w 115569"/>
              <a:gd name="T57" fmla="*/ 3539 h 1154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3"/>
              <a:gd name="T89" fmla="*/ 115569 w 115569"/>
              <a:gd name="T90" fmla="*/ 115443 h 1154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3">
                <a:moveTo>
                  <a:pt x="0" y="57785"/>
                </a:moveTo>
                <a:lnTo>
                  <a:pt x="338" y="64060"/>
                </a:lnTo>
                <a:lnTo>
                  <a:pt x="3615" y="77907"/>
                </a:lnTo>
                <a:lnTo>
                  <a:pt x="10012" y="90234"/>
                </a:lnTo>
                <a:lnTo>
                  <a:pt x="19078" y="100595"/>
                </a:lnTo>
                <a:lnTo>
                  <a:pt x="30363" y="108547"/>
                </a:lnTo>
                <a:lnTo>
                  <a:pt x="43415" y="113645"/>
                </a:lnTo>
                <a:lnTo>
                  <a:pt x="57784" y="115443"/>
                </a:lnTo>
                <a:lnTo>
                  <a:pt x="64061" y="115106"/>
                </a:lnTo>
                <a:lnTo>
                  <a:pt x="77923" y="111843"/>
                </a:lnTo>
                <a:lnTo>
                  <a:pt x="90274" y="105470"/>
                </a:lnTo>
                <a:lnTo>
                  <a:pt x="100665" y="96434"/>
                </a:lnTo>
                <a:lnTo>
                  <a:pt x="108645" y="85177"/>
                </a:lnTo>
                <a:lnTo>
                  <a:pt x="113763" y="72146"/>
                </a:lnTo>
                <a:lnTo>
                  <a:pt x="115569" y="57785"/>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5"/>
                </a:lnTo>
                <a:close/>
              </a:path>
            </a:pathLst>
          </a:custGeom>
          <a:solidFill>
            <a:srgbClr val="D7D7EB"/>
          </a:solidFill>
          <a:ln w="9525">
            <a:noFill/>
            <a:miter lim="800000"/>
            <a:headEnd/>
            <a:tailEnd/>
          </a:ln>
        </p:spPr>
        <p:txBody>
          <a:bodyPr lIns="0" tIns="0" rIns="0" bIns="0"/>
          <a:lstStyle/>
          <a:p>
            <a:endParaRPr lang="en-US"/>
          </a:p>
        </p:txBody>
      </p:sp>
      <p:sp>
        <p:nvSpPr>
          <p:cNvPr id="26655" name="object 9"/>
          <p:cNvSpPr>
            <a:spLocks noChangeArrowheads="1"/>
          </p:cNvSpPr>
          <p:nvPr/>
        </p:nvSpPr>
        <p:spPr bwMode="auto">
          <a:xfrm>
            <a:off x="8658225" y="869950"/>
            <a:ext cx="114300" cy="87313"/>
          </a:xfrm>
          <a:custGeom>
            <a:avLst/>
            <a:gdLst>
              <a:gd name="T0" fmla="*/ 0 w 115569"/>
              <a:gd name="T1" fmla="*/ 3539 h 115443"/>
              <a:gd name="T2" fmla="*/ 303 w 115569"/>
              <a:gd name="T3" fmla="*/ 3924 h 115443"/>
              <a:gd name="T4" fmla="*/ 3237 w 115569"/>
              <a:gd name="T5" fmla="*/ 4772 h 115443"/>
              <a:gd name="T6" fmla="*/ 8964 w 115569"/>
              <a:gd name="T7" fmla="*/ 5527 h 115443"/>
              <a:gd name="T8" fmla="*/ 17084 w 115569"/>
              <a:gd name="T9" fmla="*/ 6162 h 115443"/>
              <a:gd name="T10" fmla="*/ 27189 w 115569"/>
              <a:gd name="T11" fmla="*/ 6649 h 115443"/>
              <a:gd name="T12" fmla="*/ 38878 w 115569"/>
              <a:gd name="T13" fmla="*/ 6961 h 115443"/>
              <a:gd name="T14" fmla="*/ 51744 w 115569"/>
              <a:gd name="T15" fmla="*/ 7071 h 115443"/>
              <a:gd name="T16" fmla="*/ 57364 w 115569"/>
              <a:gd name="T17" fmla="*/ 7051 h 115443"/>
              <a:gd name="T18" fmla="*/ 69776 w 115569"/>
              <a:gd name="T19" fmla="*/ 6850 h 115443"/>
              <a:gd name="T20" fmla="*/ 80838 w 115569"/>
              <a:gd name="T21" fmla="*/ 6460 h 115443"/>
              <a:gd name="T22" fmla="*/ 90142 w 115569"/>
              <a:gd name="T23" fmla="*/ 5907 h 115443"/>
              <a:gd name="T24" fmla="*/ 97288 w 115569"/>
              <a:gd name="T25" fmla="*/ 5217 h 115443"/>
              <a:gd name="T26" fmla="*/ 101872 w 115569"/>
              <a:gd name="T27" fmla="*/ 4418 h 115443"/>
              <a:gd name="T28" fmla="*/ 103487 w 115569"/>
              <a:gd name="T29" fmla="*/ 3539 h 115443"/>
              <a:gd name="T30" fmla="*/ 103177 w 115569"/>
              <a:gd name="T31" fmla="*/ 3149 h 115443"/>
              <a:gd name="T32" fmla="*/ 100226 w 115569"/>
              <a:gd name="T33" fmla="*/ 2302 h 115443"/>
              <a:gd name="T34" fmla="*/ 94491 w 115569"/>
              <a:gd name="T35" fmla="*/ 1546 h 115443"/>
              <a:gd name="T36" fmla="*/ 86374 w 115569"/>
              <a:gd name="T37" fmla="*/ 911 h 115443"/>
              <a:gd name="T38" fmla="*/ 76276 w 115569"/>
              <a:gd name="T39" fmla="*/ 424 h 115443"/>
              <a:gd name="T40" fmla="*/ 64599 w 115569"/>
              <a:gd name="T41" fmla="*/ 110 h 115443"/>
              <a:gd name="T42" fmla="*/ 51744 w 115569"/>
              <a:gd name="T43" fmla="*/ 0 h 115443"/>
              <a:gd name="T44" fmla="*/ 46038 w 115569"/>
              <a:gd name="T45" fmla="*/ 21 h 115443"/>
              <a:gd name="T46" fmla="*/ 33645 w 115569"/>
              <a:gd name="T47" fmla="*/ 223 h 115443"/>
              <a:gd name="T48" fmla="*/ 22606 w 115569"/>
              <a:gd name="T49" fmla="*/ 616 h 115443"/>
              <a:gd name="T50" fmla="*/ 13318 w 115569"/>
              <a:gd name="T51" fmla="*/ 1170 h 115443"/>
              <a:gd name="T52" fmla="*/ 6187 w 115569"/>
              <a:gd name="T53" fmla="*/ 1861 h 115443"/>
              <a:gd name="T54" fmla="*/ 1613 w 115569"/>
              <a:gd name="T55" fmla="*/ 2660 h 115443"/>
              <a:gd name="T56" fmla="*/ 0 w 115569"/>
              <a:gd name="T57" fmla="*/ 3539 h 1154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5443"/>
              <a:gd name="T89" fmla="*/ 115569 w 115569"/>
              <a:gd name="T90" fmla="*/ 115443 h 11544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5443">
                <a:moveTo>
                  <a:pt x="0" y="57785"/>
                </a:moveTo>
                <a:lnTo>
                  <a:pt x="338" y="64060"/>
                </a:lnTo>
                <a:lnTo>
                  <a:pt x="3615" y="77907"/>
                </a:lnTo>
                <a:lnTo>
                  <a:pt x="10012" y="90234"/>
                </a:lnTo>
                <a:lnTo>
                  <a:pt x="19078" y="100595"/>
                </a:lnTo>
                <a:lnTo>
                  <a:pt x="30363" y="108547"/>
                </a:lnTo>
                <a:lnTo>
                  <a:pt x="43415" y="113645"/>
                </a:lnTo>
                <a:lnTo>
                  <a:pt x="57784" y="115443"/>
                </a:lnTo>
                <a:lnTo>
                  <a:pt x="64061" y="115106"/>
                </a:lnTo>
                <a:lnTo>
                  <a:pt x="77923" y="111843"/>
                </a:lnTo>
                <a:lnTo>
                  <a:pt x="90274" y="105470"/>
                </a:lnTo>
                <a:lnTo>
                  <a:pt x="100665" y="96434"/>
                </a:lnTo>
                <a:lnTo>
                  <a:pt x="108645" y="85177"/>
                </a:lnTo>
                <a:lnTo>
                  <a:pt x="113763" y="72146"/>
                </a:lnTo>
                <a:lnTo>
                  <a:pt x="115569" y="57785"/>
                </a:lnTo>
                <a:lnTo>
                  <a:pt x="115221" y="51412"/>
                </a:lnTo>
                <a:lnTo>
                  <a:pt x="111927" y="37574"/>
                </a:lnTo>
                <a:lnTo>
                  <a:pt x="105522" y="25244"/>
                </a:lnTo>
                <a:lnTo>
                  <a:pt x="96457" y="14873"/>
                </a:lnTo>
                <a:lnTo>
                  <a:pt x="85180" y="6909"/>
                </a:lnTo>
                <a:lnTo>
                  <a:pt x="72139" y="1802"/>
                </a:lnTo>
                <a:lnTo>
                  <a:pt x="57784" y="0"/>
                </a:lnTo>
                <a:lnTo>
                  <a:pt x="51412" y="348"/>
                </a:lnTo>
                <a:lnTo>
                  <a:pt x="37574" y="3642"/>
                </a:lnTo>
                <a:lnTo>
                  <a:pt x="25244" y="10047"/>
                </a:lnTo>
                <a:lnTo>
                  <a:pt x="14873" y="19112"/>
                </a:lnTo>
                <a:lnTo>
                  <a:pt x="6909" y="30389"/>
                </a:lnTo>
                <a:lnTo>
                  <a:pt x="1802" y="43430"/>
                </a:lnTo>
                <a:lnTo>
                  <a:pt x="0" y="57785"/>
                </a:lnTo>
                <a:close/>
              </a:path>
            </a:pathLst>
          </a:custGeom>
          <a:solidFill>
            <a:srgbClr val="D7D7EB"/>
          </a:solidFill>
          <a:ln w="9525">
            <a:noFill/>
            <a:miter lim="800000"/>
            <a:headEnd/>
            <a:tailEnd/>
          </a:ln>
        </p:spPr>
        <p:txBody>
          <a:bodyPr lIns="0" tIns="0" rIns="0" bIns="0"/>
          <a:lstStyle/>
          <a:p>
            <a:endParaRPr lang="en-US"/>
          </a:p>
        </p:txBody>
      </p:sp>
      <p:sp>
        <p:nvSpPr>
          <p:cNvPr id="26656" name="object 8"/>
          <p:cNvSpPr>
            <a:spLocks noChangeArrowheads="1"/>
          </p:cNvSpPr>
          <p:nvPr/>
        </p:nvSpPr>
        <p:spPr bwMode="auto">
          <a:xfrm>
            <a:off x="8321675" y="995363"/>
            <a:ext cx="117475" cy="90487"/>
          </a:xfrm>
          <a:custGeom>
            <a:avLst/>
            <a:gdLst>
              <a:gd name="T0" fmla="*/ 0 w 118490"/>
              <a:gd name="T1" fmla="*/ 3596 h 119887"/>
              <a:gd name="T2" fmla="*/ 661 w 118490"/>
              <a:gd name="T3" fmla="*/ 4160 h 119887"/>
              <a:gd name="T4" fmla="*/ 4175 w 118490"/>
              <a:gd name="T5" fmla="*/ 4981 h 119887"/>
              <a:gd name="T6" fmla="*/ 10377 w 118490"/>
              <a:gd name="T7" fmla="*/ 5711 h 119887"/>
              <a:gd name="T8" fmla="*/ 18885 w 118490"/>
              <a:gd name="T9" fmla="*/ 6322 h 119887"/>
              <a:gd name="T10" fmla="*/ 29316 w 118490"/>
              <a:gd name="T11" fmla="*/ 6789 h 119887"/>
              <a:gd name="T12" fmla="*/ 41288 w 118490"/>
              <a:gd name="T13" fmla="*/ 7088 h 119887"/>
              <a:gd name="T14" fmla="*/ 54420 w 118490"/>
              <a:gd name="T15" fmla="*/ 7193 h 119887"/>
              <a:gd name="T16" fmla="*/ 62823 w 118490"/>
              <a:gd name="T17" fmla="*/ 7150 h 119887"/>
              <a:gd name="T18" fmla="*/ 75240 w 118490"/>
              <a:gd name="T19" fmla="*/ 6919 h 119887"/>
              <a:gd name="T20" fmla="*/ 86266 w 118490"/>
              <a:gd name="T21" fmla="*/ 6510 h 119887"/>
              <a:gd name="T22" fmla="*/ 95511 w 118490"/>
              <a:gd name="T23" fmla="*/ 5948 h 119887"/>
              <a:gd name="T24" fmla="*/ 102595 w 118490"/>
              <a:gd name="T25" fmla="*/ 5258 h 119887"/>
              <a:gd name="T26" fmla="*/ 107125 w 118490"/>
              <a:gd name="T27" fmla="*/ 4466 h 119887"/>
              <a:gd name="T28" fmla="*/ 108723 w 118490"/>
              <a:gd name="T29" fmla="*/ 3596 h 119887"/>
              <a:gd name="T30" fmla="*/ 108074 w 118490"/>
              <a:gd name="T31" fmla="*/ 3039 h 119887"/>
              <a:gd name="T32" fmla="*/ 104576 w 118490"/>
              <a:gd name="T33" fmla="*/ 2215 h 119887"/>
              <a:gd name="T34" fmla="*/ 98385 w 118490"/>
              <a:gd name="T35" fmla="*/ 1485 h 119887"/>
              <a:gd name="T36" fmla="*/ 89887 w 118490"/>
              <a:gd name="T37" fmla="*/ 873 h 119887"/>
              <a:gd name="T38" fmla="*/ 79468 w 118490"/>
              <a:gd name="T39" fmla="*/ 405 h 119887"/>
              <a:gd name="T40" fmla="*/ 67520 w 118490"/>
              <a:gd name="T41" fmla="*/ 106 h 119887"/>
              <a:gd name="T42" fmla="*/ 54420 w 118490"/>
              <a:gd name="T43" fmla="*/ 0 h 119887"/>
              <a:gd name="T44" fmla="*/ 45904 w 118490"/>
              <a:gd name="T45" fmla="*/ 43 h 119887"/>
              <a:gd name="T46" fmla="*/ 33470 w 118490"/>
              <a:gd name="T47" fmla="*/ 275 h 119887"/>
              <a:gd name="T48" fmla="*/ 22440 w 118490"/>
              <a:gd name="T49" fmla="*/ 685 h 119887"/>
              <a:gd name="T50" fmla="*/ 13196 w 118490"/>
              <a:gd name="T51" fmla="*/ 1248 h 119887"/>
              <a:gd name="T52" fmla="*/ 6119 w 118490"/>
              <a:gd name="T53" fmla="*/ 1936 h 119887"/>
              <a:gd name="T54" fmla="*/ 1593 w 118490"/>
              <a:gd name="T55" fmla="*/ 2728 h 119887"/>
              <a:gd name="T56" fmla="*/ 0 w 118490"/>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490"/>
              <a:gd name="T88" fmla="*/ 0 h 119887"/>
              <a:gd name="T89" fmla="*/ 118490 w 118490"/>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490" h="119887">
                <a:moveTo>
                  <a:pt x="0" y="59943"/>
                </a:moveTo>
                <a:lnTo>
                  <a:pt x="721" y="69331"/>
                </a:lnTo>
                <a:lnTo>
                  <a:pt x="4550" y="83032"/>
                </a:lnTo>
                <a:lnTo>
                  <a:pt x="11309" y="95183"/>
                </a:lnTo>
                <a:lnTo>
                  <a:pt x="20581" y="105362"/>
                </a:lnTo>
                <a:lnTo>
                  <a:pt x="31949" y="113152"/>
                </a:lnTo>
                <a:lnTo>
                  <a:pt x="44997" y="118134"/>
                </a:lnTo>
                <a:lnTo>
                  <a:pt x="59308" y="119887"/>
                </a:lnTo>
                <a:lnTo>
                  <a:pt x="68466" y="119174"/>
                </a:lnTo>
                <a:lnTo>
                  <a:pt x="81999" y="115321"/>
                </a:lnTo>
                <a:lnTo>
                  <a:pt x="94015" y="108500"/>
                </a:lnTo>
                <a:lnTo>
                  <a:pt x="104092" y="99131"/>
                </a:lnTo>
                <a:lnTo>
                  <a:pt x="111811" y="87636"/>
                </a:lnTo>
                <a:lnTo>
                  <a:pt x="116751" y="74433"/>
                </a:lnTo>
                <a:lnTo>
                  <a:pt x="118490" y="59943"/>
                </a:lnTo>
                <a:lnTo>
                  <a:pt x="117783" y="50648"/>
                </a:lnTo>
                <a:lnTo>
                  <a:pt x="113970" y="36924"/>
                </a:lnTo>
                <a:lnTo>
                  <a:pt x="107223" y="24752"/>
                </a:lnTo>
                <a:lnTo>
                  <a:pt x="97963" y="14553"/>
                </a:lnTo>
                <a:lnTo>
                  <a:pt x="86610" y="6748"/>
                </a:lnTo>
                <a:lnTo>
                  <a:pt x="73585" y="1757"/>
                </a:lnTo>
                <a:lnTo>
                  <a:pt x="59308" y="0"/>
                </a:lnTo>
                <a:lnTo>
                  <a:pt x="50028" y="728"/>
                </a:lnTo>
                <a:lnTo>
                  <a:pt x="36477" y="4595"/>
                </a:lnTo>
                <a:lnTo>
                  <a:pt x="24456" y="11422"/>
                </a:lnTo>
                <a:lnTo>
                  <a:pt x="14381" y="20789"/>
                </a:lnTo>
                <a:lnTo>
                  <a:pt x="6669" y="32278"/>
                </a:lnTo>
                <a:lnTo>
                  <a:pt x="1736" y="45469"/>
                </a:lnTo>
                <a:lnTo>
                  <a:pt x="0" y="59943"/>
                </a:lnTo>
                <a:close/>
              </a:path>
            </a:pathLst>
          </a:custGeom>
          <a:solidFill>
            <a:srgbClr val="D7D7EB"/>
          </a:solidFill>
          <a:ln w="9525">
            <a:noFill/>
            <a:miter lim="800000"/>
            <a:headEnd/>
            <a:tailEnd/>
          </a:ln>
        </p:spPr>
        <p:txBody>
          <a:bodyPr lIns="0" tIns="0" rIns="0" bIns="0"/>
          <a:lstStyle/>
          <a:p>
            <a:endParaRPr lang="en-US"/>
          </a:p>
        </p:txBody>
      </p:sp>
      <p:sp>
        <p:nvSpPr>
          <p:cNvPr id="26657" name="object 7"/>
          <p:cNvSpPr>
            <a:spLocks noChangeArrowheads="1"/>
          </p:cNvSpPr>
          <p:nvPr/>
        </p:nvSpPr>
        <p:spPr bwMode="auto">
          <a:xfrm>
            <a:off x="8658225" y="995363"/>
            <a:ext cx="114300" cy="90487"/>
          </a:xfrm>
          <a:custGeom>
            <a:avLst/>
            <a:gdLst>
              <a:gd name="T0" fmla="*/ 0 w 115569"/>
              <a:gd name="T1" fmla="*/ 3596 h 119887"/>
              <a:gd name="T2" fmla="*/ 488 w 115569"/>
              <a:gd name="T3" fmla="*/ 4094 h 119887"/>
              <a:gd name="T4" fmla="*/ 3681 w 115569"/>
              <a:gd name="T5" fmla="*/ 4932 h 119887"/>
              <a:gd name="T6" fmla="*/ 9521 w 115569"/>
              <a:gd name="T7" fmla="*/ 5677 h 119887"/>
              <a:gd name="T8" fmla="*/ 17626 w 115569"/>
              <a:gd name="T9" fmla="*/ 6301 h 119887"/>
              <a:gd name="T10" fmla="*/ 27619 w 115569"/>
              <a:gd name="T11" fmla="*/ 6779 h 119887"/>
              <a:gd name="T12" fmla="*/ 39119 w 115569"/>
              <a:gd name="T13" fmla="*/ 7085 h 119887"/>
              <a:gd name="T14" fmla="*/ 51744 w 115569"/>
              <a:gd name="T15" fmla="*/ 7193 h 119887"/>
              <a:gd name="T16" fmla="*/ 58881 w 115569"/>
              <a:gd name="T17" fmla="*/ 7159 h 119887"/>
              <a:gd name="T18" fmla="*/ 70927 w 115569"/>
              <a:gd name="T19" fmla="*/ 6938 h 119887"/>
              <a:gd name="T20" fmla="*/ 81636 w 115569"/>
              <a:gd name="T21" fmla="*/ 6533 h 119887"/>
              <a:gd name="T22" fmla="*/ 90626 w 115569"/>
              <a:gd name="T23" fmla="*/ 5969 h 119887"/>
              <a:gd name="T24" fmla="*/ 97516 w 115569"/>
              <a:gd name="T25" fmla="*/ 5275 h 119887"/>
              <a:gd name="T26" fmla="*/ 101932 w 115569"/>
              <a:gd name="T27" fmla="*/ 4475 h 119887"/>
              <a:gd name="T28" fmla="*/ 103487 w 115569"/>
              <a:gd name="T29" fmla="*/ 3596 h 119887"/>
              <a:gd name="T30" fmla="*/ 103000 w 115569"/>
              <a:gd name="T31" fmla="*/ 3100 h 119887"/>
              <a:gd name="T32" fmla="*/ 99808 w 115569"/>
              <a:gd name="T33" fmla="*/ 2261 h 119887"/>
              <a:gd name="T34" fmla="*/ 93968 w 115569"/>
              <a:gd name="T35" fmla="*/ 1517 h 119887"/>
              <a:gd name="T36" fmla="*/ 85862 w 115569"/>
              <a:gd name="T37" fmla="*/ 893 h 119887"/>
              <a:gd name="T38" fmla="*/ 75870 w 115569"/>
              <a:gd name="T39" fmla="*/ 414 h 119887"/>
              <a:gd name="T40" fmla="*/ 64368 w 115569"/>
              <a:gd name="T41" fmla="*/ 108 h 119887"/>
              <a:gd name="T42" fmla="*/ 51744 w 115569"/>
              <a:gd name="T43" fmla="*/ 0 h 119887"/>
              <a:gd name="T44" fmla="*/ 44608 w 115569"/>
              <a:gd name="T45" fmla="*/ 34 h 119887"/>
              <a:gd name="T46" fmla="*/ 32561 w 115569"/>
              <a:gd name="T47" fmla="*/ 255 h 119887"/>
              <a:gd name="T48" fmla="*/ 21853 w 115569"/>
              <a:gd name="T49" fmla="*/ 660 h 119887"/>
              <a:gd name="T50" fmla="*/ 12862 w 115569"/>
              <a:gd name="T51" fmla="*/ 1223 h 119887"/>
              <a:gd name="T52" fmla="*/ 5970 w 115569"/>
              <a:gd name="T53" fmla="*/ 1918 h 119887"/>
              <a:gd name="T54" fmla="*/ 1556 w 115569"/>
              <a:gd name="T55" fmla="*/ 2717 h 119887"/>
              <a:gd name="T56" fmla="*/ 0 w 115569"/>
              <a:gd name="T57" fmla="*/ 3596 h 1198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5569"/>
              <a:gd name="T88" fmla="*/ 0 h 119887"/>
              <a:gd name="T89" fmla="*/ 115569 w 115569"/>
              <a:gd name="T90" fmla="*/ 119887 h 1198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5569" h="119887">
                <a:moveTo>
                  <a:pt x="0" y="59943"/>
                </a:moveTo>
                <a:lnTo>
                  <a:pt x="546" y="68227"/>
                </a:lnTo>
                <a:lnTo>
                  <a:pt x="4111" y="82198"/>
                </a:lnTo>
                <a:lnTo>
                  <a:pt x="10632" y="94605"/>
                </a:lnTo>
                <a:lnTo>
                  <a:pt x="19684" y="105013"/>
                </a:lnTo>
                <a:lnTo>
                  <a:pt x="30843" y="112986"/>
                </a:lnTo>
                <a:lnTo>
                  <a:pt x="43685" y="118090"/>
                </a:lnTo>
                <a:lnTo>
                  <a:pt x="57784" y="119887"/>
                </a:lnTo>
                <a:lnTo>
                  <a:pt x="65754" y="119322"/>
                </a:lnTo>
                <a:lnTo>
                  <a:pt x="79206" y="115632"/>
                </a:lnTo>
                <a:lnTo>
                  <a:pt x="91165" y="108880"/>
                </a:lnTo>
                <a:lnTo>
                  <a:pt x="101205" y="99499"/>
                </a:lnTo>
                <a:lnTo>
                  <a:pt x="108902" y="87926"/>
                </a:lnTo>
                <a:lnTo>
                  <a:pt x="113832" y="74596"/>
                </a:lnTo>
                <a:lnTo>
                  <a:pt x="115569" y="59943"/>
                </a:lnTo>
                <a:lnTo>
                  <a:pt x="115023" y="51660"/>
                </a:lnTo>
                <a:lnTo>
                  <a:pt x="111458" y="37689"/>
                </a:lnTo>
                <a:lnTo>
                  <a:pt x="104937" y="25282"/>
                </a:lnTo>
                <a:lnTo>
                  <a:pt x="95885" y="14874"/>
                </a:lnTo>
                <a:lnTo>
                  <a:pt x="84726" y="6901"/>
                </a:lnTo>
                <a:lnTo>
                  <a:pt x="71884" y="1797"/>
                </a:lnTo>
                <a:lnTo>
                  <a:pt x="57784" y="0"/>
                </a:lnTo>
                <a:lnTo>
                  <a:pt x="49815" y="565"/>
                </a:lnTo>
                <a:lnTo>
                  <a:pt x="36363" y="4255"/>
                </a:lnTo>
                <a:lnTo>
                  <a:pt x="24404" y="11007"/>
                </a:lnTo>
                <a:lnTo>
                  <a:pt x="14364" y="20388"/>
                </a:lnTo>
                <a:lnTo>
                  <a:pt x="6667" y="31961"/>
                </a:lnTo>
                <a:lnTo>
                  <a:pt x="1737" y="45291"/>
                </a:lnTo>
                <a:lnTo>
                  <a:pt x="0" y="59943"/>
                </a:lnTo>
                <a:close/>
              </a:path>
            </a:pathLst>
          </a:custGeom>
          <a:solidFill>
            <a:srgbClr val="D7D7EB"/>
          </a:solidFill>
          <a:ln w="9525">
            <a:noFill/>
            <a:miter lim="800000"/>
            <a:headEnd/>
            <a:tailEnd/>
          </a:ln>
        </p:spPr>
        <p:txBody>
          <a:bodyPr lIns="0" tIns="0" rIns="0" bIns="0"/>
          <a:lstStyle/>
          <a:p>
            <a:endParaRPr lang="en-US"/>
          </a:p>
        </p:txBody>
      </p:sp>
      <p:sp>
        <p:nvSpPr>
          <p:cNvPr id="26658" name="object 6"/>
          <p:cNvSpPr>
            <a:spLocks noChangeArrowheads="1"/>
          </p:cNvSpPr>
          <p:nvPr/>
        </p:nvSpPr>
        <p:spPr bwMode="auto">
          <a:xfrm>
            <a:off x="3200400" y="2324100"/>
            <a:ext cx="3624263" cy="2263775"/>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p>
        </p:txBody>
      </p:sp>
      <p:sp>
        <p:nvSpPr>
          <p:cNvPr id="5" name="object 5"/>
          <p:cNvSpPr txBox="1"/>
          <p:nvPr/>
        </p:nvSpPr>
        <p:spPr>
          <a:xfrm>
            <a:off x="1109663" y="590550"/>
            <a:ext cx="6316662" cy="398463"/>
          </a:xfrm>
          <a:prstGeom prst="rect">
            <a:avLst/>
          </a:prstGeom>
        </p:spPr>
        <p:txBody>
          <a:bodyPr lIns="0" tIns="0" rIns="0" bIns="0"/>
          <a:lstStyle/>
          <a:p>
            <a:pPr marL="12700" eaLnBrk="1" fontAlgn="auto" hangingPunct="1">
              <a:lnSpc>
                <a:spcPts val="4185"/>
              </a:lnSpc>
              <a:spcBef>
                <a:spcPts val="209"/>
              </a:spcBef>
              <a:spcAft>
                <a:spcPts val="0"/>
              </a:spcAft>
              <a:defRPr/>
            </a:pPr>
            <a:r>
              <a:rPr sz="4000" kern="0" dirty="0">
                <a:solidFill>
                  <a:srgbClr val="330066"/>
                </a:solidFill>
                <a:latin typeface="Arial"/>
                <a:ea typeface="Arial"/>
                <a:cs typeface="Arial"/>
                <a:sym typeface="Arial"/>
              </a:rPr>
              <a:t>x86</a:t>
            </a:r>
            <a:r>
              <a:rPr sz="4000" kern="0" spc="-49" dirty="0">
                <a:solidFill>
                  <a:srgbClr val="330066"/>
                </a:solidFill>
                <a:latin typeface="Arial"/>
                <a:ea typeface="Arial"/>
                <a:cs typeface="Arial"/>
                <a:sym typeface="Arial"/>
              </a:rPr>
              <a:t> </a:t>
            </a:r>
            <a:r>
              <a:rPr sz="4000" kern="0" dirty="0">
                <a:solidFill>
                  <a:srgbClr val="330066"/>
                </a:solidFill>
                <a:latin typeface="Arial"/>
                <a:ea typeface="Arial"/>
                <a:cs typeface="Arial"/>
                <a:sym typeface="Arial"/>
              </a:rPr>
              <a:t>Hardware</a:t>
            </a:r>
            <a:r>
              <a:rPr sz="4000" kern="0" spc="-123" dirty="0">
                <a:solidFill>
                  <a:srgbClr val="330066"/>
                </a:solidFill>
                <a:latin typeface="Arial"/>
                <a:ea typeface="Arial"/>
                <a:cs typeface="Arial"/>
                <a:sym typeface="Arial"/>
              </a:rPr>
              <a:t> </a:t>
            </a:r>
            <a:r>
              <a:rPr sz="4000" kern="0" dirty="0">
                <a:solidFill>
                  <a:srgbClr val="330066"/>
                </a:solidFill>
                <a:latin typeface="Arial"/>
                <a:ea typeface="Arial"/>
                <a:cs typeface="Arial"/>
                <a:sym typeface="Arial"/>
              </a:rPr>
              <a:t>Virtuali</a:t>
            </a:r>
            <a:r>
              <a:rPr sz="4000" kern="0" spc="14" dirty="0">
                <a:solidFill>
                  <a:srgbClr val="330066"/>
                </a:solidFill>
                <a:latin typeface="Arial"/>
                <a:ea typeface="Arial"/>
                <a:cs typeface="Arial"/>
                <a:sym typeface="Arial"/>
              </a:rPr>
              <a:t>z</a:t>
            </a:r>
            <a:r>
              <a:rPr sz="4000" kern="0" dirty="0">
                <a:solidFill>
                  <a:srgbClr val="330066"/>
                </a:solidFill>
                <a:latin typeface="Arial"/>
                <a:ea typeface="Arial"/>
                <a:cs typeface="Arial"/>
                <a:sym typeface="Arial"/>
              </a:rPr>
              <a:t>ation</a:t>
            </a:r>
            <a:endParaRPr sz="4000" kern="0">
              <a:latin typeface="Arial"/>
              <a:ea typeface="Arial"/>
              <a:cs typeface="Arial"/>
              <a:sym typeface="Arial"/>
            </a:endParaRPr>
          </a:p>
        </p:txBody>
      </p:sp>
      <p:sp>
        <p:nvSpPr>
          <p:cNvPr id="26660" name="object 4"/>
          <p:cNvSpPr txBox="1">
            <a:spLocks noChangeArrowheads="1"/>
          </p:cNvSpPr>
          <p:nvPr/>
        </p:nvSpPr>
        <p:spPr bwMode="auto">
          <a:xfrm>
            <a:off x="536575" y="1339850"/>
            <a:ext cx="7766050" cy="903288"/>
          </a:xfrm>
          <a:prstGeom prst="rect">
            <a:avLst/>
          </a:prstGeom>
          <a:noFill/>
          <a:ln w="9525">
            <a:noFill/>
            <a:miter lim="800000"/>
            <a:headEnd/>
            <a:tailEnd/>
          </a:ln>
        </p:spPr>
        <p:txBody>
          <a:bodyPr lIns="0" tIns="0" rIns="0" bIns="0"/>
          <a:lstStyle/>
          <a:p>
            <a:pPr marL="12700" eaLnBrk="1" hangingPunct="1">
              <a:lnSpc>
                <a:spcPts val="1725"/>
              </a:lnSpc>
              <a:spcBef>
                <a:spcPts val="88"/>
              </a:spcBef>
            </a:pPr>
            <a:r>
              <a:rPr lang="en-US" sz="1100">
                <a:solidFill>
                  <a:srgbClr val="330066"/>
                </a:solidFill>
                <a:latin typeface="Wingdings" pitchFamily="2" charset="2"/>
              </a:rPr>
              <a:t></a:t>
            </a:r>
            <a:r>
              <a:rPr lang="en-US" sz="1100">
                <a:solidFill>
                  <a:srgbClr val="330066"/>
                </a:solidFill>
                <a:latin typeface="Times New Roman" pitchFamily="18" charset="0"/>
                <a:cs typeface="Times New Roman" pitchFamily="18" charset="0"/>
              </a:rPr>
              <a:t>      </a:t>
            </a:r>
            <a:r>
              <a:rPr lang="en-US" sz="1600">
                <a:cs typeface="Times New Roman" pitchFamily="18" charset="0"/>
              </a:rPr>
              <a:t>The x86 architecture offers four levels of privilege known as Ring 0, 1, 2 and 3 to</a:t>
            </a:r>
          </a:p>
          <a:p>
            <a:pPr marL="12700" eaLnBrk="1" hangingPunct="1"/>
            <a:r>
              <a:rPr lang="en-US" sz="1600">
                <a:cs typeface="Times New Roman" pitchFamily="18" charset="0"/>
              </a:rPr>
              <a:t>operating systems and applications to manage access to the computer hardware. While user level applications typically run in Ring 3, the operating system needs to have direct access to the memory and hardware and must execute its privileged instructions in Ring 0.</a:t>
            </a:r>
          </a:p>
        </p:txBody>
      </p:sp>
      <p:sp>
        <p:nvSpPr>
          <p:cNvPr id="3" name="object 3"/>
          <p:cNvSpPr txBox="1"/>
          <p:nvPr/>
        </p:nvSpPr>
        <p:spPr>
          <a:xfrm>
            <a:off x="1450975" y="4713288"/>
            <a:ext cx="1873250" cy="190500"/>
          </a:xfrm>
          <a:prstGeom prst="rect">
            <a:avLst/>
          </a:prstGeom>
        </p:spPr>
        <p:txBody>
          <a:bodyPr lIns="0" tIns="0" rIns="0" bIns="0"/>
          <a:lstStyle/>
          <a:p>
            <a:pPr marL="12700" eaLnBrk="1" fontAlgn="auto" hangingPunct="1">
              <a:lnSpc>
                <a:spcPts val="1939"/>
              </a:lnSpc>
              <a:spcBef>
                <a:spcPts val="97"/>
              </a:spcBef>
              <a:spcAft>
                <a:spcPts val="0"/>
              </a:spcAft>
              <a:defRPr/>
            </a:pPr>
            <a:r>
              <a:rPr sz="1800" kern="0" spc="-14" dirty="0">
                <a:latin typeface="Arial"/>
                <a:ea typeface="Arial"/>
                <a:cs typeface="Arial"/>
                <a:sym typeface="Arial"/>
              </a:rPr>
              <a:t>x</a:t>
            </a:r>
            <a:r>
              <a:rPr sz="1800" kern="0" dirty="0">
                <a:latin typeface="Arial"/>
                <a:ea typeface="Arial"/>
                <a:cs typeface="Arial"/>
                <a:sym typeface="Arial"/>
              </a:rPr>
              <a:t>86</a:t>
            </a:r>
            <a:r>
              <a:rPr sz="1800" kern="0" spc="4" dirty="0">
                <a:latin typeface="Arial"/>
                <a:ea typeface="Arial"/>
                <a:cs typeface="Arial"/>
                <a:sym typeface="Arial"/>
              </a:rPr>
              <a:t> </a:t>
            </a:r>
            <a:r>
              <a:rPr sz="1800" kern="0" dirty="0">
                <a:latin typeface="Arial"/>
                <a:ea typeface="Arial"/>
                <a:cs typeface="Arial"/>
                <a:sym typeface="Arial"/>
              </a:rPr>
              <a:t>pr</a:t>
            </a:r>
            <a:r>
              <a:rPr sz="1800" kern="0" spc="-4" dirty="0">
                <a:latin typeface="Arial"/>
                <a:ea typeface="Arial"/>
                <a:cs typeface="Arial"/>
                <a:sym typeface="Arial"/>
              </a:rPr>
              <a:t>i</a:t>
            </a:r>
            <a:r>
              <a:rPr sz="1800" kern="0" dirty="0">
                <a:latin typeface="Arial"/>
                <a:ea typeface="Arial"/>
                <a:cs typeface="Arial"/>
                <a:sym typeface="Arial"/>
              </a:rPr>
              <a:t>vi</a:t>
            </a:r>
            <a:r>
              <a:rPr sz="1800" kern="0" spc="-4" dirty="0">
                <a:latin typeface="Arial"/>
                <a:ea typeface="Arial"/>
                <a:cs typeface="Arial"/>
                <a:sym typeface="Arial"/>
              </a:rPr>
              <a:t>l</a:t>
            </a:r>
            <a:r>
              <a:rPr sz="1800" kern="0" dirty="0">
                <a:latin typeface="Arial"/>
                <a:ea typeface="Arial"/>
                <a:cs typeface="Arial"/>
                <a:sym typeface="Arial"/>
              </a:rPr>
              <a:t>e</a:t>
            </a:r>
            <a:r>
              <a:rPr sz="1800" kern="0" spc="-9" dirty="0">
                <a:latin typeface="Arial"/>
                <a:ea typeface="Arial"/>
                <a:cs typeface="Arial"/>
                <a:sym typeface="Arial"/>
              </a:rPr>
              <a:t>g</a:t>
            </a:r>
            <a:r>
              <a:rPr sz="1800" kern="0" dirty="0">
                <a:latin typeface="Arial"/>
                <a:ea typeface="Arial"/>
                <a:cs typeface="Arial"/>
                <a:sym typeface="Arial"/>
              </a:rPr>
              <a:t>e</a:t>
            </a:r>
            <a:r>
              <a:rPr sz="1800" kern="0" spc="25" dirty="0">
                <a:latin typeface="Arial"/>
                <a:ea typeface="Arial"/>
                <a:cs typeface="Arial"/>
                <a:sym typeface="Arial"/>
              </a:rPr>
              <a:t> </a:t>
            </a:r>
            <a:r>
              <a:rPr sz="1800" kern="0" dirty="0">
                <a:latin typeface="Arial"/>
                <a:ea typeface="Arial"/>
                <a:cs typeface="Arial"/>
                <a:sym typeface="Arial"/>
              </a:rPr>
              <a:t>l</a:t>
            </a:r>
            <a:r>
              <a:rPr sz="1800" kern="0" spc="-9" dirty="0">
                <a:latin typeface="Arial"/>
                <a:ea typeface="Arial"/>
                <a:cs typeface="Arial"/>
                <a:sym typeface="Arial"/>
              </a:rPr>
              <a:t>e</a:t>
            </a:r>
            <a:r>
              <a:rPr sz="1800" kern="0" dirty="0">
                <a:latin typeface="Arial"/>
                <a:ea typeface="Arial"/>
                <a:cs typeface="Arial"/>
                <a:sym typeface="Arial"/>
              </a:rPr>
              <a:t>vel</a:t>
            </a:r>
            <a:endParaRPr sz="1800" kern="0">
              <a:latin typeface="Arial"/>
              <a:ea typeface="Arial"/>
              <a:cs typeface="Arial"/>
              <a:sym typeface="Arial"/>
            </a:endParaRPr>
          </a:p>
        </p:txBody>
      </p:sp>
      <p:sp>
        <p:nvSpPr>
          <p:cNvPr id="2" name="object 2"/>
          <p:cNvSpPr txBox="1"/>
          <p:nvPr/>
        </p:nvSpPr>
        <p:spPr>
          <a:xfrm>
            <a:off x="3328988" y="4713288"/>
            <a:ext cx="3371850" cy="190500"/>
          </a:xfrm>
          <a:prstGeom prst="rect">
            <a:avLst/>
          </a:prstGeom>
        </p:spPr>
        <p:txBody>
          <a:bodyPr lIns="0" tIns="0" rIns="0" bIns="0"/>
          <a:lstStyle/>
          <a:p>
            <a:pPr marL="12700" eaLnBrk="1" fontAlgn="auto" hangingPunct="1">
              <a:lnSpc>
                <a:spcPts val="1939"/>
              </a:lnSpc>
              <a:spcBef>
                <a:spcPts val="97"/>
              </a:spcBef>
              <a:spcAft>
                <a:spcPts val="0"/>
              </a:spcAft>
              <a:defRPr/>
            </a:pPr>
            <a:r>
              <a:rPr sz="1800" kern="0" dirty="0">
                <a:latin typeface="Arial"/>
                <a:ea typeface="Arial"/>
                <a:cs typeface="Arial"/>
                <a:sym typeface="Arial"/>
              </a:rPr>
              <a:t>arc</a:t>
            </a:r>
            <a:r>
              <a:rPr sz="1800" kern="0" spc="-9" dirty="0">
                <a:latin typeface="Arial"/>
                <a:ea typeface="Arial"/>
                <a:cs typeface="Arial"/>
                <a:sym typeface="Arial"/>
              </a:rPr>
              <a:t>h</a:t>
            </a:r>
            <a:r>
              <a:rPr sz="1800" kern="0" dirty="0">
                <a:latin typeface="Arial"/>
                <a:ea typeface="Arial"/>
                <a:cs typeface="Arial"/>
                <a:sym typeface="Arial"/>
              </a:rPr>
              <a:t>itect</a:t>
            </a:r>
            <a:r>
              <a:rPr sz="1800" kern="0" spc="-4" dirty="0">
                <a:latin typeface="Arial"/>
                <a:ea typeface="Arial"/>
                <a:cs typeface="Arial"/>
                <a:sym typeface="Arial"/>
              </a:rPr>
              <a:t>u</a:t>
            </a:r>
            <a:r>
              <a:rPr sz="1800" kern="0" dirty="0">
                <a:latin typeface="Arial"/>
                <a:ea typeface="Arial"/>
                <a:cs typeface="Arial"/>
                <a:sym typeface="Arial"/>
              </a:rPr>
              <a:t>re</a:t>
            </a:r>
            <a:r>
              <a:rPr sz="1800" kern="0" spc="9" dirty="0">
                <a:latin typeface="Arial"/>
                <a:ea typeface="Arial"/>
                <a:cs typeface="Arial"/>
                <a:sym typeface="Arial"/>
              </a:rPr>
              <a:t> </a:t>
            </a:r>
            <a:r>
              <a:rPr sz="1800" kern="0" spc="-39" dirty="0">
                <a:latin typeface="Arial"/>
                <a:ea typeface="Arial"/>
                <a:cs typeface="Arial"/>
                <a:sym typeface="Arial"/>
              </a:rPr>
              <a:t>w</a:t>
            </a:r>
            <a:r>
              <a:rPr sz="1800" kern="0" dirty="0">
                <a:latin typeface="Arial"/>
                <a:ea typeface="Arial"/>
                <a:cs typeface="Arial"/>
                <a:sym typeface="Arial"/>
              </a:rPr>
              <a:t>ith</a:t>
            </a:r>
            <a:r>
              <a:rPr sz="1800" kern="0" spc="-9" dirty="0">
                <a:latin typeface="Arial"/>
                <a:ea typeface="Arial"/>
                <a:cs typeface="Arial"/>
                <a:sym typeface="Arial"/>
              </a:rPr>
              <a:t>o</a:t>
            </a:r>
            <a:r>
              <a:rPr sz="1800" kern="0" dirty="0">
                <a:latin typeface="Arial"/>
                <a:ea typeface="Arial"/>
                <a:cs typeface="Arial"/>
                <a:sym typeface="Arial"/>
              </a:rPr>
              <a:t>ut</a:t>
            </a:r>
            <a:r>
              <a:rPr sz="1800" kern="0" spc="49" dirty="0">
                <a:latin typeface="Arial"/>
                <a:ea typeface="Arial"/>
                <a:cs typeface="Arial"/>
                <a:sym typeface="Arial"/>
              </a:rPr>
              <a:t> </a:t>
            </a:r>
            <a:r>
              <a:rPr sz="1800" kern="0" dirty="0">
                <a:latin typeface="Arial"/>
                <a:ea typeface="Arial"/>
                <a:cs typeface="Arial"/>
                <a:sym typeface="Arial"/>
              </a:rPr>
              <a:t>virtu</a:t>
            </a:r>
            <a:r>
              <a:rPr sz="1800" kern="0" spc="-9" dirty="0">
                <a:latin typeface="Arial"/>
                <a:ea typeface="Arial"/>
                <a:cs typeface="Arial"/>
                <a:sym typeface="Arial"/>
              </a:rPr>
              <a:t>a</a:t>
            </a:r>
            <a:r>
              <a:rPr sz="1800" kern="0" dirty="0">
                <a:latin typeface="Arial"/>
                <a:ea typeface="Arial"/>
                <a:cs typeface="Arial"/>
                <a:sym typeface="Arial"/>
              </a:rPr>
              <a:t>l</a:t>
            </a:r>
            <a:r>
              <a:rPr sz="1800" kern="0" spc="-4" dirty="0">
                <a:latin typeface="Arial"/>
                <a:ea typeface="Arial"/>
                <a:cs typeface="Arial"/>
                <a:sym typeface="Arial"/>
              </a:rPr>
              <a:t>i</a:t>
            </a:r>
            <a:r>
              <a:rPr sz="1800" kern="0" dirty="0">
                <a:latin typeface="Arial"/>
                <a:ea typeface="Arial"/>
                <a:cs typeface="Arial"/>
                <a:sym typeface="Arial"/>
              </a:rPr>
              <a:t>zati</a:t>
            </a:r>
            <a:r>
              <a:rPr sz="1800" kern="0" spc="-9" dirty="0">
                <a:latin typeface="Arial"/>
                <a:ea typeface="Arial"/>
                <a:cs typeface="Arial"/>
                <a:sym typeface="Arial"/>
              </a:rPr>
              <a:t>o</a:t>
            </a:r>
            <a:r>
              <a:rPr sz="1800" kern="0" dirty="0">
                <a:latin typeface="Arial"/>
                <a:ea typeface="Arial"/>
                <a:cs typeface="Arial"/>
                <a:sym typeface="Arial"/>
              </a:rPr>
              <a:t>n</a:t>
            </a:r>
            <a:endParaRPr sz="1800" kern="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Techniques of Virtualization (Hardware Virtualization) </a:t>
            </a:r>
            <a:endParaRPr lang="en-IN" dirty="0"/>
          </a:p>
        </p:txBody>
      </p:sp>
      <p:sp>
        <p:nvSpPr>
          <p:cNvPr id="3" name="Content Placeholder 2"/>
          <p:cNvSpPr>
            <a:spLocks noGrp="1"/>
          </p:cNvSpPr>
          <p:nvPr>
            <p:ph idx="1"/>
          </p:nvPr>
        </p:nvSpPr>
        <p:spPr/>
        <p:txBody>
          <a:bodyPr/>
          <a:lstStyle/>
          <a:p>
            <a:r>
              <a:rPr lang="en-IN" dirty="0"/>
              <a:t>Full </a:t>
            </a:r>
            <a:r>
              <a:rPr lang="en-IN" dirty="0" smtClean="0"/>
              <a:t>Virtualization</a:t>
            </a:r>
          </a:p>
          <a:p>
            <a:r>
              <a:rPr lang="en-IN" dirty="0" smtClean="0"/>
              <a:t>Para-virtualization</a:t>
            </a:r>
            <a:endParaRPr lang="en-IN" dirty="0"/>
          </a:p>
          <a:p>
            <a:r>
              <a:rPr lang="en-IN" dirty="0" smtClean="0"/>
              <a:t>Hardware Assisted </a:t>
            </a:r>
            <a:r>
              <a:rPr lang="en-IN" dirty="0"/>
              <a:t>Virtualization</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change</a:t>
            </a:r>
            <a:endParaRPr lang="en-IN" dirty="0"/>
          </a:p>
        </p:txBody>
      </p:sp>
      <p:sp>
        <p:nvSpPr>
          <p:cNvPr id="3" name="Content Placeholder 2"/>
          <p:cNvSpPr>
            <a:spLocks noGrp="1"/>
          </p:cNvSpPr>
          <p:nvPr>
            <p:ph idx="1"/>
          </p:nvPr>
        </p:nvSpPr>
        <p:spPr>
          <a:xfrm>
            <a:off x="1954924" y="1200151"/>
            <a:ext cx="6731876" cy="3394472"/>
          </a:xfrm>
        </p:spPr>
        <p:txBody>
          <a:bodyPr>
            <a:normAutofit fontScale="25000" lnSpcReduction="20000"/>
          </a:bodyPr>
          <a:lstStyle/>
          <a:p>
            <a:pPr marL="457200" indent="-228600">
              <a:lnSpc>
                <a:spcPct val="115000"/>
              </a:lnSpc>
              <a:spcBef>
                <a:spcPct val="0"/>
              </a:spcBef>
              <a:spcAft>
                <a:spcPts val="1600"/>
              </a:spcAft>
            </a:pPr>
            <a:r>
              <a:rPr lang="en-US" sz="6400" dirty="0" smtClean="0">
                <a:cs typeface="Arial" charset="0"/>
                <a:sym typeface="Proxima Nova" charset="0"/>
              </a:rPr>
              <a:t>Based on how much change is required and at what level</a:t>
            </a:r>
          </a:p>
          <a:p>
            <a:pPr marL="457200" indent="-228600">
              <a:lnSpc>
                <a:spcPct val="115000"/>
              </a:lnSpc>
              <a:spcBef>
                <a:spcPct val="0"/>
              </a:spcBef>
              <a:spcAft>
                <a:spcPts val="1600"/>
              </a:spcAft>
            </a:pPr>
            <a:r>
              <a:rPr lang="en-US" sz="6400" dirty="0" smtClean="0">
                <a:cs typeface="Arial" charset="0"/>
                <a:sym typeface="Proxima Nova" charset="0"/>
              </a:rPr>
              <a:t>Categories</a:t>
            </a:r>
          </a:p>
          <a:p>
            <a:pPr marL="914400" lvl="1" indent="-228600">
              <a:lnSpc>
                <a:spcPct val="115000"/>
              </a:lnSpc>
              <a:spcBef>
                <a:spcPct val="0"/>
              </a:spcBef>
              <a:spcAft>
                <a:spcPts val="1600"/>
              </a:spcAft>
            </a:pPr>
            <a:r>
              <a:rPr lang="en-US" sz="6400" dirty="0" smtClean="0">
                <a:cs typeface="Arial" charset="0"/>
                <a:sym typeface="Proxima Nova" charset="0"/>
              </a:rPr>
              <a:t>Modified Guest OS</a:t>
            </a:r>
          </a:p>
          <a:p>
            <a:pPr marL="1371600" lvl="2">
              <a:lnSpc>
                <a:spcPct val="115000"/>
              </a:lnSpc>
              <a:spcBef>
                <a:spcPct val="0"/>
              </a:spcBef>
              <a:spcAft>
                <a:spcPts val="1600"/>
              </a:spcAft>
            </a:pPr>
            <a:r>
              <a:rPr lang="en-US" sz="6400" dirty="0" smtClean="0">
                <a:cs typeface="Arial" charset="0"/>
                <a:sym typeface="Proxima Nova" charset="0"/>
              </a:rPr>
              <a:t>Operating system level</a:t>
            </a:r>
          </a:p>
          <a:p>
            <a:pPr marL="1371600" lvl="2">
              <a:lnSpc>
                <a:spcPct val="115000"/>
              </a:lnSpc>
              <a:spcBef>
                <a:spcPct val="0"/>
              </a:spcBef>
              <a:spcAft>
                <a:spcPts val="1600"/>
              </a:spcAft>
            </a:pPr>
            <a:r>
              <a:rPr lang="en-US" sz="6400" dirty="0" smtClean="0">
                <a:cs typeface="Arial" charset="0"/>
                <a:sym typeface="Proxima Nova" charset="0"/>
              </a:rPr>
              <a:t>Para-virtualization.</a:t>
            </a:r>
          </a:p>
          <a:p>
            <a:pPr marL="914400" lvl="1" indent="-228600">
              <a:lnSpc>
                <a:spcPct val="115000"/>
              </a:lnSpc>
              <a:spcBef>
                <a:spcPct val="0"/>
              </a:spcBef>
              <a:spcAft>
                <a:spcPts val="1600"/>
              </a:spcAft>
            </a:pPr>
            <a:r>
              <a:rPr lang="en-US" sz="6400" dirty="0" smtClean="0">
                <a:cs typeface="Arial" charset="0"/>
                <a:sym typeface="Proxima Nova" charset="0"/>
              </a:rPr>
              <a:t>Unmodified Guest OS</a:t>
            </a:r>
          </a:p>
          <a:p>
            <a:pPr marL="1371600" lvl="2">
              <a:lnSpc>
                <a:spcPct val="115000"/>
              </a:lnSpc>
              <a:spcBef>
                <a:spcPct val="0"/>
              </a:spcBef>
              <a:spcAft>
                <a:spcPts val="1600"/>
              </a:spcAft>
            </a:pPr>
            <a:r>
              <a:rPr lang="en-US" sz="6400" dirty="0" smtClean="0">
                <a:cs typeface="Arial" charset="0"/>
                <a:sym typeface="Proxima Nova" charset="0"/>
              </a:rPr>
              <a:t>Full Virtualization </a:t>
            </a:r>
          </a:p>
          <a:p>
            <a:pPr marL="1371600" lvl="2">
              <a:lnSpc>
                <a:spcPct val="115000"/>
              </a:lnSpc>
              <a:spcBef>
                <a:spcPct val="0"/>
              </a:spcBef>
              <a:spcAft>
                <a:spcPts val="1600"/>
              </a:spcAft>
            </a:pPr>
            <a:r>
              <a:rPr lang="en-US" sz="6400" dirty="0" smtClean="0">
                <a:cs typeface="Arial" charset="0"/>
                <a:sym typeface="Proxima Nova" charset="0"/>
              </a:rPr>
              <a:t>Hardware assisted</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8434" name="Picture 2" descr="Full Virtualization vs Para Virtualization vs Hardware assisted Virtualization"/>
          <p:cNvPicPr>
            <a:picLocks noChangeAspect="1" noChangeArrowheads="1"/>
          </p:cNvPicPr>
          <p:nvPr/>
        </p:nvPicPr>
        <p:blipFill>
          <a:blip r:embed="rId2" cstate="print">
            <a:grayscl/>
          </a:blip>
          <a:srcRect/>
          <a:stretch>
            <a:fillRect/>
          </a:stretch>
        </p:blipFill>
        <p:spPr bwMode="auto">
          <a:xfrm>
            <a:off x="1343243" y="272547"/>
            <a:ext cx="6613087" cy="42613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virtualization</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dirty="0" smtClean="0"/>
              <a:t>In </a:t>
            </a:r>
            <a:r>
              <a:rPr lang="en-IN" dirty="0"/>
              <a:t>this scenario, data is completely abstracted from the underlying hardware by the virtualization layer. In this technique guest, OS is unaware that it is a guest and hypervisor translate all OS calls on-the-fly. It provides flexibility and no hardware assistance or modification is required.</a:t>
            </a:r>
          </a:p>
          <a:p>
            <a:pPr fontAlgn="base"/>
            <a:r>
              <a:rPr lang="en-IN" dirty="0"/>
              <a:t>The advantages of full virtualization are that the emulation layer isolates VMs from the host OS and from each other. It also controls individual VM access to system resources, preventing an unstable VM from impacting system performance.</a:t>
            </a:r>
          </a:p>
          <a:p>
            <a:pPr fontAlgn="base"/>
            <a:r>
              <a:rPr lang="en-IN" dirty="0"/>
              <a:t>It also provides the total VM portability by emulating a consistent set of system hardware, VMs have the ability to transparently move between hosts with dissimilar hardware without any problems. The products support this virtualization are VMware, Microsoft, and KVM.</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Virtualization</a:t>
            </a:r>
            <a:endParaRPr lang="en-GB" dirty="0"/>
          </a:p>
        </p:txBody>
      </p:sp>
      <p:sp>
        <p:nvSpPr>
          <p:cNvPr id="3" name="Content Placeholder 2"/>
          <p:cNvSpPr>
            <a:spLocks noGrp="1"/>
          </p:cNvSpPr>
          <p:nvPr>
            <p:ph idx="1"/>
          </p:nvPr>
        </p:nvSpPr>
        <p:spPr>
          <a:xfrm>
            <a:off x="439616" y="1358413"/>
            <a:ext cx="8229600" cy="3394472"/>
          </a:xfrm>
        </p:spPr>
        <p:txBody>
          <a:bodyPr/>
          <a:lstStyle/>
          <a:p>
            <a:endParaRPr lang="en-GB" b="1" dirty="0"/>
          </a:p>
        </p:txBody>
      </p:sp>
      <p:sp>
        <p:nvSpPr>
          <p:cNvPr id="4" name="Rectangle 3"/>
          <p:cNvSpPr/>
          <p:nvPr/>
        </p:nvSpPr>
        <p:spPr>
          <a:xfrm>
            <a:off x="2901462" y="4000500"/>
            <a:ext cx="3138853"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Hardware</a:t>
            </a:r>
            <a:endParaRPr lang="en-GB" dirty="0">
              <a:solidFill>
                <a:schemeClr val="tx1"/>
              </a:solidFill>
            </a:endParaRPr>
          </a:p>
        </p:txBody>
      </p:sp>
      <p:sp>
        <p:nvSpPr>
          <p:cNvPr id="5" name="Rectangle 4"/>
          <p:cNvSpPr/>
          <p:nvPr/>
        </p:nvSpPr>
        <p:spPr>
          <a:xfrm>
            <a:off x="4510454" y="3042139"/>
            <a:ext cx="1397977" cy="48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Hypervisors</a:t>
            </a:r>
            <a:endParaRPr lang="en-GB" dirty="0">
              <a:solidFill>
                <a:schemeClr val="tx1"/>
              </a:solidFill>
            </a:endParaRPr>
          </a:p>
        </p:txBody>
      </p:sp>
      <p:sp>
        <p:nvSpPr>
          <p:cNvPr id="6" name="Rectangle 5"/>
          <p:cNvSpPr/>
          <p:nvPr/>
        </p:nvSpPr>
        <p:spPr>
          <a:xfrm>
            <a:off x="3086100" y="2101362"/>
            <a:ext cx="1090246" cy="624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Guest O.S</a:t>
            </a:r>
            <a:endParaRPr lang="en-GB" dirty="0">
              <a:solidFill>
                <a:schemeClr val="tx1"/>
              </a:solidFill>
            </a:endParaRPr>
          </a:p>
        </p:txBody>
      </p:sp>
      <p:sp>
        <p:nvSpPr>
          <p:cNvPr id="7" name="Rectangle 6"/>
          <p:cNvSpPr/>
          <p:nvPr/>
        </p:nvSpPr>
        <p:spPr>
          <a:xfrm>
            <a:off x="4747846" y="2101361"/>
            <a:ext cx="1002323" cy="60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Guest O.S</a:t>
            </a:r>
            <a:endParaRPr lang="en-GB" dirty="0">
              <a:solidFill>
                <a:schemeClr val="tx1"/>
              </a:solidFill>
            </a:endParaRPr>
          </a:p>
        </p:txBody>
      </p:sp>
      <p:cxnSp>
        <p:nvCxnSpPr>
          <p:cNvPr id="9" name="Straight Arrow Connector 8"/>
          <p:cNvCxnSpPr>
            <a:stCxn id="6" idx="2"/>
          </p:cNvCxnSpPr>
          <p:nvPr/>
        </p:nvCxnSpPr>
        <p:spPr>
          <a:xfrm flipH="1">
            <a:off x="3613639" y="2725615"/>
            <a:ext cx="17584" cy="1239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24854" y="3534508"/>
            <a:ext cx="8792" cy="465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62146" y="3525715"/>
            <a:ext cx="8792" cy="465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2382714" y="2980592"/>
            <a:ext cx="1380393" cy="6242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err="1" smtClean="0">
                <a:solidFill>
                  <a:schemeClr val="tx1"/>
                </a:solidFill>
              </a:rPr>
              <a:t>Priveleged</a:t>
            </a:r>
            <a:r>
              <a:rPr lang="en-GB" sz="1100" dirty="0" smtClean="0">
                <a:solidFill>
                  <a:schemeClr val="tx1"/>
                </a:solidFill>
              </a:rPr>
              <a:t> Instructions</a:t>
            </a:r>
            <a:endParaRPr lang="en-GB" sz="11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258CFB-BA7E-4652-A90D-F45A900F3205}"/>
              </a:ext>
            </a:extLst>
          </p:cNvPr>
          <p:cNvPicPr>
            <a:picLocks noGrp="1" noChangeAspect="1"/>
          </p:cNvPicPr>
          <p:nvPr>
            <p:ph idx="4294967295"/>
          </p:nvPr>
        </p:nvPicPr>
        <p:blipFill rotWithShape="1">
          <a:blip r:embed="rId2" cstate="print"/>
          <a:srcRect l="1984" t="24295" r="7116" b="8674"/>
          <a:stretch/>
        </p:blipFill>
        <p:spPr>
          <a:xfrm>
            <a:off x="206829" y="206830"/>
            <a:ext cx="7750627" cy="4735284"/>
          </a:xfrm>
        </p:spPr>
      </p:pic>
    </p:spTree>
    <p:extLst>
      <p:ext uri="{BB962C8B-B14F-4D97-AF65-F5344CB8AC3E}">
        <p14:creationId xmlns:p14="http://schemas.microsoft.com/office/powerpoint/2010/main" val="17709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ponder on this...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Do you use a </a:t>
            </a:r>
            <a:r>
              <a:rPr lang="en-IN" dirty="0" err="1" smtClean="0"/>
              <a:t>smartphone</a:t>
            </a:r>
            <a:r>
              <a:rPr lang="en-IN" dirty="0" smtClean="0"/>
              <a:t>, laptop or home computer?</a:t>
            </a:r>
          </a:p>
          <a:p>
            <a:r>
              <a:rPr lang="en-IN" dirty="0" err="1" smtClean="0"/>
              <a:t>Smartphones</a:t>
            </a:r>
            <a:r>
              <a:rPr lang="en-IN" dirty="0" smtClean="0"/>
              <a:t>, laptops or home computers are hardware</a:t>
            </a:r>
          </a:p>
          <a:p>
            <a:r>
              <a:rPr lang="en-IN" dirty="0" smtClean="0"/>
              <a:t>Similar to how your brain controls your actions, software controls hardware</a:t>
            </a:r>
          </a:p>
          <a:p>
            <a:r>
              <a:rPr lang="en-IN" dirty="0" smtClean="0"/>
              <a:t>There are different types of software that control computer actions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 Virtualization</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a:t>It is an enhancement of virtualization technology in which a guest OS is recompiled prior to installation inside a virtual machine. In </a:t>
            </a:r>
            <a:r>
              <a:rPr lang="en-IN" dirty="0" err="1"/>
              <a:t>para</a:t>
            </a:r>
            <a:r>
              <a:rPr lang="en-IN" dirty="0"/>
              <a:t>-virtualization, the guest OS is modified to enable communication with the hypervisor to improve performance and efficiency.</a:t>
            </a:r>
          </a:p>
          <a:p>
            <a:pPr fontAlgn="base"/>
            <a:r>
              <a:rPr lang="en-IN" dirty="0"/>
              <a:t>Its advantages are that the guest system comes closer to native performance than a fully virtualized guest and also it does nor require the latest virtualization CPU support. It also allows for an interface to the virtual machine that can differ somewhat from that of the underlying hardware.</a:t>
            </a:r>
          </a:p>
          <a:p>
            <a:pPr fontAlgn="base"/>
            <a:r>
              <a:rPr lang="en-IN" dirty="0"/>
              <a:t>VMware and </a:t>
            </a:r>
            <a:r>
              <a:rPr lang="en-IN" dirty="0" err="1"/>
              <a:t>Xen</a:t>
            </a:r>
            <a:r>
              <a:rPr lang="en-IN" dirty="0"/>
              <a:t> are supported by this type of virtualization</a:t>
            </a:r>
            <a:r>
              <a:rPr lang="en-IN" dirty="0" smtClean="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 Virtualization</a:t>
            </a:r>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2989385" y="4299438"/>
            <a:ext cx="3640015" cy="422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Shared Physical Hardware Resources</a:t>
            </a:r>
            <a:endParaRPr lang="en-GB" dirty="0">
              <a:solidFill>
                <a:schemeClr val="tx1"/>
              </a:solidFill>
            </a:endParaRPr>
          </a:p>
        </p:txBody>
      </p:sp>
      <p:sp>
        <p:nvSpPr>
          <p:cNvPr id="5" name="Rectangle 4"/>
          <p:cNvSpPr/>
          <p:nvPr/>
        </p:nvSpPr>
        <p:spPr>
          <a:xfrm>
            <a:off x="2989384" y="3560884"/>
            <a:ext cx="3613638" cy="48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Host Operating System</a:t>
            </a:r>
            <a:endParaRPr lang="en-GB" dirty="0">
              <a:solidFill>
                <a:schemeClr val="tx1"/>
              </a:solidFill>
            </a:endParaRPr>
          </a:p>
        </p:txBody>
      </p:sp>
      <p:sp>
        <p:nvSpPr>
          <p:cNvPr id="7" name="Rectangle 6"/>
          <p:cNvSpPr/>
          <p:nvPr/>
        </p:nvSpPr>
        <p:spPr>
          <a:xfrm>
            <a:off x="2989385" y="2839915"/>
            <a:ext cx="3631223" cy="43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Hypervisor</a:t>
            </a:r>
            <a:endParaRPr lang="en-GB" dirty="0">
              <a:solidFill>
                <a:schemeClr val="tx1"/>
              </a:solidFill>
            </a:endParaRPr>
          </a:p>
        </p:txBody>
      </p:sp>
      <p:sp>
        <p:nvSpPr>
          <p:cNvPr id="8" name="Rectangle 7"/>
          <p:cNvSpPr/>
          <p:nvPr/>
        </p:nvSpPr>
        <p:spPr>
          <a:xfrm>
            <a:off x="2971800" y="1776046"/>
            <a:ext cx="1028700" cy="404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Modified Guest O.S</a:t>
            </a:r>
            <a:endParaRPr lang="en-GB" sz="1100" dirty="0">
              <a:solidFill>
                <a:schemeClr val="tx1"/>
              </a:solidFill>
            </a:endParaRPr>
          </a:p>
        </p:txBody>
      </p:sp>
      <p:sp>
        <p:nvSpPr>
          <p:cNvPr id="9" name="Rectangle 8"/>
          <p:cNvSpPr/>
          <p:nvPr/>
        </p:nvSpPr>
        <p:spPr>
          <a:xfrm>
            <a:off x="4264269" y="1767255"/>
            <a:ext cx="958362" cy="413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smtClean="0">
              <a:solidFill>
                <a:schemeClr val="tx1"/>
              </a:solidFill>
            </a:endParaRPr>
          </a:p>
          <a:p>
            <a:pPr algn="ctr"/>
            <a:endParaRPr lang="en-GB" sz="1100" dirty="0" smtClean="0">
              <a:solidFill>
                <a:schemeClr val="tx1"/>
              </a:solidFill>
            </a:endParaRPr>
          </a:p>
          <a:p>
            <a:pPr algn="ctr"/>
            <a:r>
              <a:rPr lang="en-GB" sz="1100" dirty="0" smtClean="0">
                <a:solidFill>
                  <a:schemeClr val="tx1"/>
                </a:solidFill>
              </a:rPr>
              <a:t>Modified </a:t>
            </a:r>
          </a:p>
          <a:p>
            <a:pPr algn="ctr"/>
            <a:r>
              <a:rPr lang="en-GB" sz="1100" dirty="0" smtClean="0">
                <a:solidFill>
                  <a:schemeClr val="tx1"/>
                </a:solidFill>
              </a:rPr>
              <a:t>Guest O.S</a:t>
            </a:r>
          </a:p>
          <a:p>
            <a:pPr algn="ctr"/>
            <a:endParaRPr lang="en-GB" dirty="0"/>
          </a:p>
        </p:txBody>
      </p:sp>
      <p:sp>
        <p:nvSpPr>
          <p:cNvPr id="10" name="Rectangle 9"/>
          <p:cNvSpPr/>
          <p:nvPr/>
        </p:nvSpPr>
        <p:spPr>
          <a:xfrm>
            <a:off x="5653454" y="1767254"/>
            <a:ext cx="967154" cy="395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smtClean="0">
              <a:solidFill>
                <a:schemeClr val="tx1"/>
              </a:solidFill>
            </a:endParaRPr>
          </a:p>
          <a:p>
            <a:pPr algn="ctr"/>
            <a:endParaRPr lang="en-GB" sz="1100" dirty="0" smtClean="0">
              <a:solidFill>
                <a:schemeClr val="tx1"/>
              </a:solidFill>
            </a:endParaRPr>
          </a:p>
          <a:p>
            <a:pPr algn="ctr"/>
            <a:r>
              <a:rPr lang="en-GB" sz="1100" dirty="0" smtClean="0">
                <a:solidFill>
                  <a:schemeClr val="tx1"/>
                </a:solidFill>
              </a:rPr>
              <a:t>Modified Guest O.S</a:t>
            </a:r>
          </a:p>
          <a:p>
            <a:pPr algn="ctr"/>
            <a:endParaRPr lang="en-GB" dirty="0"/>
          </a:p>
        </p:txBody>
      </p:sp>
      <p:sp>
        <p:nvSpPr>
          <p:cNvPr id="11" name="Oval 10"/>
          <p:cNvSpPr/>
          <p:nvPr/>
        </p:nvSpPr>
        <p:spPr>
          <a:xfrm>
            <a:off x="3341077" y="2268415"/>
            <a:ext cx="905608"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Drivers</a:t>
            </a:r>
            <a:endParaRPr lang="en-GB" sz="1100" dirty="0">
              <a:solidFill>
                <a:schemeClr val="tx1"/>
              </a:solidFill>
            </a:endParaRPr>
          </a:p>
        </p:txBody>
      </p:sp>
      <p:sp>
        <p:nvSpPr>
          <p:cNvPr id="12" name="Oval 11"/>
          <p:cNvSpPr/>
          <p:nvPr/>
        </p:nvSpPr>
        <p:spPr>
          <a:xfrm>
            <a:off x="4563208" y="2321169"/>
            <a:ext cx="870438" cy="325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Drivers</a:t>
            </a:r>
            <a:endParaRPr lang="en-GB" sz="1100" dirty="0">
              <a:solidFill>
                <a:schemeClr val="tx1"/>
              </a:solidFill>
            </a:endParaRPr>
          </a:p>
        </p:txBody>
      </p:sp>
      <p:sp>
        <p:nvSpPr>
          <p:cNvPr id="13" name="Oval 12"/>
          <p:cNvSpPr/>
          <p:nvPr/>
        </p:nvSpPr>
        <p:spPr>
          <a:xfrm>
            <a:off x="5864469" y="2347547"/>
            <a:ext cx="914401" cy="30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Drivers</a:t>
            </a:r>
            <a:endParaRPr lang="en-GB" sz="1100" dirty="0">
              <a:solidFill>
                <a:schemeClr val="tx1"/>
              </a:solidFill>
            </a:endParaRPr>
          </a:p>
        </p:txBody>
      </p:sp>
      <p:cxnSp>
        <p:nvCxnSpPr>
          <p:cNvPr id="15" name="Straight Arrow Connector 14"/>
          <p:cNvCxnSpPr>
            <a:stCxn id="8" idx="2"/>
          </p:cNvCxnSpPr>
          <p:nvPr/>
        </p:nvCxnSpPr>
        <p:spPr>
          <a:xfrm>
            <a:off x="3486150" y="2180493"/>
            <a:ext cx="101112" cy="1406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23692" y="2189285"/>
            <a:ext cx="61546"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3" idx="0"/>
          </p:cNvCxnSpPr>
          <p:nvPr/>
        </p:nvCxnSpPr>
        <p:spPr>
          <a:xfrm>
            <a:off x="6137031" y="2162908"/>
            <a:ext cx="184639" cy="184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798277" y="2637692"/>
            <a:ext cx="0" cy="211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Cloud 24"/>
          <p:cNvSpPr/>
          <p:nvPr/>
        </p:nvSpPr>
        <p:spPr>
          <a:xfrm>
            <a:off x="1160585" y="2514600"/>
            <a:ext cx="1740877" cy="5890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Hyper call</a:t>
            </a:r>
            <a:endParaRPr lang="en-GB" dirty="0">
              <a:solidFill>
                <a:schemeClr val="tx1"/>
              </a:solidFill>
            </a:endParaRPr>
          </a:p>
        </p:txBody>
      </p:sp>
      <p:cxnSp>
        <p:nvCxnSpPr>
          <p:cNvPr id="29" name="Straight Arrow Connector 28"/>
          <p:cNvCxnSpPr/>
          <p:nvPr/>
        </p:nvCxnSpPr>
        <p:spPr>
          <a:xfrm>
            <a:off x="4369777" y="3288323"/>
            <a:ext cx="0" cy="31652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360985" y="4053254"/>
            <a:ext cx="8792" cy="2813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4"/>
          </p:cNvCxnSpPr>
          <p:nvPr/>
        </p:nvCxnSpPr>
        <p:spPr>
          <a:xfrm>
            <a:off x="4998427" y="2646484"/>
            <a:ext cx="65942" cy="193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224954" y="2690446"/>
            <a:ext cx="26377" cy="184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Hardware-assisted Virtualization</a:t>
            </a:r>
            <a:endParaRPr lang="en-IN" dirty="0"/>
          </a:p>
        </p:txBody>
      </p:sp>
      <p:sp>
        <p:nvSpPr>
          <p:cNvPr id="3" name="Content Placeholder 2"/>
          <p:cNvSpPr>
            <a:spLocks noGrp="1"/>
          </p:cNvSpPr>
          <p:nvPr>
            <p:ph idx="1"/>
          </p:nvPr>
        </p:nvSpPr>
        <p:spPr>
          <a:xfrm>
            <a:off x="457200" y="1200151"/>
            <a:ext cx="7709338" cy="3394472"/>
          </a:xfrm>
        </p:spPr>
        <p:txBody>
          <a:bodyPr>
            <a:normAutofit fontScale="55000" lnSpcReduction="20000"/>
          </a:bodyPr>
          <a:lstStyle/>
          <a:p>
            <a:pPr fontAlgn="base"/>
            <a:r>
              <a:rPr lang="en-IN" dirty="0"/>
              <a:t>In enables full virtualization with help of utilizing of a computer’s physical components to support the software that creates and manages virtual machines. In this technique of virtualization unmodified guest is OS and no API are made. The sensitive calls are trapped by the hypervisor and in 2006 it was added to x86 processors (Intel VT-x or AMD-V).</a:t>
            </a:r>
          </a:p>
          <a:p>
            <a:pPr fontAlgn="base"/>
            <a:r>
              <a:rPr lang="en-IN" dirty="0"/>
              <a:t>The products supporting hardware-assisted virtualization are VMware, </a:t>
            </a:r>
            <a:r>
              <a:rPr lang="en-IN" dirty="0" err="1"/>
              <a:t>Xen</a:t>
            </a:r>
            <a:r>
              <a:rPr lang="en-IN" dirty="0"/>
              <a:t>, Microsoft, and Parallels.</a:t>
            </a:r>
          </a:p>
          <a:p>
            <a:pPr fontAlgn="base"/>
            <a:r>
              <a:rPr lang="en-IN" dirty="0"/>
              <a:t>There is additionally a mix of </a:t>
            </a:r>
            <a:r>
              <a:rPr lang="en-IN" dirty="0" err="1"/>
              <a:t>para</a:t>
            </a:r>
            <a:r>
              <a:rPr lang="en-IN" dirty="0"/>
              <a:t>-virtualization and full virtualization called </a:t>
            </a:r>
            <a:r>
              <a:rPr lang="en-IN" b="1" dirty="0"/>
              <a:t>Hybrid Virtualization</a:t>
            </a:r>
            <a:r>
              <a:rPr lang="en-IN" dirty="0"/>
              <a:t> where parts of the visitor working on </a:t>
            </a:r>
            <a:r>
              <a:rPr lang="en-IN" dirty="0" err="1"/>
              <a:t>paravirtualization</a:t>
            </a:r>
            <a:r>
              <a:rPr lang="en-IN" dirty="0"/>
              <a:t> for certain hardware drivers, and the host utilizes full virtualization for different highlights. This frequently delivers prevalent execution on the visitor without the requirement for the visitor to be totally par- virtualized</a:t>
            </a:r>
            <a:r>
              <a:rPr lang="en-IN" dirty="0" smtClean="0"/>
              <a:t>.</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3AD130-363A-4B0A-BAA6-0BC216B233E9}"/>
              </a:ext>
            </a:extLst>
          </p:cNvPr>
          <p:cNvPicPr>
            <a:picLocks noGrp="1" noChangeAspect="1"/>
          </p:cNvPicPr>
          <p:nvPr>
            <p:ph idx="4294967295"/>
          </p:nvPr>
        </p:nvPicPr>
        <p:blipFill>
          <a:blip r:embed="rId2" cstate="print"/>
          <a:stretch>
            <a:fillRect/>
          </a:stretch>
        </p:blipFill>
        <p:spPr>
          <a:xfrm>
            <a:off x="0" y="0"/>
            <a:ext cx="8458199" cy="5143500"/>
          </a:xfrm>
        </p:spPr>
      </p:pic>
    </p:spTree>
    <p:extLst>
      <p:ext uri="{BB962C8B-B14F-4D97-AF65-F5344CB8AC3E}">
        <p14:creationId xmlns:p14="http://schemas.microsoft.com/office/powerpoint/2010/main" val="1902937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942698" y="179668"/>
            <a:ext cx="7052440" cy="4761610"/>
          </a:xfrm>
          <a:prstGeom prst="rect">
            <a:avLst/>
          </a:prstGeom>
        </p:spPr>
      </p:pic>
    </p:spTree>
    <p:extLst>
      <p:ext uri="{BB962C8B-B14F-4D97-AF65-F5344CB8AC3E}">
        <p14:creationId xmlns:p14="http://schemas.microsoft.com/office/powerpoint/2010/main" val="219928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IN" dirty="0"/>
          </a:p>
        </p:txBody>
      </p:sp>
      <p:graphicFrame>
        <p:nvGraphicFramePr>
          <p:cNvPr id="4" name="Content Placeholder 3"/>
          <p:cNvGraphicFramePr>
            <a:graphicFrameLocks noGrp="1"/>
          </p:cNvGraphicFramePr>
          <p:nvPr>
            <p:ph idx="1"/>
          </p:nvPr>
        </p:nvGraphicFramePr>
        <p:xfrm>
          <a:off x="672662" y="1007022"/>
          <a:ext cx="7641018" cy="4136478"/>
        </p:xfrm>
        <a:graphic>
          <a:graphicData uri="http://schemas.openxmlformats.org/drawingml/2006/table">
            <a:tbl>
              <a:tblPr>
                <a:tableStyleId>{8A107856-5554-42FB-B03E-39F5DBC370BA}</a:tableStyleId>
              </a:tblPr>
              <a:tblGrid>
                <a:gridCol w="1903284">
                  <a:extLst>
                    <a:ext uri="{9D8B030D-6E8A-4147-A177-3AD203B41FA5}">
                      <a16:colId xmlns:a16="http://schemas.microsoft.com/office/drawing/2014/main" val="20000"/>
                    </a:ext>
                  </a:extLst>
                </a:gridCol>
                <a:gridCol w="1912578">
                  <a:extLst>
                    <a:ext uri="{9D8B030D-6E8A-4147-A177-3AD203B41FA5}">
                      <a16:colId xmlns:a16="http://schemas.microsoft.com/office/drawing/2014/main" val="20001"/>
                    </a:ext>
                  </a:extLst>
                </a:gridCol>
                <a:gridCol w="1838702">
                  <a:extLst>
                    <a:ext uri="{9D8B030D-6E8A-4147-A177-3AD203B41FA5}">
                      <a16:colId xmlns:a16="http://schemas.microsoft.com/office/drawing/2014/main" val="20002"/>
                    </a:ext>
                  </a:extLst>
                </a:gridCol>
                <a:gridCol w="1986454">
                  <a:extLst>
                    <a:ext uri="{9D8B030D-6E8A-4147-A177-3AD203B41FA5}">
                      <a16:colId xmlns:a16="http://schemas.microsoft.com/office/drawing/2014/main" val="20003"/>
                    </a:ext>
                  </a:extLst>
                </a:gridCol>
              </a:tblGrid>
              <a:tr h="581177">
                <a:tc>
                  <a:txBody>
                    <a:bodyPr/>
                    <a:lstStyle/>
                    <a:p>
                      <a:pPr algn="l" fontAlgn="ctr"/>
                      <a:r>
                        <a:rPr lang="en-IN" sz="1400" b="1" dirty="0"/>
                        <a:t>PARAMETER</a:t>
                      </a:r>
                      <a:endParaRPr lang="en-IN" sz="1400" b="1" dirty="0">
                        <a:latin typeface="inherit"/>
                      </a:endParaRPr>
                    </a:p>
                  </a:txBody>
                  <a:tcPr marL="29059" marR="29059" marT="29059" marB="29059" anchor="ctr"/>
                </a:tc>
                <a:tc>
                  <a:txBody>
                    <a:bodyPr/>
                    <a:lstStyle/>
                    <a:p>
                      <a:pPr algn="l" fontAlgn="ctr"/>
                      <a:r>
                        <a:rPr lang="en-IN" sz="1400" b="1" dirty="0"/>
                        <a:t>FULL </a:t>
                      </a:r>
                      <a:r>
                        <a:rPr lang="en-IN" sz="1400" b="1" dirty="0" smtClean="0"/>
                        <a:t>VIRTUALIZATION</a:t>
                      </a:r>
                      <a:endParaRPr lang="en-IN" sz="1400" b="1" dirty="0">
                        <a:latin typeface="inherit"/>
                      </a:endParaRPr>
                    </a:p>
                  </a:txBody>
                  <a:tcPr marL="29059" marR="29059" marT="29059" marB="29059" anchor="ctr"/>
                </a:tc>
                <a:tc>
                  <a:txBody>
                    <a:bodyPr/>
                    <a:lstStyle/>
                    <a:p>
                      <a:pPr algn="l" fontAlgn="ctr"/>
                      <a:r>
                        <a:rPr lang="en-IN" sz="1400" b="1" dirty="0"/>
                        <a:t>PARA </a:t>
                      </a:r>
                      <a:r>
                        <a:rPr lang="en-IN" sz="1400" b="1" dirty="0" smtClean="0"/>
                        <a:t>VIRTUALIZATION</a:t>
                      </a:r>
                      <a:endParaRPr lang="en-IN" sz="1400" b="1" dirty="0">
                        <a:latin typeface="inherit"/>
                      </a:endParaRPr>
                    </a:p>
                  </a:txBody>
                  <a:tcPr marL="29059" marR="29059" marT="29059" marB="29059" anchor="ctr"/>
                </a:tc>
                <a:tc>
                  <a:txBody>
                    <a:bodyPr/>
                    <a:lstStyle/>
                    <a:p>
                      <a:pPr algn="l" fontAlgn="ctr"/>
                      <a:r>
                        <a:rPr lang="en-IN" sz="1400" b="1" dirty="0"/>
                        <a:t>HARDWARE ASSISTED </a:t>
                      </a:r>
                      <a:r>
                        <a:rPr lang="en-IN" sz="1400" b="1" dirty="0" smtClean="0"/>
                        <a:t>VIRTUALIZATION</a:t>
                      </a:r>
                      <a:endParaRPr lang="en-IN" sz="1400" b="1" dirty="0">
                        <a:latin typeface="inherit"/>
                      </a:endParaRPr>
                    </a:p>
                  </a:txBody>
                  <a:tcPr marL="29059" marR="29059" marT="29059" marB="29059" anchor="ctr"/>
                </a:tc>
                <a:extLst>
                  <a:ext uri="{0D108BD9-81ED-4DB2-BD59-A6C34878D82A}">
                    <a16:rowId xmlns:a16="http://schemas.microsoft.com/office/drawing/2014/main" val="10000"/>
                  </a:ext>
                </a:extLst>
              </a:tr>
              <a:tr h="267342">
                <a:tc>
                  <a:txBody>
                    <a:bodyPr/>
                    <a:lstStyle/>
                    <a:p>
                      <a:pPr algn="l" fontAlgn="t"/>
                      <a:r>
                        <a:rPr lang="en-IN" sz="1600" b="1" dirty="0" smtClean="0"/>
                        <a:t>Generation</a:t>
                      </a:r>
                      <a:endParaRPr lang="en-IN" sz="1600" b="1" dirty="0"/>
                    </a:p>
                  </a:txBody>
                  <a:tcPr marL="29059" marR="29059" marT="29059" marB="29059" anchor="ctr"/>
                </a:tc>
                <a:tc>
                  <a:txBody>
                    <a:bodyPr/>
                    <a:lstStyle/>
                    <a:p>
                      <a:pPr algn="l" fontAlgn="t"/>
                      <a:r>
                        <a:rPr lang="en-IN" sz="1600" dirty="0" smtClean="0"/>
                        <a:t>1st</a:t>
                      </a:r>
                      <a:endParaRPr lang="en-IN" sz="1600" dirty="0"/>
                    </a:p>
                  </a:txBody>
                  <a:tcPr marL="29059" marR="29059" marT="29059" marB="29059" anchor="ctr"/>
                </a:tc>
                <a:tc>
                  <a:txBody>
                    <a:bodyPr/>
                    <a:lstStyle/>
                    <a:p>
                      <a:pPr algn="l" fontAlgn="t"/>
                      <a:r>
                        <a:rPr lang="en-IN" sz="1600" dirty="0" smtClean="0"/>
                        <a:t>2nd</a:t>
                      </a:r>
                      <a:endParaRPr lang="en-IN" sz="1600" dirty="0"/>
                    </a:p>
                  </a:txBody>
                  <a:tcPr marL="29059" marR="29059" marT="29059" marB="29059" anchor="ctr"/>
                </a:tc>
                <a:tc>
                  <a:txBody>
                    <a:bodyPr/>
                    <a:lstStyle/>
                    <a:p>
                      <a:pPr algn="l" fontAlgn="t"/>
                      <a:r>
                        <a:rPr lang="en-IN" sz="1600" dirty="0" smtClean="0"/>
                        <a:t>3rd</a:t>
                      </a:r>
                      <a:endParaRPr lang="en-IN" sz="1600" dirty="0"/>
                    </a:p>
                  </a:txBody>
                  <a:tcPr marL="29059" marR="29059" marT="29059" marB="29059" anchor="ctr"/>
                </a:tc>
                <a:extLst>
                  <a:ext uri="{0D108BD9-81ED-4DB2-BD59-A6C34878D82A}">
                    <a16:rowId xmlns:a16="http://schemas.microsoft.com/office/drawing/2014/main" val="10001"/>
                  </a:ext>
                </a:extLst>
              </a:tr>
              <a:tr h="371953">
                <a:tc>
                  <a:txBody>
                    <a:bodyPr/>
                    <a:lstStyle/>
                    <a:p>
                      <a:pPr algn="l" fontAlgn="t"/>
                      <a:r>
                        <a:rPr lang="en-IN" sz="1600" b="1" dirty="0" smtClean="0"/>
                        <a:t>Performance</a:t>
                      </a:r>
                      <a:endParaRPr lang="en-IN" sz="1600" b="1" dirty="0"/>
                    </a:p>
                  </a:txBody>
                  <a:tcPr marL="29059" marR="29059" marT="29059" marB="29059" anchor="ctr"/>
                </a:tc>
                <a:tc>
                  <a:txBody>
                    <a:bodyPr/>
                    <a:lstStyle/>
                    <a:p>
                      <a:pPr algn="l" fontAlgn="t"/>
                      <a:r>
                        <a:rPr lang="en-IN" sz="1600" dirty="0" smtClean="0"/>
                        <a:t>Good</a:t>
                      </a:r>
                      <a:endParaRPr lang="en-IN" sz="1600" dirty="0"/>
                    </a:p>
                  </a:txBody>
                  <a:tcPr marL="29059" marR="29059" marT="29059" marB="29059" anchor="ctr"/>
                </a:tc>
                <a:tc>
                  <a:txBody>
                    <a:bodyPr/>
                    <a:lstStyle/>
                    <a:p>
                      <a:pPr algn="l" fontAlgn="t"/>
                      <a:r>
                        <a:rPr lang="en-IN" sz="1600" dirty="0"/>
                        <a:t>Better in certain </a:t>
                      </a:r>
                      <a:r>
                        <a:rPr lang="en-IN" sz="1600" dirty="0" smtClean="0"/>
                        <a:t>cases</a:t>
                      </a:r>
                      <a:endParaRPr lang="en-IN" sz="1600" dirty="0"/>
                    </a:p>
                  </a:txBody>
                  <a:tcPr marL="29059" marR="29059" marT="29059" marB="29059" anchor="ctr"/>
                </a:tc>
                <a:tc>
                  <a:txBody>
                    <a:bodyPr/>
                    <a:lstStyle/>
                    <a:p>
                      <a:pPr algn="l" fontAlgn="t"/>
                      <a:r>
                        <a:rPr lang="en-IN" sz="1600" dirty="0"/>
                        <a:t>Fair</a:t>
                      </a:r>
                    </a:p>
                  </a:txBody>
                  <a:tcPr marL="29059" marR="29059" marT="29059" marB="29059" anchor="ctr"/>
                </a:tc>
                <a:extLst>
                  <a:ext uri="{0D108BD9-81ED-4DB2-BD59-A6C34878D82A}">
                    <a16:rowId xmlns:a16="http://schemas.microsoft.com/office/drawing/2014/main" val="10002"/>
                  </a:ext>
                </a:extLst>
              </a:tr>
              <a:tr h="476565">
                <a:tc>
                  <a:txBody>
                    <a:bodyPr/>
                    <a:lstStyle/>
                    <a:p>
                      <a:pPr algn="l" fontAlgn="t"/>
                      <a:r>
                        <a:rPr lang="en-IN" sz="1600" b="1" dirty="0"/>
                        <a:t>Used </a:t>
                      </a:r>
                      <a:r>
                        <a:rPr lang="en-IN" sz="1600" b="1" dirty="0" smtClean="0"/>
                        <a:t>By</a:t>
                      </a:r>
                      <a:endParaRPr lang="en-IN" sz="1600" b="1" dirty="0"/>
                    </a:p>
                  </a:txBody>
                  <a:tcPr marL="29059" marR="29059" marT="29059" marB="29059" anchor="ctr"/>
                </a:tc>
                <a:tc>
                  <a:txBody>
                    <a:bodyPr/>
                    <a:lstStyle/>
                    <a:p>
                      <a:pPr algn="l" fontAlgn="t"/>
                      <a:r>
                        <a:rPr lang="en-IN" sz="1600" dirty="0"/>
                        <a:t>VMware, Microsoft, </a:t>
                      </a:r>
                      <a:r>
                        <a:rPr lang="en-IN" sz="1600" dirty="0" smtClean="0"/>
                        <a:t>KVM</a:t>
                      </a:r>
                      <a:endParaRPr lang="en-IN" sz="1600" dirty="0"/>
                    </a:p>
                  </a:txBody>
                  <a:tcPr marL="29059" marR="29059" marT="29059" marB="29059" anchor="ctr"/>
                </a:tc>
                <a:tc>
                  <a:txBody>
                    <a:bodyPr/>
                    <a:lstStyle/>
                    <a:p>
                      <a:pPr algn="l" fontAlgn="t"/>
                      <a:r>
                        <a:rPr lang="en-IN" sz="1600" dirty="0"/>
                        <a:t>VMware, </a:t>
                      </a:r>
                      <a:r>
                        <a:rPr lang="en-IN" sz="1600" dirty="0" err="1" smtClean="0"/>
                        <a:t>Xen</a:t>
                      </a:r>
                      <a:endParaRPr lang="en-IN" sz="1600" dirty="0"/>
                    </a:p>
                  </a:txBody>
                  <a:tcPr marL="29059" marR="29059" marT="29059" marB="29059" anchor="ctr"/>
                </a:tc>
                <a:tc>
                  <a:txBody>
                    <a:bodyPr/>
                    <a:lstStyle/>
                    <a:p>
                      <a:pPr algn="l" fontAlgn="t"/>
                      <a:r>
                        <a:rPr lang="en-IN" sz="1600" dirty="0"/>
                        <a:t>VMware, </a:t>
                      </a:r>
                      <a:r>
                        <a:rPr lang="en-IN" sz="1600" dirty="0" err="1"/>
                        <a:t>Xen</a:t>
                      </a:r>
                      <a:r>
                        <a:rPr lang="en-IN" sz="1600" dirty="0"/>
                        <a:t>, Microsoft, </a:t>
                      </a:r>
                      <a:r>
                        <a:rPr lang="en-IN" sz="1600" dirty="0" smtClean="0"/>
                        <a:t>Parallels</a:t>
                      </a:r>
                      <a:endParaRPr lang="en-IN" sz="1600" dirty="0"/>
                    </a:p>
                  </a:txBody>
                  <a:tcPr marL="29059" marR="29059" marT="29059" marB="29059" anchor="ctr"/>
                </a:tc>
                <a:extLst>
                  <a:ext uri="{0D108BD9-81ED-4DB2-BD59-A6C34878D82A}">
                    <a16:rowId xmlns:a16="http://schemas.microsoft.com/office/drawing/2014/main" val="10003"/>
                  </a:ext>
                </a:extLst>
              </a:tr>
              <a:tr h="371953">
                <a:tc>
                  <a:txBody>
                    <a:bodyPr/>
                    <a:lstStyle/>
                    <a:p>
                      <a:pPr algn="l" fontAlgn="t"/>
                      <a:r>
                        <a:rPr lang="en-IN" sz="1600" b="1" dirty="0"/>
                        <a:t>Guest OS </a:t>
                      </a:r>
                      <a:r>
                        <a:rPr lang="en-IN" sz="1600" b="1" dirty="0" smtClean="0"/>
                        <a:t>modification</a:t>
                      </a:r>
                      <a:endParaRPr lang="en-IN" sz="1600" b="1" dirty="0"/>
                    </a:p>
                  </a:txBody>
                  <a:tcPr marL="29059" marR="29059" marT="29059" marB="29059" anchor="ctr"/>
                </a:tc>
                <a:tc>
                  <a:txBody>
                    <a:bodyPr/>
                    <a:lstStyle/>
                    <a:p>
                      <a:pPr algn="l" fontAlgn="t"/>
                      <a:r>
                        <a:rPr lang="en-IN" sz="1600" dirty="0"/>
                        <a:t>Unmodified</a:t>
                      </a:r>
                    </a:p>
                  </a:txBody>
                  <a:tcPr marL="29059" marR="29059" marT="29059" marB="29059" anchor="ctr"/>
                </a:tc>
                <a:tc>
                  <a:txBody>
                    <a:bodyPr/>
                    <a:lstStyle/>
                    <a:p>
                      <a:pPr algn="l" fontAlgn="t"/>
                      <a:r>
                        <a:rPr lang="en-IN" sz="1600" dirty="0"/>
                        <a:t>m</a:t>
                      </a:r>
                      <a:r>
                        <a:rPr lang="en-IN" sz="1600" dirty="0" smtClean="0"/>
                        <a:t>odified </a:t>
                      </a:r>
                      <a:r>
                        <a:rPr lang="en-IN" sz="1600" dirty="0"/>
                        <a:t>to issue </a:t>
                      </a:r>
                      <a:r>
                        <a:rPr lang="en-IN" sz="1600" dirty="0" err="1" smtClean="0"/>
                        <a:t>hypercalls</a:t>
                      </a:r>
                      <a:endParaRPr lang="en-IN" sz="1600" dirty="0"/>
                    </a:p>
                  </a:txBody>
                  <a:tcPr marL="29059" marR="29059" marT="29059" marB="29059" anchor="ctr"/>
                </a:tc>
                <a:tc>
                  <a:txBody>
                    <a:bodyPr/>
                    <a:lstStyle/>
                    <a:p>
                      <a:pPr algn="l" fontAlgn="t"/>
                      <a:r>
                        <a:rPr lang="en-IN" sz="1600" dirty="0"/>
                        <a:t>Unmodified</a:t>
                      </a:r>
                    </a:p>
                  </a:txBody>
                  <a:tcPr marL="29059" marR="29059" marT="29059" marB="29059" anchor="ctr"/>
                </a:tc>
                <a:extLst>
                  <a:ext uri="{0D108BD9-81ED-4DB2-BD59-A6C34878D82A}">
                    <a16:rowId xmlns:a16="http://schemas.microsoft.com/office/drawing/2014/main" val="10004"/>
                  </a:ext>
                </a:extLst>
              </a:tr>
              <a:tr h="476565">
                <a:tc>
                  <a:txBody>
                    <a:bodyPr/>
                    <a:lstStyle/>
                    <a:p>
                      <a:pPr algn="l" fontAlgn="t"/>
                      <a:r>
                        <a:rPr lang="en-IN" sz="1600" b="1" dirty="0"/>
                        <a:t>Guest OS hypervisor independent</a:t>
                      </a:r>
                      <a:r>
                        <a:rPr lang="en-IN" sz="1600" b="1" dirty="0" smtClean="0"/>
                        <a:t>?</a:t>
                      </a:r>
                      <a:endParaRPr lang="en-IN" sz="1600" b="1" dirty="0"/>
                    </a:p>
                  </a:txBody>
                  <a:tcPr marL="29059" marR="29059" marT="29059" marB="29059" anchor="ctr"/>
                </a:tc>
                <a:tc>
                  <a:txBody>
                    <a:bodyPr/>
                    <a:lstStyle/>
                    <a:p>
                      <a:pPr algn="l" fontAlgn="t"/>
                      <a:r>
                        <a:rPr lang="en-IN" sz="1600" dirty="0"/>
                        <a:t>Yes</a:t>
                      </a:r>
                    </a:p>
                  </a:txBody>
                  <a:tcPr marL="29059" marR="29059" marT="29059" marB="29059" anchor="ctr"/>
                </a:tc>
                <a:tc>
                  <a:txBody>
                    <a:bodyPr/>
                    <a:lstStyle/>
                    <a:p>
                      <a:pPr algn="l" fontAlgn="t"/>
                      <a:r>
                        <a:rPr lang="en-IN" sz="1600" dirty="0" err="1"/>
                        <a:t>XenLinux</a:t>
                      </a:r>
                      <a:r>
                        <a:rPr lang="en-IN" sz="1600" dirty="0"/>
                        <a:t> runs only on </a:t>
                      </a:r>
                      <a:r>
                        <a:rPr lang="en-IN" sz="1600" dirty="0" smtClean="0"/>
                        <a:t>Hypervisor</a:t>
                      </a:r>
                      <a:endParaRPr lang="en-IN" sz="1600" dirty="0"/>
                    </a:p>
                  </a:txBody>
                  <a:tcPr marL="29059" marR="29059" marT="29059" marB="29059" anchor="ctr"/>
                </a:tc>
                <a:tc>
                  <a:txBody>
                    <a:bodyPr/>
                    <a:lstStyle/>
                    <a:p>
                      <a:pPr algn="l" fontAlgn="t"/>
                      <a:r>
                        <a:rPr lang="en-IN" sz="1600" dirty="0"/>
                        <a:t>Yes</a:t>
                      </a:r>
                    </a:p>
                  </a:txBody>
                  <a:tcPr marL="29059" marR="29059" marT="29059" marB="29059" anchor="ctr"/>
                </a:tc>
                <a:extLst>
                  <a:ext uri="{0D108BD9-81ED-4DB2-BD59-A6C34878D82A}">
                    <a16:rowId xmlns:a16="http://schemas.microsoft.com/office/drawing/2014/main" val="10005"/>
                  </a:ext>
                </a:extLst>
              </a:tr>
              <a:tr h="581177">
                <a:tc>
                  <a:txBody>
                    <a:bodyPr/>
                    <a:lstStyle/>
                    <a:p>
                      <a:pPr algn="l" fontAlgn="t"/>
                      <a:r>
                        <a:rPr lang="en-IN" sz="1600" b="1" dirty="0" smtClean="0"/>
                        <a:t>Technique</a:t>
                      </a:r>
                      <a:endParaRPr lang="en-IN" sz="1600" b="1" dirty="0"/>
                    </a:p>
                  </a:txBody>
                  <a:tcPr marL="29059" marR="29059" marT="29059" marB="29059" anchor="ctr"/>
                </a:tc>
                <a:tc>
                  <a:txBody>
                    <a:bodyPr/>
                    <a:lstStyle/>
                    <a:p>
                      <a:pPr algn="l" fontAlgn="t"/>
                      <a:r>
                        <a:rPr lang="en-IN" sz="1600" dirty="0"/>
                        <a:t>Direct </a:t>
                      </a:r>
                      <a:r>
                        <a:rPr lang="en-IN" sz="1600" dirty="0" smtClean="0"/>
                        <a:t>execution</a:t>
                      </a:r>
                      <a:endParaRPr lang="en-IN" sz="1600" dirty="0"/>
                    </a:p>
                  </a:txBody>
                  <a:tcPr marL="29059" marR="29059" marT="29059" marB="29059" anchor="ctr"/>
                </a:tc>
                <a:tc>
                  <a:txBody>
                    <a:bodyPr/>
                    <a:lstStyle/>
                    <a:p>
                      <a:pPr algn="l" fontAlgn="t"/>
                      <a:r>
                        <a:rPr lang="en-IN" sz="1600" dirty="0" err="1" smtClean="0"/>
                        <a:t>Hypercalls</a:t>
                      </a:r>
                      <a:endParaRPr lang="en-IN" sz="1600" dirty="0"/>
                    </a:p>
                  </a:txBody>
                  <a:tcPr marL="29059" marR="29059" marT="29059" marB="29059" anchor="ctr"/>
                </a:tc>
                <a:tc>
                  <a:txBody>
                    <a:bodyPr/>
                    <a:lstStyle/>
                    <a:p>
                      <a:pPr algn="l" fontAlgn="t"/>
                      <a:r>
                        <a:rPr lang="en-IN" sz="1600" dirty="0"/>
                        <a:t>Exit to root mode on privileged </a:t>
                      </a:r>
                      <a:r>
                        <a:rPr lang="en-IN" sz="1600" dirty="0" smtClean="0"/>
                        <a:t>instruction</a:t>
                      </a:r>
                      <a:endParaRPr lang="en-IN" sz="1600" dirty="0"/>
                    </a:p>
                  </a:txBody>
                  <a:tcPr marL="29059" marR="29059" marT="29059" marB="29059" anchor="ctr"/>
                </a:tc>
                <a:extLst>
                  <a:ext uri="{0D108BD9-81ED-4DB2-BD59-A6C34878D82A}">
                    <a16:rowId xmlns:a16="http://schemas.microsoft.com/office/drawing/2014/main" val="10006"/>
                  </a:ext>
                </a:extLst>
              </a:tr>
              <a:tr h="267342">
                <a:tc>
                  <a:txBody>
                    <a:bodyPr/>
                    <a:lstStyle/>
                    <a:p>
                      <a:pPr algn="l" fontAlgn="t"/>
                      <a:r>
                        <a:rPr lang="en-IN" sz="1600" b="1" dirty="0"/>
                        <a:t>Compatibility</a:t>
                      </a:r>
                      <a:br>
                        <a:rPr lang="en-IN" sz="1600" b="1" dirty="0"/>
                      </a:br>
                      <a:endParaRPr lang="en-IN" sz="1600" b="1" dirty="0"/>
                    </a:p>
                  </a:txBody>
                  <a:tcPr marL="29059" marR="29059" marT="29059" marB="29059" anchor="ctr"/>
                </a:tc>
                <a:tc>
                  <a:txBody>
                    <a:bodyPr/>
                    <a:lstStyle/>
                    <a:p>
                      <a:pPr algn="l" fontAlgn="t"/>
                      <a:r>
                        <a:rPr lang="en-IN" sz="1600" dirty="0"/>
                        <a:t>Excellent</a:t>
                      </a:r>
                      <a:br>
                        <a:rPr lang="en-IN" sz="1600" dirty="0"/>
                      </a:br>
                      <a:endParaRPr lang="en-IN" sz="1600" dirty="0"/>
                    </a:p>
                  </a:txBody>
                  <a:tcPr marL="29059" marR="29059" marT="29059" marB="29059" anchor="ctr"/>
                </a:tc>
                <a:tc>
                  <a:txBody>
                    <a:bodyPr/>
                    <a:lstStyle/>
                    <a:p>
                      <a:pPr algn="l" fontAlgn="t"/>
                      <a:r>
                        <a:rPr lang="en-IN" sz="1600" dirty="0"/>
                        <a:t>Poor</a:t>
                      </a:r>
                    </a:p>
                  </a:txBody>
                  <a:tcPr marL="29059" marR="29059" marT="29059" marB="29059" anchor="ctr"/>
                </a:tc>
                <a:tc>
                  <a:txBody>
                    <a:bodyPr/>
                    <a:lstStyle/>
                    <a:p>
                      <a:pPr algn="l" fontAlgn="t"/>
                      <a:r>
                        <a:rPr lang="en-IN" sz="1600" dirty="0"/>
                        <a:t>Excellent</a:t>
                      </a:r>
                    </a:p>
                  </a:txBody>
                  <a:tcPr marL="29059" marR="29059" marT="29059" marB="29059"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15562" y="1200150"/>
            <a:ext cx="6005146" cy="33940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Virtualization</a:t>
            </a:r>
            <a:endParaRPr lang="en-IN" dirty="0"/>
          </a:p>
        </p:txBody>
      </p:sp>
      <p:sp>
        <p:nvSpPr>
          <p:cNvPr id="3" name="Content Placeholder 2"/>
          <p:cNvSpPr>
            <a:spLocks noGrp="1"/>
          </p:cNvSpPr>
          <p:nvPr>
            <p:ph idx="1"/>
          </p:nvPr>
        </p:nvSpPr>
        <p:spPr>
          <a:xfrm>
            <a:off x="1481959" y="1200151"/>
            <a:ext cx="6821214" cy="3394472"/>
          </a:xfrm>
        </p:spPr>
        <p:txBody>
          <a:bodyPr>
            <a:normAutofit/>
          </a:bodyPr>
          <a:lstStyle/>
          <a:p>
            <a:r>
              <a:rPr lang="en-US" dirty="0" smtClean="0"/>
              <a:t>Apart from hardware virtualization, other types of virtualization include:</a:t>
            </a:r>
          </a:p>
          <a:p>
            <a:pPr lvl="4"/>
            <a:r>
              <a:rPr lang="en-IN" dirty="0">
                <a:hlinkClick r:id="rId2"/>
              </a:rPr>
              <a:t>Application Virtualization</a:t>
            </a:r>
            <a:endParaRPr lang="en-IN" dirty="0"/>
          </a:p>
          <a:p>
            <a:pPr lvl="4"/>
            <a:r>
              <a:rPr lang="en-IN" dirty="0">
                <a:hlinkClick r:id="rId2"/>
              </a:rPr>
              <a:t>Data Virtualization</a:t>
            </a:r>
            <a:endParaRPr lang="en-IN" dirty="0"/>
          </a:p>
          <a:p>
            <a:pPr lvl="4"/>
            <a:r>
              <a:rPr lang="en-IN" dirty="0">
                <a:hlinkClick r:id="rId2"/>
              </a:rPr>
              <a:t>Desktop Virtualization</a:t>
            </a:r>
            <a:endParaRPr lang="en-IN" dirty="0"/>
          </a:p>
          <a:p>
            <a:pPr lvl="4"/>
            <a:r>
              <a:rPr lang="en-IN" dirty="0">
                <a:hlinkClick r:id="rId2"/>
              </a:rPr>
              <a:t>Network Virtualization</a:t>
            </a:r>
            <a:endParaRPr lang="en-IN" dirty="0"/>
          </a:p>
          <a:p>
            <a:pPr lvl="4"/>
            <a:r>
              <a:rPr lang="en-IN" dirty="0">
                <a:hlinkClick r:id="rId2"/>
              </a:rPr>
              <a:t>Server Virtualization</a:t>
            </a:r>
            <a:endParaRPr lang="en-IN" dirty="0"/>
          </a:p>
          <a:p>
            <a:pPr lvl="4"/>
            <a:r>
              <a:rPr lang="en-IN" dirty="0">
                <a:hlinkClick r:id="rId2"/>
              </a:rPr>
              <a:t>Storage Virtualization</a:t>
            </a:r>
            <a:endParaRPr lang="en-IN" dirty="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virtualization</a:t>
            </a:r>
            <a:endParaRPr lang="en-IN" dirty="0"/>
          </a:p>
        </p:txBody>
      </p:sp>
      <p:sp>
        <p:nvSpPr>
          <p:cNvPr id="3" name="Content Placeholder 2"/>
          <p:cNvSpPr>
            <a:spLocks noGrp="1"/>
          </p:cNvSpPr>
          <p:nvPr>
            <p:ph idx="1"/>
          </p:nvPr>
        </p:nvSpPr>
        <p:spPr>
          <a:xfrm>
            <a:off x="4277710" y="1200151"/>
            <a:ext cx="3972911" cy="3394472"/>
          </a:xfrm>
        </p:spPr>
        <p:txBody>
          <a:bodyPr>
            <a:noAutofit/>
          </a:bodyPr>
          <a:lstStyle/>
          <a:p>
            <a:r>
              <a:rPr lang="en-IN" sz="1800" dirty="0"/>
              <a:t>The process of installing an application on a central server (single computer system) that can virtually be operated on multiple systems is known as application virtualization. For end users, the virtualized application works exactly like a native application installed on a physical machine. </a:t>
            </a:r>
          </a:p>
        </p:txBody>
      </p:sp>
      <p:pic>
        <p:nvPicPr>
          <p:cNvPr id="28674" name="Picture 2" descr="About Application Virtualization"/>
          <p:cNvPicPr>
            <a:picLocks noChangeAspect="1" noChangeArrowheads="1"/>
          </p:cNvPicPr>
          <p:nvPr/>
        </p:nvPicPr>
        <p:blipFill>
          <a:blip r:embed="rId2" cstate="print"/>
          <a:srcRect/>
          <a:stretch>
            <a:fillRect/>
          </a:stretch>
        </p:blipFill>
        <p:spPr bwMode="auto">
          <a:xfrm>
            <a:off x="481395" y="1267756"/>
            <a:ext cx="3854450" cy="3273426"/>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virtualization</a:t>
            </a:r>
            <a:endParaRPr lang="en-GB" dirty="0"/>
          </a:p>
        </p:txBody>
      </p:sp>
      <p:sp>
        <p:nvSpPr>
          <p:cNvPr id="3" name="Content Placeholder 2"/>
          <p:cNvSpPr>
            <a:spLocks noGrp="1"/>
          </p:cNvSpPr>
          <p:nvPr>
            <p:ph idx="1"/>
          </p:nvPr>
        </p:nvSpPr>
        <p:spPr/>
        <p:txBody>
          <a:bodyPr>
            <a:normAutofit/>
          </a:bodyPr>
          <a:lstStyle/>
          <a:p>
            <a:r>
              <a:rPr lang="en-IN" sz="2400" dirty="0"/>
              <a:t>With application virtualization, it’s easier for organizations to update, maintain, and fix applications centrally. Admins can control and modify access permissions to the application without logging in to the user’s desktop. </a:t>
            </a:r>
            <a:endParaRPr lang="en-IN" sz="2400" dirty="0" smtClean="0"/>
          </a:p>
          <a:p>
            <a:r>
              <a:rPr lang="en-IN" sz="2400" dirty="0" smtClean="0"/>
              <a:t>Virtualizing apps means that they run without any dependencies through another operating system or browser.</a:t>
            </a:r>
            <a:endParaRPr lang="en-IN" sz="2400" dirty="0"/>
          </a:p>
          <a:p>
            <a:endParaRPr lang="en-GB" sz="2400" dirty="0"/>
          </a:p>
        </p:txBody>
      </p:sp>
    </p:spTree>
    <p:extLst>
      <p:ext uri="{BB962C8B-B14F-4D97-AF65-F5344CB8AC3E}">
        <p14:creationId xmlns:p14="http://schemas.microsoft.com/office/powerpoint/2010/main" val="39694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VM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Virtualization creates virtual hardware by cloning physical hardware</a:t>
            </a:r>
          </a:p>
          <a:p>
            <a:r>
              <a:rPr lang="en-IN" dirty="0" smtClean="0"/>
              <a:t>The hypervisor uses virtual hardware to create a virtual machine (VM) </a:t>
            </a:r>
          </a:p>
          <a:p>
            <a:r>
              <a:rPr lang="en-IN" dirty="0" smtClean="0"/>
              <a:t>A VM is a set of files </a:t>
            </a:r>
          </a:p>
          <a:p>
            <a:r>
              <a:rPr lang="en-IN" dirty="0" smtClean="0"/>
              <a:t>With a hypervisor and VMs, one computer can run multiple OS simultaneously</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r>
              <a:rPr lang="en-GB" dirty="0" smtClean="0"/>
              <a:t>Application virtualization solutions also allow users to access applications that normally would not work on their machines' operating system, because the app is actually running on the centralized server. This is commonly used to virtually run a Windows application on a Linux operating system.</a:t>
            </a:r>
          </a:p>
          <a:p>
            <a:r>
              <a:rPr lang="en-GB" dirty="0" smtClean="0"/>
              <a:t>An example would be </a:t>
            </a:r>
            <a:r>
              <a:rPr lang="en-GB" dirty="0" err="1" smtClean="0"/>
              <a:t>virtualizing</a:t>
            </a:r>
            <a:r>
              <a:rPr lang="en-GB" dirty="0" smtClean="0"/>
              <a:t> Microsoft PowerPoint to run on </a:t>
            </a:r>
            <a:r>
              <a:rPr lang="en-GB" dirty="0" err="1" smtClean="0"/>
              <a:t>Ubuntu</a:t>
            </a:r>
            <a:r>
              <a:rPr lang="en-GB" dirty="0" smtClean="0"/>
              <a:t> over an Opera browser.</a:t>
            </a:r>
          </a:p>
          <a:p>
            <a:r>
              <a:rPr lang="en-GB" dirty="0" smtClean="0"/>
              <a:t> </a:t>
            </a:r>
            <a:r>
              <a:rPr lang="en-GB" u="sng" dirty="0" smtClean="0">
                <a:hlinkClick r:id="rId2"/>
              </a:rPr>
              <a:t>VMware</a:t>
            </a:r>
            <a:r>
              <a:rPr lang="en-GB" dirty="0" smtClean="0"/>
              <a:t> </a:t>
            </a:r>
            <a:r>
              <a:rPr lang="en-GB" dirty="0" err="1" smtClean="0"/>
              <a:t>ThinApp</a:t>
            </a:r>
            <a:r>
              <a:rPr lang="en-GB" dirty="0" smtClean="0"/>
              <a:t> or App Volumes, both of which are included with VMware Horizon. VMware also offers Horizon Apps to further support app virtualization.</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virtualization</a:t>
            </a:r>
            <a:endParaRPr lang="en-IN" dirty="0"/>
          </a:p>
        </p:txBody>
      </p:sp>
      <p:sp>
        <p:nvSpPr>
          <p:cNvPr id="3" name="Content Placeholder 2"/>
          <p:cNvSpPr>
            <a:spLocks noGrp="1"/>
          </p:cNvSpPr>
          <p:nvPr>
            <p:ph idx="1"/>
          </p:nvPr>
        </p:nvSpPr>
        <p:spPr>
          <a:xfrm>
            <a:off x="3605048" y="977462"/>
            <a:ext cx="5081752" cy="4166038"/>
          </a:xfrm>
        </p:spPr>
        <p:txBody>
          <a:bodyPr>
            <a:normAutofit fontScale="62500" lnSpcReduction="20000"/>
          </a:bodyPr>
          <a:lstStyle/>
          <a:p>
            <a:r>
              <a:rPr lang="en-IN" dirty="0"/>
              <a:t>Storage virtualization performs resource abstraction in a way that the multiple physical storage arrays are virtualized as a single storage pool with direct and independent access.</a:t>
            </a:r>
          </a:p>
          <a:p>
            <a:r>
              <a:rPr lang="en-IN" dirty="0"/>
              <a:t>The storage virtualization software aggregates and manages storage in various storage arrays and serves it to applications whenever needed.</a:t>
            </a:r>
          </a:p>
          <a:p>
            <a:r>
              <a:rPr lang="en-IN" dirty="0"/>
              <a:t>The centralized virtual storage increases flexibility and availability of resources needed. This data virtualization and centralization is easily manageable from a central console. It allows users to manage and access multiple arrays as a single storage unit</a:t>
            </a:r>
            <a:r>
              <a:rPr lang="en-IN" dirty="0" smtClean="0"/>
              <a:t>.</a:t>
            </a:r>
            <a:endParaRPr lang="en-IN" dirty="0"/>
          </a:p>
        </p:txBody>
      </p:sp>
      <p:pic>
        <p:nvPicPr>
          <p:cNvPr id="37890" name="Picture 2" descr="What is Storage Virtualization? Simple Explanation with Diagram"/>
          <p:cNvPicPr>
            <a:picLocks noChangeAspect="1" noChangeArrowheads="1"/>
          </p:cNvPicPr>
          <p:nvPr/>
        </p:nvPicPr>
        <p:blipFill>
          <a:blip r:embed="rId2" cstate="print">
            <a:grayscl/>
          </a:blip>
          <a:srcRect l="16169" t="7657" b="6747"/>
          <a:stretch>
            <a:fillRect/>
          </a:stretch>
        </p:blipFill>
        <p:spPr bwMode="auto">
          <a:xfrm>
            <a:off x="420414" y="1334813"/>
            <a:ext cx="3215006" cy="328973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virtualization</a:t>
            </a:r>
            <a:endParaRPr lang="en-IN" dirty="0"/>
          </a:p>
        </p:txBody>
      </p:sp>
      <p:sp>
        <p:nvSpPr>
          <p:cNvPr id="3" name="Content Placeholder 2"/>
          <p:cNvSpPr>
            <a:spLocks noGrp="1"/>
          </p:cNvSpPr>
          <p:nvPr>
            <p:ph idx="1"/>
          </p:nvPr>
        </p:nvSpPr>
        <p:spPr>
          <a:xfrm>
            <a:off x="3573517" y="989944"/>
            <a:ext cx="5092262" cy="3394472"/>
          </a:xfrm>
        </p:spPr>
        <p:txBody>
          <a:bodyPr>
            <a:noAutofit/>
          </a:bodyPr>
          <a:lstStyle/>
          <a:p>
            <a:r>
              <a:rPr lang="en-IN" sz="1600" dirty="0"/>
              <a:t>Creating a virtual desktop infrastructure, or VDI, makes it possible to work and store files in locations that everyone in your team can easily access no matter where they work.</a:t>
            </a:r>
          </a:p>
          <a:p>
            <a:r>
              <a:rPr lang="en-IN" sz="1600" dirty="0"/>
              <a:t>Desktop virtualization allows people to access multiple applications and operating systems (OS) on a single computer because the applications and OSs are installed on virtual machines that run on a server in the data </a:t>
            </a:r>
            <a:r>
              <a:rPr lang="en-IN" sz="1600" dirty="0" smtClean="0"/>
              <a:t>centre.</a:t>
            </a:r>
            <a:endParaRPr lang="en-IN" sz="1600" dirty="0"/>
          </a:p>
          <a:p>
            <a:pPr marL="0" indent="0">
              <a:buNone/>
            </a:pPr>
            <a:r>
              <a:rPr lang="en-IN" sz="1600" dirty="0" smtClean="0"/>
              <a:t>.</a:t>
            </a:r>
            <a:endParaRPr lang="en-IN" sz="1600" dirty="0"/>
          </a:p>
        </p:txBody>
      </p:sp>
      <p:pic>
        <p:nvPicPr>
          <p:cNvPr id="32770" name="Picture 2" descr="What is Virtualization and Types of Virtualization in Cloud Computing"/>
          <p:cNvPicPr>
            <a:picLocks noChangeAspect="1" noChangeArrowheads="1"/>
          </p:cNvPicPr>
          <p:nvPr/>
        </p:nvPicPr>
        <p:blipFill>
          <a:blip r:embed="rId2" cstate="print"/>
          <a:srcRect l="13362" r="11402"/>
          <a:stretch>
            <a:fillRect/>
          </a:stretch>
        </p:blipFill>
        <p:spPr bwMode="auto">
          <a:xfrm>
            <a:off x="378373" y="1250730"/>
            <a:ext cx="3321269" cy="3311402"/>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386"/>
            <a:ext cx="8229600" cy="857250"/>
          </a:xfrm>
        </p:spPr>
        <p:txBody>
          <a:bodyPr/>
          <a:lstStyle/>
          <a:p>
            <a:r>
              <a:rPr lang="en-US" dirty="0"/>
              <a:t>Desktop virtualization</a:t>
            </a:r>
            <a:endParaRPr lang="en-GB" dirty="0"/>
          </a:p>
        </p:txBody>
      </p:sp>
      <p:sp>
        <p:nvSpPr>
          <p:cNvPr id="3" name="Content Placeholder 2"/>
          <p:cNvSpPr>
            <a:spLocks noGrp="1"/>
          </p:cNvSpPr>
          <p:nvPr>
            <p:ph idx="1"/>
          </p:nvPr>
        </p:nvSpPr>
        <p:spPr/>
        <p:txBody>
          <a:bodyPr>
            <a:normAutofit fontScale="92500" lnSpcReduction="20000"/>
          </a:bodyPr>
          <a:lstStyle/>
          <a:p>
            <a:r>
              <a:rPr lang="en-IN" b="1" dirty="0"/>
              <a:t>When it comes to desktop virtualization, there are two main methods: local and remote. Local and remote desktop virtualization</a:t>
            </a:r>
            <a:r>
              <a:rPr lang="en-IN" dirty="0"/>
              <a:t> are both possible depending on the business needs. </a:t>
            </a:r>
          </a:p>
          <a:p>
            <a:r>
              <a:rPr lang="en-IN" dirty="0"/>
              <a:t>Remote desktop virtualization is more robust and popular in the marketplace, with users running operating systems and applications accessed from a server located inside a secure data center</a:t>
            </a:r>
            <a:endParaRPr lang="en-GB" dirty="0"/>
          </a:p>
        </p:txBody>
      </p:sp>
    </p:spTree>
    <p:extLst>
      <p:ext uri="{BB962C8B-B14F-4D97-AF65-F5344CB8AC3E}">
        <p14:creationId xmlns:p14="http://schemas.microsoft.com/office/powerpoint/2010/main" val="3872837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virtualization</a:t>
            </a:r>
            <a:endParaRPr lang="en-IN" dirty="0"/>
          </a:p>
        </p:txBody>
      </p:sp>
      <p:sp>
        <p:nvSpPr>
          <p:cNvPr id="3" name="Content Placeholder 2"/>
          <p:cNvSpPr>
            <a:spLocks noGrp="1"/>
          </p:cNvSpPr>
          <p:nvPr>
            <p:ph idx="1"/>
          </p:nvPr>
        </p:nvSpPr>
        <p:spPr>
          <a:xfrm>
            <a:off x="4088524" y="1200151"/>
            <a:ext cx="4598276" cy="3394472"/>
          </a:xfrm>
        </p:spPr>
        <p:txBody>
          <a:bodyPr>
            <a:normAutofit fontScale="62500" lnSpcReduction="20000"/>
          </a:bodyPr>
          <a:lstStyle/>
          <a:p>
            <a:pPr>
              <a:buNone/>
            </a:pPr>
            <a:r>
              <a:rPr lang="en-IN" dirty="0" smtClean="0"/>
              <a:t>     Server </a:t>
            </a:r>
            <a:r>
              <a:rPr lang="en-IN" dirty="0"/>
              <a:t>virtualization is a process of partitioning the resources of a single server into multiple virtual servers. These virtual servers can run as separate machines. Server virtualization allows businesses to run multiple independent OSs (guests or virtual) all with different configurations using a single (host) server. The process also saves the hardware cost involved in keeping a host of physical servers, so businesses can make their server infrastructure more streamlined.</a:t>
            </a:r>
          </a:p>
        </p:txBody>
      </p:sp>
      <p:pic>
        <p:nvPicPr>
          <p:cNvPr id="35842" name="Picture 2" descr="Cloud Computing vs Virtualization | Know Top 10 Useful Comparisons"/>
          <p:cNvPicPr>
            <a:picLocks noChangeAspect="1" noChangeArrowheads="1"/>
          </p:cNvPicPr>
          <p:nvPr/>
        </p:nvPicPr>
        <p:blipFill>
          <a:blip r:embed="rId2" cstate="print">
            <a:grayscl/>
          </a:blip>
          <a:srcRect l="10586" t="16496" r="10147" b="3926"/>
          <a:stretch>
            <a:fillRect/>
          </a:stretch>
        </p:blipFill>
        <p:spPr bwMode="auto">
          <a:xfrm>
            <a:off x="168164" y="1647022"/>
            <a:ext cx="4351284" cy="2340742"/>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Virtualization</a:t>
            </a:r>
            <a:endParaRPr lang="en-IN" dirty="0"/>
          </a:p>
        </p:txBody>
      </p:sp>
      <p:sp>
        <p:nvSpPr>
          <p:cNvPr id="3" name="Content Placeholder 2"/>
          <p:cNvSpPr>
            <a:spLocks noGrp="1"/>
          </p:cNvSpPr>
          <p:nvPr>
            <p:ph idx="1"/>
          </p:nvPr>
        </p:nvSpPr>
        <p:spPr>
          <a:xfrm>
            <a:off x="4897820" y="1084537"/>
            <a:ext cx="3531477" cy="3394472"/>
          </a:xfrm>
        </p:spPr>
        <p:txBody>
          <a:bodyPr>
            <a:noAutofit/>
          </a:bodyPr>
          <a:lstStyle/>
          <a:p>
            <a:r>
              <a:rPr lang="en-IN" sz="1600" smtClean="0"/>
              <a:t>Data virtualization is a data management approach. It retrieves, segregates, manipulates, and delivers data without any data specifications.</a:t>
            </a:r>
          </a:p>
          <a:p>
            <a:r>
              <a:rPr lang="en-IN" sz="1600" smtClean="0"/>
              <a:t>Any technical details of the data like its exact location and formatting information are not needed to access it. It allows the application to get a singular view of the overall data with real-time access.</a:t>
            </a:r>
          </a:p>
          <a:p>
            <a:r>
              <a:rPr lang="en-IN" sz="1600" smtClean="0"/>
              <a:t>Data virtualization software helps with data warehouse management and eliminates latency. It also provides users with on-demand integration, quick analysis, and real-time search and reports capabilities.</a:t>
            </a:r>
            <a:endParaRPr lang="en-IN" sz="1600" dirty="0"/>
          </a:p>
        </p:txBody>
      </p:sp>
      <p:pic>
        <p:nvPicPr>
          <p:cNvPr id="31746" name="Picture 2" descr="What is Data Virtualization? | Datamation"/>
          <p:cNvPicPr>
            <a:picLocks noChangeAspect="1" noChangeArrowheads="1"/>
          </p:cNvPicPr>
          <p:nvPr/>
        </p:nvPicPr>
        <p:blipFill>
          <a:blip r:embed="rId2" cstate="print"/>
          <a:srcRect/>
          <a:stretch>
            <a:fillRect/>
          </a:stretch>
        </p:blipFill>
        <p:spPr bwMode="auto">
          <a:xfrm>
            <a:off x="344761" y="1363881"/>
            <a:ext cx="4592547" cy="309250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Virtualization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Data virtualization is the process of retrieve data from various resources without knowing its type and physical location where it is stored. </a:t>
            </a:r>
          </a:p>
          <a:p>
            <a:r>
              <a:rPr lang="en-GB" dirty="0" smtClean="0"/>
              <a:t>It collects heterogeneous data from different resources and allows data users across the organization to access this data according to their work requirements.</a:t>
            </a:r>
          </a:p>
          <a:p>
            <a:r>
              <a:rPr lang="en-GB" dirty="0" smtClean="0"/>
              <a:t>This heterogeneous data can be accessed using any application such as web portals, web services, E-commerce, Software as a Service (</a:t>
            </a:r>
            <a:r>
              <a:rPr lang="en-GB" dirty="0" err="1" smtClean="0"/>
              <a:t>SaaS</a:t>
            </a:r>
            <a:r>
              <a:rPr lang="en-GB" dirty="0" smtClean="0"/>
              <a:t>), and mobile application.</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Virtualization</a:t>
            </a:r>
            <a:endParaRPr lang="en-GB" dirty="0"/>
          </a:p>
        </p:txBody>
      </p:sp>
      <p:sp>
        <p:nvSpPr>
          <p:cNvPr id="3" name="Content Placeholder 2"/>
          <p:cNvSpPr>
            <a:spLocks noGrp="1"/>
          </p:cNvSpPr>
          <p:nvPr>
            <p:ph idx="1"/>
          </p:nvPr>
        </p:nvSpPr>
        <p:spPr/>
        <p:txBody>
          <a:bodyPr>
            <a:normAutofit/>
          </a:bodyPr>
          <a:lstStyle/>
          <a:p>
            <a:r>
              <a:rPr lang="en-GB" sz="2000" dirty="0" smtClean="0"/>
              <a:t>We can use Data Virtualization in the field of </a:t>
            </a:r>
            <a:r>
              <a:rPr lang="en-GB" sz="2000" b="1" dirty="0" smtClean="0"/>
              <a:t>data integration, business intelligence,</a:t>
            </a:r>
            <a:r>
              <a:rPr lang="en-GB" sz="2000" dirty="0" smtClean="0"/>
              <a:t> and </a:t>
            </a:r>
            <a:r>
              <a:rPr lang="en-GB" sz="2000" b="1" dirty="0" smtClean="0"/>
              <a:t>cloud computing</a:t>
            </a:r>
            <a:r>
              <a:rPr lang="en-GB" sz="2000" dirty="0" smtClean="0"/>
              <a:t>.</a:t>
            </a:r>
            <a:endParaRPr lang="en-GB"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virtualization</a:t>
            </a:r>
            <a:endParaRPr lang="en-IN" dirty="0"/>
          </a:p>
        </p:txBody>
      </p:sp>
      <p:pic>
        <p:nvPicPr>
          <p:cNvPr id="34818" name="Picture 2" descr="Network Virtualization in Cloud Computing - GeeksforGeeks"/>
          <p:cNvPicPr>
            <a:picLocks noChangeAspect="1" noChangeArrowheads="1"/>
          </p:cNvPicPr>
          <p:nvPr/>
        </p:nvPicPr>
        <p:blipFill>
          <a:blip r:embed="rId2" cstate="print">
            <a:grayscl/>
          </a:blip>
          <a:srcRect/>
          <a:stretch>
            <a:fillRect/>
          </a:stretch>
        </p:blipFill>
        <p:spPr bwMode="auto">
          <a:xfrm>
            <a:off x="1332734" y="1172014"/>
            <a:ext cx="6194529" cy="350509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524" y="746233"/>
            <a:ext cx="7646276" cy="3848389"/>
          </a:xfrm>
        </p:spPr>
        <p:txBody>
          <a:bodyPr>
            <a:normAutofit/>
          </a:bodyPr>
          <a:lstStyle/>
          <a:p>
            <a:r>
              <a:rPr lang="en-IN" sz="2000" dirty="0"/>
              <a:t>Network virtualization helps manage and monitor the entire computer network as a single administrative entity. </a:t>
            </a:r>
            <a:endParaRPr lang="en-IN" sz="2000" dirty="0" smtClean="0"/>
          </a:p>
          <a:p>
            <a:r>
              <a:rPr lang="en-IN" sz="2000" dirty="0" smtClean="0"/>
              <a:t>Admins </a:t>
            </a:r>
            <a:r>
              <a:rPr lang="en-IN" sz="2000" dirty="0"/>
              <a:t>can keep a track of various elements of network infrastructure such as routers and switches from a single software-based administrator’s console. </a:t>
            </a:r>
            <a:endParaRPr lang="en-IN" sz="2000" dirty="0" smtClean="0"/>
          </a:p>
          <a:p>
            <a:r>
              <a:rPr lang="en-IN" sz="2000" dirty="0" smtClean="0"/>
              <a:t>Network </a:t>
            </a:r>
            <a:r>
              <a:rPr lang="en-IN" sz="2000" dirty="0"/>
              <a:t>virtualization helps network optimization for data transfer rates, flexibility, reliability, security, and scalability. It improves the overall network’s productivity and efficiency</a:t>
            </a:r>
            <a:r>
              <a:rPr lang="en-IN" sz="2000" dirty="0" smtClean="0"/>
              <a:t>.</a:t>
            </a:r>
          </a:p>
          <a:p>
            <a:r>
              <a:rPr lang="en-IN" sz="2000" dirty="0" smtClean="0"/>
              <a:t>It </a:t>
            </a:r>
            <a:r>
              <a:rPr lang="en-IN" sz="2000" dirty="0"/>
              <a:t>becomes easier for administrators to allocate and distribute resources conveniently and ensure high and stable network performance</a:t>
            </a:r>
            <a:r>
              <a:rPr lang="en-IN" sz="2000" dirty="0" smtClean="0"/>
              <a:t>.</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Virtualization</a:t>
            </a:r>
            <a:endParaRPr lang="en-GB" dirty="0"/>
          </a:p>
        </p:txBody>
      </p:sp>
      <p:sp>
        <p:nvSpPr>
          <p:cNvPr id="3" name="Content Placeholder 2"/>
          <p:cNvSpPr>
            <a:spLocks noGrp="1"/>
          </p:cNvSpPr>
          <p:nvPr>
            <p:ph idx="1"/>
          </p:nvPr>
        </p:nvSpPr>
        <p:spPr/>
        <p:txBody>
          <a:bodyPr>
            <a:normAutofit fontScale="85000" lnSpcReduction="10000"/>
          </a:bodyPr>
          <a:lstStyle/>
          <a:p>
            <a:r>
              <a:rPr lang="en-GB" b="1" dirty="0" smtClean="0"/>
              <a:t>Virtualization</a:t>
            </a:r>
            <a:r>
              <a:rPr lang="en-GB" dirty="0" smtClean="0"/>
              <a:t> is a technique how to separate a service from the underlying physical delivery of that service.</a:t>
            </a:r>
          </a:p>
          <a:p>
            <a:r>
              <a:rPr lang="en-GB" dirty="0" smtClean="0"/>
              <a:t>It is the process of creating a virtual version of something like computer hardware.</a:t>
            </a:r>
          </a:p>
          <a:p>
            <a:r>
              <a:rPr lang="en-GB" dirty="0" smtClean="0"/>
              <a:t>It involves using specialized software to create a virtual or software-created version of a computing resource rather than the actual version of the same resource.</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smtClean="0"/>
              <a:t>VMWare NSX data center- Network Virtualization Platform.</a:t>
            </a:r>
          </a:p>
          <a:p>
            <a:r>
              <a:rPr lang="en-GB" dirty="0" smtClean="0"/>
              <a:t>It delivers networking and security components like firewalling, switching, and routing that are defined and consumed in software.</a:t>
            </a:r>
          </a:p>
          <a:p>
            <a:r>
              <a:rPr lang="en-GB" dirty="0" smtClean="0"/>
              <a:t>NSX takes an architectural approach built on scale-out network virtualization that delivers consistent, connectivity and security for apps and data wherever they reside, independent of underlying physical infrastructure.</a:t>
            </a:r>
          </a:p>
          <a:p>
            <a:endParaRPr lang="en-GB" dirty="0"/>
          </a:p>
        </p:txBody>
      </p:sp>
    </p:spTree>
    <p:extLst>
      <p:ext uri="{BB962C8B-B14F-4D97-AF65-F5344CB8AC3E}">
        <p14:creationId xmlns:p14="http://schemas.microsoft.com/office/powerpoint/2010/main" val="694741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r>
              <a:rPr lang="en-GB" dirty="0" smtClean="0"/>
              <a:t>Hypervisors rely on command set extensions in the processors to accelerate common virtualization activities and boost performance. </a:t>
            </a:r>
          </a:p>
          <a:p>
            <a:r>
              <a:rPr lang="en-GB" dirty="0" smtClean="0"/>
              <a:t>The tasks needed to translate physical memory addresses to virtual memory addresses and back weren't well-served with pre-existing processor command sets, so extensions including Intel Virtualization Technology (</a:t>
            </a:r>
            <a:r>
              <a:rPr lang="en-GB" u="sng" dirty="0" smtClean="0">
                <a:hlinkClick r:id="rId2"/>
              </a:rPr>
              <a:t>Intel-VT</a:t>
            </a:r>
            <a:r>
              <a:rPr lang="en-GB" dirty="0" smtClean="0"/>
              <a:t>) and AMD Virtualization (</a:t>
            </a:r>
            <a:r>
              <a:rPr lang="en-GB" u="sng" dirty="0" smtClean="0">
                <a:hlinkClick r:id="rId3"/>
              </a:rPr>
              <a:t>AMD-V</a:t>
            </a:r>
            <a:r>
              <a:rPr lang="en-GB" dirty="0" smtClean="0"/>
              <a:t>) emerged to improve hypervisor performance and handle a larger number of simultaneous VMs.</a:t>
            </a:r>
          </a:p>
          <a:p>
            <a:r>
              <a:rPr lang="en-GB" dirty="0" smtClean="0"/>
              <a:t>Almost all server-grade processors now carry virtualization extensions in the command sets.</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a:t>
            </a:r>
            <a:endParaRPr lang="en-GB" dirty="0"/>
          </a:p>
        </p:txBody>
      </p:sp>
      <p:sp>
        <p:nvSpPr>
          <p:cNvPr id="3" name="Content Placeholder 2"/>
          <p:cNvSpPr>
            <a:spLocks noGrp="1"/>
          </p:cNvSpPr>
          <p:nvPr>
            <p:ph idx="1"/>
          </p:nvPr>
        </p:nvSpPr>
        <p:spPr/>
        <p:txBody>
          <a:bodyPr/>
          <a:lstStyle/>
          <a:p>
            <a:r>
              <a:rPr lang="en-GB" dirty="0" smtClean="0"/>
              <a:t>In Type1, the full virtualization can be possible because it provides a complete simulation of the hardware on which it is currently running.</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Is Google sheets are examples of Application Virtualization?</a:t>
            </a:r>
          </a:p>
          <a:p>
            <a:endParaRPr lang="en-GB" dirty="0" smtClean="0"/>
          </a:p>
          <a:p>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Life Examples</a:t>
            </a:r>
            <a:endParaRPr lang="en-GB" dirty="0"/>
          </a:p>
        </p:txBody>
      </p:sp>
      <p:sp>
        <p:nvSpPr>
          <p:cNvPr id="3" name="Content Placeholder 2"/>
          <p:cNvSpPr>
            <a:spLocks noGrp="1"/>
          </p:cNvSpPr>
          <p:nvPr>
            <p:ph idx="1"/>
          </p:nvPr>
        </p:nvSpPr>
        <p:spPr/>
        <p:txBody>
          <a:bodyPr/>
          <a:lstStyle/>
          <a:p>
            <a:r>
              <a:rPr lang="en-GB" dirty="0" smtClean="0"/>
              <a:t> </a:t>
            </a:r>
            <a:r>
              <a:rPr lang="en-GB" dirty="0" err="1" smtClean="0"/>
              <a:t>Facebook</a:t>
            </a:r>
            <a:r>
              <a:rPr lang="en-GB" dirty="0" smtClean="0"/>
              <a:t> has implemented server virtualization at the application level. Many Servers to One Application. This is another form of server virtualization common in the massively scalable internet data </a:t>
            </a:r>
            <a:r>
              <a:rPr lang="en-GB" dirty="0" err="1" smtClean="0"/>
              <a:t>center</a:t>
            </a:r>
            <a:r>
              <a:rPr lang="en-GB" smtClean="0"/>
              <a:t>.</a:t>
            </a:r>
            <a:endParaRPr lang="en-GB"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Virtualization</a:t>
            </a:r>
            <a:endParaRPr lang="en-GB" dirty="0"/>
          </a:p>
        </p:txBody>
      </p:sp>
      <p:sp>
        <p:nvSpPr>
          <p:cNvPr id="3" name="Content Placeholder 2"/>
          <p:cNvSpPr>
            <a:spLocks noGrp="1"/>
          </p:cNvSpPr>
          <p:nvPr>
            <p:ph idx="1"/>
          </p:nvPr>
        </p:nvSpPr>
        <p:spPr/>
        <p:txBody>
          <a:bodyPr>
            <a:normAutofit fontScale="70000" lnSpcReduction="20000"/>
          </a:bodyPr>
          <a:lstStyle/>
          <a:p>
            <a:pPr algn="just"/>
            <a:r>
              <a:rPr lang="en-GB" dirty="0" smtClean="0"/>
              <a:t>In other words, one of the main cost-effective, hardware-reducing, and energy-saving techniques used by cloud providers is Virtualization.</a:t>
            </a:r>
          </a:p>
          <a:p>
            <a:pPr algn="just"/>
            <a:r>
              <a:rPr lang="en-GB" dirty="0" smtClean="0"/>
              <a:t>Virtualization allows sharing of a single physical instance of a resource or an application among multiple customers and organizations at one time. </a:t>
            </a:r>
          </a:p>
          <a:p>
            <a:pPr algn="just"/>
            <a:r>
              <a:rPr lang="en-GB" dirty="0" smtClean="0"/>
              <a:t>The term virtualization is often synonymous with hardware virtualization, which plays a fundamental role in efficiently delivering Infrastructure-as-a-Service (</a:t>
            </a:r>
            <a:r>
              <a:rPr lang="en-GB" dirty="0" err="1" smtClean="0"/>
              <a:t>IaaS</a:t>
            </a:r>
            <a:r>
              <a:rPr lang="en-GB" dirty="0" smtClean="0"/>
              <a:t>) solutions for </a:t>
            </a:r>
            <a:r>
              <a:rPr lang="en-GB" u="sng" dirty="0" smtClean="0">
                <a:hlinkClick r:id="rId2"/>
              </a:rPr>
              <a:t>cloud computing</a:t>
            </a:r>
            <a:r>
              <a:rPr lang="en-GB" dirty="0" smtClean="0"/>
              <a:t>.</a:t>
            </a:r>
          </a:p>
          <a:p>
            <a:pPr algn="just"/>
            <a:r>
              <a:rPr lang="en-GB" dirty="0" smtClean="0"/>
              <a:t>Moreover, virtualization technologies provide a virtual environment for not only executing applications but also for storage, memory, and networking.</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Virtualization</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Virtualization has a prominent impact on Cloud Computing. In the case of cloud computing, users store data in the cloud, but with the help of Virtualization, users have the extra benefit of sharing the infrastructure.</a:t>
            </a:r>
          </a:p>
          <a:p>
            <a:pPr fontAlgn="base"/>
            <a:r>
              <a:rPr lang="en-GB" b="1" dirty="0" smtClean="0"/>
              <a:t>Benefits of Virtualization</a:t>
            </a:r>
          </a:p>
          <a:p>
            <a:pPr fontAlgn="base">
              <a:buFont typeface="Wingdings" pitchFamily="2" charset="2"/>
              <a:buChar char="Ø"/>
            </a:pPr>
            <a:r>
              <a:rPr lang="en-GB" dirty="0" smtClean="0"/>
              <a:t>More flexible and efficient allocation of resources. </a:t>
            </a:r>
          </a:p>
          <a:p>
            <a:pPr fontAlgn="base">
              <a:buFont typeface="Wingdings" pitchFamily="2" charset="2"/>
              <a:buChar char="Ø"/>
            </a:pPr>
            <a:r>
              <a:rPr lang="en-GB" dirty="0" smtClean="0"/>
              <a:t>Enhance development productivity. </a:t>
            </a:r>
          </a:p>
          <a:p>
            <a:pPr fontAlgn="base">
              <a:buFont typeface="Wingdings" pitchFamily="2" charset="2"/>
              <a:buChar char="Ø"/>
            </a:pPr>
            <a:r>
              <a:rPr lang="en-GB" dirty="0" smtClean="0"/>
              <a:t>It lowers the cost of IT infrastructure. </a:t>
            </a:r>
          </a:p>
          <a:p>
            <a:pPr fontAlgn="base">
              <a:buFont typeface="Wingdings" pitchFamily="2" charset="2"/>
              <a:buChar char="Ø"/>
            </a:pPr>
            <a:r>
              <a:rPr lang="en-GB" dirty="0" smtClean="0"/>
              <a:t>Remote access and rapid scalability. </a:t>
            </a:r>
          </a:p>
          <a:p>
            <a:pPr fontAlgn="base">
              <a:buFont typeface="Wingdings" pitchFamily="2" charset="2"/>
              <a:buChar char="Ø"/>
            </a:pPr>
            <a:r>
              <a:rPr lang="en-GB" dirty="0" smtClean="0"/>
              <a:t>High availability and disaster recovery. </a:t>
            </a:r>
          </a:p>
          <a:p>
            <a:pPr fontAlgn="base">
              <a:buFont typeface="Wingdings" pitchFamily="2" charset="2"/>
              <a:buChar char="Ø"/>
            </a:pPr>
            <a:r>
              <a:rPr lang="en-GB" dirty="0" smtClean="0"/>
              <a:t>Pay peruse of the IT infrastructure on demand. </a:t>
            </a:r>
          </a:p>
          <a:p>
            <a:pPr fontAlgn="base">
              <a:buFont typeface="Wingdings" pitchFamily="2" charset="2"/>
              <a:buChar char="Ø"/>
            </a:pPr>
            <a:r>
              <a:rPr lang="en-GB" dirty="0" smtClean="0"/>
              <a:t>Enables running multiple operating systems.</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Virtualization basically allows one computer to do the job of multiple computers, by sharing the resources of a single hardware across multiple environments.</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IN" dirty="0"/>
          </a:p>
        </p:txBody>
      </p:sp>
      <p:sp>
        <p:nvSpPr>
          <p:cNvPr id="3" name="Content Placeholder 2"/>
          <p:cNvSpPr>
            <a:spLocks noGrp="1"/>
          </p:cNvSpPr>
          <p:nvPr>
            <p:ph idx="1"/>
          </p:nvPr>
        </p:nvSpPr>
        <p:spPr/>
        <p:txBody>
          <a:bodyPr>
            <a:normAutofit fontScale="62500" lnSpcReduction="20000"/>
          </a:bodyPr>
          <a:lstStyle/>
          <a:p>
            <a:r>
              <a:rPr lang="en-IN" b="1" dirty="0" smtClean="0"/>
              <a:t>Host Operating System:</a:t>
            </a:r>
            <a:r>
              <a:rPr lang="en-IN" dirty="0" smtClean="0"/>
              <a:t> The operating system via which the Virtual Machines are run. For Type 1 Hypervisors, as in Hyper-V, the hypervisor itself is the Host OS which schedules the virtual machines and allocates memory. For Type 2 hypervisors, the OS on which the hypervisor applications run is the Host OS.</a:t>
            </a:r>
          </a:p>
          <a:p>
            <a:r>
              <a:rPr lang="en-IN" b="1" dirty="0" smtClean="0"/>
              <a:t>Guest Operating System:</a:t>
            </a:r>
            <a:r>
              <a:rPr lang="en-IN" dirty="0" smtClean="0"/>
              <a:t> The operating system that uses virtualized hardware. It can be either Fully Virtualized or Para Virtualized. An enlightened guest OS knows that its a virtualized system which can improve performance.</a:t>
            </a:r>
          </a:p>
          <a:p>
            <a:r>
              <a:rPr lang="en-IN" b="1" dirty="0" smtClean="0"/>
              <a:t>Virtual Machine Monitor:</a:t>
            </a:r>
            <a:r>
              <a:rPr lang="en-IN" dirty="0" smtClean="0"/>
              <a:t> VMM is the application that virtualizes hardware for a specific virtual machine and executes the guest OS with the virtualized hardware.</a:t>
            </a:r>
          </a:p>
          <a:p>
            <a:endParaRPr lang="en-IN"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appyme">
      <a:majorFont>
        <a:latin typeface="AR ESSENCE"/>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4291</TotalTime>
  <Words>2928</Words>
  <Application>Microsoft Office PowerPoint</Application>
  <PresentationFormat>On-screen Show (16:9)</PresentationFormat>
  <Paragraphs>219</Paragraphs>
  <Slides>54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 ESSENCE</vt:lpstr>
      <vt:lpstr>Arial</vt:lpstr>
      <vt:lpstr>Calibri</vt:lpstr>
      <vt:lpstr>Garamond</vt:lpstr>
      <vt:lpstr>inherit</vt:lpstr>
      <vt:lpstr>Old Standard TT</vt:lpstr>
      <vt:lpstr>Proxima Nova</vt:lpstr>
      <vt:lpstr>Times New Roman</vt:lpstr>
      <vt:lpstr>Wingdings</vt:lpstr>
      <vt:lpstr>Office Theme</vt:lpstr>
      <vt:lpstr>Virtualization</vt:lpstr>
      <vt:lpstr>Lets think like this</vt:lpstr>
      <vt:lpstr>Lets ponder on this...</vt:lpstr>
      <vt:lpstr>What is a VM</vt:lpstr>
      <vt:lpstr>Virtualization</vt:lpstr>
      <vt:lpstr>Virtualization</vt:lpstr>
      <vt:lpstr>Virtualization</vt:lpstr>
      <vt:lpstr>PowerPoint Presentation</vt:lpstr>
      <vt:lpstr>Terminologies</vt:lpstr>
      <vt:lpstr>Concepts</vt:lpstr>
      <vt:lpstr>Hypervisors</vt:lpstr>
      <vt:lpstr>Types of Hypervisor</vt:lpstr>
      <vt:lpstr>Example of Hardware Virtualization</vt:lpstr>
      <vt:lpstr>PowerPoint Presentation</vt:lpstr>
      <vt:lpstr>Types of Hypervisors</vt:lpstr>
      <vt:lpstr>Virtualized Environment</vt:lpstr>
      <vt:lpstr>Differences</vt:lpstr>
      <vt:lpstr>X86 Virtualization</vt:lpstr>
      <vt:lpstr>Before Virtualization(x86)</vt:lpstr>
      <vt:lpstr>After Virtualization(x86)</vt:lpstr>
      <vt:lpstr>PowerPoint Presentation</vt:lpstr>
      <vt:lpstr>PowerPoint Presentation</vt:lpstr>
      <vt:lpstr>PowerPoint Presentation</vt:lpstr>
      <vt:lpstr>Techniques of Virtualization (Hardware Virtualization) </vt:lpstr>
      <vt:lpstr>What to change</vt:lpstr>
      <vt:lpstr>PowerPoint Presentation</vt:lpstr>
      <vt:lpstr>Full virtualization</vt:lpstr>
      <vt:lpstr>Full Virtualization</vt:lpstr>
      <vt:lpstr>PowerPoint Presentation</vt:lpstr>
      <vt:lpstr>Para Virtualization</vt:lpstr>
      <vt:lpstr>Para Virtualization</vt:lpstr>
      <vt:lpstr>Hardware-assisted Virtualization</vt:lpstr>
      <vt:lpstr>PowerPoint Presentation</vt:lpstr>
      <vt:lpstr>PowerPoint Presentation</vt:lpstr>
      <vt:lpstr>Comparisons</vt:lpstr>
      <vt:lpstr>Comparison</vt:lpstr>
      <vt:lpstr>Types of Virtualization</vt:lpstr>
      <vt:lpstr>Application virtualization</vt:lpstr>
      <vt:lpstr>Application virtualization</vt:lpstr>
      <vt:lpstr>PowerPoint Presentation</vt:lpstr>
      <vt:lpstr>Storage virtualization</vt:lpstr>
      <vt:lpstr>Desktop virtualization</vt:lpstr>
      <vt:lpstr>Desktop virtualization</vt:lpstr>
      <vt:lpstr>Server virtualization</vt:lpstr>
      <vt:lpstr>Data Virtualization</vt:lpstr>
      <vt:lpstr>Data Virtualization</vt:lpstr>
      <vt:lpstr>Data Virtualization</vt:lpstr>
      <vt:lpstr>Network virtualization</vt:lpstr>
      <vt:lpstr>PowerPoint Presentation</vt:lpstr>
      <vt:lpstr>PowerPoint Presentation</vt:lpstr>
      <vt:lpstr>PowerPoint Presentation</vt:lpstr>
      <vt:lpstr>Note</vt:lpstr>
      <vt:lpstr>PowerPoint Presentation</vt:lpstr>
      <vt:lpstr>Real Life Examples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Gunseerat Brar</dc:creator>
  <cp:lastModifiedBy>tamana paula</cp:lastModifiedBy>
  <cp:revision>57</cp:revision>
  <dcterms:created xsi:type="dcterms:W3CDTF">2022-01-07T04:52:03Z</dcterms:created>
  <dcterms:modified xsi:type="dcterms:W3CDTF">2023-08-11T07:14:08Z</dcterms:modified>
</cp:coreProperties>
</file>