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84" r:id="rId17"/>
    <p:sldId id="282" r:id="rId18"/>
    <p:sldId id="272" r:id="rId19"/>
    <p:sldId id="273" r:id="rId20"/>
    <p:sldId id="274" r:id="rId21"/>
    <p:sldId id="275" r:id="rId22"/>
    <p:sldId id="276" r:id="rId23"/>
    <p:sldId id="277" r:id="rId24"/>
    <p:sldId id="278" r:id="rId25"/>
    <p:sldId id="279" r:id="rId26"/>
    <p:sldId id="280" r:id="rId27"/>
    <p:sldId id="281" r:id="rId28"/>
    <p:sldId id="285" r:id="rId29"/>
    <p:sldId id="286" r:id="rId30"/>
  </p:sldIdLst>
  <p:sldSz cx="9144000" cy="5143500" type="screen16x9"/>
  <p:notesSz cx="6858000" cy="9144000"/>
  <p:embeddedFontLst>
    <p:embeddedFont>
      <p:font typeface="Concert One" panose="020B0604020202020204" charset="0"/>
      <p:regular r:id="rId32"/>
    </p:embeddedFont>
    <p:embeddedFont>
      <p:font typeface="Coming Soon" panose="020B0604020202020204" charset="0"/>
      <p:regular r:id="rId33"/>
    </p:embeddedFont>
    <p:embeddedFont>
      <p:font typeface="Roboto Mono" panose="020B0604020202020204" charset="0"/>
      <p:regular r:id="rId34"/>
      <p:bold r:id="rId35"/>
      <p:italic r:id="rId36"/>
      <p:boldItalic r:id="rId37"/>
    </p:embeddedFont>
    <p:embeddedFont>
      <p:font typeface="Roboto Mono Medium"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31T10:44:03.69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a04e378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a04e378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a04e378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ca04e37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ca04e378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ca04e37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ca04e378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ca04e378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497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99b6e1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9b6e1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53034354b_0_24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53034354b_0_24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53034354b_0_24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53034354b_0_24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53034354b_0_2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ca04e378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ca04e378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a04e378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a04e378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53034354b_0_24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53034354b_0_24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53034354b_0_24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dbd212e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dbd212e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53034354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5303435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ca04e378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ca04e378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08" name="Google Shape;108;p17"/>
          <p:cNvSpPr txBox="1">
            <a:spLocks noGrp="1"/>
          </p:cNvSpPr>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7"/>
          <p:cNvSpPr txBox="1">
            <a:spLocks noGrp="1"/>
          </p:cNvSpPr>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0" name="Google Shape;110;p17"/>
          <p:cNvSpPr txBox="1">
            <a:spLocks noGrp="1"/>
          </p:cNvSpPr>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7"/>
          <p:cNvSpPr txBox="1">
            <a:spLocks noGrp="1"/>
          </p:cNvSpPr>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2" name="Google Shape;112;p17"/>
          <p:cNvSpPr txBox="1">
            <a:spLocks noGrp="1"/>
          </p:cNvSpPr>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17"/>
          <p:cNvSpPr txBox="1">
            <a:spLocks noGrp="1"/>
          </p:cNvSpPr>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8" name="Google Shape;118;p18"/>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9" name="Google Shape;119;p18"/>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0" name="Google Shape;120;p18"/>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18"/>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1"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6" name="Google Shape;136;p21"/>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137" name="Google Shape;137;p21"/>
          <p:cNvSpPr txBox="1">
            <a:spLocks noGrp="1"/>
          </p:cNvSpPr>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21"/>
          <p:cNvSpPr txBox="1">
            <a:spLocks noGrp="1"/>
          </p:cNvSpPr>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39" name="Google Shape;139;p21"/>
          <p:cNvSpPr txBox="1">
            <a:spLocks noGrp="1"/>
          </p:cNvSpPr>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1" name="Google Shape;141;p21"/>
          <p:cNvSpPr txBox="1">
            <a:spLocks noGrp="1"/>
          </p:cNvSpPr>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21"/>
          <p:cNvSpPr txBox="1">
            <a:spLocks noGrp="1"/>
          </p:cNvSpPr>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3" name="Google Shape;143;p21"/>
          <p:cNvSpPr txBox="1">
            <a:spLocks noGrp="1"/>
          </p:cNvSpPr>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21"/>
          <p:cNvSpPr txBox="1">
            <a:spLocks noGrp="1"/>
          </p:cNvSpPr>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5" name="Google Shape;145;p21"/>
          <p:cNvSpPr txBox="1">
            <a:spLocks noGrp="1"/>
          </p:cNvSpPr>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6" name="Google Shape;146;p21"/>
          <p:cNvSpPr txBox="1">
            <a:spLocks noGrp="1"/>
          </p:cNvSpPr>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7" name="Google Shape;147;p21"/>
          <p:cNvSpPr txBox="1">
            <a:spLocks noGrp="1"/>
          </p:cNvSpPr>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8" name="Google Shape;148;p21"/>
          <p:cNvSpPr txBox="1">
            <a:spLocks noGrp="1"/>
          </p:cNvSpPr>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a:spLocks noGrp="1"/>
          </p:cNvSpPr>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153" name="Google Shape;153;p22"/>
          <p:cNvSpPr txBox="1">
            <a:spLocks noGrp="1"/>
          </p:cNvSpPr>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xmlns=""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xmlns=""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xmlns=""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43" name="Google Shape;43;p8"/>
          <p:cNvSpPr txBox="1">
            <a:spLocks noGrp="1"/>
          </p:cNvSpPr>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b="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s://www.spiceworks.com/it-security/security-general/guest-article/api-implementation-4-key-areas-to-ensure-good-security-hygiene/"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r>
            <a:br>
              <a:rPr lang="en" dirty="0"/>
            </a:br>
            <a:r>
              <a:rPr lang="en" dirty="0"/>
              <a:t>Unit-2: Part B </a:t>
            </a:r>
            <a:br>
              <a:rPr lang="en" dirty="0"/>
            </a:br>
            <a:r>
              <a:rPr lang="en" dirty="0"/>
              <a:t>Migrating into cloud</a:t>
            </a:r>
            <a:endParaRPr dirty="0">
              <a:solidFill>
                <a:schemeClr val="accent2"/>
              </a:solidFill>
            </a:endParaRPr>
          </a:p>
        </p:txBody>
      </p:sp>
      <p:sp>
        <p:nvSpPr>
          <p:cNvPr id="173" name="Google Shape;173;p27"/>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Here starts the lesson!</a:t>
            </a:r>
            <a:endParaRPr b="0"/>
          </a:p>
        </p:txBody>
      </p:sp>
      <p:sp>
        <p:nvSpPr>
          <p:cNvPr id="174" name="Google Shape;174;p27"/>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5" name="Google Shape;175;p27"/>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76" name="Google Shape;176;p27"/>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77" name="Google Shape;177;p27"/>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78" name="Google Shape;178;p27"/>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pic>
        <p:nvPicPr>
          <p:cNvPr id="3" name="Picture 2"/>
          <p:cNvPicPr>
            <a:picLocks noChangeAspect="1"/>
          </p:cNvPicPr>
          <p:nvPr/>
        </p:nvPicPr>
        <p:blipFill>
          <a:blip r:embed="rId5"/>
          <a:stretch>
            <a:fillRect/>
          </a:stretch>
        </p:blipFill>
        <p:spPr>
          <a:xfrm>
            <a:off x="3390769" y="3188300"/>
            <a:ext cx="2857500" cy="1162050"/>
          </a:xfrm>
          <a:prstGeom prst="rect">
            <a:avLst/>
          </a:prstGeom>
        </p:spPr>
      </p:pic>
      <p:sp>
        <p:nvSpPr>
          <p:cNvPr id="4" name="TextBox 3">
            <a:extLst>
              <a:ext uri="{FF2B5EF4-FFF2-40B4-BE49-F238E27FC236}">
                <a16:creationId xmlns:a16="http://schemas.microsoft.com/office/drawing/2014/main" id="{F7943DFD-935B-852A-1358-30DB2E00384B}"/>
              </a:ext>
            </a:extLst>
          </p:cNvPr>
          <p:cNvSpPr txBox="1"/>
          <p:nvPr/>
        </p:nvSpPr>
        <p:spPr>
          <a:xfrm>
            <a:off x="6841274" y="4743172"/>
            <a:ext cx="2302726"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2417520" y="19729"/>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a:t>
            </a:r>
            <a:endParaRPr dirty="0"/>
          </a:p>
        </p:txBody>
      </p:sp>
      <p:pic>
        <p:nvPicPr>
          <p:cNvPr id="290" name="Google Shape;290;p40"/>
          <p:cNvPicPr preferRelativeResize="0"/>
          <p:nvPr/>
        </p:nvPicPr>
        <p:blipFill rotWithShape="1">
          <a:blip r:embed="rId3">
            <a:alphaModFix/>
          </a:blip>
          <a:srcRect l="2238" r="1292" b="18180"/>
          <a:stretch/>
        </p:blipFill>
        <p:spPr>
          <a:xfrm>
            <a:off x="218940" y="592429"/>
            <a:ext cx="8925060" cy="5022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body" idx="1"/>
          </p:nvPr>
        </p:nvSpPr>
        <p:spPr>
          <a:xfrm>
            <a:off x="723071" y="1283881"/>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Cloud migration assessments comprise assessments to understand the issues involved in the specific case of migration at the application level or the code, the design, the architecture, or usage levels.</a:t>
            </a:r>
            <a:endParaRPr dirty="0"/>
          </a:p>
        </p:txBody>
      </p:sp>
      <p:sp>
        <p:nvSpPr>
          <p:cNvPr id="252" name="Google Shape;252;p36"/>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a:t>
            </a:r>
            <a:endParaRPr/>
          </a:p>
        </p:txBody>
      </p:sp>
      <p:pic>
        <p:nvPicPr>
          <p:cNvPr id="253" name="Google Shape;253;p36"/>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54" name="Google Shape;254;p36"/>
          <p:cNvSpPr txBox="1"/>
          <p:nvPr/>
        </p:nvSpPr>
        <p:spPr>
          <a:xfrm>
            <a:off x="5129175" y="1103650"/>
            <a:ext cx="3000000" cy="18671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rgbClr val="FF0000"/>
                </a:solidFill>
                <a:latin typeface="Roboto Mono Medium"/>
                <a:ea typeface="Roboto Mono Medium"/>
                <a:cs typeface="Roboto Mono Medium"/>
                <a:sym typeface="Roboto Mono Medium"/>
              </a:rPr>
              <a:t>These assessments are about the cost</a:t>
            </a:r>
            <a:r>
              <a:rPr lang="en" sz="1600" dirty="0">
                <a:solidFill>
                  <a:schemeClr val="dk1"/>
                </a:solidFill>
                <a:latin typeface="Roboto Mono Medium"/>
                <a:ea typeface="Roboto Mono Medium"/>
                <a:cs typeface="Roboto Mono Medium"/>
                <a:sym typeface="Roboto Mono Medium"/>
              </a:rPr>
              <a:t> of migration as well as about the ROI that can be achieved in the case of production version. </a:t>
            </a:r>
            <a:endParaRPr sz="1600" dirty="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FF0000"/>
                </a:solidFill>
              </a:rPr>
              <a:t>Isolating all </a:t>
            </a:r>
            <a:r>
              <a:rPr lang="en" dirty="0"/>
              <a:t>systemic and environmental </a:t>
            </a:r>
            <a:r>
              <a:rPr lang="en" dirty="0">
                <a:solidFill>
                  <a:srgbClr val="FF0000"/>
                </a:solidFill>
              </a:rPr>
              <a:t>dependencies </a:t>
            </a:r>
            <a:r>
              <a:rPr lang="en" dirty="0"/>
              <a:t>of the enterprise application components within the captive data center </a:t>
            </a:r>
            <a:endParaRPr dirty="0"/>
          </a:p>
        </p:txBody>
      </p:sp>
      <p:sp>
        <p:nvSpPr>
          <p:cNvPr id="260" name="Google Shape;260;p3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a:t>
            </a:r>
            <a:endParaRPr/>
          </a:p>
        </p:txBody>
      </p:sp>
      <p:pic>
        <p:nvPicPr>
          <p:cNvPr id="261" name="Google Shape;261;p37"/>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62" name="Google Shape;262;p37"/>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Generating the </a:t>
            </a:r>
            <a:r>
              <a:rPr lang="en" sz="1600" dirty="0">
                <a:solidFill>
                  <a:srgbClr val="FF0000"/>
                </a:solidFill>
                <a:latin typeface="Roboto Mono Medium"/>
                <a:ea typeface="Roboto Mono Medium"/>
                <a:cs typeface="Roboto Mono Medium"/>
                <a:sym typeface="Roboto Mono Medium"/>
              </a:rPr>
              <a:t>mapping constructs between what shall possibly remain in the local </a:t>
            </a:r>
            <a:r>
              <a:rPr lang="en" sz="1600" dirty="0">
                <a:solidFill>
                  <a:schemeClr val="dk1"/>
                </a:solidFill>
                <a:latin typeface="Roboto Mono Medium"/>
                <a:ea typeface="Roboto Mono Medium"/>
                <a:cs typeface="Roboto Mono Medium"/>
                <a:sym typeface="Roboto Mono Medium"/>
              </a:rPr>
              <a:t>captive data center and what goes onto the cloud.</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63" name="Google Shape;263;p37"/>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a:t>
            </a:r>
            <a:endParaRPr/>
          </a:p>
        </p:txBody>
      </p:sp>
      <p:pic>
        <p:nvPicPr>
          <p:cNvPr id="264" name="Google Shape;264;p37"/>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substantial part of the enterprise application needs to be </a:t>
            </a:r>
            <a:r>
              <a:rPr lang="en" dirty="0">
                <a:solidFill>
                  <a:srgbClr val="FF0000"/>
                </a:solidFill>
              </a:rPr>
              <a:t>rearchitected, redesigned, and reimplemented </a:t>
            </a:r>
            <a:r>
              <a:rPr lang="en" dirty="0"/>
              <a:t>on the cloud.</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70" name="Google Shape;270;p38"/>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a:t>
            </a:r>
            <a:endParaRPr/>
          </a:p>
        </p:txBody>
      </p:sp>
      <p:pic>
        <p:nvPicPr>
          <p:cNvPr id="271" name="Google Shape;271;p38"/>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72" name="Google Shape;272;p38"/>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We leverage the intrinsic features of the cloud computing service to </a:t>
            </a:r>
            <a:r>
              <a:rPr lang="en" sz="1600" dirty="0">
                <a:solidFill>
                  <a:srgbClr val="FF0000"/>
                </a:solidFill>
                <a:latin typeface="Roboto Mono Medium"/>
                <a:ea typeface="Roboto Mono Medium"/>
                <a:cs typeface="Roboto Mono Medium"/>
                <a:sym typeface="Roboto Mono Medium"/>
              </a:rPr>
              <a:t>augment our enterprise application in its own small ways. </a:t>
            </a:r>
            <a:endParaRPr sz="1600" dirty="0">
              <a:solidFill>
                <a:srgbClr val="FF0000"/>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73" name="Google Shape;273;p38"/>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a:t>
            </a:r>
            <a:endParaRPr/>
          </a:p>
        </p:txBody>
      </p:sp>
      <p:pic>
        <p:nvPicPr>
          <p:cNvPr id="274" name="Google Shape;274;p38"/>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a:t>
            </a:r>
            <a:r>
              <a:rPr lang="en" dirty="0">
                <a:solidFill>
                  <a:srgbClr val="FF0000"/>
                </a:solidFill>
              </a:rPr>
              <a:t>validate and test </a:t>
            </a:r>
            <a:r>
              <a:rPr lang="en" dirty="0"/>
              <a:t>the new form of the enterprise application with an extensive test suite that comprises testing the components of the enterprise application on the cloud as well</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80" name="Google Shape;280;p3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a:t>
            </a:r>
            <a:endParaRPr/>
          </a:p>
        </p:txBody>
      </p:sp>
      <p:pic>
        <p:nvPicPr>
          <p:cNvPr id="281" name="Google Shape;281;p39"/>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82" name="Google Shape;282;p39"/>
          <p:cNvSpPr txBox="1"/>
          <p:nvPr/>
        </p:nvSpPr>
        <p:spPr>
          <a:xfrm>
            <a:off x="5129175" y="1389750"/>
            <a:ext cx="3000000" cy="28109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Test results could be positive or mixed. </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r>
              <a:rPr lang="en" sz="1600" dirty="0">
                <a:solidFill>
                  <a:schemeClr val="dk1"/>
                </a:solidFill>
                <a:latin typeface="Roboto Mono Medium"/>
                <a:ea typeface="Roboto Mono Medium"/>
                <a:cs typeface="Roboto Mono Medium"/>
                <a:sym typeface="Roboto Mono Medium"/>
              </a:rPr>
              <a:t>In the latter case, we </a:t>
            </a:r>
            <a:r>
              <a:rPr lang="en" sz="1600" dirty="0">
                <a:solidFill>
                  <a:srgbClr val="FF0000"/>
                </a:solidFill>
                <a:latin typeface="Roboto Mono Medium"/>
                <a:ea typeface="Roboto Mono Medium"/>
                <a:cs typeface="Roboto Mono Medium"/>
                <a:sym typeface="Roboto Mono Medium"/>
              </a:rPr>
              <a:t>iterate and optimize </a:t>
            </a:r>
            <a:r>
              <a:rPr lang="en" sz="1600" dirty="0">
                <a:solidFill>
                  <a:schemeClr val="dk1"/>
                </a:solidFill>
                <a:latin typeface="Roboto Mono Medium"/>
                <a:ea typeface="Roboto Mono Medium"/>
                <a:cs typeface="Roboto Mono Medium"/>
                <a:sym typeface="Roboto Mono Medium"/>
              </a:rPr>
              <a:t>as appropriate. After several such optimizing iterations, the migration is deemed successful</a:t>
            </a:r>
            <a:endParaRPr sz="1600" dirty="0">
              <a:solidFill>
                <a:schemeClr val="dk1"/>
              </a:solidFill>
              <a:latin typeface="Roboto Mono Medium"/>
              <a:ea typeface="Roboto Mono Medium"/>
              <a:cs typeface="Roboto Mono Medium"/>
              <a:sym typeface="Roboto Mono Medium"/>
            </a:endParaRPr>
          </a:p>
        </p:txBody>
      </p:sp>
      <p:sp>
        <p:nvSpPr>
          <p:cNvPr id="283" name="Google Shape;283;p39"/>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7</a:t>
            </a:r>
            <a:endParaRPr/>
          </a:p>
        </p:txBody>
      </p:sp>
      <p:pic>
        <p:nvPicPr>
          <p:cNvPr id="284" name="Google Shape;284;p39"/>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subTitle" idx="1"/>
          </p:nvPr>
        </p:nvSpPr>
        <p:spPr>
          <a:xfrm>
            <a:off x="584050" y="1621675"/>
            <a:ext cx="23325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way to define middleware is to say that it </a:t>
            </a:r>
            <a:r>
              <a:rPr lang="en" dirty="0">
                <a:solidFill>
                  <a:srgbClr val="002060"/>
                </a:solidFill>
              </a:rPr>
              <a:t>is </a:t>
            </a:r>
            <a:r>
              <a:rPr lang="en" u="sng" dirty="0">
                <a:solidFill>
                  <a:srgbClr val="002060"/>
                </a:solidFill>
              </a:rPr>
              <a:t>software that acts as a liaison between applications and networks.</a:t>
            </a:r>
            <a:r>
              <a:rPr lang="en" dirty="0"/>
              <a:t>  The term is often used in the context of cloud computing, such as public or private cloud.</a:t>
            </a:r>
            <a:endParaRPr dirty="0"/>
          </a:p>
        </p:txBody>
      </p:sp>
      <p:sp>
        <p:nvSpPr>
          <p:cNvPr id="296" name="Google Shape;296;p41"/>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middleware</a:t>
            </a:r>
            <a:endParaRPr/>
          </a:p>
        </p:txBody>
      </p:sp>
      <p:pic>
        <p:nvPicPr>
          <p:cNvPr id="297" name="Google Shape;297;p41"/>
          <p:cNvPicPr preferRelativeResize="0"/>
          <p:nvPr/>
        </p:nvPicPr>
        <p:blipFill>
          <a:blip r:embed="rId3">
            <a:alphaModFix amt="80000"/>
          </a:blip>
          <a:stretch>
            <a:fillRect/>
          </a:stretch>
        </p:blipFill>
        <p:spPr>
          <a:xfrm rot="-6023610">
            <a:off x="2786831" y="3004878"/>
            <a:ext cx="1579416" cy="716443"/>
          </a:xfrm>
          <a:prstGeom prst="rect">
            <a:avLst/>
          </a:prstGeom>
          <a:noFill/>
          <a:ln>
            <a:noFill/>
          </a:ln>
        </p:spPr>
      </p:pic>
      <p:pic>
        <p:nvPicPr>
          <p:cNvPr id="298" name="Google Shape;298;p41"/>
          <p:cNvPicPr preferRelativeResize="0"/>
          <p:nvPr/>
        </p:nvPicPr>
        <p:blipFill rotWithShape="1">
          <a:blip r:embed="rId4">
            <a:alphaModFix/>
          </a:blip>
          <a:srcRect t="8675"/>
          <a:stretch/>
        </p:blipFill>
        <p:spPr>
          <a:xfrm>
            <a:off x="5052325" y="501388"/>
            <a:ext cx="3458075" cy="4140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idx="8"/>
          </p:nvPr>
        </p:nvSpPr>
        <p:spPr>
          <a:xfrm>
            <a:off x="449774" y="364523"/>
            <a:ext cx="41012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of Concepts</a:t>
            </a:r>
            <a:endParaRPr dirty="0"/>
          </a:p>
        </p:txBody>
      </p:sp>
      <p:grpSp>
        <p:nvGrpSpPr>
          <p:cNvPr id="304" name="Google Shape;304;p42"/>
          <p:cNvGrpSpPr/>
          <p:nvPr/>
        </p:nvGrpSpPr>
        <p:grpSpPr>
          <a:xfrm>
            <a:off x="7664560" y="910185"/>
            <a:ext cx="272906" cy="434118"/>
            <a:chOff x="1312450" y="4093350"/>
            <a:chExt cx="685350" cy="1090200"/>
          </a:xfrm>
        </p:grpSpPr>
        <p:sp>
          <p:nvSpPr>
            <p:cNvPr id="305" name="Google Shape;305;p42"/>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2"/>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2"/>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2"/>
          <p:cNvSpPr txBox="1"/>
          <p:nvPr/>
        </p:nvSpPr>
        <p:spPr>
          <a:xfrm>
            <a:off x="449775" y="729898"/>
            <a:ext cx="3834291" cy="212362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Mono Medium"/>
                <a:ea typeface="Roboto Mono Medium"/>
                <a:cs typeface="Roboto Mono Medium"/>
                <a:sym typeface="Roboto Mono Medium"/>
              </a:rPr>
              <a:t>Most middleware follows the service-oriented architecture (SOA) design or is designed as a platform-as-a-service (PaaS) solution. SOA is an architectural style that tries to achieve loosely coupled software applications that interact among themselves to run as a whole. </a:t>
            </a:r>
            <a:endParaRPr dirty="0">
              <a:latin typeface="Roboto Mono Medium"/>
              <a:ea typeface="Roboto Mono Medium"/>
              <a:cs typeface="Roboto Mono Medium"/>
              <a:sym typeface="Roboto Mono Medium"/>
            </a:endParaRPr>
          </a:p>
        </p:txBody>
      </p:sp>
      <p:sp>
        <p:nvSpPr>
          <p:cNvPr id="310" name="Google Shape;310;p42"/>
          <p:cNvSpPr txBox="1"/>
          <p:nvPr/>
        </p:nvSpPr>
        <p:spPr>
          <a:xfrm>
            <a:off x="5014550" y="415500"/>
            <a:ext cx="36534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Mono Medium"/>
                <a:ea typeface="Roboto Mono Medium"/>
                <a:cs typeface="Roboto Mono Medium"/>
                <a:sym typeface="Roboto Mono Medium"/>
              </a:rPr>
              <a:t>It is adopted by organizations trying to decouple all their business units, depending on integration and reusability for daily operations. SOA allows organizations to use existing application and system investments. </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0" lvl="0" indent="0" algn="just" rtl="0">
              <a:spcBef>
                <a:spcPts val="0"/>
              </a:spcBef>
              <a:spcAft>
                <a:spcPts val="0"/>
              </a:spcAft>
              <a:buNone/>
            </a:pPr>
            <a:r>
              <a:rPr lang="en" dirty="0">
                <a:latin typeface="Roboto Mono Medium"/>
                <a:ea typeface="Roboto Mono Medium"/>
                <a:cs typeface="Roboto Mono Medium"/>
                <a:sym typeface="Roboto Mono Medium"/>
              </a:rPr>
              <a:t>Each of these components must be able to interact with one another and other parts of the system. Apart from some basic components, each type of middleware needs a specific component. For example, a database middleware needs a database manager component.</a:t>
            </a:r>
            <a:endParaRPr dirty="0"/>
          </a:p>
        </p:txBody>
      </p:sp>
      <p:pic>
        <p:nvPicPr>
          <p:cNvPr id="2" name="Picture 1"/>
          <p:cNvPicPr>
            <a:picLocks noChangeAspect="1"/>
          </p:cNvPicPr>
          <p:nvPr/>
        </p:nvPicPr>
        <p:blipFill>
          <a:blip r:embed="rId3"/>
          <a:stretch>
            <a:fillRect/>
          </a:stretch>
        </p:blipFill>
        <p:spPr>
          <a:xfrm>
            <a:off x="449774" y="2722179"/>
            <a:ext cx="3834292" cy="2274340"/>
          </a:xfrm>
          <a:prstGeom prst="rect">
            <a:avLst/>
          </a:prstGeom>
        </p:spPr>
      </p:pic>
    </p:spTree>
    <p:extLst>
      <p:ext uri="{BB962C8B-B14F-4D97-AF65-F5344CB8AC3E}">
        <p14:creationId xmlns:p14="http://schemas.microsoft.com/office/powerpoint/2010/main" val="292331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5309499" y="997531"/>
            <a:ext cx="2709893" cy="789228"/>
          </a:xfrm>
        </p:spPr>
        <p:txBody>
          <a:bodyPr/>
          <a:lstStyle/>
          <a:p>
            <a:r>
              <a:rPr lang="en-US" sz="2800" dirty="0"/>
              <a:t>Example of Middleware</a:t>
            </a:r>
          </a:p>
        </p:txBody>
      </p:sp>
      <p:sp>
        <p:nvSpPr>
          <p:cNvPr id="5" name="Subtitle 4"/>
          <p:cNvSpPr>
            <a:spLocks noGrp="1"/>
          </p:cNvSpPr>
          <p:nvPr>
            <p:ph type="subTitle" idx="3"/>
          </p:nvPr>
        </p:nvSpPr>
        <p:spPr>
          <a:xfrm>
            <a:off x="5002924" y="2423402"/>
            <a:ext cx="3301998" cy="1917370"/>
          </a:xfrm>
        </p:spPr>
        <p:txBody>
          <a:bodyPr/>
          <a:lstStyle/>
          <a:p>
            <a:pPr>
              <a:buAutoNum type="alphaLcParenR"/>
            </a:pPr>
            <a:r>
              <a:rPr lang="en-US" dirty="0"/>
              <a:t>Local Host</a:t>
            </a:r>
          </a:p>
          <a:p>
            <a:pPr>
              <a:buAutoNum type="alphaLcParenR"/>
            </a:pPr>
            <a:r>
              <a:rPr lang="en-US" dirty="0"/>
              <a:t>Website</a:t>
            </a:r>
          </a:p>
          <a:p>
            <a:pPr>
              <a:buAutoNum type="alphaLcParenR"/>
            </a:pPr>
            <a:r>
              <a:rPr lang="en-US" dirty="0"/>
              <a:t>Application Software</a:t>
            </a:r>
          </a:p>
          <a:p>
            <a:pPr>
              <a:buAutoNum type="alphaLcParenR"/>
            </a:pPr>
            <a:r>
              <a:rPr lang="en-US" dirty="0"/>
              <a:t>Web Server</a:t>
            </a:r>
          </a:p>
        </p:txBody>
      </p:sp>
      <p:sp>
        <p:nvSpPr>
          <p:cNvPr id="7" name="Subtitle 6"/>
          <p:cNvSpPr>
            <a:spLocks noGrp="1"/>
          </p:cNvSpPr>
          <p:nvPr>
            <p:ph type="subTitle" idx="5"/>
          </p:nvPr>
        </p:nvSpPr>
        <p:spPr>
          <a:xfrm>
            <a:off x="430925" y="2423402"/>
            <a:ext cx="3794234" cy="2131573"/>
          </a:xfrm>
        </p:spPr>
        <p:txBody>
          <a:bodyPr/>
          <a:lstStyle/>
          <a:p>
            <a:pPr algn="l">
              <a:buAutoNum type="alphaLcParenR"/>
            </a:pPr>
            <a:r>
              <a:rPr lang="en-US" dirty="0"/>
              <a:t>Inside a Single Business Unit</a:t>
            </a:r>
          </a:p>
          <a:p>
            <a:pPr algn="l">
              <a:buAutoNum type="alphaLcParenR"/>
            </a:pPr>
            <a:r>
              <a:rPr lang="en-US" dirty="0"/>
              <a:t>Local Area Network</a:t>
            </a:r>
          </a:p>
          <a:p>
            <a:pPr algn="l">
              <a:buAutoNum type="alphaLcParenR"/>
            </a:pPr>
            <a:r>
              <a:rPr lang="en-US" dirty="0"/>
              <a:t>Geographically decoupled business Units </a:t>
            </a:r>
          </a:p>
          <a:p>
            <a:pPr algn="l">
              <a:buAutoNum type="alphaLcParenR"/>
            </a:pPr>
            <a:r>
              <a:rPr lang="en-US" dirty="0"/>
              <a:t>Cloud Middleware</a:t>
            </a:r>
          </a:p>
          <a:p>
            <a:pPr algn="l">
              <a:buAutoNum type="alphaLcParenR"/>
            </a:pPr>
            <a:endParaRPr lang="en-US" dirty="0"/>
          </a:p>
          <a:p>
            <a:pPr algn="l">
              <a:buAutoNum type="alphaLcParenR"/>
            </a:pPr>
            <a:endParaRPr lang="en-US" dirty="0"/>
          </a:p>
        </p:txBody>
      </p:sp>
      <p:sp>
        <p:nvSpPr>
          <p:cNvPr id="10" name="Title 9"/>
          <p:cNvSpPr>
            <a:spLocks noGrp="1"/>
          </p:cNvSpPr>
          <p:nvPr>
            <p:ph type="title" idx="8"/>
          </p:nvPr>
        </p:nvSpPr>
        <p:spPr/>
        <p:txBody>
          <a:bodyPr/>
          <a:lstStyle/>
          <a:p>
            <a:r>
              <a:rPr lang="en-US" dirty="0"/>
              <a:t>What is Loosely Coupled systems??</a:t>
            </a:r>
          </a:p>
        </p:txBody>
      </p:sp>
    </p:spTree>
    <p:extLst>
      <p:ext uri="{BB962C8B-B14F-4D97-AF65-F5344CB8AC3E}">
        <p14:creationId xmlns:p14="http://schemas.microsoft.com/office/powerpoint/2010/main" val="105714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 in middleware</a:t>
            </a:r>
            <a:endParaRPr/>
          </a:p>
        </p:txBody>
      </p:sp>
      <p:sp>
        <p:nvSpPr>
          <p:cNvPr id="316" name="Google Shape;316;p43"/>
          <p:cNvSpPr txBox="1"/>
          <p:nvPr/>
        </p:nvSpPr>
        <p:spPr>
          <a:xfrm>
            <a:off x="959900" y="1547350"/>
            <a:ext cx="3424200" cy="1693200"/>
          </a:xfrm>
          <a:prstGeom prst="rect">
            <a:avLst/>
          </a:prstGeom>
          <a:noFill/>
          <a:ln>
            <a:noFill/>
          </a:ln>
        </p:spPr>
        <p:txBody>
          <a:bodyPr spcFirstLastPara="1" wrap="square" lIns="91425" tIns="91425" rIns="91425" bIns="91425" anchor="t" anchorCtr="0">
            <a:spAutoFit/>
          </a:bodyPr>
          <a:lstStyle/>
          <a:p>
            <a:pPr marL="457200" lvl="0" indent="-317500" algn="ctr" rtl="0">
              <a:spcBef>
                <a:spcPts val="0"/>
              </a:spcBef>
              <a:spcAft>
                <a:spcPts val="0"/>
              </a:spcAft>
              <a:buSzPts val="1400"/>
              <a:buFont typeface="Roboto Mono"/>
              <a:buChar char="●"/>
            </a:pPr>
            <a:r>
              <a:rPr lang="en" b="1" dirty="0">
                <a:latin typeface="Roboto Mono"/>
                <a:ea typeface="Roboto Mono"/>
                <a:cs typeface="Roboto Mono"/>
                <a:sym typeface="Roboto Mono"/>
              </a:rPr>
              <a:t>Middleware management </a:t>
            </a:r>
            <a:r>
              <a:rPr lang="en" b="1" dirty="0">
                <a:solidFill>
                  <a:srgbClr val="FF0000"/>
                </a:solidFill>
                <a:latin typeface="Roboto Mono"/>
                <a:ea typeface="Roboto Mono"/>
                <a:cs typeface="Roboto Mono"/>
                <a:sym typeface="Roboto Mono"/>
              </a:rPr>
              <a:t>console</a:t>
            </a:r>
            <a:endParaRPr b="1"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This console provides an </a:t>
            </a:r>
            <a:r>
              <a:rPr lang="en" u="sng" dirty="0">
                <a:latin typeface="Roboto Mono Medium"/>
                <a:ea typeface="Roboto Mono Medium"/>
                <a:cs typeface="Roboto Mono Medium"/>
                <a:sym typeface="Roboto Mono Medium"/>
              </a:rPr>
              <a:t>overview of events and activities</a:t>
            </a:r>
            <a:r>
              <a:rPr lang="en" dirty="0">
                <a:latin typeface="Roboto Mono Medium"/>
                <a:ea typeface="Roboto Mono Medium"/>
                <a:cs typeface="Roboto Mono Medium"/>
                <a:sym typeface="Roboto Mono Medium"/>
              </a:rPr>
              <a:t>, transactions, configuration management, and contract rules.</a:t>
            </a:r>
            <a:endParaRPr dirty="0">
              <a:latin typeface="Roboto Mono Medium"/>
              <a:ea typeface="Roboto Mono Medium"/>
              <a:cs typeface="Roboto Mono Medium"/>
              <a:sym typeface="Roboto Mono Medium"/>
            </a:endParaRPr>
          </a:p>
        </p:txBody>
      </p:sp>
      <p:sp>
        <p:nvSpPr>
          <p:cNvPr id="317" name="Google Shape;317;p43"/>
          <p:cNvSpPr txBox="1"/>
          <p:nvPr/>
        </p:nvSpPr>
        <p:spPr>
          <a:xfrm>
            <a:off x="4842625" y="544450"/>
            <a:ext cx="3653400" cy="341629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dirty="0">
                <a:latin typeface="Roboto Mono"/>
                <a:ea typeface="Roboto Mono"/>
                <a:cs typeface="Roboto Mono"/>
                <a:sym typeface="Roboto Mono"/>
              </a:rPr>
              <a:t>Common </a:t>
            </a:r>
            <a:r>
              <a:rPr lang="en" b="1" dirty="0">
                <a:solidFill>
                  <a:srgbClr val="FF0000"/>
                </a:solidFill>
                <a:latin typeface="Roboto Mono"/>
                <a:ea typeface="Roboto Mono"/>
                <a:cs typeface="Roboto Mono"/>
                <a:sym typeface="Roboto Mono"/>
              </a:rPr>
              <a:t>messaging framework </a:t>
            </a:r>
            <a:endParaRPr b="1" dirty="0">
              <a:solidFill>
                <a:srgbClr val="FF0000"/>
              </a:solidFill>
              <a:latin typeface="Roboto Mono"/>
              <a:ea typeface="Roboto Mono"/>
              <a:cs typeface="Roboto Mono"/>
              <a:sym typeface="Roboto Mono"/>
            </a:endParaRPr>
          </a:p>
          <a:p>
            <a:pPr lvl="0"/>
            <a:r>
              <a:rPr lang="en" dirty="0">
                <a:latin typeface="Roboto Mono Medium"/>
                <a:ea typeface="Roboto Mono Medium"/>
                <a:cs typeface="Roboto Mono Medium"/>
                <a:sym typeface="Roboto Mono Medium"/>
              </a:rPr>
              <a:t>Middleware requires messaging services to </a:t>
            </a:r>
            <a:r>
              <a:rPr lang="en" u="sng" dirty="0">
                <a:latin typeface="Roboto Mono Medium"/>
                <a:ea typeface="Roboto Mono Medium"/>
                <a:cs typeface="Roboto Mono Medium"/>
                <a:sym typeface="Roboto Mono Medium"/>
              </a:rPr>
              <a:t>communicate with services, applications, and platforms</a:t>
            </a:r>
            <a:r>
              <a:rPr lang="en" dirty="0">
                <a:latin typeface="Roboto Mono Medium"/>
                <a:ea typeface="Roboto Mono Medium"/>
                <a:cs typeface="Roboto Mono Medium"/>
                <a:sym typeface="Roboto Mono Medium"/>
              </a:rPr>
              <a:t>. Most of these frameworks rely on existing standards such as simple object access protocol (SOAP), representational state transfer (REST), or Javascript object notation (JSON). </a:t>
            </a:r>
            <a:r>
              <a:rPr lang="en-GB" dirty="0">
                <a:latin typeface="Roboto Mono" panose="020B0604020202020204" charset="0"/>
                <a:ea typeface="Roboto Mono" panose="020B0604020202020204" charset="0"/>
              </a:rPr>
              <a:t>The communication itself happens through web services or </a:t>
            </a:r>
            <a:r>
              <a:rPr lang="en-GB" u="sng" dirty="0">
                <a:latin typeface="Roboto Mono" panose="020B0604020202020204" charset="0"/>
                <a:ea typeface="Roboto Mono" panose="020B0604020202020204" charset="0"/>
                <a:hlinkClick r:id="rId3" tooltip="application programming interfaces (APIs)"/>
              </a:rPr>
              <a:t>application programming interfaces (APIs)</a:t>
            </a:r>
            <a:r>
              <a:rPr lang="en-GB" dirty="0">
                <a:latin typeface="Roboto Mono" panose="020B0604020202020204" charset="0"/>
                <a:ea typeface="Roboto Mono" panose="020B0604020202020204" charset="0"/>
              </a:rPr>
              <a:t>.</a:t>
            </a:r>
            <a:endParaRPr dirty="0">
              <a:latin typeface="Roboto Mono" panose="020B0604020202020204" charset="0"/>
              <a:ea typeface="Roboto Mono" panose="020B0604020202020204" charset="0"/>
              <a:cs typeface="Roboto Mono Medium"/>
              <a:sym typeface="Roboto Mono Medium"/>
            </a:endParaRPr>
          </a:p>
        </p:txBody>
      </p:sp>
      <p:sp>
        <p:nvSpPr>
          <p:cNvPr id="318" name="Google Shape;318;p43"/>
          <p:cNvSpPr txBox="1"/>
          <p:nvPr/>
        </p:nvSpPr>
        <p:spPr>
          <a:xfrm>
            <a:off x="859650" y="3094700"/>
            <a:ext cx="3424200" cy="190818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dirty="0">
                <a:latin typeface="Roboto Mono"/>
                <a:ea typeface="Roboto Mono"/>
                <a:cs typeface="Roboto Mono"/>
                <a:sym typeface="Roboto Mono"/>
              </a:rPr>
              <a:t>Platform </a:t>
            </a:r>
            <a:r>
              <a:rPr lang="en" b="1" dirty="0">
                <a:solidFill>
                  <a:srgbClr val="FF0000"/>
                </a:solidFill>
                <a:latin typeface="Roboto Mono"/>
                <a:ea typeface="Roboto Mono"/>
                <a:cs typeface="Roboto Mono"/>
                <a:sym typeface="Roboto Mono"/>
              </a:rPr>
              <a:t>interface</a:t>
            </a:r>
            <a:r>
              <a:rPr lang="en" b="1" dirty="0">
                <a:latin typeface="Roboto Mono"/>
                <a:ea typeface="Roboto Mono"/>
                <a:cs typeface="Roboto Mono"/>
                <a:sym typeface="Roboto Mono"/>
              </a:rPr>
              <a:t> </a:t>
            </a:r>
            <a:endParaRPr b="1" dirty="0">
              <a:latin typeface="Roboto Mono"/>
              <a:ea typeface="Roboto Mono"/>
              <a:cs typeface="Roboto Mono"/>
              <a:sym typeface="Roboto Mono"/>
            </a:endParaRPr>
          </a:p>
          <a:p>
            <a:pPr lvl="0"/>
            <a:r>
              <a:rPr lang="en" dirty="0">
                <a:latin typeface="Roboto Mono Medium"/>
                <a:ea typeface="Roboto Mono Medium"/>
                <a:cs typeface="Roboto Mono Medium"/>
                <a:sym typeface="Roboto Mono Medium"/>
              </a:rPr>
              <a:t>Middleware needs to work </a:t>
            </a:r>
            <a:r>
              <a:rPr lang="en" u="sng" dirty="0">
                <a:latin typeface="Roboto Mono Medium"/>
                <a:ea typeface="Roboto Mono Medium"/>
                <a:cs typeface="Roboto Mono Medium"/>
                <a:sym typeface="Roboto Mono Medium"/>
              </a:rPr>
              <a:t>across multiple platforms</a:t>
            </a:r>
            <a:r>
              <a:rPr lang="en" dirty="0">
                <a:latin typeface="Roboto Mono Medium"/>
                <a:ea typeface="Roboto Mono Medium"/>
                <a:cs typeface="Roboto Mono Medium"/>
                <a:sym typeface="Roboto Mono Medium"/>
              </a:rPr>
              <a:t>, irrespective of where it resides. This is the interface that is </a:t>
            </a:r>
            <a:r>
              <a:rPr lang="en" u="sng" dirty="0">
                <a:latin typeface="Roboto Mono Medium"/>
                <a:ea typeface="Roboto Mono Medium"/>
                <a:cs typeface="Roboto Mono Medium"/>
                <a:sym typeface="Roboto Mono Medium"/>
              </a:rPr>
              <a:t>in direct contact with the backend servers</a:t>
            </a:r>
            <a:r>
              <a:rPr lang="en" dirty="0" smtClean="0">
                <a:latin typeface="Roboto Mono Medium"/>
                <a:ea typeface="Roboto Mono Medium"/>
                <a:cs typeface="Roboto Mono Medium"/>
                <a:sym typeface="Roboto Mono Medium"/>
              </a:rPr>
              <a:t>.</a:t>
            </a:r>
            <a:r>
              <a:rPr lang="en-GB" dirty="0"/>
              <a:t> </a:t>
            </a:r>
            <a:r>
              <a:rPr lang="en-GB" dirty="0">
                <a:latin typeface="Roboto Mono" panose="020B0604020202020204" charset="0"/>
                <a:ea typeface="Roboto Mono" panose="020B0604020202020204" charset="0"/>
              </a:rPr>
              <a:t>Ensures compatibility among software</a:t>
            </a:r>
            <a:r>
              <a:rPr lang="en-GB" dirty="0"/>
              <a:t>.</a:t>
            </a:r>
            <a:endParaRPr dirty="0">
              <a:latin typeface="Roboto Mono Medium"/>
              <a:ea typeface="Roboto Mono Medium"/>
              <a:cs typeface="Roboto Mono Medium"/>
              <a:sym typeface="Roboto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3123350" y="1888000"/>
            <a:ext cx="3587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Need of cloud middleware</a:t>
            </a:r>
            <a:endParaRPr sz="4900"/>
          </a:p>
        </p:txBody>
      </p:sp>
      <p:pic>
        <p:nvPicPr>
          <p:cNvPr id="324" name="Google Shape;324;p44"/>
          <p:cNvPicPr preferRelativeResize="0"/>
          <p:nvPr/>
        </p:nvPicPr>
        <p:blipFill rotWithShape="1">
          <a:blip r:embed="rId3">
            <a:alphaModFix amt="78000"/>
          </a:blip>
          <a:srcRect l="19967"/>
          <a:stretch/>
        </p:blipFill>
        <p:spPr>
          <a:xfrm rot="3044709">
            <a:off x="2397403" y="699713"/>
            <a:ext cx="1470368" cy="758224"/>
          </a:xfrm>
          <a:prstGeom prst="rect">
            <a:avLst/>
          </a:prstGeom>
          <a:noFill/>
          <a:ln>
            <a:noFill/>
          </a:ln>
        </p:spPr>
      </p:pic>
      <p:pic>
        <p:nvPicPr>
          <p:cNvPr id="325" name="Google Shape;325;p44"/>
          <p:cNvPicPr preferRelativeResize="0"/>
          <p:nvPr/>
        </p:nvPicPr>
        <p:blipFill>
          <a:blip r:embed="rId4">
            <a:alphaModFix/>
          </a:blip>
          <a:stretch>
            <a:fillRect/>
          </a:stretch>
        </p:blipFill>
        <p:spPr>
          <a:xfrm>
            <a:off x="3524250" y="3431185"/>
            <a:ext cx="2610150" cy="32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184" name="Google Shape;184;p28"/>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457200" lvl="0" indent="-339725" algn="l" rtl="0">
              <a:spcBef>
                <a:spcPts val="0"/>
              </a:spcBef>
              <a:spcAft>
                <a:spcPts val="0"/>
              </a:spcAft>
              <a:buSzPts val="1750"/>
              <a:buChar char="●"/>
            </a:pPr>
            <a:r>
              <a:rPr lang="en" sz="1750" dirty="0"/>
              <a:t>Broad Approaches to Migrating into the Cloud</a:t>
            </a:r>
            <a:endParaRPr sz="1750" dirty="0"/>
          </a:p>
          <a:p>
            <a:pPr marL="457200" lvl="0" indent="-339725" algn="l" rtl="0">
              <a:spcBef>
                <a:spcPts val="0"/>
              </a:spcBef>
              <a:spcAft>
                <a:spcPts val="0"/>
              </a:spcAft>
              <a:buSzPts val="1750"/>
              <a:buChar char="●"/>
            </a:pPr>
            <a:r>
              <a:rPr lang="en" sz="1750" dirty="0"/>
              <a:t>The Seven-Step Model of Migration into a Cloud VM Migration</a:t>
            </a:r>
            <a:endParaRPr sz="1750" dirty="0"/>
          </a:p>
          <a:p>
            <a:pPr marL="457200" lvl="0" indent="-339725" algn="l" rtl="0">
              <a:spcBef>
                <a:spcPts val="0"/>
              </a:spcBef>
              <a:spcAft>
                <a:spcPts val="0"/>
              </a:spcAft>
              <a:buSzPts val="1750"/>
              <a:buChar char="●"/>
            </a:pPr>
            <a:r>
              <a:rPr lang="en" sz="1750" dirty="0"/>
              <a:t>Cloud Middleware and Best Practices</a:t>
            </a:r>
            <a:endParaRPr sz="1750" dirty="0"/>
          </a:p>
          <a:p>
            <a:pPr marL="457200" lvl="0" indent="-339725" algn="l" rtl="0">
              <a:spcBef>
                <a:spcPts val="0"/>
              </a:spcBef>
              <a:spcAft>
                <a:spcPts val="0"/>
              </a:spcAft>
              <a:buSzPts val="1750"/>
              <a:buChar char="●"/>
            </a:pPr>
            <a:r>
              <a:rPr lang="en" sz="1750" dirty="0"/>
              <a:t>Concept and Need of Cloud Middleware</a:t>
            </a:r>
            <a:endParaRPr sz="1750" dirty="0"/>
          </a:p>
          <a:p>
            <a:pPr marL="457200" lvl="0" indent="-339725" algn="l" rtl="0">
              <a:spcBef>
                <a:spcPts val="0"/>
              </a:spcBef>
              <a:spcAft>
                <a:spcPts val="0"/>
              </a:spcAft>
              <a:buSzPts val="1750"/>
              <a:buChar char="●"/>
            </a:pPr>
            <a:r>
              <a:rPr lang="en" sz="1750" dirty="0"/>
              <a:t>QoS Issues in Cloud</a:t>
            </a:r>
            <a:endParaRPr sz="1750" dirty="0"/>
          </a:p>
          <a:p>
            <a:pPr marL="457200" lvl="0" indent="-339725" algn="l" rtl="0">
              <a:spcBef>
                <a:spcPts val="0"/>
              </a:spcBef>
              <a:spcAft>
                <a:spcPts val="0"/>
              </a:spcAft>
              <a:buSzPts val="1750"/>
              <a:buChar char="●"/>
            </a:pPr>
            <a:r>
              <a:rPr lang="en" sz="1750" dirty="0"/>
              <a:t>Data Migration and Streaming in Cloud</a:t>
            </a:r>
            <a:endParaRPr sz="1750" dirty="0"/>
          </a:p>
          <a:p>
            <a:pPr marL="457200" lvl="0" indent="-339725" algn="l" rtl="0">
              <a:spcBef>
                <a:spcPts val="0"/>
              </a:spcBef>
              <a:spcAft>
                <a:spcPts val="0"/>
              </a:spcAft>
              <a:buSzPts val="1750"/>
              <a:buChar char="●"/>
            </a:pPr>
            <a:r>
              <a:rPr lang="en" sz="1750" dirty="0"/>
              <a:t>Interoperability</a:t>
            </a:r>
            <a:endParaRPr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title"/>
          </p:nvPr>
        </p:nvSpPr>
        <p:spPr>
          <a:xfrm>
            <a:off x="940895" y="9741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Configure and control connections and integrations</a:t>
            </a:r>
            <a:endParaRPr/>
          </a:p>
        </p:txBody>
      </p:sp>
      <p:sp>
        <p:nvSpPr>
          <p:cNvPr id="331" name="Google Shape;331;p45"/>
          <p:cNvSpPr txBox="1">
            <a:spLocks noGrp="1"/>
          </p:cNvSpPr>
          <p:nvPr>
            <p:ph type="subTitle" idx="1"/>
          </p:nvPr>
        </p:nvSpPr>
        <p:spPr>
          <a:xfrm>
            <a:off x="573100" y="1361100"/>
            <a:ext cx="3653400" cy="3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Based on information in a client or </a:t>
            </a:r>
            <a:r>
              <a:rPr lang="en" sz="1400" dirty="0">
                <a:solidFill>
                  <a:srgbClr val="FF0000"/>
                </a:solidFill>
              </a:rPr>
              <a:t>front-end application request, middleware can customize the response from the back-end application or service</a:t>
            </a:r>
            <a:r>
              <a:rPr lang="en" sz="1400" dirty="0"/>
              <a:t>. In a retailer's ecommerce application, middleware application logic can sort product search results from a back-end inventory database by nearest store location, based on the IP address or location information in the HTTP request header. </a:t>
            </a:r>
            <a:endParaRPr sz="1400" dirty="0"/>
          </a:p>
        </p:txBody>
      </p:sp>
      <p:sp>
        <p:nvSpPr>
          <p:cNvPr id="332" name="Google Shape;332;p45"/>
          <p:cNvSpPr txBox="1">
            <a:spLocks noGrp="1"/>
          </p:cNvSpPr>
          <p:nvPr>
            <p:ph type="title" idx="2"/>
          </p:nvPr>
        </p:nvSpPr>
        <p:spPr>
          <a:xfrm>
            <a:off x="5419055" y="75920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Secure connections and data transfer</a:t>
            </a:r>
            <a:endParaRPr/>
          </a:p>
        </p:txBody>
      </p:sp>
      <p:sp>
        <p:nvSpPr>
          <p:cNvPr id="333" name="Google Shape;333;p45"/>
          <p:cNvSpPr txBox="1">
            <a:spLocks noGrp="1"/>
          </p:cNvSpPr>
          <p:nvPr>
            <p:ph type="subTitle" idx="3"/>
          </p:nvPr>
        </p:nvSpPr>
        <p:spPr>
          <a:xfrm>
            <a:off x="4914450" y="1247625"/>
            <a:ext cx="3653400" cy="3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Middleware typically establishes a </a:t>
            </a:r>
            <a:r>
              <a:rPr lang="en" dirty="0">
                <a:solidFill>
                  <a:srgbClr val="FF0000"/>
                </a:solidFill>
              </a:rPr>
              <a:t>secure connection from the front-end application to back-end </a:t>
            </a:r>
            <a:r>
              <a:rPr lang="en" dirty="0"/>
              <a:t>data sources using Transport Layer Security (TSL) or another network security protocol. And it can provide authentication capabilities, challenging front-end application requests for credentials (username and password) or digital certificates.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644725" y="383325"/>
            <a:ext cx="35961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 traffic dynamically across distributed systems</a:t>
            </a:r>
            <a:endParaRPr/>
          </a:p>
        </p:txBody>
      </p:sp>
      <p:grpSp>
        <p:nvGrpSpPr>
          <p:cNvPr id="339" name="Google Shape;339;p46"/>
          <p:cNvGrpSpPr/>
          <p:nvPr/>
        </p:nvGrpSpPr>
        <p:grpSpPr>
          <a:xfrm rot="5400000">
            <a:off x="5027403" y="1282991"/>
            <a:ext cx="3600065" cy="2577461"/>
            <a:chOff x="2556950" y="2043625"/>
            <a:chExt cx="2458725" cy="1760200"/>
          </a:xfrm>
        </p:grpSpPr>
        <p:sp>
          <p:nvSpPr>
            <p:cNvPr id="340" name="Google Shape;340;p46"/>
            <p:cNvSpPr/>
            <p:nvPr/>
          </p:nvSpPr>
          <p:spPr>
            <a:xfrm>
              <a:off x="2556950" y="2043625"/>
              <a:ext cx="2458725" cy="1760200"/>
            </a:xfrm>
            <a:custGeom>
              <a:avLst/>
              <a:gdLst/>
              <a:ahLst/>
              <a:cxnLst/>
              <a:rect l="l" t="t" r="r" b="b"/>
              <a:pathLst>
                <a:path w="98349" h="70408" extrusionOk="0">
                  <a:moveTo>
                    <a:pt x="90818" y="1816"/>
                  </a:moveTo>
                  <a:cubicBezTo>
                    <a:pt x="92383" y="1969"/>
                    <a:pt x="93897" y="2373"/>
                    <a:pt x="95019" y="3508"/>
                  </a:cubicBezTo>
                  <a:cubicBezTo>
                    <a:pt x="96028" y="4532"/>
                    <a:pt x="96504" y="5893"/>
                    <a:pt x="96734" y="7309"/>
                  </a:cubicBezTo>
                  <a:cubicBezTo>
                    <a:pt x="96493" y="6832"/>
                    <a:pt x="96285" y="6466"/>
                    <a:pt x="96173" y="6300"/>
                  </a:cubicBezTo>
                  <a:cubicBezTo>
                    <a:pt x="94887" y="4384"/>
                    <a:pt x="92996" y="2705"/>
                    <a:pt x="90818" y="1816"/>
                  </a:cubicBezTo>
                  <a:close/>
                  <a:moveTo>
                    <a:pt x="11961" y="1646"/>
                  </a:moveTo>
                  <a:cubicBezTo>
                    <a:pt x="12129" y="1646"/>
                    <a:pt x="12296" y="1647"/>
                    <a:pt x="12463" y="1647"/>
                  </a:cubicBezTo>
                  <a:cubicBezTo>
                    <a:pt x="15236" y="1651"/>
                    <a:pt x="18010" y="1674"/>
                    <a:pt x="20784" y="1688"/>
                  </a:cubicBezTo>
                  <a:lnTo>
                    <a:pt x="53375" y="1849"/>
                  </a:lnTo>
                  <a:cubicBezTo>
                    <a:pt x="58769" y="1875"/>
                    <a:pt x="64162" y="1907"/>
                    <a:pt x="69553" y="1907"/>
                  </a:cubicBezTo>
                  <a:cubicBezTo>
                    <a:pt x="75895" y="1907"/>
                    <a:pt x="82236" y="1863"/>
                    <a:pt x="88576" y="1717"/>
                  </a:cubicBezTo>
                  <a:cubicBezTo>
                    <a:pt x="89068" y="1724"/>
                    <a:pt x="89571" y="1733"/>
                    <a:pt x="90074" y="1761"/>
                  </a:cubicBezTo>
                  <a:cubicBezTo>
                    <a:pt x="91936" y="2502"/>
                    <a:pt x="93588" y="3529"/>
                    <a:pt x="94965" y="5102"/>
                  </a:cubicBezTo>
                  <a:cubicBezTo>
                    <a:pt x="95712" y="5955"/>
                    <a:pt x="96335" y="6907"/>
                    <a:pt x="96820" y="7930"/>
                  </a:cubicBezTo>
                  <a:cubicBezTo>
                    <a:pt x="96911" y="8720"/>
                    <a:pt x="96939" y="9512"/>
                    <a:pt x="96950" y="10260"/>
                  </a:cubicBezTo>
                  <a:cubicBezTo>
                    <a:pt x="97038" y="15743"/>
                    <a:pt x="96885" y="21239"/>
                    <a:pt x="96853" y="26722"/>
                  </a:cubicBezTo>
                  <a:lnTo>
                    <a:pt x="96655" y="59972"/>
                  </a:lnTo>
                  <a:cubicBezTo>
                    <a:pt x="96639" y="60013"/>
                    <a:pt x="96626" y="60056"/>
                    <a:pt x="96620" y="60101"/>
                  </a:cubicBezTo>
                  <a:cubicBezTo>
                    <a:pt x="96277" y="62648"/>
                    <a:pt x="96354" y="65704"/>
                    <a:pt x="93954" y="67311"/>
                  </a:cubicBezTo>
                  <a:cubicBezTo>
                    <a:pt x="92234" y="68462"/>
                    <a:pt x="90018" y="68563"/>
                    <a:pt x="87924" y="68563"/>
                  </a:cubicBezTo>
                  <a:cubicBezTo>
                    <a:pt x="87478" y="68563"/>
                    <a:pt x="87038" y="68558"/>
                    <a:pt x="86609" y="68558"/>
                  </a:cubicBezTo>
                  <a:cubicBezTo>
                    <a:pt x="86449" y="68558"/>
                    <a:pt x="86290" y="68559"/>
                    <a:pt x="86134" y="68561"/>
                  </a:cubicBezTo>
                  <a:cubicBezTo>
                    <a:pt x="79796" y="68630"/>
                    <a:pt x="73460" y="68702"/>
                    <a:pt x="67122" y="68777"/>
                  </a:cubicBezTo>
                  <a:cubicBezTo>
                    <a:pt x="54449" y="68943"/>
                    <a:pt x="41775" y="69086"/>
                    <a:pt x="29100" y="69207"/>
                  </a:cubicBezTo>
                  <a:cubicBezTo>
                    <a:pt x="25099" y="69250"/>
                    <a:pt x="21017" y="69468"/>
                    <a:pt x="16955" y="69468"/>
                  </a:cubicBezTo>
                  <a:cubicBezTo>
                    <a:pt x="15090" y="69468"/>
                    <a:pt x="13229" y="69422"/>
                    <a:pt x="11382" y="69292"/>
                  </a:cubicBezTo>
                  <a:cubicBezTo>
                    <a:pt x="11338" y="69271"/>
                    <a:pt x="11291" y="69256"/>
                    <a:pt x="11243" y="69249"/>
                  </a:cubicBezTo>
                  <a:cubicBezTo>
                    <a:pt x="9261" y="68910"/>
                    <a:pt x="7147" y="68692"/>
                    <a:pt x="5324" y="67786"/>
                  </a:cubicBezTo>
                  <a:cubicBezTo>
                    <a:pt x="2945" y="66603"/>
                    <a:pt x="1957" y="64442"/>
                    <a:pt x="1766" y="61862"/>
                  </a:cubicBezTo>
                  <a:cubicBezTo>
                    <a:pt x="1395" y="56826"/>
                    <a:pt x="1728" y="51663"/>
                    <a:pt x="1735" y="46613"/>
                  </a:cubicBezTo>
                  <a:cubicBezTo>
                    <a:pt x="1749" y="35854"/>
                    <a:pt x="1764" y="25094"/>
                    <a:pt x="1779" y="14335"/>
                  </a:cubicBezTo>
                  <a:cubicBezTo>
                    <a:pt x="1787" y="10034"/>
                    <a:pt x="1586" y="4144"/>
                    <a:pt x="6469" y="2332"/>
                  </a:cubicBezTo>
                  <a:cubicBezTo>
                    <a:pt x="8213" y="1685"/>
                    <a:pt x="10115" y="1646"/>
                    <a:pt x="11961" y="1646"/>
                  </a:cubicBezTo>
                  <a:close/>
                  <a:moveTo>
                    <a:pt x="13285" y="114"/>
                  </a:moveTo>
                  <a:cubicBezTo>
                    <a:pt x="12308" y="114"/>
                    <a:pt x="11333" y="128"/>
                    <a:pt x="10360" y="170"/>
                  </a:cubicBezTo>
                  <a:cubicBezTo>
                    <a:pt x="8433" y="256"/>
                    <a:pt x="6448" y="529"/>
                    <a:pt x="4740" y="1483"/>
                  </a:cubicBezTo>
                  <a:cubicBezTo>
                    <a:pt x="1083" y="3528"/>
                    <a:pt x="415" y="7888"/>
                    <a:pt x="333" y="11705"/>
                  </a:cubicBezTo>
                  <a:cubicBezTo>
                    <a:pt x="85" y="23331"/>
                    <a:pt x="297" y="34985"/>
                    <a:pt x="284" y="46615"/>
                  </a:cubicBezTo>
                  <a:cubicBezTo>
                    <a:pt x="280" y="49934"/>
                    <a:pt x="276" y="53253"/>
                    <a:pt x="271" y="56572"/>
                  </a:cubicBezTo>
                  <a:cubicBezTo>
                    <a:pt x="270" y="59156"/>
                    <a:pt x="0" y="61953"/>
                    <a:pt x="735" y="64469"/>
                  </a:cubicBezTo>
                  <a:cubicBezTo>
                    <a:pt x="2020" y="68857"/>
                    <a:pt x="6707" y="70383"/>
                    <a:pt x="10866" y="70383"/>
                  </a:cubicBezTo>
                  <a:cubicBezTo>
                    <a:pt x="10941" y="70383"/>
                    <a:pt x="11016" y="70382"/>
                    <a:pt x="11090" y="70381"/>
                  </a:cubicBezTo>
                  <a:cubicBezTo>
                    <a:pt x="11215" y="70380"/>
                    <a:pt x="11335" y="70334"/>
                    <a:pt x="11429" y="70253"/>
                  </a:cubicBezTo>
                  <a:cubicBezTo>
                    <a:pt x="12710" y="70379"/>
                    <a:pt x="14003" y="70407"/>
                    <a:pt x="15298" y="70407"/>
                  </a:cubicBezTo>
                  <a:cubicBezTo>
                    <a:pt x="15751" y="70407"/>
                    <a:pt x="16204" y="70404"/>
                    <a:pt x="16657" y="70400"/>
                  </a:cubicBezTo>
                  <a:cubicBezTo>
                    <a:pt x="20114" y="70371"/>
                    <a:pt x="23570" y="70339"/>
                    <a:pt x="27027" y="70305"/>
                  </a:cubicBezTo>
                  <a:cubicBezTo>
                    <a:pt x="33940" y="70240"/>
                    <a:pt x="40853" y="70176"/>
                    <a:pt x="47766" y="70112"/>
                  </a:cubicBezTo>
                  <a:cubicBezTo>
                    <a:pt x="61461" y="69984"/>
                    <a:pt x="75204" y="70217"/>
                    <a:pt x="88893" y="69756"/>
                  </a:cubicBezTo>
                  <a:cubicBezTo>
                    <a:pt x="91383" y="69672"/>
                    <a:pt x="94095" y="69291"/>
                    <a:pt x="95825" y="67303"/>
                  </a:cubicBezTo>
                  <a:cubicBezTo>
                    <a:pt x="97229" y="65692"/>
                    <a:pt x="97707" y="63354"/>
                    <a:pt x="97702" y="61216"/>
                  </a:cubicBezTo>
                  <a:cubicBezTo>
                    <a:pt x="97844" y="61112"/>
                    <a:pt x="97944" y="60948"/>
                    <a:pt x="97945" y="60721"/>
                  </a:cubicBezTo>
                  <a:cubicBezTo>
                    <a:pt x="98025" y="47899"/>
                    <a:pt x="98104" y="35079"/>
                    <a:pt x="98183" y="22259"/>
                  </a:cubicBezTo>
                  <a:cubicBezTo>
                    <a:pt x="98203" y="19054"/>
                    <a:pt x="98221" y="15849"/>
                    <a:pt x="98238" y="12644"/>
                  </a:cubicBezTo>
                  <a:cubicBezTo>
                    <a:pt x="98247" y="10300"/>
                    <a:pt x="98349" y="7837"/>
                    <a:pt x="97619" y="5576"/>
                  </a:cubicBezTo>
                  <a:cubicBezTo>
                    <a:pt x="96494" y="2088"/>
                    <a:pt x="93720" y="828"/>
                    <a:pt x="90596" y="828"/>
                  </a:cubicBezTo>
                  <a:cubicBezTo>
                    <a:pt x="90441" y="828"/>
                    <a:pt x="90285" y="831"/>
                    <a:pt x="90129" y="837"/>
                  </a:cubicBezTo>
                  <a:lnTo>
                    <a:pt x="90128" y="837"/>
                  </a:lnTo>
                  <a:cubicBezTo>
                    <a:pt x="66351" y="1"/>
                    <a:pt x="42503" y="277"/>
                    <a:pt x="18704" y="170"/>
                  </a:cubicBezTo>
                  <a:cubicBezTo>
                    <a:pt x="16902" y="162"/>
                    <a:pt x="15092" y="114"/>
                    <a:pt x="13285" y="1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4670200" y="2819475"/>
              <a:ext cx="245125" cy="219275"/>
            </a:xfrm>
            <a:custGeom>
              <a:avLst/>
              <a:gdLst/>
              <a:ahLst/>
              <a:cxnLst/>
              <a:rect l="l" t="t" r="r" b="b"/>
              <a:pathLst>
                <a:path w="9805" h="8771" extrusionOk="0">
                  <a:moveTo>
                    <a:pt x="6458" y="1744"/>
                  </a:moveTo>
                  <a:lnTo>
                    <a:pt x="6458" y="1744"/>
                  </a:lnTo>
                  <a:cubicBezTo>
                    <a:pt x="6577" y="1765"/>
                    <a:pt x="6694" y="1793"/>
                    <a:pt x="6810" y="1826"/>
                  </a:cubicBezTo>
                  <a:cubicBezTo>
                    <a:pt x="8173" y="2233"/>
                    <a:pt x="8547" y="3509"/>
                    <a:pt x="8357" y="4744"/>
                  </a:cubicBezTo>
                  <a:cubicBezTo>
                    <a:pt x="8322" y="4117"/>
                    <a:pt x="8146" y="3499"/>
                    <a:pt x="7814" y="2957"/>
                  </a:cubicBezTo>
                  <a:cubicBezTo>
                    <a:pt x="7497" y="2436"/>
                    <a:pt x="7011" y="2019"/>
                    <a:pt x="6458" y="1744"/>
                  </a:cubicBezTo>
                  <a:close/>
                  <a:moveTo>
                    <a:pt x="4989" y="2133"/>
                  </a:moveTo>
                  <a:cubicBezTo>
                    <a:pt x="6456" y="2133"/>
                    <a:pt x="7706" y="3080"/>
                    <a:pt x="7730" y="4903"/>
                  </a:cubicBezTo>
                  <a:cubicBezTo>
                    <a:pt x="7742" y="5796"/>
                    <a:pt x="7376" y="6656"/>
                    <a:pt x="6797" y="7223"/>
                  </a:cubicBezTo>
                  <a:cubicBezTo>
                    <a:pt x="6429" y="7400"/>
                    <a:pt x="6022" y="7478"/>
                    <a:pt x="5603" y="7478"/>
                  </a:cubicBezTo>
                  <a:cubicBezTo>
                    <a:pt x="4895" y="7478"/>
                    <a:pt x="4156" y="7255"/>
                    <a:pt x="3525" y="6903"/>
                  </a:cubicBezTo>
                  <a:cubicBezTo>
                    <a:pt x="3308" y="6781"/>
                    <a:pt x="3103" y="6642"/>
                    <a:pt x="2911" y="6484"/>
                  </a:cubicBezTo>
                  <a:cubicBezTo>
                    <a:pt x="2179" y="5525"/>
                    <a:pt x="1818" y="4255"/>
                    <a:pt x="2392" y="3156"/>
                  </a:cubicBezTo>
                  <a:cubicBezTo>
                    <a:pt x="2562" y="2832"/>
                    <a:pt x="2827" y="2564"/>
                    <a:pt x="3148" y="2347"/>
                  </a:cubicBezTo>
                  <a:cubicBezTo>
                    <a:pt x="3197" y="2429"/>
                    <a:pt x="3284" y="2476"/>
                    <a:pt x="3375" y="2476"/>
                  </a:cubicBezTo>
                  <a:cubicBezTo>
                    <a:pt x="3408" y="2476"/>
                    <a:pt x="3442" y="2469"/>
                    <a:pt x="3475" y="2456"/>
                  </a:cubicBezTo>
                  <a:cubicBezTo>
                    <a:pt x="3979" y="2239"/>
                    <a:pt x="4496" y="2133"/>
                    <a:pt x="4989" y="2133"/>
                  </a:cubicBezTo>
                  <a:close/>
                  <a:moveTo>
                    <a:pt x="5476" y="1"/>
                  </a:moveTo>
                  <a:cubicBezTo>
                    <a:pt x="4394" y="1"/>
                    <a:pt x="3206" y="667"/>
                    <a:pt x="2447" y="1312"/>
                  </a:cubicBezTo>
                  <a:cubicBezTo>
                    <a:pt x="910" y="2619"/>
                    <a:pt x="0" y="4604"/>
                    <a:pt x="1199" y="6446"/>
                  </a:cubicBezTo>
                  <a:cubicBezTo>
                    <a:pt x="2115" y="7852"/>
                    <a:pt x="3948" y="8770"/>
                    <a:pt x="5658" y="8770"/>
                  </a:cubicBezTo>
                  <a:cubicBezTo>
                    <a:pt x="5901" y="8770"/>
                    <a:pt x="6142" y="8752"/>
                    <a:pt x="6377" y="8713"/>
                  </a:cubicBezTo>
                  <a:cubicBezTo>
                    <a:pt x="8390" y="8384"/>
                    <a:pt x="9495" y="6421"/>
                    <a:pt x="9651" y="4517"/>
                  </a:cubicBezTo>
                  <a:cubicBezTo>
                    <a:pt x="9804" y="2648"/>
                    <a:pt x="8845" y="987"/>
                    <a:pt x="6990" y="633"/>
                  </a:cubicBezTo>
                  <a:cubicBezTo>
                    <a:pt x="6986" y="628"/>
                    <a:pt x="6987" y="622"/>
                    <a:pt x="6982" y="617"/>
                  </a:cubicBezTo>
                  <a:cubicBezTo>
                    <a:pt x="6556" y="176"/>
                    <a:pt x="6030" y="1"/>
                    <a:pt x="5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2729800" y="2201775"/>
              <a:ext cx="1934650" cy="1470275"/>
            </a:xfrm>
            <a:custGeom>
              <a:avLst/>
              <a:gdLst/>
              <a:ahLst/>
              <a:cxnLst/>
              <a:rect l="l" t="t" r="r" b="b"/>
              <a:pathLst>
                <a:path w="77386" h="58811" extrusionOk="0">
                  <a:moveTo>
                    <a:pt x="1185" y="1196"/>
                  </a:moveTo>
                  <a:cubicBezTo>
                    <a:pt x="1321" y="1206"/>
                    <a:pt x="1457" y="1209"/>
                    <a:pt x="1594" y="1217"/>
                  </a:cubicBezTo>
                  <a:cubicBezTo>
                    <a:pt x="1469" y="1589"/>
                    <a:pt x="1356" y="1964"/>
                    <a:pt x="1256" y="2343"/>
                  </a:cubicBezTo>
                  <a:cubicBezTo>
                    <a:pt x="1233" y="1960"/>
                    <a:pt x="1214" y="1577"/>
                    <a:pt x="1185" y="1196"/>
                  </a:cubicBezTo>
                  <a:close/>
                  <a:moveTo>
                    <a:pt x="1429" y="10485"/>
                  </a:moveTo>
                  <a:cubicBezTo>
                    <a:pt x="1528" y="13703"/>
                    <a:pt x="1641" y="16920"/>
                    <a:pt x="1741" y="20138"/>
                  </a:cubicBezTo>
                  <a:cubicBezTo>
                    <a:pt x="1837" y="23209"/>
                    <a:pt x="1746" y="26237"/>
                    <a:pt x="1537" y="29264"/>
                  </a:cubicBezTo>
                  <a:lnTo>
                    <a:pt x="1537" y="29263"/>
                  </a:lnTo>
                  <a:cubicBezTo>
                    <a:pt x="1502" y="24699"/>
                    <a:pt x="1466" y="20136"/>
                    <a:pt x="1431" y="15573"/>
                  </a:cubicBezTo>
                  <a:cubicBezTo>
                    <a:pt x="1418" y="13882"/>
                    <a:pt x="1426" y="12184"/>
                    <a:pt x="1429" y="10485"/>
                  </a:cubicBezTo>
                  <a:close/>
                  <a:moveTo>
                    <a:pt x="2124" y="1246"/>
                  </a:moveTo>
                  <a:cubicBezTo>
                    <a:pt x="4213" y="1360"/>
                    <a:pt x="6315" y="1397"/>
                    <a:pt x="8419" y="1397"/>
                  </a:cubicBezTo>
                  <a:cubicBezTo>
                    <a:pt x="12299" y="1397"/>
                    <a:pt x="16191" y="1272"/>
                    <a:pt x="20040" y="1270"/>
                  </a:cubicBezTo>
                  <a:cubicBezTo>
                    <a:pt x="26225" y="1266"/>
                    <a:pt x="32411" y="1262"/>
                    <a:pt x="38596" y="1259"/>
                  </a:cubicBezTo>
                  <a:cubicBezTo>
                    <a:pt x="39551" y="1258"/>
                    <a:pt x="40507" y="1258"/>
                    <a:pt x="41462" y="1258"/>
                  </a:cubicBezTo>
                  <a:cubicBezTo>
                    <a:pt x="52992" y="1258"/>
                    <a:pt x="64522" y="1289"/>
                    <a:pt x="76050" y="1431"/>
                  </a:cubicBezTo>
                  <a:cubicBezTo>
                    <a:pt x="75508" y="10645"/>
                    <a:pt x="75757" y="19965"/>
                    <a:pt x="75669" y="29192"/>
                  </a:cubicBezTo>
                  <a:lnTo>
                    <a:pt x="75407" y="56668"/>
                  </a:lnTo>
                  <a:cubicBezTo>
                    <a:pt x="63045" y="57008"/>
                    <a:pt x="50680" y="57249"/>
                    <a:pt x="38315" y="57388"/>
                  </a:cubicBezTo>
                  <a:cubicBezTo>
                    <a:pt x="32078" y="57457"/>
                    <a:pt x="25842" y="57499"/>
                    <a:pt x="19605" y="57515"/>
                  </a:cubicBezTo>
                  <a:cubicBezTo>
                    <a:pt x="16487" y="57522"/>
                    <a:pt x="13368" y="57517"/>
                    <a:pt x="10250" y="57534"/>
                  </a:cubicBezTo>
                  <a:cubicBezTo>
                    <a:pt x="10143" y="57535"/>
                    <a:pt x="10036" y="57535"/>
                    <a:pt x="9929" y="57535"/>
                  </a:cubicBezTo>
                  <a:cubicBezTo>
                    <a:pt x="8490" y="57535"/>
                    <a:pt x="7027" y="57489"/>
                    <a:pt x="5567" y="57489"/>
                  </a:cubicBezTo>
                  <a:cubicBezTo>
                    <a:pt x="4939" y="57489"/>
                    <a:pt x="4312" y="57498"/>
                    <a:pt x="3688" y="57522"/>
                  </a:cubicBezTo>
                  <a:cubicBezTo>
                    <a:pt x="3003" y="57039"/>
                    <a:pt x="2376" y="56527"/>
                    <a:pt x="1858" y="55767"/>
                  </a:cubicBezTo>
                  <a:cubicBezTo>
                    <a:pt x="1847" y="55751"/>
                    <a:pt x="1839" y="55734"/>
                    <a:pt x="1827" y="55718"/>
                  </a:cubicBezTo>
                  <a:cubicBezTo>
                    <a:pt x="1832" y="54354"/>
                    <a:pt x="1719" y="52964"/>
                    <a:pt x="1709" y="51661"/>
                  </a:cubicBezTo>
                  <a:lnTo>
                    <a:pt x="1653" y="44374"/>
                  </a:lnTo>
                  <a:cubicBezTo>
                    <a:pt x="1624" y="40693"/>
                    <a:pt x="1596" y="37014"/>
                    <a:pt x="1568" y="33333"/>
                  </a:cubicBezTo>
                  <a:cubicBezTo>
                    <a:pt x="2545" y="23669"/>
                    <a:pt x="1881" y="13855"/>
                    <a:pt x="1409" y="4156"/>
                  </a:cubicBezTo>
                  <a:cubicBezTo>
                    <a:pt x="1577" y="3170"/>
                    <a:pt x="1816" y="2197"/>
                    <a:pt x="2124" y="1246"/>
                  </a:cubicBezTo>
                  <a:close/>
                  <a:moveTo>
                    <a:pt x="1796" y="56741"/>
                  </a:moveTo>
                  <a:cubicBezTo>
                    <a:pt x="2019" y="57044"/>
                    <a:pt x="2266" y="57328"/>
                    <a:pt x="2537" y="57589"/>
                  </a:cubicBezTo>
                  <a:cubicBezTo>
                    <a:pt x="2262" y="57609"/>
                    <a:pt x="1987" y="57631"/>
                    <a:pt x="1714" y="57661"/>
                  </a:cubicBezTo>
                  <a:cubicBezTo>
                    <a:pt x="1754" y="57359"/>
                    <a:pt x="1778" y="57051"/>
                    <a:pt x="1796" y="56741"/>
                  </a:cubicBezTo>
                  <a:close/>
                  <a:moveTo>
                    <a:pt x="8719" y="0"/>
                  </a:moveTo>
                  <a:cubicBezTo>
                    <a:pt x="6094" y="0"/>
                    <a:pt x="3474" y="55"/>
                    <a:pt x="877" y="244"/>
                  </a:cubicBezTo>
                  <a:cubicBezTo>
                    <a:pt x="844" y="246"/>
                    <a:pt x="819" y="259"/>
                    <a:pt x="789" y="266"/>
                  </a:cubicBezTo>
                  <a:cubicBezTo>
                    <a:pt x="771" y="264"/>
                    <a:pt x="752" y="263"/>
                    <a:pt x="734" y="263"/>
                  </a:cubicBezTo>
                  <a:cubicBezTo>
                    <a:pt x="541" y="263"/>
                    <a:pt x="349" y="388"/>
                    <a:pt x="331" y="651"/>
                  </a:cubicBezTo>
                  <a:cubicBezTo>
                    <a:pt x="1" y="5484"/>
                    <a:pt x="225" y="10382"/>
                    <a:pt x="256" y="15225"/>
                  </a:cubicBezTo>
                  <a:cubicBezTo>
                    <a:pt x="288" y="20083"/>
                    <a:pt x="319" y="24941"/>
                    <a:pt x="350" y="29799"/>
                  </a:cubicBezTo>
                  <a:lnTo>
                    <a:pt x="440" y="44026"/>
                  </a:lnTo>
                  <a:lnTo>
                    <a:pt x="486" y="51313"/>
                  </a:lnTo>
                  <a:cubicBezTo>
                    <a:pt x="501" y="53595"/>
                    <a:pt x="196" y="56150"/>
                    <a:pt x="694" y="58379"/>
                  </a:cubicBezTo>
                  <a:cubicBezTo>
                    <a:pt x="743" y="58599"/>
                    <a:pt x="943" y="58709"/>
                    <a:pt x="1142" y="58709"/>
                  </a:cubicBezTo>
                  <a:cubicBezTo>
                    <a:pt x="1313" y="58709"/>
                    <a:pt x="1484" y="58628"/>
                    <a:pt x="1560" y="58465"/>
                  </a:cubicBezTo>
                  <a:cubicBezTo>
                    <a:pt x="2410" y="58574"/>
                    <a:pt x="3275" y="58631"/>
                    <a:pt x="4143" y="58662"/>
                  </a:cubicBezTo>
                  <a:cubicBezTo>
                    <a:pt x="4267" y="58711"/>
                    <a:pt x="4390" y="58760"/>
                    <a:pt x="4517" y="58797"/>
                  </a:cubicBezTo>
                  <a:cubicBezTo>
                    <a:pt x="4549" y="58806"/>
                    <a:pt x="4579" y="58811"/>
                    <a:pt x="4608" y="58811"/>
                  </a:cubicBezTo>
                  <a:cubicBezTo>
                    <a:pt x="4706" y="58811"/>
                    <a:pt x="4782" y="58758"/>
                    <a:pt x="4829" y="58685"/>
                  </a:cubicBezTo>
                  <a:cubicBezTo>
                    <a:pt x="5253" y="58694"/>
                    <a:pt x="5679" y="58697"/>
                    <a:pt x="6104" y="58697"/>
                  </a:cubicBezTo>
                  <a:cubicBezTo>
                    <a:pt x="7282" y="58697"/>
                    <a:pt x="8460" y="58673"/>
                    <a:pt x="9622" y="58673"/>
                  </a:cubicBezTo>
                  <a:cubicBezTo>
                    <a:pt x="9831" y="58673"/>
                    <a:pt x="10041" y="58674"/>
                    <a:pt x="10249" y="58676"/>
                  </a:cubicBezTo>
                  <a:cubicBezTo>
                    <a:pt x="12029" y="58692"/>
                    <a:pt x="13808" y="58697"/>
                    <a:pt x="15587" y="58697"/>
                  </a:cubicBezTo>
                  <a:cubicBezTo>
                    <a:pt x="16811" y="58697"/>
                    <a:pt x="18034" y="58695"/>
                    <a:pt x="19258" y="58693"/>
                  </a:cubicBezTo>
                  <a:cubicBezTo>
                    <a:pt x="25610" y="58680"/>
                    <a:pt x="31963" y="58642"/>
                    <a:pt x="38314" y="58575"/>
                  </a:cubicBezTo>
                  <a:cubicBezTo>
                    <a:pt x="50762" y="58444"/>
                    <a:pt x="63207" y="58209"/>
                    <a:pt x="75651" y="57869"/>
                  </a:cubicBezTo>
                  <a:cubicBezTo>
                    <a:pt x="75753" y="57933"/>
                    <a:pt x="75875" y="57965"/>
                    <a:pt x="75997" y="57965"/>
                  </a:cubicBezTo>
                  <a:cubicBezTo>
                    <a:pt x="76255" y="57965"/>
                    <a:pt x="76513" y="57823"/>
                    <a:pt x="76585" y="57538"/>
                  </a:cubicBezTo>
                  <a:cubicBezTo>
                    <a:pt x="76668" y="57367"/>
                    <a:pt x="76677" y="57171"/>
                    <a:pt x="76610" y="56994"/>
                  </a:cubicBezTo>
                  <a:cubicBezTo>
                    <a:pt x="76695" y="47727"/>
                    <a:pt x="76782" y="38459"/>
                    <a:pt x="76869" y="29191"/>
                  </a:cubicBezTo>
                  <a:cubicBezTo>
                    <a:pt x="76954" y="19914"/>
                    <a:pt x="77386" y="10546"/>
                    <a:pt x="77006" y="1274"/>
                  </a:cubicBezTo>
                  <a:cubicBezTo>
                    <a:pt x="77324" y="946"/>
                    <a:pt x="77187" y="235"/>
                    <a:pt x="76591" y="229"/>
                  </a:cubicBezTo>
                  <a:cubicBezTo>
                    <a:pt x="66238" y="106"/>
                    <a:pt x="55885" y="74"/>
                    <a:pt x="45533" y="74"/>
                  </a:cubicBezTo>
                  <a:cubicBezTo>
                    <a:pt x="43221" y="74"/>
                    <a:pt x="40908" y="76"/>
                    <a:pt x="38596" y="78"/>
                  </a:cubicBezTo>
                  <a:cubicBezTo>
                    <a:pt x="32411" y="84"/>
                    <a:pt x="26225" y="94"/>
                    <a:pt x="20040" y="108"/>
                  </a:cubicBezTo>
                  <a:cubicBezTo>
                    <a:pt x="19935" y="108"/>
                    <a:pt x="19830" y="108"/>
                    <a:pt x="19725" y="108"/>
                  </a:cubicBezTo>
                  <a:cubicBezTo>
                    <a:pt x="16078" y="108"/>
                    <a:pt x="12393" y="0"/>
                    <a:pt x="8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46"/>
          <p:cNvSpPr txBox="1">
            <a:spLocks noGrp="1"/>
          </p:cNvSpPr>
          <p:nvPr>
            <p:ph type="subTitle" idx="4294967295"/>
          </p:nvPr>
        </p:nvSpPr>
        <p:spPr>
          <a:xfrm>
            <a:off x="644725" y="1490050"/>
            <a:ext cx="3653400" cy="250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2"/>
                </a:solidFill>
              </a:rPr>
              <a:t>When application </a:t>
            </a:r>
            <a:r>
              <a:rPr lang="en" sz="1600" dirty="0">
                <a:solidFill>
                  <a:srgbClr val="FF0000"/>
                </a:solidFill>
              </a:rPr>
              <a:t>traffic spikes</a:t>
            </a:r>
            <a:r>
              <a:rPr lang="en" sz="1600" dirty="0">
                <a:solidFill>
                  <a:schemeClr val="dk2"/>
                </a:solidFill>
              </a:rPr>
              <a:t>, enterprise middleware can scale to distribute client requests across multiple servers, on premises or in the cloud. And concurrent processing capabilities can prevent problems when multiple clients try to access the same back-end data source simultaneously.</a:t>
            </a:r>
            <a:endParaRPr sz="1600" dirty="0">
              <a:solidFill>
                <a:schemeClr val="dk2"/>
              </a:solidFill>
            </a:endParaRPr>
          </a:p>
        </p:txBody>
      </p:sp>
      <p:pic>
        <p:nvPicPr>
          <p:cNvPr id="344" name="Google Shape;344;p46"/>
          <p:cNvPicPr preferRelativeResize="0"/>
          <p:nvPr/>
        </p:nvPicPr>
        <p:blipFill>
          <a:blip r:embed="rId3">
            <a:alphaModFix/>
          </a:blip>
          <a:stretch>
            <a:fillRect/>
          </a:stretch>
        </p:blipFill>
        <p:spPr>
          <a:xfrm>
            <a:off x="5802550" y="1058150"/>
            <a:ext cx="2063125" cy="27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771575" y="472800"/>
            <a:ext cx="3655500" cy="8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Quality of service- issues in Cloud</a:t>
            </a:r>
            <a:endParaRPr/>
          </a:p>
        </p:txBody>
      </p:sp>
      <p:sp>
        <p:nvSpPr>
          <p:cNvPr id="350" name="Google Shape;350;p47"/>
          <p:cNvSpPr txBox="1"/>
          <p:nvPr/>
        </p:nvSpPr>
        <p:spPr>
          <a:xfrm>
            <a:off x="716375" y="1332450"/>
            <a:ext cx="3655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Quality of Service refers to the </a:t>
            </a:r>
            <a:r>
              <a:rPr lang="en" u="sng" dirty="0">
                <a:solidFill>
                  <a:srgbClr val="FF0000"/>
                </a:solidFill>
                <a:latin typeface="Roboto Mono Medium"/>
                <a:ea typeface="Roboto Mono Medium"/>
                <a:cs typeface="Roboto Mono Medium"/>
                <a:sym typeface="Roboto Mono Medium"/>
              </a:rPr>
              <a:t>ability of networks to attain</a:t>
            </a:r>
            <a:endParaRPr u="sng" dirty="0">
              <a:solidFill>
                <a:srgbClr val="FF0000"/>
              </a:solidFill>
              <a:latin typeface="Roboto Mono Medium"/>
              <a:ea typeface="Roboto Mono Medium"/>
              <a:cs typeface="Roboto Mono Medium"/>
              <a:sym typeface="Roboto Mono Medium"/>
            </a:endParaRPr>
          </a:p>
          <a:p>
            <a:pPr marL="0" lvl="0" indent="0" algn="l" rtl="0">
              <a:spcBef>
                <a:spcPts val="0"/>
              </a:spcBef>
              <a:spcAft>
                <a:spcPts val="0"/>
              </a:spcAft>
              <a:buNone/>
            </a:pPr>
            <a:r>
              <a:rPr lang="en" u="sng" dirty="0">
                <a:solidFill>
                  <a:srgbClr val="FF0000"/>
                </a:solidFill>
                <a:latin typeface="Roboto Mono Medium"/>
                <a:ea typeface="Roboto Mono Medium"/>
                <a:cs typeface="Roboto Mono Medium"/>
                <a:sym typeface="Roboto Mono Medium"/>
              </a:rPr>
              <a:t>maximum bandwidth and handle other network elements</a:t>
            </a:r>
            <a:endParaRPr u="sng" dirty="0">
              <a:solidFill>
                <a:srgbClr val="FF0000"/>
              </a:solidFill>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like latency, error rate and uptime. Quality of Service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include the management of other networks resource by</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allocating priorities to specific type of data (audio, video</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and file).</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
        <p:nvSpPr>
          <p:cNvPr id="351" name="Google Shape;351;p47"/>
          <p:cNvSpPr txBox="1"/>
          <p:nvPr/>
        </p:nvSpPr>
        <p:spPr>
          <a:xfrm>
            <a:off x="4828300" y="630400"/>
            <a:ext cx="3655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It is a challenge to</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implement QoS in cloud computing applications. There are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many techniques to provide quality of service to the cloud</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applications. Scheduling, admission control and dynamic</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resource provisioning are some techniques used to achieve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that goal. </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57" name="Google Shape;357;p48"/>
          <p:cNvSpPr txBox="1"/>
          <p:nvPr/>
        </p:nvSpPr>
        <p:spPr>
          <a:xfrm>
            <a:off x="1375425" y="759350"/>
            <a:ext cx="6963000" cy="32008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dirty="0">
                <a:latin typeface="Roboto Mono"/>
                <a:ea typeface="Roboto Mono"/>
                <a:cs typeface="Roboto Mono"/>
                <a:sym typeface="Roboto Mono"/>
              </a:rPr>
              <a:t>Scheduling:</a:t>
            </a:r>
            <a:endParaRPr b="1" u="sng" dirty="0">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Cloud service scheduling categorized into two categories:</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r>
              <a:rPr lang="en" dirty="0">
                <a:solidFill>
                  <a:srgbClr val="FF0000"/>
                </a:solidFill>
                <a:latin typeface="Roboto Mono Medium"/>
                <a:ea typeface="Roboto Mono Medium"/>
                <a:cs typeface="Roboto Mono Medium"/>
                <a:sym typeface="Roboto Mono Medium"/>
              </a:rPr>
              <a:t>user level and system level</a:t>
            </a:r>
            <a:r>
              <a:rPr lang="en" dirty="0">
                <a:latin typeface="Roboto Mono Medium"/>
                <a:ea typeface="Roboto Mono Medium"/>
                <a:cs typeface="Roboto Mono Medium"/>
                <a:sym typeface="Roboto Mono Medium"/>
              </a:rPr>
              <a:t>. </a:t>
            </a:r>
            <a:r>
              <a:rPr lang="en" dirty="0">
                <a:solidFill>
                  <a:srgbClr val="FF0000"/>
                </a:solidFill>
                <a:latin typeface="Roboto Mono Medium"/>
                <a:ea typeface="Roboto Mono Medium"/>
                <a:cs typeface="Roboto Mono Medium"/>
                <a:sym typeface="Roboto Mono Medium"/>
              </a:rPr>
              <a:t>At user level scheduling deals with problems raised by service providing between both service provider and customer. The system level scheduling handles with resource management in datacenter</a:t>
            </a:r>
            <a:r>
              <a:rPr lang="en" dirty="0">
                <a:latin typeface="Roboto Mono Medium"/>
                <a:ea typeface="Roboto Mono Medium"/>
                <a:cs typeface="Roboto Mono Medium"/>
                <a:sym typeface="Roboto Mono Medium"/>
              </a:rPr>
              <a:t>. Datacenter contain many physical machines, Million request sent from user’s side, scheduling these requests to the physical machines done in datacenter. This scheduling affect the performance of datacenter. Service provisioning in cloud systems based on Service Level Agreement (SLA). SLA is the contract between service provider and customer mentioning the terms of agreement</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including the nonfunctional requirement represented as QoS.</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3" name="Google Shape;363;p49"/>
          <p:cNvSpPr txBox="1"/>
          <p:nvPr/>
        </p:nvSpPr>
        <p:spPr>
          <a:xfrm>
            <a:off x="1343893" y="1484564"/>
            <a:ext cx="6963000"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u="sng" dirty="0">
                <a:latin typeface="Roboto Mono"/>
                <a:ea typeface="Roboto Mono"/>
                <a:cs typeface="Roboto Mono"/>
                <a:sym typeface="Roboto Mono"/>
              </a:rPr>
              <a:t>Admission Control</a:t>
            </a:r>
            <a:r>
              <a:rPr lang="en" b="1" dirty="0">
                <a:latin typeface="Roboto Mono"/>
                <a:ea typeface="Roboto Mono"/>
                <a:cs typeface="Roboto Mono"/>
                <a:sym typeface="Roboto Mono"/>
              </a:rPr>
              <a:t>: The main purpose of admission control is to provide strong performance. At admission control time, the Infrastructure Provider (IP) must consider the extra requirement along with the fundamental computational and networking </a:t>
            </a:r>
            <a:r>
              <a:rPr lang="en" b="1" dirty="0">
                <a:solidFill>
                  <a:srgbClr val="FF0000"/>
                </a:solidFill>
                <a:latin typeface="Roboto Mono"/>
                <a:ea typeface="Roboto Mono"/>
                <a:cs typeface="Roboto Mono"/>
                <a:sym typeface="Roboto Mono"/>
              </a:rPr>
              <a:t>necessities that may be required to be added to runtime</a:t>
            </a:r>
            <a:r>
              <a:rPr lang="en" b="1" dirty="0">
                <a:latin typeface="Roboto Mono"/>
                <a:ea typeface="Roboto Mono"/>
                <a:cs typeface="Roboto Mono"/>
                <a:sym typeface="Roboto Mono"/>
              </a:rPr>
              <a:t> so it become flexible. </a:t>
            </a:r>
            <a:endParaRPr dirty="0">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9" name="Google Shape;369;p50"/>
          <p:cNvSpPr txBox="1"/>
          <p:nvPr/>
        </p:nvSpPr>
        <p:spPr>
          <a:xfrm>
            <a:off x="1375425" y="759350"/>
            <a:ext cx="6963000" cy="25545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u="sng" dirty="0">
                <a:latin typeface="Roboto Mono"/>
                <a:ea typeface="Roboto Mono"/>
                <a:cs typeface="Roboto Mono"/>
                <a:sym typeface="Roboto Mono"/>
              </a:rPr>
              <a:t>Resource provisioning</a:t>
            </a:r>
            <a:r>
              <a:rPr lang="en" b="1" dirty="0">
                <a:latin typeface="Roboto Mono"/>
                <a:ea typeface="Roboto Mono"/>
                <a:cs typeface="Roboto Mono"/>
                <a:sym typeface="Roboto Mono"/>
              </a:rPr>
              <a:t>:</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Dynamic resource provisioning is the process of assigning</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available resources to the cloud application. </a:t>
            </a:r>
            <a:r>
              <a:rPr lang="en" b="1" dirty="0">
                <a:solidFill>
                  <a:srgbClr val="FF0000"/>
                </a:solidFill>
                <a:latin typeface="Roboto Mono"/>
                <a:ea typeface="Roboto Mono"/>
                <a:cs typeface="Roboto Mono"/>
                <a:sym typeface="Roboto Mono"/>
              </a:rPr>
              <a:t>Resource</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allocation will make services suffer if the allocation not</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managed in the right way. </a:t>
            </a:r>
            <a:r>
              <a:rPr lang="en" b="1" dirty="0">
                <a:latin typeface="Roboto Mono"/>
                <a:ea typeface="Roboto Mono"/>
                <a:cs typeface="Roboto Mono"/>
                <a:sym typeface="Roboto Mono"/>
              </a:rPr>
              <a:t>Resource provisioning will solve</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this problem by allowing the service providers to manage</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resources of modules individually. </a:t>
            </a:r>
            <a:r>
              <a:rPr lang="en" b="1" dirty="0">
                <a:solidFill>
                  <a:srgbClr val="FF0000"/>
                </a:solidFill>
                <a:latin typeface="Roboto Mono"/>
                <a:ea typeface="Roboto Mono"/>
                <a:cs typeface="Roboto Mono"/>
                <a:sym typeface="Roboto Mono"/>
              </a:rPr>
              <a:t>Resource Allocation</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Strategy (RAS) </a:t>
            </a:r>
            <a:r>
              <a:rPr lang="en" b="1" dirty="0">
                <a:latin typeface="Roboto Mono"/>
                <a:ea typeface="Roboto Mono"/>
                <a:cs typeface="Roboto Mono"/>
                <a:sym typeface="Roboto Mono"/>
              </a:rPr>
              <a:t>is all about integrating service provider</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services activities to allocate insufficient resources within</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limit of cloud environment so that it meets the needs of</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cloud application. </a:t>
            </a:r>
            <a:endParaRPr b="1" dirty="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1002325" y="711175"/>
            <a:ext cx="2966100" cy="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Interoperability</a:t>
            </a:r>
            <a:endParaRPr/>
          </a:p>
        </p:txBody>
      </p:sp>
      <p:pic>
        <p:nvPicPr>
          <p:cNvPr id="375" name="Google Shape;375;p51"/>
          <p:cNvPicPr preferRelativeResize="0"/>
          <p:nvPr/>
        </p:nvPicPr>
        <p:blipFill rotWithShape="1">
          <a:blip r:embed="rId3">
            <a:alphaModFix/>
          </a:blip>
          <a:srcRect t="16734" r="8892" b="18300"/>
          <a:stretch/>
        </p:blipFill>
        <p:spPr>
          <a:xfrm rot="-5400000">
            <a:off x="6978563" y="385862"/>
            <a:ext cx="1711050" cy="710725"/>
          </a:xfrm>
          <a:prstGeom prst="rect">
            <a:avLst/>
          </a:prstGeom>
          <a:noFill/>
          <a:ln>
            <a:noFill/>
          </a:ln>
        </p:spPr>
      </p:pic>
      <p:pic>
        <p:nvPicPr>
          <p:cNvPr id="376" name="Google Shape;376;p51"/>
          <p:cNvPicPr preferRelativeResize="0"/>
          <p:nvPr/>
        </p:nvPicPr>
        <p:blipFill rotWithShape="1">
          <a:blip r:embed="rId3">
            <a:alphaModFix/>
          </a:blip>
          <a:srcRect t="16734" r="8892" b="18300"/>
          <a:stretch/>
        </p:blipFill>
        <p:spPr>
          <a:xfrm rot="-5400000">
            <a:off x="7452388" y="385862"/>
            <a:ext cx="1711050" cy="710725"/>
          </a:xfrm>
          <a:prstGeom prst="rect">
            <a:avLst/>
          </a:prstGeom>
          <a:noFill/>
          <a:ln>
            <a:noFill/>
          </a:ln>
        </p:spPr>
      </p:pic>
      <p:sp>
        <p:nvSpPr>
          <p:cNvPr id="377" name="Google Shape;377;p51"/>
          <p:cNvSpPr txBox="1"/>
          <p:nvPr/>
        </p:nvSpPr>
        <p:spPr>
          <a:xfrm>
            <a:off x="800475" y="1600950"/>
            <a:ext cx="32871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latin typeface="Roboto Mono Medium"/>
                <a:ea typeface="Roboto Mono Medium"/>
                <a:cs typeface="Roboto Mono Medium"/>
                <a:sym typeface="Roboto Mono Medium"/>
              </a:rPr>
              <a:t>Cloud interoperability. This term refers to the </a:t>
            </a:r>
            <a:r>
              <a:rPr lang="en" sz="1700" dirty="0">
                <a:solidFill>
                  <a:srgbClr val="FF0000"/>
                </a:solidFill>
                <a:latin typeface="Roboto Mono Medium"/>
                <a:ea typeface="Roboto Mono Medium"/>
                <a:cs typeface="Roboto Mono Medium"/>
                <a:sym typeface="Roboto Mono Medium"/>
              </a:rPr>
              <a:t>ability of two or more systems or applications to exchange information </a:t>
            </a:r>
            <a:r>
              <a:rPr lang="en" sz="1700" dirty="0">
                <a:latin typeface="Roboto Mono Medium"/>
                <a:ea typeface="Roboto Mono Medium"/>
                <a:cs typeface="Roboto Mono Medium"/>
                <a:sym typeface="Roboto Mono Medium"/>
              </a:rPr>
              <a:t>and to use the information that has been exchanged together.</a:t>
            </a:r>
            <a:endParaRPr sz="1700" dirty="0">
              <a:latin typeface="Roboto Mono Medium"/>
              <a:ea typeface="Roboto Mono Medium"/>
              <a:cs typeface="Roboto Mono Medium"/>
              <a:sym typeface="Roboto Mono Medium"/>
            </a:endParaRPr>
          </a:p>
        </p:txBody>
      </p:sp>
      <p:sp>
        <p:nvSpPr>
          <p:cNvPr id="378" name="Google Shape;378;p51"/>
          <p:cNvSpPr txBox="1"/>
          <p:nvPr/>
        </p:nvSpPr>
        <p:spPr>
          <a:xfrm>
            <a:off x="5126475" y="1311425"/>
            <a:ext cx="32871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There is a strong need for the development of integrated interoperability authentication among all </a:t>
            </a:r>
            <a:r>
              <a:rPr lang="en" dirty="0" smtClean="0">
                <a:latin typeface="Roboto Mono Medium"/>
                <a:ea typeface="Roboto Mono Medium"/>
                <a:cs typeface="Roboto Mono Medium"/>
                <a:sym typeface="Roboto Mono Medium"/>
              </a:rPr>
              <a:t>provider </a:t>
            </a:r>
          </a:p>
          <a:p>
            <a:pPr marL="0" lvl="0" indent="0" algn="l" rtl="0">
              <a:spcBef>
                <a:spcPts val="0"/>
              </a:spcBef>
              <a:spcAft>
                <a:spcPts val="0"/>
              </a:spcAft>
              <a:buNone/>
            </a:pPr>
            <a:endParaRPr lang="en" dirty="0">
              <a:latin typeface="Roboto Mono Medium"/>
              <a:ea typeface="Roboto Mono Medium"/>
              <a:cs typeface="Roboto Mono Medium"/>
              <a:sym typeface="Roboto Mono Medium"/>
            </a:endParaRPr>
          </a:p>
          <a:p>
            <a:pPr marL="0" lvl="0" indent="0" algn="l" rtl="0">
              <a:spcBef>
                <a:spcPts val="0"/>
              </a:spcBef>
              <a:spcAft>
                <a:spcPts val="0"/>
              </a:spcAft>
              <a:buNone/>
            </a:pPr>
            <a:endParaRPr lang="en" dirty="0" smtClean="0">
              <a:latin typeface="Roboto Mono Medium"/>
              <a:ea typeface="Roboto Mono Medium"/>
              <a:cs typeface="Roboto Mono Medium"/>
              <a:sym typeface="Roboto Mono Medium"/>
            </a:endParaRPr>
          </a:p>
          <a:p>
            <a:pPr marL="0" lvl="0" indent="0" algn="l" rtl="0">
              <a:spcBef>
                <a:spcPts val="0"/>
              </a:spcBef>
              <a:spcAft>
                <a:spcPts val="0"/>
              </a:spcAft>
              <a:buNone/>
            </a:pPr>
            <a:endParaRPr lang="en"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smtClean="0">
                <a:latin typeface="Roboto Mono Medium"/>
                <a:ea typeface="Roboto Mono Medium"/>
                <a:cs typeface="Roboto Mono Medium"/>
                <a:sym typeface="Roboto Mono Medium"/>
              </a:rPr>
              <a:t>Portability implies the ability to move data and applications.</a:t>
            </a:r>
            <a:endParaRPr dirty="0">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1002324" y="444150"/>
            <a:ext cx="3264875"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Categories while migration</a:t>
            </a:r>
            <a:endParaRPr dirty="0"/>
          </a:p>
        </p:txBody>
      </p:sp>
      <p:sp>
        <p:nvSpPr>
          <p:cNvPr id="384" name="Google Shape;384;p52"/>
          <p:cNvSpPr txBox="1"/>
          <p:nvPr/>
        </p:nvSpPr>
        <p:spPr>
          <a:xfrm>
            <a:off x="788000" y="1361100"/>
            <a:ext cx="3252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   When  consumer  wishes to migrate from one cloud Provider to another, </a:t>
            </a:r>
            <a:r>
              <a:rPr lang="en" u="sng" dirty="0">
                <a:latin typeface="Roboto Mono Medium"/>
                <a:ea typeface="Roboto Mono Medium"/>
                <a:cs typeface="Roboto Mono Medium"/>
                <a:sym typeface="Roboto Mono Medium"/>
              </a:rPr>
              <a:t>interoperability falls into these categories: </a:t>
            </a:r>
            <a:endParaRPr u="sng"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a:p>
            <a:pPr marL="457200" lvl="0" indent="-317500" algn="l"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Data and Application Portability: It means by running applications and data, consumers should be able to migrate easily from one cloud provider to another without any lock-in issue. </a:t>
            </a:r>
            <a:endParaRPr dirty="0">
              <a:latin typeface="Roboto Mono Medium"/>
              <a:ea typeface="Roboto Mono Medium"/>
              <a:cs typeface="Roboto Mono Medium"/>
              <a:sym typeface="Roboto Mono Medium"/>
            </a:endParaRPr>
          </a:p>
        </p:txBody>
      </p:sp>
      <p:sp>
        <p:nvSpPr>
          <p:cNvPr id="385" name="Google Shape;385;p52"/>
          <p:cNvSpPr txBox="1"/>
          <p:nvPr/>
        </p:nvSpPr>
        <p:spPr>
          <a:xfrm>
            <a:off x="5000225" y="444150"/>
            <a:ext cx="35388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Platform Portability: It means application development environment or IDE should be capable enough to run over any type of cloud infrastructure. </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457200" lvl="0" indent="-317500" algn="just"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Infrastructure Portability: It means virtual server or machine images should have the freedom of portability. They should be able to migrate from one cloud provider to another. </a:t>
            </a:r>
            <a:endParaRPr dirty="0">
              <a:latin typeface="Roboto Mono Medium"/>
              <a:ea typeface="Roboto Mono Medium"/>
              <a:cs typeface="Roboto Mono Medium"/>
              <a:sym typeface="Roboto Mon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8B76-CC22-CF11-6DF8-58093EC63E57}"/>
              </a:ext>
            </a:extLst>
          </p:cNvPr>
          <p:cNvSpPr>
            <a:spLocks noGrp="1"/>
          </p:cNvSpPr>
          <p:nvPr>
            <p:ph type="title"/>
          </p:nvPr>
        </p:nvSpPr>
        <p:spPr>
          <a:xfrm>
            <a:off x="1002325" y="711173"/>
            <a:ext cx="2403900" cy="515461"/>
          </a:xfrm>
        </p:spPr>
        <p:txBody>
          <a:bodyPr/>
          <a:lstStyle/>
          <a:p>
            <a:r>
              <a:rPr lang="en-US" dirty="0"/>
              <a:t>Streaming</a:t>
            </a:r>
            <a:endParaRPr lang="en-IN" dirty="0"/>
          </a:p>
        </p:txBody>
      </p:sp>
      <p:sp>
        <p:nvSpPr>
          <p:cNvPr id="4" name="TextBox 3">
            <a:extLst>
              <a:ext uri="{FF2B5EF4-FFF2-40B4-BE49-F238E27FC236}">
                <a16:creationId xmlns:a16="http://schemas.microsoft.com/office/drawing/2014/main" id="{E30915D5-CF11-3FA2-4286-A1A213ADF73C}"/>
              </a:ext>
            </a:extLst>
          </p:cNvPr>
          <p:cNvSpPr txBox="1"/>
          <p:nvPr/>
        </p:nvSpPr>
        <p:spPr>
          <a:xfrm>
            <a:off x="611459" y="1226634"/>
            <a:ext cx="3544229" cy="738664"/>
          </a:xfrm>
          <a:prstGeom prst="rect">
            <a:avLst/>
          </a:prstGeom>
          <a:noFill/>
        </p:spPr>
        <p:txBody>
          <a:bodyPr wrap="square">
            <a:spAutoFit/>
          </a:bodyPr>
          <a:lstStyle/>
          <a:p>
            <a:pPr algn="just"/>
            <a:r>
              <a:rPr lang="en-US" b="0" i="1" dirty="0">
                <a:solidFill>
                  <a:srgbClr val="000000"/>
                </a:solidFill>
                <a:effectLst/>
                <a:latin typeface="NHGrotesk"/>
              </a:rPr>
              <a:t>The technology of transmitting audio and video files continuously over a </a:t>
            </a:r>
            <a:r>
              <a:rPr lang="en-US" b="0" i="1" dirty="0">
                <a:effectLst/>
                <a:latin typeface="NHGrotesk"/>
              </a:rPr>
              <a:t>wired or wireless internet connection</a:t>
            </a:r>
            <a:r>
              <a:rPr lang="en-US" b="0" i="1" dirty="0">
                <a:solidFill>
                  <a:srgbClr val="000000"/>
                </a:solidFill>
                <a:effectLst/>
                <a:latin typeface="NHGrotesk"/>
              </a:rPr>
              <a:t>.</a:t>
            </a:r>
            <a:endParaRPr lang="en-IN" i="1" dirty="0"/>
          </a:p>
        </p:txBody>
      </p:sp>
      <p:sp>
        <p:nvSpPr>
          <p:cNvPr id="6" name="TextBox 5">
            <a:extLst>
              <a:ext uri="{FF2B5EF4-FFF2-40B4-BE49-F238E27FC236}">
                <a16:creationId xmlns:a16="http://schemas.microsoft.com/office/drawing/2014/main" id="{4A4127DD-82DD-504B-02A5-E1CECD37C9D9}"/>
              </a:ext>
            </a:extLst>
          </p:cNvPr>
          <p:cNvSpPr txBox="1"/>
          <p:nvPr/>
        </p:nvSpPr>
        <p:spPr>
          <a:xfrm>
            <a:off x="395869" y="2256484"/>
            <a:ext cx="3811858" cy="2246769"/>
          </a:xfrm>
          <a:prstGeom prst="rect">
            <a:avLst/>
          </a:prstGeom>
          <a:noFill/>
        </p:spPr>
        <p:txBody>
          <a:bodyPr wrap="square">
            <a:spAutoFit/>
          </a:bodyPr>
          <a:lstStyle/>
          <a:p>
            <a:pPr algn="just"/>
            <a:r>
              <a:rPr lang="en-US" b="0" i="0" dirty="0">
                <a:solidFill>
                  <a:srgbClr val="000000"/>
                </a:solidFill>
                <a:effectLst/>
                <a:latin typeface="NHGrotesk"/>
              </a:rPr>
              <a:t>Music, video, and other types of media files are prearranged and transmitted in sequential packets of data so they can be streamed instantaneously. And unlike traditional downloads that are stored on your device, </a:t>
            </a:r>
            <a:r>
              <a:rPr lang="en-US" b="0" i="0" dirty="0">
                <a:solidFill>
                  <a:srgbClr val="FF0000"/>
                </a:solidFill>
                <a:effectLst/>
                <a:latin typeface="NHGrotesk"/>
              </a:rPr>
              <a:t>media files are automatically deleted once you play them. </a:t>
            </a:r>
            <a:r>
              <a:rPr lang="en-US" b="0" i="0" dirty="0">
                <a:solidFill>
                  <a:srgbClr val="000000"/>
                </a:solidFill>
                <a:effectLst/>
                <a:latin typeface="NHGrotesk"/>
              </a:rPr>
              <a:t>All you need to stream is a reliable and fast high-speed internet connection, access or subscription to a streaming service or app, and a compatible device. </a:t>
            </a:r>
          </a:p>
        </p:txBody>
      </p:sp>
      <p:sp>
        <p:nvSpPr>
          <p:cNvPr id="8" name="TextBox 7">
            <a:extLst>
              <a:ext uri="{FF2B5EF4-FFF2-40B4-BE49-F238E27FC236}">
                <a16:creationId xmlns:a16="http://schemas.microsoft.com/office/drawing/2014/main" id="{F59516A8-ECA9-A256-AEA3-D9D898CECD11}"/>
              </a:ext>
            </a:extLst>
          </p:cNvPr>
          <p:cNvSpPr txBox="1"/>
          <p:nvPr/>
        </p:nvSpPr>
        <p:spPr>
          <a:xfrm>
            <a:off x="611459" y="1948707"/>
            <a:ext cx="3596268" cy="369332"/>
          </a:xfrm>
          <a:prstGeom prst="rect">
            <a:avLst/>
          </a:prstGeom>
          <a:noFill/>
        </p:spPr>
        <p:txBody>
          <a:bodyPr wrap="square">
            <a:spAutoFit/>
          </a:bodyPr>
          <a:lstStyle/>
          <a:p>
            <a:pPr algn="l"/>
            <a:r>
              <a:rPr lang="en-IN" sz="1800" b="1" i="0" dirty="0">
                <a:solidFill>
                  <a:srgbClr val="000000"/>
                </a:solidFill>
                <a:effectLst/>
                <a:latin typeface="NHGrotesk"/>
              </a:rPr>
              <a:t>How does streaming work?</a:t>
            </a:r>
          </a:p>
        </p:txBody>
      </p:sp>
      <p:pic>
        <p:nvPicPr>
          <p:cNvPr id="1026" name="Picture 2" descr="Cloud Based Video Streaming Market to Witness Massive Growth | A-frame  (UK), Amazon Web Services (US), Encoding.Com (US) - IPS Inter Press Service  Business">
            <a:extLst>
              <a:ext uri="{FF2B5EF4-FFF2-40B4-BE49-F238E27FC236}">
                <a16:creationId xmlns:a16="http://schemas.microsoft.com/office/drawing/2014/main" id="{83BE7446-A8A8-6902-711E-A1C5CB598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603" y="491239"/>
            <a:ext cx="3871055" cy="20805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10ECA7C-8929-2B11-5D18-A6517307A4AF}"/>
              </a:ext>
            </a:extLst>
          </p:cNvPr>
          <p:cNvSpPr txBox="1"/>
          <p:nvPr/>
        </p:nvSpPr>
        <p:spPr>
          <a:xfrm>
            <a:off x="4936275" y="2671234"/>
            <a:ext cx="3642730" cy="954107"/>
          </a:xfrm>
          <a:prstGeom prst="rect">
            <a:avLst/>
          </a:prstGeom>
          <a:noFill/>
        </p:spPr>
        <p:txBody>
          <a:bodyPr wrap="square">
            <a:spAutoFit/>
          </a:bodyPr>
          <a:lstStyle/>
          <a:p>
            <a:pPr algn="just"/>
            <a:r>
              <a:rPr lang="en-US" b="0" i="0" dirty="0">
                <a:solidFill>
                  <a:srgbClr val="000000"/>
                </a:solidFill>
                <a:effectLst/>
                <a:latin typeface="proxima-nova"/>
              </a:rPr>
              <a:t> </a:t>
            </a:r>
            <a:r>
              <a:rPr lang="en-US" b="1" i="0" dirty="0">
                <a:solidFill>
                  <a:srgbClr val="000000"/>
                </a:solidFill>
                <a:effectLst/>
                <a:latin typeface="proxima-nova"/>
              </a:rPr>
              <a:t>cloud-based video streaming or cloud video streaming is a technology that allows users to consume digital video content over the internet without downloading it first</a:t>
            </a:r>
            <a:r>
              <a:rPr lang="en-US" b="0" i="0" dirty="0">
                <a:solidFill>
                  <a:srgbClr val="000000"/>
                </a:solidFill>
                <a:effectLst/>
                <a:latin typeface="proxima-nova"/>
              </a:rPr>
              <a:t>. </a:t>
            </a:r>
            <a:endParaRPr lang="en-IN" dirty="0"/>
          </a:p>
        </p:txBody>
      </p:sp>
      <p:pic>
        <p:nvPicPr>
          <p:cNvPr id="1028" name="Picture 4" descr="Complete List of Top 12 OTT Platforms in India | selectra.in">
            <a:extLst>
              <a:ext uri="{FF2B5EF4-FFF2-40B4-BE49-F238E27FC236}">
                <a16:creationId xmlns:a16="http://schemas.microsoft.com/office/drawing/2014/main" id="{CEDC28A1-1BE7-DAB6-F96A-9E89F6437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152" y="3726078"/>
            <a:ext cx="2326888" cy="82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31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DA92-F915-1D6A-399A-C10B0FAA94F3}"/>
              </a:ext>
            </a:extLst>
          </p:cNvPr>
          <p:cNvSpPr>
            <a:spLocks noGrp="1"/>
          </p:cNvSpPr>
          <p:nvPr>
            <p:ph type="title"/>
          </p:nvPr>
        </p:nvSpPr>
        <p:spPr>
          <a:xfrm>
            <a:off x="550127" y="711173"/>
            <a:ext cx="3575824" cy="1385700"/>
          </a:xfrm>
        </p:spPr>
        <p:txBody>
          <a:bodyPr/>
          <a:lstStyle/>
          <a:p>
            <a:r>
              <a:rPr lang="en-US" b="1" i="0" dirty="0">
                <a:solidFill>
                  <a:srgbClr val="000000"/>
                </a:solidFill>
                <a:effectLst/>
                <a:latin typeface="proxima-nova"/>
              </a:rPr>
              <a:t>What Are The Advantages Of Cloud Video Streaming?</a:t>
            </a:r>
            <a:br>
              <a:rPr lang="en-US" b="1" i="0" dirty="0">
                <a:solidFill>
                  <a:srgbClr val="000000"/>
                </a:solidFill>
                <a:effectLst/>
                <a:latin typeface="proxima-nova"/>
              </a:rPr>
            </a:br>
            <a:endParaRPr lang="en-IN" b="0" dirty="0"/>
          </a:p>
        </p:txBody>
      </p:sp>
      <p:sp>
        <p:nvSpPr>
          <p:cNvPr id="4" name="TextBox 3">
            <a:extLst>
              <a:ext uri="{FF2B5EF4-FFF2-40B4-BE49-F238E27FC236}">
                <a16:creationId xmlns:a16="http://schemas.microsoft.com/office/drawing/2014/main" id="{17D68650-3912-1B36-610C-08A5042B5803}"/>
              </a:ext>
            </a:extLst>
          </p:cNvPr>
          <p:cNvSpPr txBox="1"/>
          <p:nvPr/>
        </p:nvSpPr>
        <p:spPr>
          <a:xfrm>
            <a:off x="700669" y="2259005"/>
            <a:ext cx="3789555" cy="1815882"/>
          </a:xfrm>
          <a:prstGeom prst="rect">
            <a:avLst/>
          </a:prstGeom>
          <a:noFill/>
        </p:spPr>
        <p:txBody>
          <a:bodyPr wrap="square">
            <a:spAutoFit/>
          </a:bodyPr>
          <a:lstStyle/>
          <a:p>
            <a:r>
              <a:rPr lang="en-IN" dirty="0"/>
              <a:t>1. Cost-Friendly</a:t>
            </a:r>
          </a:p>
          <a:p>
            <a:r>
              <a:rPr lang="en-IN" dirty="0"/>
              <a:t>2. More Accessibility</a:t>
            </a:r>
          </a:p>
          <a:p>
            <a:r>
              <a:rPr lang="en-IN" dirty="0"/>
              <a:t>3. Zero Purpose For Individual Infrastructure</a:t>
            </a:r>
          </a:p>
          <a:p>
            <a:r>
              <a:rPr lang="en-IN" dirty="0"/>
              <a:t>4. Handling To Scale At Max Level </a:t>
            </a:r>
          </a:p>
          <a:p>
            <a:r>
              <a:rPr lang="en-IN" dirty="0"/>
              <a:t>5. Boundless Storage Capacities</a:t>
            </a:r>
          </a:p>
          <a:p>
            <a:r>
              <a:rPr lang="en-IN" dirty="0"/>
              <a:t>6. Top-level Security</a:t>
            </a:r>
          </a:p>
          <a:p>
            <a:r>
              <a:rPr lang="en-IN" dirty="0"/>
              <a:t>7. Everlasting Continuity</a:t>
            </a:r>
          </a:p>
          <a:p>
            <a:r>
              <a:rPr lang="en-IN" dirty="0"/>
              <a:t>8. Focused CDN Solution </a:t>
            </a:r>
          </a:p>
        </p:txBody>
      </p:sp>
      <p:sp>
        <p:nvSpPr>
          <p:cNvPr id="6" name="TextBox 5">
            <a:extLst>
              <a:ext uri="{FF2B5EF4-FFF2-40B4-BE49-F238E27FC236}">
                <a16:creationId xmlns:a16="http://schemas.microsoft.com/office/drawing/2014/main" id="{AF574351-FCCB-4233-0AD3-9BA0D4C14939}"/>
              </a:ext>
            </a:extLst>
          </p:cNvPr>
          <p:cNvSpPr txBox="1"/>
          <p:nvPr/>
        </p:nvSpPr>
        <p:spPr>
          <a:xfrm>
            <a:off x="5057079" y="2259005"/>
            <a:ext cx="3700346" cy="1600438"/>
          </a:xfrm>
          <a:prstGeom prst="rect">
            <a:avLst/>
          </a:prstGeom>
          <a:noFill/>
        </p:spPr>
        <p:txBody>
          <a:bodyPr wrap="square">
            <a:spAutoFit/>
          </a:bodyPr>
          <a:lstStyle/>
          <a:p>
            <a:r>
              <a:rPr lang="en-IN" dirty="0"/>
              <a:t>9. Cloud Transcoding</a:t>
            </a:r>
          </a:p>
          <a:p>
            <a:r>
              <a:rPr lang="en-IN" dirty="0"/>
              <a:t>10. Video Content Management System</a:t>
            </a:r>
          </a:p>
          <a:p>
            <a:r>
              <a:rPr lang="en-IN" dirty="0"/>
              <a:t>11. Live Recording</a:t>
            </a:r>
          </a:p>
          <a:p>
            <a:r>
              <a:rPr lang="en-IN" dirty="0"/>
              <a:t>12. Cloud Storage</a:t>
            </a:r>
          </a:p>
          <a:p>
            <a:r>
              <a:rPr lang="en-IN" dirty="0"/>
              <a:t>13. Video Analytics</a:t>
            </a:r>
          </a:p>
          <a:p>
            <a:r>
              <a:rPr lang="en-IN" dirty="0"/>
              <a:t>14. Video Player</a:t>
            </a:r>
          </a:p>
          <a:p>
            <a:r>
              <a:rPr lang="en-IN" dirty="0"/>
              <a:t>15. Video Monetization</a:t>
            </a:r>
          </a:p>
        </p:txBody>
      </p:sp>
    </p:spTree>
    <p:extLst>
      <p:ext uri="{BB962C8B-B14F-4D97-AF65-F5344CB8AC3E}">
        <p14:creationId xmlns:p14="http://schemas.microsoft.com/office/powerpoint/2010/main" val="222646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Approaches to migrating</a:t>
            </a:r>
            <a:endParaRPr/>
          </a:p>
        </p:txBody>
      </p:sp>
      <p:sp>
        <p:nvSpPr>
          <p:cNvPr id="190" name="Google Shape;190;p29"/>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342900" lvl="0" indent="-247650" algn="just" rtl="0">
              <a:spcBef>
                <a:spcPts val="0"/>
              </a:spcBef>
              <a:spcAft>
                <a:spcPts val="0"/>
              </a:spcAft>
              <a:buClr>
                <a:srgbClr val="000000"/>
              </a:buClr>
              <a:buSzPts val="1700"/>
              <a:buFont typeface="Roboto Mono"/>
              <a:buChar char="•"/>
            </a:pPr>
            <a:r>
              <a:rPr lang="en" sz="1700" u="sng" dirty="0">
                <a:solidFill>
                  <a:srgbClr val="FF0000"/>
                </a:solidFill>
                <a:latin typeface="Roboto Mono"/>
                <a:ea typeface="Roboto Mono"/>
                <a:cs typeface="Roboto Mono"/>
                <a:sym typeface="Roboto Mono"/>
              </a:rPr>
              <a:t>It refers to the movement or transfer between different physical machines without any discontinuity</a:t>
            </a:r>
            <a:r>
              <a:rPr lang="en" sz="1700" u="sng" dirty="0">
                <a:solidFill>
                  <a:srgbClr val="000000"/>
                </a:solidFill>
                <a:latin typeface="Roboto Mono"/>
                <a:ea typeface="Roboto Mono"/>
                <a:cs typeface="Roboto Mono"/>
                <a:sym typeface="Roboto Mono"/>
              </a:rPr>
              <a:t>.</a:t>
            </a:r>
            <a:endParaRPr sz="1700" u="sng"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What challenges and obstacles clients might have to overcome to tap into the cloud? </a:t>
            </a:r>
            <a:endParaRPr sz="1700"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How their management of IT must change to secure and control their new cloud-driven infrastructure? </a:t>
            </a:r>
            <a:endParaRPr sz="1700"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When you migrate from a client to the cloud, the </a:t>
            </a:r>
            <a:r>
              <a:rPr lang="en" sz="1700" u="sng" dirty="0">
                <a:solidFill>
                  <a:srgbClr val="000000"/>
                </a:solidFill>
                <a:latin typeface="Roboto Mono"/>
                <a:ea typeface="Roboto Mono"/>
                <a:cs typeface="Roboto Mono"/>
                <a:sym typeface="Roboto Mono"/>
              </a:rPr>
              <a:t>issues you will face fall into the following overall categories. </a:t>
            </a:r>
            <a:endParaRPr sz="1700" u="sng" dirty="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30"/>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Security</a:t>
            </a:r>
            <a:endParaRPr/>
          </a:p>
        </p:txBody>
      </p:sp>
      <p:sp>
        <p:nvSpPr>
          <p:cNvPr id="198" name="Google Shape;198;p30"/>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a:p>
            <a:pPr marL="0" lvl="0" indent="0" algn="ctr" rtl="0">
              <a:spcBef>
                <a:spcPts val="0"/>
              </a:spcBef>
              <a:spcAft>
                <a:spcPts val="0"/>
              </a:spcAft>
              <a:buNone/>
            </a:pPr>
            <a:r>
              <a:rPr lang="en" dirty="0"/>
              <a:t>Security is an obvious threshold question, </a:t>
            </a:r>
            <a:r>
              <a:rPr lang="en" dirty="0">
                <a:solidFill>
                  <a:srgbClr val="FF0000"/>
                </a:solidFill>
              </a:rPr>
              <a:t>if the cloud is not secure, enterprises will not consider migrating to it fearing their sensitive data will be tampered. </a:t>
            </a:r>
            <a:r>
              <a:rPr lang="en" dirty="0"/>
              <a:t>For eg Users must ensure that they understand the underlying infrastructure of the cloud to which they migrate from their clients and must also advise clients to include security in their cloud SLAs and terms of service.</a:t>
            </a:r>
            <a:endParaRPr dirty="0"/>
          </a:p>
          <a:p>
            <a:pPr marL="0" lvl="0" indent="0" algn="ctr" rtl="0">
              <a:spcBef>
                <a:spcPts val="0"/>
              </a:spcBef>
              <a:spcAft>
                <a:spcPts val="0"/>
              </a:spcAft>
              <a:buNone/>
            </a:pPr>
            <a:endParaRPr dirty="0"/>
          </a:p>
        </p:txBody>
      </p:sp>
      <p:sp>
        <p:nvSpPr>
          <p:cNvPr id="199" name="Google Shape;199;p30"/>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Vendor Management</a:t>
            </a:r>
            <a:endParaRPr dirty="0"/>
          </a:p>
        </p:txBody>
      </p:sp>
      <p:sp>
        <p:nvSpPr>
          <p:cNvPr id="200" name="Google Shape;200;p30"/>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When the user is going to migrate with the outsource providers, then the service level agreements and its terms are thoroughly checked. While the whole idea behind cloud computing is to</a:t>
            </a:r>
            <a:endParaRPr dirty="0"/>
          </a:p>
          <a:p>
            <a:pPr marL="0" lvl="0" indent="0" algn="ctr" rtl="0">
              <a:spcBef>
                <a:spcPts val="0"/>
              </a:spcBef>
              <a:spcAft>
                <a:spcPts val="0"/>
              </a:spcAft>
              <a:buNone/>
            </a:pPr>
            <a:r>
              <a:rPr lang="en" dirty="0"/>
              <a:t>propose a standardized, multi-tenant infrastructure, </a:t>
            </a:r>
            <a:r>
              <a:rPr lang="en" u="sng" dirty="0">
                <a:solidFill>
                  <a:srgbClr val="FF0000"/>
                </a:solidFill>
              </a:rPr>
              <a:t>cloud vendors may not offer the same level</a:t>
            </a:r>
            <a:endParaRPr u="sng" dirty="0">
              <a:solidFill>
                <a:srgbClr val="FF0000"/>
              </a:solidFill>
            </a:endParaRPr>
          </a:p>
          <a:p>
            <a:pPr marL="0" lvl="0" indent="0" algn="ctr" rtl="0">
              <a:spcBef>
                <a:spcPts val="0"/>
              </a:spcBef>
              <a:spcAft>
                <a:spcPts val="0"/>
              </a:spcAft>
              <a:buNone/>
            </a:pPr>
            <a:r>
              <a:rPr lang="en" u="sng" dirty="0">
                <a:solidFill>
                  <a:srgbClr val="FF0000"/>
                </a:solidFill>
              </a:rPr>
              <a:t>of custom SLAs as IT managers</a:t>
            </a:r>
            <a:endParaRPr u="sng" dirty="0">
              <a:solidFill>
                <a:srgbClr val="FF0000"/>
              </a:solidFill>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Rectangle 1"/>
          <p:cNvSpPr/>
          <p:nvPr/>
        </p:nvSpPr>
        <p:spPr>
          <a:xfrm rot="19723788">
            <a:off x="259088" y="391148"/>
            <a:ext cx="1296714" cy="523220"/>
          </a:xfrm>
          <a:prstGeom prst="rect">
            <a:avLst/>
          </a:prstGeom>
        </p:spPr>
        <p:txBody>
          <a:bodyPr wrap="square">
            <a:spAutoFit/>
          </a:bodyPr>
          <a:lstStyle/>
          <a:p>
            <a:r>
              <a:rPr lang="en-US" sz="2800" b="1" u="sng" dirty="0">
                <a:solidFill>
                  <a:srgbClr val="002060"/>
                </a:solidFill>
              </a:rPr>
              <a:t>Issues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7" name="Google Shape;207;p31"/>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Technical Integration</a:t>
            </a:r>
            <a:endParaRPr/>
          </a:p>
        </p:txBody>
      </p:sp>
      <p:sp>
        <p:nvSpPr>
          <p:cNvPr id="208" name="Google Shape;208;p31"/>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firms that migrate to the cloud environment</a:t>
            </a:r>
            <a:endParaRPr dirty="0"/>
          </a:p>
          <a:p>
            <a:pPr marL="0" lvl="0" indent="0" algn="ctr" rtl="0">
              <a:spcBef>
                <a:spcPts val="0"/>
              </a:spcBef>
              <a:spcAft>
                <a:spcPts val="0"/>
              </a:spcAft>
              <a:buNone/>
            </a:pPr>
            <a:r>
              <a:rPr lang="en" dirty="0"/>
              <a:t>in a hybrid model, are </a:t>
            </a:r>
            <a:r>
              <a:rPr lang="en" u="sng" dirty="0"/>
              <a:t>keeping certain key elements of their infrastructure </a:t>
            </a:r>
            <a:r>
              <a:rPr lang="en" dirty="0"/>
              <a:t>in-house and under </a:t>
            </a:r>
            <a:endParaRPr dirty="0"/>
          </a:p>
          <a:p>
            <a:pPr marL="0" lvl="0" indent="0" algn="ctr" rtl="0">
              <a:spcBef>
                <a:spcPts val="0"/>
              </a:spcBef>
              <a:spcAft>
                <a:spcPts val="0"/>
              </a:spcAft>
              <a:buNone/>
            </a:pPr>
            <a:r>
              <a:rPr lang="en" dirty="0"/>
              <a:t>their direct control, while outsourcing less susceptible or core components. </a:t>
            </a:r>
            <a:r>
              <a:rPr lang="en" u="sng" dirty="0">
                <a:solidFill>
                  <a:srgbClr val="FF0000"/>
                </a:solidFill>
              </a:rPr>
              <a:t>Integrating internal</a:t>
            </a:r>
            <a:endParaRPr u="sng" dirty="0">
              <a:solidFill>
                <a:srgbClr val="FF0000"/>
              </a:solidFill>
            </a:endParaRPr>
          </a:p>
          <a:p>
            <a:pPr marL="0" lvl="0" indent="0" algn="ctr" rtl="0">
              <a:spcBef>
                <a:spcPts val="0"/>
              </a:spcBef>
              <a:spcAft>
                <a:spcPts val="0"/>
              </a:spcAft>
              <a:buNone/>
            </a:pPr>
            <a:r>
              <a:rPr lang="en" u="sng" dirty="0">
                <a:solidFill>
                  <a:srgbClr val="FF0000"/>
                </a:solidFill>
              </a:rPr>
              <a:t>and external infrastructures can be a technical concern. </a:t>
            </a:r>
            <a:endParaRPr u="sng" dirty="0">
              <a:solidFill>
                <a:srgbClr val="FF0000"/>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09" name="Google Shape;209;p31"/>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Business View</a:t>
            </a:r>
            <a:endParaRPr/>
          </a:p>
        </p:txBody>
      </p:sp>
      <p:sp>
        <p:nvSpPr>
          <p:cNvPr id="210" name="Google Shape;210;p31"/>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r>
              <a:rPr lang="en-GB" dirty="0" smtClean="0">
                <a:latin typeface="Times New Roman" panose="02020603050405020304" pitchFamily="18" charset="0"/>
                <a:cs typeface="Times New Roman" panose="02020603050405020304" pitchFamily="18" charset="0"/>
              </a:rPr>
              <a:t>Enterprises </a:t>
            </a:r>
            <a:r>
              <a:rPr lang="en-GB" dirty="0">
                <a:latin typeface="Times New Roman" panose="02020603050405020304" pitchFamily="18" charset="0"/>
                <a:cs typeface="Times New Roman" panose="02020603050405020304" pitchFamily="18" charset="0"/>
              </a:rPr>
              <a:t>around the world have invested trillions of dollars in technology, hoping to improve their execution potential, drive productivity, improve </a:t>
            </a:r>
            <a:r>
              <a:rPr lang="en-GB" dirty="0" smtClean="0">
                <a:latin typeface="Times New Roman" panose="02020603050405020304" pitchFamily="18" charset="0"/>
                <a:cs typeface="Times New Roman" panose="02020603050405020304" pitchFamily="18" charset="0"/>
              </a:rPr>
              <a:t>profitability </a:t>
            </a:r>
            <a:r>
              <a:rPr lang="en-GB" dirty="0">
                <a:latin typeface="Times New Roman" panose="02020603050405020304" pitchFamily="18" charset="0"/>
                <a:cs typeface="Times New Roman" panose="02020603050405020304" pitchFamily="18" charset="0"/>
              </a:rPr>
              <a:t>and attain continued </a:t>
            </a:r>
            <a:r>
              <a:rPr lang="en-GB" dirty="0" smtClean="0">
                <a:latin typeface="Times New Roman" panose="02020603050405020304" pitchFamily="18" charset="0"/>
                <a:cs typeface="Times New Roman" panose="02020603050405020304" pitchFamily="18" charset="0"/>
              </a:rPr>
              <a:t>compet</a:t>
            </a:r>
            <a:r>
              <a:rPr lang="en-GB" dirty="0">
                <a:latin typeface="Times New Roman" panose="02020603050405020304" pitchFamily="18" charset="0"/>
                <a:cs typeface="Times New Roman" panose="02020603050405020304" pitchFamily="18" charset="0"/>
              </a:rPr>
              <a:t>i</a:t>
            </a:r>
            <a:r>
              <a:rPr lang="en-GB" dirty="0" smtClean="0">
                <a:latin typeface="Times New Roman" panose="02020603050405020304" pitchFamily="18" charset="0"/>
                <a:cs typeface="Times New Roman" panose="02020603050405020304" pitchFamily="18" charset="0"/>
              </a:rPr>
              <a:t>tive </a:t>
            </a:r>
            <a:r>
              <a:rPr lang="en-GB" dirty="0">
                <a:latin typeface="Times New Roman" panose="02020603050405020304" pitchFamily="18" charset="0"/>
                <a:cs typeface="Times New Roman" panose="02020603050405020304" pitchFamily="18" charset="0"/>
              </a:rPr>
              <a:t>advantage. Some have been more successful than others in getting the predictable returns from their technology investments but few, if any, have been able to recognize the full potential of their investments.</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subTitle" idx="1"/>
          </p:nvPr>
        </p:nvSpPr>
        <p:spPr>
          <a:xfrm>
            <a:off x="1361100" y="716375"/>
            <a:ext cx="5917200" cy="1824300"/>
          </a:xfrm>
          <a:prstGeom prst="rect">
            <a:avLst/>
          </a:prstGeom>
        </p:spPr>
        <p:txBody>
          <a:bodyPr spcFirstLastPara="1" wrap="square" lIns="91425" tIns="91425" rIns="91425" bIns="91425" anchor="t" anchorCtr="0">
            <a:noAutofit/>
          </a:bodyPr>
          <a:lstStyle/>
          <a:p>
            <a:pPr marL="0" lvl="0" indent="0"/>
            <a:r>
              <a:rPr lang="en-GB" dirty="0">
                <a:solidFill>
                  <a:schemeClr val="tx1"/>
                </a:solidFill>
              </a:rPr>
              <a:t>The Process: Key Stages in Migrating to the </a:t>
            </a:r>
            <a:r>
              <a:rPr lang="en-GB" dirty="0" smtClean="0">
                <a:solidFill>
                  <a:schemeClr val="tx1"/>
                </a:solidFill>
              </a:rPr>
              <a:t>Cloud</a:t>
            </a:r>
            <a:endParaRPr lang="en" dirty="0" smtClean="0">
              <a:solidFill>
                <a:schemeClr val="tx1"/>
              </a:solidFill>
            </a:endParaRPr>
          </a:p>
          <a:p>
            <a:pPr marL="0" lvl="0" indent="0" algn="l" rtl="0">
              <a:spcBef>
                <a:spcPts val="0"/>
              </a:spcBef>
              <a:spcAft>
                <a:spcPts val="0"/>
              </a:spcAft>
              <a:buNone/>
            </a:pPr>
            <a:r>
              <a:rPr lang="en" dirty="0" smtClean="0"/>
              <a:t>While </a:t>
            </a:r>
            <a:r>
              <a:rPr lang="en" dirty="0"/>
              <a:t>implementing a cloud, migration expected at replacing on a premise major business application may look like, at times, a simple straightforward implementation. It is burdened with pit</a:t>
            </a:r>
            <a:endParaRPr dirty="0"/>
          </a:p>
          <a:p>
            <a:pPr marL="0" lvl="0" indent="0" algn="l" rtl="0">
              <a:spcBef>
                <a:spcPts val="0"/>
              </a:spcBef>
              <a:spcAft>
                <a:spcPts val="0"/>
              </a:spcAft>
              <a:buNone/>
            </a:pPr>
            <a:r>
              <a:rPr lang="en" dirty="0"/>
              <a:t>falls, which may undermine the true value to the investment, and in fact put enterprises in </a:t>
            </a:r>
            <a:r>
              <a:rPr lang="en" u="sng" dirty="0">
                <a:solidFill>
                  <a:srgbClr val="FF0000"/>
                </a:solidFill>
              </a:rPr>
              <a:t>bad</a:t>
            </a:r>
            <a:endParaRPr u="sng" dirty="0">
              <a:solidFill>
                <a:srgbClr val="FF0000"/>
              </a:solidFill>
            </a:endParaRPr>
          </a:p>
          <a:p>
            <a:pPr marL="0" lvl="0" indent="0" algn="l" rtl="0">
              <a:spcBef>
                <a:spcPts val="0"/>
              </a:spcBef>
              <a:spcAft>
                <a:spcPts val="0"/>
              </a:spcAft>
              <a:buNone/>
            </a:pPr>
            <a:r>
              <a:rPr lang="en" u="sng" dirty="0">
                <a:solidFill>
                  <a:srgbClr val="FF0000"/>
                </a:solidFill>
              </a:rPr>
              <a:t>situation than before. </a:t>
            </a:r>
            <a:endParaRPr u="sng" dirty="0">
              <a:solidFill>
                <a:srgbClr val="FF0000"/>
              </a:solidFill>
            </a:endParaRPr>
          </a:p>
        </p:txBody>
      </p:sp>
      <p:pic>
        <p:nvPicPr>
          <p:cNvPr id="216" name="Google Shape;216;p32"/>
          <p:cNvPicPr preferRelativeResize="0"/>
          <p:nvPr/>
        </p:nvPicPr>
        <p:blipFill>
          <a:blip r:embed="rId3">
            <a:alphaModFix/>
          </a:blip>
          <a:stretch>
            <a:fillRect/>
          </a:stretch>
        </p:blipFill>
        <p:spPr>
          <a:xfrm rot="-695460">
            <a:off x="7344800" y="3042178"/>
            <a:ext cx="1796100" cy="2099898"/>
          </a:xfrm>
          <a:prstGeom prst="rect">
            <a:avLst/>
          </a:prstGeom>
          <a:noFill/>
          <a:ln>
            <a:noFill/>
          </a:ln>
          <a:effectLst>
            <a:outerShdw blurRad="57150" dist="19050" dir="5400000" algn="bl" rotWithShape="0">
              <a:srgbClr val="000000">
                <a:alpha val="50000"/>
              </a:srgbClr>
            </a:outerShdw>
          </a:effectLst>
        </p:spPr>
      </p:pic>
      <p:grpSp>
        <p:nvGrpSpPr>
          <p:cNvPr id="217" name="Google Shape;217;p32"/>
          <p:cNvGrpSpPr/>
          <p:nvPr/>
        </p:nvGrpSpPr>
        <p:grpSpPr>
          <a:xfrm>
            <a:off x="7931034" y="4027021"/>
            <a:ext cx="824184" cy="712067"/>
            <a:chOff x="2341425" y="238100"/>
            <a:chExt cx="1328900" cy="1148125"/>
          </a:xfrm>
        </p:grpSpPr>
        <p:sp>
          <p:nvSpPr>
            <p:cNvPr id="218" name="Google Shape;218;p32"/>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1117525" y="687700"/>
            <a:ext cx="73212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Understanding and planning for these pitfalls is significant for a successful</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deployment of the solution. </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u="sng" dirty="0">
                <a:solidFill>
                  <a:srgbClr val="FF0000"/>
                </a:solidFill>
                <a:latin typeface="Concert One"/>
                <a:ea typeface="Concert One"/>
                <a:cs typeface="Concert One"/>
                <a:sym typeface="Concert One"/>
              </a:rPr>
              <a:t>IT and business stakeholders must work</a:t>
            </a:r>
            <a:endParaRPr sz="2400" b="1" u="sng" dirty="0">
              <a:solidFill>
                <a:srgbClr val="FF0000"/>
              </a:solidFill>
              <a:latin typeface="Concert One"/>
              <a:ea typeface="Concert One"/>
              <a:cs typeface="Concert One"/>
              <a:sym typeface="Concert One"/>
            </a:endParaRPr>
          </a:p>
          <a:p>
            <a:pPr marL="0" lvl="0" indent="0" algn="l" rtl="0">
              <a:spcBef>
                <a:spcPts val="0"/>
              </a:spcBef>
              <a:spcAft>
                <a:spcPts val="0"/>
              </a:spcAft>
              <a:buNone/>
            </a:pPr>
            <a:r>
              <a:rPr lang="en" sz="2400" b="1" u="sng" dirty="0">
                <a:solidFill>
                  <a:srgbClr val="FF0000"/>
                </a:solidFill>
                <a:latin typeface="Concert One"/>
                <a:ea typeface="Concert One"/>
                <a:cs typeface="Concert One"/>
                <a:sym typeface="Concert One"/>
              </a:rPr>
              <a:t>together and have to</a:t>
            </a:r>
            <a:r>
              <a:rPr lang="en" sz="2400" b="1" dirty="0">
                <a:solidFill>
                  <a:schemeClr val="accent2"/>
                </a:solidFill>
                <a:latin typeface="Concert One"/>
                <a:ea typeface="Concert One"/>
                <a:cs typeface="Concert One"/>
                <a:sym typeface="Concert One"/>
              </a:rPr>
              <a:t>:</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Clearly state business objectives for the cloud migration.</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Define project scope of the cloud migration.</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Provide a set of guiding principles for all to follow.</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endParaRPr sz="2400" b="1" dirty="0">
              <a:solidFill>
                <a:schemeClr val="accent2"/>
              </a:solidFill>
              <a:latin typeface="Concert One"/>
              <a:ea typeface="Concert One"/>
              <a:cs typeface="Concert One"/>
              <a:sym typeface="Concert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4"/>
          <p:cNvPicPr preferRelativeResize="0"/>
          <p:nvPr/>
        </p:nvPicPr>
        <p:blipFill rotWithShape="1">
          <a:blip r:embed="rId3">
            <a:alphaModFix amt="86000"/>
          </a:blip>
          <a:srcRect l="-144990" t="58350" r="144990" b="-58350"/>
          <a:stretch/>
        </p:blipFill>
        <p:spPr>
          <a:xfrm rot="1344117">
            <a:off x="3823925" y="1324475"/>
            <a:ext cx="1496149" cy="1160650"/>
          </a:xfrm>
          <a:prstGeom prst="rect">
            <a:avLst/>
          </a:prstGeom>
          <a:noFill/>
          <a:ln>
            <a:noFill/>
          </a:ln>
        </p:spPr>
      </p:pic>
      <p:pic>
        <p:nvPicPr>
          <p:cNvPr id="237" name="Google Shape;237;p34"/>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38" name="Google Shape;238;p34"/>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39" name="Google Shape;239;p34"/>
          <p:cNvSpPr txBox="1">
            <a:spLocks noGrp="1"/>
          </p:cNvSpPr>
          <p:nvPr>
            <p:ph type="title"/>
          </p:nvPr>
        </p:nvSpPr>
        <p:spPr>
          <a:xfrm>
            <a:off x="2673000" y="1083175"/>
            <a:ext cx="3798000" cy="22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Seven step migration model</a:t>
            </a:r>
            <a:endParaRPr/>
          </a:p>
        </p:txBody>
      </p:sp>
      <p:sp>
        <p:nvSpPr>
          <p:cNvPr id="240" name="Google Shape;240;p34"/>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Steps to perform suitable migration</a:t>
            </a:r>
            <a:endParaRPr/>
          </a:p>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5"/>
          <p:cNvPicPr preferRelativeResize="0"/>
          <p:nvPr/>
        </p:nvPicPr>
        <p:blipFill rotWithShape="1">
          <a:blip r:embed="rId3">
            <a:alphaModFix/>
          </a:blip>
          <a:srcRect t="16970" r="8892" b="21025"/>
          <a:stretch/>
        </p:blipFill>
        <p:spPr>
          <a:xfrm rot="-5400000">
            <a:off x="665400" y="481373"/>
            <a:ext cx="2036850" cy="810276"/>
          </a:xfrm>
          <a:prstGeom prst="rect">
            <a:avLst/>
          </a:prstGeom>
          <a:noFill/>
          <a:ln>
            <a:noFill/>
          </a:ln>
        </p:spPr>
      </p:pic>
      <p:pic>
        <p:nvPicPr>
          <p:cNvPr id="246" name="Google Shape;246;p35"/>
          <p:cNvPicPr preferRelativeResize="0"/>
          <p:nvPr/>
        </p:nvPicPr>
        <p:blipFill rotWithShape="1">
          <a:blip r:embed="rId4">
            <a:alphaModFix/>
          </a:blip>
          <a:srcRect l="10144" r="9855" b="20401"/>
          <a:stretch/>
        </p:blipFill>
        <p:spPr>
          <a:xfrm>
            <a:off x="1278675" y="782925"/>
            <a:ext cx="7002500" cy="3123675"/>
          </a:xfrm>
          <a:prstGeom prst="rect">
            <a:avLst/>
          </a:prstGeom>
          <a:noFill/>
          <a:ln>
            <a:noFill/>
          </a:ln>
        </p:spPr>
      </p:pic>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8283</TotalTime>
  <Words>1941</Words>
  <Application>Microsoft Office PowerPoint</Application>
  <PresentationFormat>On-screen Show (16:9)</PresentationFormat>
  <Paragraphs>160</Paragraphs>
  <Slides>29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NHGrotesk</vt:lpstr>
      <vt:lpstr>proxima-nova</vt:lpstr>
      <vt:lpstr>Anonymous Pro</vt:lpstr>
      <vt:lpstr>Arial</vt:lpstr>
      <vt:lpstr>Concert One</vt:lpstr>
      <vt:lpstr>Coming Soon</vt:lpstr>
      <vt:lpstr>Times New Roman</vt:lpstr>
      <vt:lpstr>Roboto Mono</vt:lpstr>
      <vt:lpstr>Roboto Mono Medium</vt:lpstr>
      <vt:lpstr>Notebook Lesson by Slidesgo</vt:lpstr>
      <vt:lpstr> Unit-2: Part B  Migrating into cloud</vt:lpstr>
      <vt:lpstr>Contents</vt:lpstr>
      <vt:lpstr>Approaches to migrating</vt:lpstr>
      <vt:lpstr>Security</vt:lpstr>
      <vt:lpstr>Technical Integration</vt:lpstr>
      <vt:lpstr>PowerPoint Presentation</vt:lpstr>
      <vt:lpstr>PowerPoint Presentation</vt:lpstr>
      <vt:lpstr>Seven step migration model</vt:lpstr>
      <vt:lpstr>PowerPoint Presentation</vt:lpstr>
      <vt:lpstr>Process</vt:lpstr>
      <vt:lpstr>Step 1</vt:lpstr>
      <vt:lpstr>Step 2</vt:lpstr>
      <vt:lpstr>Step 4</vt:lpstr>
      <vt:lpstr>Step 6</vt:lpstr>
      <vt:lpstr>Cloud middleware</vt:lpstr>
      <vt:lpstr>Definition of Concepts</vt:lpstr>
      <vt:lpstr>Example of Middleware</vt:lpstr>
      <vt:lpstr>Components in middleware</vt:lpstr>
      <vt:lpstr>Need of cloud middleware</vt:lpstr>
      <vt:lpstr>Configure and control connections and integrations</vt:lpstr>
      <vt:lpstr>Manage traffic dynamically across distributed systems</vt:lpstr>
      <vt:lpstr>Quality of service- issues in Cloud</vt:lpstr>
      <vt:lpstr>Challenges</vt:lpstr>
      <vt:lpstr>Challenges</vt:lpstr>
      <vt:lpstr>Challenges</vt:lpstr>
      <vt:lpstr>Cloud Interoperability</vt:lpstr>
      <vt:lpstr>Categories while migration</vt:lpstr>
      <vt:lpstr>Streaming</vt:lpstr>
      <vt:lpstr>What Are The Advantages Of Cloud Video Streaming?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Migrating into cloud</dc:title>
  <dc:creator>Aman</dc:creator>
  <cp:lastModifiedBy>tamana paula</cp:lastModifiedBy>
  <cp:revision>38</cp:revision>
  <dcterms:modified xsi:type="dcterms:W3CDTF">2023-09-08T02:33:04Z</dcterms:modified>
</cp:coreProperties>
</file>