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1"/>
  </p:notesMasterIdLst>
  <p:sldIdLst>
    <p:sldId id="256" r:id="rId2"/>
    <p:sldId id="257" r:id="rId3"/>
    <p:sldId id="296" r:id="rId4"/>
    <p:sldId id="258" r:id="rId5"/>
    <p:sldId id="259" r:id="rId6"/>
    <p:sldId id="260" r:id="rId7"/>
    <p:sldId id="307" r:id="rId8"/>
    <p:sldId id="261" r:id="rId9"/>
    <p:sldId id="262" r:id="rId10"/>
    <p:sldId id="263" r:id="rId11"/>
    <p:sldId id="298" r:id="rId12"/>
    <p:sldId id="309" r:id="rId13"/>
    <p:sldId id="310" r:id="rId14"/>
    <p:sldId id="311" r:id="rId15"/>
    <p:sldId id="312" r:id="rId16"/>
    <p:sldId id="313" r:id="rId17"/>
    <p:sldId id="315" r:id="rId18"/>
    <p:sldId id="264" r:id="rId19"/>
    <p:sldId id="297" r:id="rId20"/>
    <p:sldId id="301" r:id="rId21"/>
    <p:sldId id="314" r:id="rId22"/>
    <p:sldId id="267" r:id="rId23"/>
    <p:sldId id="299" r:id="rId24"/>
    <p:sldId id="300" r:id="rId25"/>
    <p:sldId id="265" r:id="rId26"/>
    <p:sldId id="266" r:id="rId27"/>
    <p:sldId id="269" r:id="rId28"/>
    <p:sldId id="270" r:id="rId29"/>
    <p:sldId id="272" r:id="rId30"/>
    <p:sldId id="273" r:id="rId31"/>
    <p:sldId id="274" r:id="rId32"/>
    <p:sldId id="275" r:id="rId33"/>
    <p:sldId id="276" r:id="rId34"/>
    <p:sldId id="277" r:id="rId35"/>
    <p:sldId id="278" r:id="rId36"/>
    <p:sldId id="279" r:id="rId37"/>
    <p:sldId id="280" r:id="rId38"/>
    <p:sldId id="302" r:id="rId39"/>
    <p:sldId id="303" r:id="rId40"/>
    <p:sldId id="281" r:id="rId41"/>
    <p:sldId id="283" r:id="rId42"/>
    <p:sldId id="284" r:id="rId43"/>
    <p:sldId id="285" r:id="rId44"/>
    <p:sldId id="286" r:id="rId45"/>
    <p:sldId id="306" r:id="rId46"/>
    <p:sldId id="290" r:id="rId47"/>
    <p:sldId id="294" r:id="rId48"/>
    <p:sldId id="295" r:id="rId49"/>
    <p:sldId id="308" r:id="rId50"/>
  </p:sldIdLst>
  <p:sldSz cx="12192000" cy="6858000"/>
  <p:notesSz cx="6858000" cy="9144000"/>
  <p:embeddedFontLst>
    <p:embeddedFont>
      <p:font typeface="Corbel" panose="020B0503020204020204" pitchFamily="34" charset="0"/>
      <p:regular r:id="rId52"/>
      <p:bold r:id="rId53"/>
      <p:italic r:id="rId54"/>
      <p:boldItalic r:id="rId55"/>
    </p:embeddedFont>
    <p:embeddedFont>
      <p:font typeface="Calibri" panose="020F0502020204030204" pitchFamily="34" charset="0"/>
      <p:regular r:id="rId56"/>
      <p:bold r:id="rId57"/>
      <p:italic r:id="rId58"/>
      <p:boldItalic r:id="rId59"/>
    </p:embeddedFont>
    <p:embeddedFont>
      <p:font typeface="Inter" panose="020B0604020202020204" charset="0"/>
      <p:regular r:id="rId60"/>
      <p:bold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110cb99a7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g1110cb99a7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671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110cb99a7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1110cb99a7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6904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110cb99a71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1110cb99a71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5537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6850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www.informit.com/articles/article.aspx?p=2093407&amp;seqNum=7#:~:text=The%20elastic%20disk%20provisioning%20architecture%20establishes%20a%20dynamic%20storage%20provisioning,storage%20that%20it%20actually%20uses.&amp;text=As%20part%20of%20the%20provisioning,%2Dprovisioned%20disks%20(2).</a:t>
            </a:r>
            <a:endParaRPr dirty="0"/>
          </a:p>
        </p:txBody>
      </p:sp>
      <p:sp>
        <p:nvSpPr>
          <p:cNvPr id="184" name="Google Shape;1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https://docs.vmware.com/en/VMware-vSphere/7.0/com.vmware.vsphere.storage.doc/GUID-8204A8D7-25B6-4DE2-A227-408C158A31DE.html</a:t>
            </a:r>
          </a:p>
          <a:p>
            <a:pPr marL="0" lvl="0" indent="0" algn="l" rtl="0">
              <a:spcBef>
                <a:spcPts val="0"/>
              </a:spcBef>
              <a:spcAft>
                <a:spcPts val="0"/>
              </a:spcAft>
              <a:buNone/>
            </a:pPr>
            <a:endParaRPr dirty="0"/>
          </a:p>
        </p:txBody>
      </p:sp>
      <p:sp>
        <p:nvSpPr>
          <p:cNvPr id="202" name="Google Shape;20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110cb99a71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110cb99a71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290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110cb99a71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110cb99a71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9950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110cb99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1110cb99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110cb99a7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g1110cb99a7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10cb99a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1110cb99a7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10cb99a7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g1110cb99a7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10cb99a71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10cb99a71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110cb99a71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110cb99a71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10cb99a7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1110cb99a7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369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15" name="Google Shape;15;p2"/>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4060136" y="-859736"/>
            <a:ext cx="4038600" cy="9872871"/>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75" name="Google Shape;75;p1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81850" y="2305050"/>
            <a:ext cx="5410200" cy="2324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152650" y="-247650"/>
            <a:ext cx="5410200" cy="74295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81" name="Google Shape;81;p12"/>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4"/>
          <p:cNvSpPr/>
          <p:nvPr/>
        </p:nvSpPr>
        <p:spPr>
          <a:xfrm>
            <a:off x="231140" y="243840"/>
            <a:ext cx="11724640" cy="6377939"/>
          </a:xfrm>
          <a:prstGeom prst="rect">
            <a:avLst/>
          </a:prstGeom>
          <a:solidFill>
            <a:schemeClr val="accent1"/>
          </a:solid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7200"/>
              <a:buFont typeface="Corbel"/>
              <a:buNone/>
              <a:defRPr sz="7200" b="1"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a:endParaRPr/>
          </a:p>
        </p:txBody>
      </p:sp>
      <p:sp>
        <p:nvSpPr>
          <p:cNvPr id="26" name="Google Shape;26;p4"/>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FFFFFF"/>
                </a:solidFill>
                <a:latin typeface="Corbel"/>
                <a:ea typeface="Corbel"/>
                <a:cs typeface="Corbel"/>
                <a:sym typeface="Corbel"/>
              </a:defRPr>
            </a:lvl1pPr>
            <a:lvl2pPr marL="0" marR="0" lvl="1" indent="0" algn="r">
              <a:spcBef>
                <a:spcPts val="0"/>
              </a:spcBef>
              <a:spcAft>
                <a:spcPts val="0"/>
              </a:spcAft>
              <a:buNone/>
              <a:defRPr sz="1200">
                <a:solidFill>
                  <a:srgbClr val="FFFFFF"/>
                </a:solidFill>
                <a:latin typeface="Corbel"/>
                <a:ea typeface="Corbel"/>
                <a:cs typeface="Corbel"/>
                <a:sym typeface="Corbel"/>
              </a:defRPr>
            </a:lvl2pPr>
            <a:lvl3pPr marL="0" marR="0" lvl="2" indent="0" algn="r">
              <a:spcBef>
                <a:spcPts val="0"/>
              </a:spcBef>
              <a:spcAft>
                <a:spcPts val="0"/>
              </a:spcAft>
              <a:buNone/>
              <a:defRPr sz="1200">
                <a:solidFill>
                  <a:srgbClr val="FFFFFF"/>
                </a:solidFill>
                <a:latin typeface="Corbel"/>
                <a:ea typeface="Corbel"/>
                <a:cs typeface="Corbel"/>
                <a:sym typeface="Corbel"/>
              </a:defRPr>
            </a:lvl3pPr>
            <a:lvl4pPr marL="0" marR="0" lvl="3" indent="0" algn="r">
              <a:spcBef>
                <a:spcPts val="0"/>
              </a:spcBef>
              <a:spcAft>
                <a:spcPts val="0"/>
              </a:spcAft>
              <a:buNone/>
              <a:defRPr sz="1200">
                <a:solidFill>
                  <a:srgbClr val="FFFFFF"/>
                </a:solidFill>
                <a:latin typeface="Corbel"/>
                <a:ea typeface="Corbel"/>
                <a:cs typeface="Corbel"/>
                <a:sym typeface="Corbel"/>
              </a:defRPr>
            </a:lvl4pPr>
            <a:lvl5pPr marL="0" marR="0" lvl="4" indent="0" algn="r">
              <a:spcBef>
                <a:spcPts val="0"/>
              </a:spcBef>
              <a:spcAft>
                <a:spcPts val="0"/>
              </a:spcAft>
              <a:buNone/>
              <a:defRPr sz="1200">
                <a:solidFill>
                  <a:srgbClr val="FFFFFF"/>
                </a:solidFill>
                <a:latin typeface="Corbel"/>
                <a:ea typeface="Corbel"/>
                <a:cs typeface="Corbel"/>
                <a:sym typeface="Corbel"/>
              </a:defRPr>
            </a:lvl5pPr>
            <a:lvl6pPr marL="0" marR="0" lvl="5" indent="0" algn="r">
              <a:spcBef>
                <a:spcPts val="0"/>
              </a:spcBef>
              <a:spcAft>
                <a:spcPts val="0"/>
              </a:spcAft>
              <a:buNone/>
              <a:defRPr sz="1200">
                <a:solidFill>
                  <a:srgbClr val="FFFFFF"/>
                </a:solidFill>
                <a:latin typeface="Corbel"/>
                <a:ea typeface="Corbel"/>
                <a:cs typeface="Corbel"/>
                <a:sym typeface="Corbel"/>
              </a:defRPr>
            </a:lvl6pPr>
            <a:lvl7pPr marL="0" marR="0" lvl="6" indent="0" algn="r">
              <a:spcBef>
                <a:spcPts val="0"/>
              </a:spcBef>
              <a:spcAft>
                <a:spcPts val="0"/>
              </a:spcAft>
              <a:buNone/>
              <a:defRPr sz="1200">
                <a:solidFill>
                  <a:srgbClr val="FFFFFF"/>
                </a:solidFill>
                <a:latin typeface="Corbel"/>
                <a:ea typeface="Corbel"/>
                <a:cs typeface="Corbel"/>
                <a:sym typeface="Corbel"/>
              </a:defRPr>
            </a:lvl7pPr>
            <a:lvl8pPr marL="0" marR="0" lvl="7" indent="0" algn="r">
              <a:spcBef>
                <a:spcPts val="0"/>
              </a:spcBef>
              <a:spcAft>
                <a:spcPts val="0"/>
              </a:spcAft>
              <a:buNone/>
              <a:defRPr sz="1200">
                <a:solidFill>
                  <a:srgbClr val="FFFFFF"/>
                </a:solidFill>
                <a:latin typeface="Corbel"/>
                <a:ea typeface="Corbel"/>
                <a:cs typeface="Corbel"/>
                <a:sym typeface="Corbel"/>
              </a:defRPr>
            </a:lvl8pPr>
            <a:lvl9pPr marL="0" marR="0" lvl="8" indent="0" algn="r">
              <a:spcBef>
                <a:spcPts val="0"/>
              </a:spcBef>
              <a:spcAft>
                <a:spcPts val="0"/>
              </a:spcAft>
              <a:buNone/>
              <a:defRPr sz="1200">
                <a:solidFill>
                  <a:srgbClr val="FFFFFF"/>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IN"/>
              <a:t>‹#›</a:t>
            </a:fld>
            <a:endParaRPr/>
          </a:p>
        </p:txBody>
      </p:sp>
      <p:cxnSp>
        <p:nvCxnSpPr>
          <p:cNvPr id="29" name="Google Shape;29;p4"/>
          <p:cNvCxnSpPr/>
          <p:nvPr/>
        </p:nvCxnSpPr>
        <p:spPr>
          <a:xfrm>
            <a:off x="1978660" y="3733800"/>
            <a:ext cx="8229601" cy="0"/>
          </a:xfrm>
          <a:prstGeom prst="straightConnector1">
            <a:avLst/>
          </a:prstGeom>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1106424" y="1173575"/>
            <a:ext cx="996696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chemeClr val="accent1"/>
              </a:buClr>
              <a:buSzPts val="7200"/>
              <a:buFont typeface="Corbel"/>
              <a:buNone/>
              <a:defRPr sz="7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1709928" y="4154520"/>
            <a:ext cx="8769096" cy="1363806"/>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400"/>
              </a:spcBef>
              <a:spcAft>
                <a:spcPts val="0"/>
              </a:spcAft>
              <a:buSzPts val="1760"/>
              <a:buNone/>
              <a:defRPr sz="2200">
                <a:solidFill>
                  <a:schemeClr val="accent1"/>
                </a:solidFill>
              </a:defRPr>
            </a:lvl1pPr>
            <a:lvl2pPr marL="914400" lvl="1" indent="-228600" algn="l">
              <a:lnSpc>
                <a:spcPct val="90000"/>
              </a:lnSpc>
              <a:spcBef>
                <a:spcPts val="200"/>
              </a:spcBef>
              <a:spcAft>
                <a:spcPts val="0"/>
              </a:spcAft>
              <a:buSzPts val="1440"/>
              <a:buNone/>
              <a:defRPr sz="1800">
                <a:solidFill>
                  <a:srgbClr val="888888"/>
                </a:solidFill>
              </a:defRPr>
            </a:lvl2pPr>
            <a:lvl3pPr marL="1371600" lvl="2" indent="-228600" algn="l">
              <a:lnSpc>
                <a:spcPct val="90000"/>
              </a:lnSpc>
              <a:spcBef>
                <a:spcPts val="400"/>
              </a:spcBef>
              <a:spcAft>
                <a:spcPts val="0"/>
              </a:spcAft>
              <a:buSzPts val="1280"/>
              <a:buNone/>
              <a:defRPr sz="1600">
                <a:solidFill>
                  <a:srgbClr val="888888"/>
                </a:solidFill>
              </a:defRPr>
            </a:lvl3pPr>
            <a:lvl4pPr marL="1828800" lvl="3" indent="-228600" algn="l">
              <a:lnSpc>
                <a:spcPct val="90000"/>
              </a:lnSpc>
              <a:spcBef>
                <a:spcPts val="400"/>
              </a:spcBef>
              <a:spcAft>
                <a:spcPts val="0"/>
              </a:spcAft>
              <a:buSzPts val="1120"/>
              <a:buNone/>
              <a:defRPr sz="1400">
                <a:solidFill>
                  <a:srgbClr val="888888"/>
                </a:solidFill>
              </a:defRPr>
            </a:lvl4pPr>
            <a:lvl5pPr marL="2286000" lvl="4" indent="-228600" algn="l">
              <a:lnSpc>
                <a:spcPct val="90000"/>
              </a:lnSpc>
              <a:spcBef>
                <a:spcPts val="400"/>
              </a:spcBef>
              <a:spcAft>
                <a:spcPts val="0"/>
              </a:spcAft>
              <a:buSzPts val="1120"/>
              <a:buNone/>
              <a:defRPr sz="1400">
                <a:solidFill>
                  <a:srgbClr val="888888"/>
                </a:solidFill>
              </a:defRPr>
            </a:lvl5pPr>
            <a:lvl6pPr marL="2743200" lvl="5" indent="-228600" algn="l">
              <a:lnSpc>
                <a:spcPct val="90000"/>
              </a:lnSpc>
              <a:spcBef>
                <a:spcPts val="400"/>
              </a:spcBef>
              <a:spcAft>
                <a:spcPts val="0"/>
              </a:spcAft>
              <a:buSzPts val="1120"/>
              <a:buNone/>
              <a:defRPr sz="1400">
                <a:solidFill>
                  <a:srgbClr val="888888"/>
                </a:solidFill>
              </a:defRPr>
            </a:lvl6pPr>
            <a:lvl7pPr marL="3200400" lvl="6" indent="-228600" algn="l">
              <a:lnSpc>
                <a:spcPct val="90000"/>
              </a:lnSpc>
              <a:spcBef>
                <a:spcPts val="400"/>
              </a:spcBef>
              <a:spcAft>
                <a:spcPts val="0"/>
              </a:spcAft>
              <a:buSzPts val="1120"/>
              <a:buNone/>
              <a:defRPr sz="1400">
                <a:solidFill>
                  <a:srgbClr val="888888"/>
                </a:solidFill>
              </a:defRPr>
            </a:lvl7pPr>
            <a:lvl8pPr marL="3657600" lvl="7" indent="-228600" algn="l">
              <a:lnSpc>
                <a:spcPct val="90000"/>
              </a:lnSpc>
              <a:spcBef>
                <a:spcPts val="400"/>
              </a:spcBef>
              <a:spcAft>
                <a:spcPts val="0"/>
              </a:spcAft>
              <a:buSzPts val="1120"/>
              <a:buNone/>
              <a:defRPr sz="1400">
                <a:solidFill>
                  <a:srgbClr val="888888"/>
                </a:solidFill>
              </a:defRPr>
            </a:lvl8pPr>
            <a:lvl9pPr marL="4114800" lvl="8" indent="-228600" algn="l">
              <a:lnSpc>
                <a:spcPct val="90000"/>
              </a:lnSpc>
              <a:spcBef>
                <a:spcPts val="400"/>
              </a:spcBef>
              <a:spcAft>
                <a:spcPts val="400"/>
              </a:spcAft>
              <a:buSzPts val="1120"/>
              <a:buNone/>
              <a:defRPr sz="1400">
                <a:solidFill>
                  <a:srgbClr val="888888"/>
                </a:solidFill>
              </a:defRPr>
            </a:lvl9pPr>
          </a:lstStyle>
          <a:p>
            <a:endParaRPr/>
          </a:p>
        </p:txBody>
      </p:sp>
      <p:sp>
        <p:nvSpPr>
          <p:cNvPr id="33" name="Google Shape;33;p5"/>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cxnSp>
        <p:nvCxnSpPr>
          <p:cNvPr id="36" name="Google Shape;36;p5"/>
          <p:cNvCxnSpPr/>
          <p:nvPr/>
        </p:nvCxnSpPr>
        <p:spPr>
          <a:xfrm>
            <a:off x="1981200" y="4020408"/>
            <a:ext cx="8229601" cy="0"/>
          </a:xfrm>
          <a:prstGeom prst="straightConnector1">
            <a:avLst/>
          </a:prstGeom>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143000" y="2057399"/>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0" name="Google Shape;40;p6"/>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1" name="Google Shape;41;p6"/>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7" name="Google Shape;47;p7"/>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8" name="Google Shape;48;p7"/>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9" name="Google Shape;49;p7"/>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50" name="Google Shape;50;p7"/>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400"/>
              </a:spcBef>
              <a:spcAft>
                <a:spcPts val="0"/>
              </a:spcAft>
              <a:buSzPts val="2560"/>
              <a:buChar char="•"/>
              <a:defRPr sz="3200"/>
            </a:lvl1pPr>
            <a:lvl2pPr marL="914400" lvl="1" indent="-370840" algn="l">
              <a:lnSpc>
                <a:spcPct val="90000"/>
              </a:lnSpc>
              <a:spcBef>
                <a:spcPts val="200"/>
              </a:spcBef>
              <a:spcAft>
                <a:spcPts val="0"/>
              </a:spcAft>
              <a:buSzPts val="2240"/>
              <a:buChar char="•"/>
              <a:defRPr sz="2800"/>
            </a:lvl2pPr>
            <a:lvl3pPr marL="1371600" lvl="2" indent="-350519" algn="l">
              <a:lnSpc>
                <a:spcPct val="90000"/>
              </a:lnSpc>
              <a:spcBef>
                <a:spcPts val="400"/>
              </a:spcBef>
              <a:spcAft>
                <a:spcPts val="0"/>
              </a:spcAft>
              <a:buSzPts val="1920"/>
              <a:buChar char="•"/>
              <a:defRPr sz="2400"/>
            </a:lvl3pPr>
            <a:lvl4pPr marL="1828800" lvl="3" indent="-330200" algn="l">
              <a:lnSpc>
                <a:spcPct val="90000"/>
              </a:lnSpc>
              <a:spcBef>
                <a:spcPts val="400"/>
              </a:spcBef>
              <a:spcAft>
                <a:spcPts val="0"/>
              </a:spcAft>
              <a:buSzPts val="1600"/>
              <a:buChar char="•"/>
              <a:defRPr sz="2000"/>
            </a:lvl4pPr>
            <a:lvl5pPr marL="2286000" lvl="4" indent="-330200" algn="l">
              <a:lnSpc>
                <a:spcPct val="90000"/>
              </a:lnSpc>
              <a:spcBef>
                <a:spcPts val="400"/>
              </a:spcBef>
              <a:spcAft>
                <a:spcPts val="0"/>
              </a:spcAft>
              <a:buSzPts val="1600"/>
              <a:buChar char="•"/>
              <a:defRPr sz="2000"/>
            </a:lvl5pPr>
            <a:lvl6pPr marL="2743200" lvl="5" indent="-330200" algn="l">
              <a:lnSpc>
                <a:spcPct val="90000"/>
              </a:lnSpc>
              <a:spcBef>
                <a:spcPts val="400"/>
              </a:spcBef>
              <a:spcAft>
                <a:spcPts val="0"/>
              </a:spcAft>
              <a:buSzPts val="1600"/>
              <a:buChar char="•"/>
              <a:defRPr sz="2000"/>
            </a:lvl6pPr>
            <a:lvl7pPr marL="3200400" lvl="6" indent="-330200" algn="l">
              <a:lnSpc>
                <a:spcPct val="90000"/>
              </a:lnSpc>
              <a:spcBef>
                <a:spcPts val="400"/>
              </a:spcBef>
              <a:spcAft>
                <a:spcPts val="0"/>
              </a:spcAft>
              <a:buSzPts val="1600"/>
              <a:buChar char="•"/>
              <a:defRPr sz="2000"/>
            </a:lvl7pPr>
            <a:lvl8pPr marL="3657600" lvl="7" indent="-330200" algn="l">
              <a:lnSpc>
                <a:spcPct val="90000"/>
              </a:lnSpc>
              <a:spcBef>
                <a:spcPts val="400"/>
              </a:spcBef>
              <a:spcAft>
                <a:spcPts val="0"/>
              </a:spcAft>
              <a:buSzPts val="1600"/>
              <a:buChar char="•"/>
              <a:defRPr sz="2000"/>
            </a:lvl8pPr>
            <a:lvl9pPr marL="4114800" lvl="8" indent="-330200" algn="l">
              <a:lnSpc>
                <a:spcPct val="90000"/>
              </a:lnSpc>
              <a:spcBef>
                <a:spcPts val="400"/>
              </a:spcBef>
              <a:spcAft>
                <a:spcPts val="400"/>
              </a:spcAft>
              <a:buSzPts val="1600"/>
              <a:buChar char="•"/>
              <a:defRPr sz="2000"/>
            </a:lvl9pPr>
          </a:lstStyle>
          <a:p>
            <a:endParaRPr/>
          </a:p>
        </p:txBody>
      </p:sp>
      <p:sp>
        <p:nvSpPr>
          <p:cNvPr id="61" name="Google Shape;61;p9"/>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2" name="Google Shape;62;p9"/>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413248" y="1069847"/>
            <a:ext cx="6099048" cy="4800600"/>
          </a:xfrm>
          <a:prstGeom prst="rect">
            <a:avLst/>
          </a:prstGeom>
          <a:noFill/>
          <a:ln>
            <a:noFill/>
          </a:ln>
        </p:spPr>
      </p:sp>
      <p:sp>
        <p:nvSpPr>
          <p:cNvPr id="68" name="Google Shape;68;p10"/>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9" name="Google Shape;69;p1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231140" y="243840"/>
            <a:ext cx="11724640" cy="637793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400"/>
              <a:buFont typeface="Corbel"/>
              <a:buNone/>
              <a:defRPr sz="44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marR="0" lvl="0" indent="-340360" algn="l" rtl="0">
              <a:lnSpc>
                <a:spcPct val="90000"/>
              </a:lnSpc>
              <a:spcBef>
                <a:spcPts val="1400"/>
              </a:spcBef>
              <a:spcAft>
                <a:spcPts val="0"/>
              </a:spcAft>
              <a:buClr>
                <a:schemeClr val="accent1"/>
              </a:buClr>
              <a:buSzPts val="1760"/>
              <a:buFont typeface="Corbel"/>
              <a:buChar char="•"/>
              <a:defRPr sz="2200" b="0" i="0" u="none" strike="noStrike" cap="none">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9" name="Google Shape;9;p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0" name="Google Shape;10;p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accent1"/>
                </a:solidFill>
                <a:latin typeface="Corbel"/>
                <a:ea typeface="Corbel"/>
                <a:cs typeface="Corbel"/>
                <a:sym typeface="Corbel"/>
              </a:defRPr>
            </a:lvl1pPr>
            <a:lvl2pPr marL="0" marR="0" lvl="1" indent="0" algn="r" rtl="0">
              <a:spcBef>
                <a:spcPts val="0"/>
              </a:spcBef>
              <a:spcAft>
                <a:spcPts val="0"/>
              </a:spcAft>
              <a:buNone/>
              <a:defRPr sz="1200" b="0" i="0" u="none" strike="noStrike" cap="none">
                <a:solidFill>
                  <a:schemeClr val="accent1"/>
                </a:solidFill>
                <a:latin typeface="Corbel"/>
                <a:ea typeface="Corbel"/>
                <a:cs typeface="Corbel"/>
                <a:sym typeface="Corbel"/>
              </a:defRPr>
            </a:lvl2pPr>
            <a:lvl3pPr marL="0" marR="0" lvl="2" indent="0" algn="r" rtl="0">
              <a:spcBef>
                <a:spcPts val="0"/>
              </a:spcBef>
              <a:spcAft>
                <a:spcPts val="0"/>
              </a:spcAft>
              <a:buNone/>
              <a:defRPr sz="1200" b="0" i="0" u="none" strike="noStrike" cap="none">
                <a:solidFill>
                  <a:schemeClr val="accent1"/>
                </a:solidFill>
                <a:latin typeface="Corbel"/>
                <a:ea typeface="Corbel"/>
                <a:cs typeface="Corbel"/>
                <a:sym typeface="Corbel"/>
              </a:defRPr>
            </a:lvl3pPr>
            <a:lvl4pPr marL="0" marR="0" lvl="3" indent="0" algn="r" rtl="0">
              <a:spcBef>
                <a:spcPts val="0"/>
              </a:spcBef>
              <a:spcAft>
                <a:spcPts val="0"/>
              </a:spcAft>
              <a:buNone/>
              <a:defRPr sz="1200" b="0" i="0" u="none" strike="noStrike" cap="none">
                <a:solidFill>
                  <a:schemeClr val="accent1"/>
                </a:solidFill>
                <a:latin typeface="Corbel"/>
                <a:ea typeface="Corbel"/>
                <a:cs typeface="Corbel"/>
                <a:sym typeface="Corbel"/>
              </a:defRPr>
            </a:lvl4pPr>
            <a:lvl5pPr marL="0" marR="0" lvl="4" indent="0" algn="r" rtl="0">
              <a:spcBef>
                <a:spcPts val="0"/>
              </a:spcBef>
              <a:spcAft>
                <a:spcPts val="0"/>
              </a:spcAft>
              <a:buNone/>
              <a:defRPr sz="1200" b="0" i="0" u="none" strike="noStrike" cap="none">
                <a:solidFill>
                  <a:schemeClr val="accent1"/>
                </a:solidFill>
                <a:latin typeface="Corbel"/>
                <a:ea typeface="Corbel"/>
                <a:cs typeface="Corbel"/>
                <a:sym typeface="Corbel"/>
              </a:defRPr>
            </a:lvl5pPr>
            <a:lvl6pPr marL="0" marR="0" lvl="5" indent="0" algn="r" rtl="0">
              <a:spcBef>
                <a:spcPts val="0"/>
              </a:spcBef>
              <a:spcAft>
                <a:spcPts val="0"/>
              </a:spcAft>
              <a:buNone/>
              <a:defRPr sz="1200" b="0" i="0" u="none" strike="noStrike" cap="none">
                <a:solidFill>
                  <a:schemeClr val="accent1"/>
                </a:solidFill>
                <a:latin typeface="Corbel"/>
                <a:ea typeface="Corbel"/>
                <a:cs typeface="Corbel"/>
                <a:sym typeface="Corbel"/>
              </a:defRPr>
            </a:lvl6pPr>
            <a:lvl7pPr marL="0" marR="0" lvl="6" indent="0" algn="r" rtl="0">
              <a:spcBef>
                <a:spcPts val="0"/>
              </a:spcBef>
              <a:spcAft>
                <a:spcPts val="0"/>
              </a:spcAft>
              <a:buNone/>
              <a:defRPr sz="1200" b="0" i="0" u="none" strike="noStrike" cap="none">
                <a:solidFill>
                  <a:schemeClr val="accent1"/>
                </a:solidFill>
                <a:latin typeface="Corbel"/>
                <a:ea typeface="Corbel"/>
                <a:cs typeface="Corbel"/>
                <a:sym typeface="Corbel"/>
              </a:defRPr>
            </a:lvl7pPr>
            <a:lvl8pPr marL="0" marR="0" lvl="7" indent="0" algn="r" rtl="0">
              <a:spcBef>
                <a:spcPts val="0"/>
              </a:spcBef>
              <a:spcAft>
                <a:spcPts val="0"/>
              </a:spcAft>
              <a:buNone/>
              <a:defRPr sz="1200" b="0" i="0" u="none" strike="noStrike" cap="none">
                <a:solidFill>
                  <a:schemeClr val="accent1"/>
                </a:solidFill>
                <a:latin typeface="Corbel"/>
                <a:ea typeface="Corbel"/>
                <a:cs typeface="Corbel"/>
                <a:sym typeface="Corbel"/>
              </a:defRPr>
            </a:lvl8pPr>
            <a:lvl9pPr marL="0" marR="0" lvl="8" indent="0" algn="r" rtl="0">
              <a:spcBef>
                <a:spcPts val="0"/>
              </a:spcBef>
              <a:spcAft>
                <a:spcPts val="0"/>
              </a:spcAft>
              <a:buNone/>
              <a:defRPr sz="1200" b="0"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ematext.com/blog/cloud-monitoring-too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401833" y="293956"/>
            <a:ext cx="10972800" cy="7414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orbel"/>
              <a:buNone/>
            </a:pPr>
            <a:r>
              <a:rPr lang="en-IN">
                <a:solidFill>
                  <a:srgbClr val="FF0000"/>
                </a:solidFill>
              </a:rPr>
              <a:t>In this chapter we will learn</a:t>
            </a:r>
            <a:endParaRPr>
              <a:solidFill>
                <a:srgbClr val="FF0000"/>
              </a:solidFill>
            </a:endParaRPr>
          </a:p>
        </p:txBody>
      </p:sp>
      <p:sp>
        <p:nvSpPr>
          <p:cNvPr id="89" name="Google Shape;89;p13"/>
          <p:cNvSpPr txBox="1">
            <a:spLocks noGrp="1"/>
          </p:cNvSpPr>
          <p:nvPr>
            <p:ph type="body" idx="1"/>
          </p:nvPr>
        </p:nvSpPr>
        <p:spPr>
          <a:xfrm>
            <a:off x="1584960" y="1035424"/>
            <a:ext cx="10220960" cy="5459506"/>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SzPct val="80000"/>
              <a:buNone/>
            </a:pPr>
            <a:r>
              <a:rPr lang="en-IN" sz="2400" b="1"/>
              <a:t>Exploring the cloud computing stack</a:t>
            </a:r>
            <a:endParaRPr sz="2400"/>
          </a:p>
          <a:p>
            <a:pPr marL="0" lvl="0" indent="0" algn="l" rtl="0">
              <a:lnSpc>
                <a:spcPct val="90000"/>
              </a:lnSpc>
              <a:spcBef>
                <a:spcPts val="1400"/>
              </a:spcBef>
              <a:spcAft>
                <a:spcPts val="0"/>
              </a:spcAft>
              <a:buSzPct val="80000"/>
              <a:buNone/>
            </a:pPr>
            <a:r>
              <a:rPr lang="en-IN" sz="2400" b="1"/>
              <a:t>Connecting to cloud</a:t>
            </a:r>
            <a:endParaRPr/>
          </a:p>
          <a:p>
            <a:pPr marL="0" lvl="0" indent="0" algn="l" rtl="0">
              <a:lnSpc>
                <a:spcPct val="90000"/>
              </a:lnSpc>
              <a:spcBef>
                <a:spcPts val="1400"/>
              </a:spcBef>
              <a:spcAft>
                <a:spcPts val="0"/>
              </a:spcAft>
              <a:buSzPct val="80000"/>
              <a:buNone/>
            </a:pPr>
            <a:r>
              <a:rPr lang="en-IN" sz="2400" b="1"/>
              <a:t>Understanding cloud architecture </a:t>
            </a:r>
            <a:endParaRPr/>
          </a:p>
          <a:p>
            <a:pPr marL="0" lvl="0" indent="0" algn="l" rtl="0">
              <a:lnSpc>
                <a:spcPct val="90000"/>
              </a:lnSpc>
              <a:spcBef>
                <a:spcPts val="1400"/>
              </a:spcBef>
              <a:spcAft>
                <a:spcPts val="0"/>
              </a:spcAft>
              <a:buSzPct val="80000"/>
              <a:buNone/>
            </a:pPr>
            <a:r>
              <a:rPr lang="en-IN" sz="2400"/>
              <a:t>	Workload distribution architecture,</a:t>
            </a:r>
            <a:endParaRPr/>
          </a:p>
          <a:p>
            <a:pPr marL="0" lvl="0" indent="0" algn="l" rtl="0">
              <a:lnSpc>
                <a:spcPct val="90000"/>
              </a:lnSpc>
              <a:spcBef>
                <a:spcPts val="1400"/>
              </a:spcBef>
              <a:spcAft>
                <a:spcPts val="0"/>
              </a:spcAft>
              <a:buSzPct val="80000"/>
              <a:buNone/>
            </a:pPr>
            <a:r>
              <a:rPr lang="en-IN" sz="2400"/>
              <a:t>	Cloud bursting architecture, </a:t>
            </a:r>
            <a:endParaRPr/>
          </a:p>
          <a:p>
            <a:pPr marL="0" lvl="0" indent="0" algn="l" rtl="0">
              <a:lnSpc>
                <a:spcPct val="90000"/>
              </a:lnSpc>
              <a:spcBef>
                <a:spcPts val="1400"/>
              </a:spcBef>
              <a:spcAft>
                <a:spcPts val="0"/>
              </a:spcAft>
              <a:buSzPct val="80000"/>
              <a:buNone/>
            </a:pPr>
            <a:r>
              <a:rPr lang="en-IN" sz="2400"/>
              <a:t>	Disk provisioning architecture, </a:t>
            </a:r>
            <a:endParaRPr/>
          </a:p>
          <a:p>
            <a:pPr marL="0" lvl="0" indent="0" algn="l" rtl="0">
              <a:lnSpc>
                <a:spcPct val="90000"/>
              </a:lnSpc>
              <a:spcBef>
                <a:spcPts val="1400"/>
              </a:spcBef>
              <a:spcAft>
                <a:spcPts val="0"/>
              </a:spcAft>
              <a:buSzPct val="80000"/>
              <a:buNone/>
            </a:pPr>
            <a:r>
              <a:rPr lang="en-IN" sz="2400"/>
              <a:t>	Dynamic failure detection and recovery architecture</a:t>
            </a:r>
            <a:endParaRPr/>
          </a:p>
          <a:p>
            <a:pPr marL="0" lvl="0" indent="0" algn="l" rtl="0">
              <a:lnSpc>
                <a:spcPct val="90000"/>
              </a:lnSpc>
              <a:spcBef>
                <a:spcPts val="1400"/>
              </a:spcBef>
              <a:spcAft>
                <a:spcPts val="0"/>
              </a:spcAft>
              <a:buSzPct val="80000"/>
              <a:buNone/>
            </a:pPr>
            <a:r>
              <a:rPr lang="en-IN" sz="2400" b="1"/>
              <a:t>Capacity planning</a:t>
            </a:r>
            <a:endParaRPr sz="2400"/>
          </a:p>
          <a:p>
            <a:pPr marL="0" lvl="0" indent="0" algn="l" rtl="0">
              <a:lnSpc>
                <a:spcPct val="90000"/>
              </a:lnSpc>
              <a:spcBef>
                <a:spcPts val="1400"/>
              </a:spcBef>
              <a:spcAft>
                <a:spcPts val="0"/>
              </a:spcAft>
              <a:buSzPct val="80000"/>
              <a:buNone/>
            </a:pPr>
            <a:r>
              <a:rPr lang="en-IN" sz="2400" b="1"/>
              <a:t>Cloud mechanisms </a:t>
            </a:r>
            <a:r>
              <a:rPr lang="en-IN" sz="2400"/>
              <a:t>: </a:t>
            </a:r>
            <a:endParaRPr/>
          </a:p>
          <a:p>
            <a:pPr marL="0" lvl="0" indent="0" algn="l" rtl="0">
              <a:lnSpc>
                <a:spcPct val="90000"/>
              </a:lnSpc>
              <a:spcBef>
                <a:spcPts val="1400"/>
              </a:spcBef>
              <a:spcAft>
                <a:spcPts val="0"/>
              </a:spcAft>
              <a:buSzPct val="80000"/>
              <a:buNone/>
            </a:pPr>
            <a:r>
              <a:rPr lang="en-IN" sz="2400"/>
              <a:t>	Automated scaling listerner, </a:t>
            </a:r>
            <a:endParaRPr/>
          </a:p>
          <a:p>
            <a:pPr marL="0" lvl="0" indent="0" algn="l" rtl="0">
              <a:lnSpc>
                <a:spcPct val="90000"/>
              </a:lnSpc>
              <a:spcBef>
                <a:spcPts val="1400"/>
              </a:spcBef>
              <a:spcAft>
                <a:spcPts val="0"/>
              </a:spcAft>
              <a:buSzPct val="80000"/>
              <a:buNone/>
            </a:pPr>
            <a:r>
              <a:rPr lang="en-IN" sz="2400"/>
              <a:t>	Load balancer, </a:t>
            </a:r>
            <a:endParaRPr/>
          </a:p>
          <a:p>
            <a:pPr marL="0" lvl="0" indent="0" algn="l" rtl="0">
              <a:lnSpc>
                <a:spcPct val="90000"/>
              </a:lnSpc>
              <a:spcBef>
                <a:spcPts val="1400"/>
              </a:spcBef>
              <a:spcAft>
                <a:spcPts val="0"/>
              </a:spcAft>
              <a:buSzPct val="80000"/>
              <a:buNone/>
            </a:pPr>
            <a:r>
              <a:rPr lang="en-IN" sz="2400"/>
              <a:t>	Pay-per-use monitor, Audit monitor, SLA monitor, </a:t>
            </a:r>
            <a:endParaRPr/>
          </a:p>
          <a:p>
            <a:pPr marL="0" lvl="0" indent="0" algn="l" rtl="0">
              <a:lnSpc>
                <a:spcPct val="90000"/>
              </a:lnSpc>
              <a:spcBef>
                <a:spcPts val="1400"/>
              </a:spcBef>
              <a:spcAft>
                <a:spcPts val="0"/>
              </a:spcAft>
              <a:buSzPct val="80000"/>
              <a:buNone/>
            </a:pPr>
            <a:r>
              <a:rPr lang="en-IN" sz="2400"/>
              <a:t>	Fail-over Systems, Resource Cluster</a:t>
            </a:r>
            <a:endParaRPr sz="2400"/>
          </a:p>
        </p:txBody>
      </p:sp>
      <p:sp>
        <p:nvSpPr>
          <p:cNvPr id="3" name="TextBox 2">
            <a:extLst>
              <a:ext uri="{FF2B5EF4-FFF2-40B4-BE49-F238E27FC236}">
                <a16:creationId xmlns:a16="http://schemas.microsoft.com/office/drawing/2014/main" id="{97690EF8-AF79-681C-32BB-280102002402}"/>
              </a:ext>
            </a:extLst>
          </p:cNvPr>
          <p:cNvSpPr txBox="1"/>
          <p:nvPr/>
        </p:nvSpPr>
        <p:spPr>
          <a:xfrm>
            <a:off x="9810362" y="6256267"/>
            <a:ext cx="2381638" cy="307777"/>
          </a:xfrm>
          <a:prstGeom prst="rect">
            <a:avLst/>
          </a:prstGeom>
          <a:noFill/>
        </p:spPr>
        <p:txBody>
          <a:bodyPr wrap="square">
            <a:spAutoFit/>
          </a:bodyPr>
          <a:lstStyle/>
          <a:p>
            <a:r>
              <a:rPr lang="en-US" dirty="0"/>
              <a:t>Abhishek </a:t>
            </a:r>
            <a:r>
              <a:rPr lang="en-US" dirty="0" err="1"/>
              <a:t>Bhattacherjee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p:nvPr/>
        </p:nvSpPr>
        <p:spPr>
          <a:xfrm>
            <a:off x="1075765" y="696988"/>
            <a:ext cx="10192869" cy="526297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100" b="0" i="0" u="none" strike="noStrike" cap="none" dirty="0">
                <a:solidFill>
                  <a:srgbClr val="000000"/>
                </a:solidFill>
                <a:latin typeface="Corbel"/>
                <a:ea typeface="Corbel"/>
                <a:cs typeface="Corbel"/>
                <a:sym typeface="Corbel"/>
              </a:rPr>
              <a:t>In addition to the base load balancer mechanism, and the virtual server and cloud storage device mechanisms to which load balancing can be applied, the following mechanisms can also be part of this cloud architecture:</a:t>
            </a:r>
            <a:endParaRPr dirty="0"/>
          </a:p>
          <a:p>
            <a:pPr marL="0" marR="0" lvl="0" indent="0" algn="just" rtl="0">
              <a:spcBef>
                <a:spcPts val="0"/>
              </a:spcBef>
              <a:spcAft>
                <a:spcPts val="0"/>
              </a:spcAft>
              <a:buNone/>
            </a:pPr>
            <a:r>
              <a:rPr lang="en-IN" sz="2100" b="0" i="1" u="none" strike="noStrike" cap="none" dirty="0">
                <a:solidFill>
                  <a:srgbClr val="FF0000"/>
                </a:solidFill>
                <a:latin typeface="Corbel"/>
                <a:ea typeface="Corbel"/>
                <a:cs typeface="Corbel"/>
                <a:sym typeface="Corbel"/>
              </a:rPr>
              <a:t>Audit Monitor</a:t>
            </a:r>
            <a:r>
              <a:rPr lang="en-IN" sz="2100" b="0" i="0" u="none" strike="noStrike" cap="none" dirty="0">
                <a:solidFill>
                  <a:srgbClr val="FF0000"/>
                </a:solidFill>
                <a:latin typeface="Corbel"/>
                <a:ea typeface="Corbel"/>
                <a:cs typeface="Corbel"/>
                <a:sym typeface="Corbel"/>
              </a:rPr>
              <a:t> – </a:t>
            </a:r>
            <a:r>
              <a:rPr lang="en-IN" sz="2100" b="0" i="0" u="none" strike="noStrike" cap="none" dirty="0">
                <a:solidFill>
                  <a:srgbClr val="000000"/>
                </a:solidFill>
                <a:latin typeface="Corbel"/>
                <a:ea typeface="Corbel"/>
                <a:cs typeface="Corbel"/>
                <a:sym typeface="Corbel"/>
              </a:rPr>
              <a:t>When distributing runtime workloads, the type and geographical location of the IT resources that process the data can determine whether monitoring is necessary to </a:t>
            </a:r>
            <a:r>
              <a:rPr lang="en-IN" sz="2100" b="0" i="0" u="none" strike="noStrike" cap="none" dirty="0" err="1">
                <a:solidFill>
                  <a:srgbClr val="000000"/>
                </a:solidFill>
                <a:latin typeface="Corbel"/>
                <a:ea typeface="Corbel"/>
                <a:cs typeface="Corbel"/>
                <a:sym typeface="Corbel"/>
              </a:rPr>
              <a:t>fulfill</a:t>
            </a:r>
            <a:r>
              <a:rPr lang="en-IN" sz="2100" b="0" i="0" u="none" strike="noStrike" cap="none" dirty="0">
                <a:solidFill>
                  <a:srgbClr val="000000"/>
                </a:solidFill>
                <a:latin typeface="Corbel"/>
                <a:ea typeface="Corbel"/>
                <a:cs typeface="Corbel"/>
                <a:sym typeface="Corbel"/>
              </a:rPr>
              <a:t> </a:t>
            </a:r>
            <a:r>
              <a:rPr lang="en-IN" sz="2100" b="1" i="0" u="none" strike="noStrike" cap="none" dirty="0">
                <a:solidFill>
                  <a:srgbClr val="000000"/>
                </a:solidFill>
                <a:latin typeface="Corbel"/>
                <a:ea typeface="Corbel"/>
                <a:cs typeface="Corbel"/>
                <a:sym typeface="Corbel"/>
              </a:rPr>
              <a:t>legal and regulatory requirements</a:t>
            </a:r>
            <a:r>
              <a:rPr lang="en-IN" sz="2100" b="0" i="0" u="none" strike="noStrike" cap="none" dirty="0">
                <a:solidFill>
                  <a:srgbClr val="000000"/>
                </a:solidFill>
                <a:latin typeface="Corbel"/>
                <a:ea typeface="Corbel"/>
                <a:cs typeface="Corbel"/>
                <a:sym typeface="Corbel"/>
              </a:rPr>
              <a:t>.</a:t>
            </a:r>
            <a:endParaRPr dirty="0"/>
          </a:p>
          <a:p>
            <a:pPr lvl="0" algn="just"/>
            <a:r>
              <a:rPr lang="en-IN" sz="2100" b="0" i="1" u="none" strike="noStrike" cap="none" dirty="0">
                <a:solidFill>
                  <a:srgbClr val="FF0000"/>
                </a:solidFill>
                <a:latin typeface="Corbel"/>
                <a:ea typeface="Corbel"/>
                <a:cs typeface="Corbel"/>
                <a:sym typeface="Corbel"/>
              </a:rPr>
              <a:t>Cloud Usage Monitor</a:t>
            </a:r>
            <a:r>
              <a:rPr lang="en-IN" sz="2100" b="0" i="0" u="none" strike="noStrike" cap="none" dirty="0">
                <a:solidFill>
                  <a:srgbClr val="FF0000"/>
                </a:solidFill>
                <a:latin typeface="Corbel"/>
                <a:ea typeface="Corbel"/>
                <a:cs typeface="Corbel"/>
                <a:sym typeface="Corbel"/>
              </a:rPr>
              <a:t> – </a:t>
            </a:r>
            <a:r>
              <a:rPr lang="en-IN" sz="2100" b="0" i="0" u="none" strike="noStrike" cap="none" dirty="0">
                <a:solidFill>
                  <a:srgbClr val="000000"/>
                </a:solidFill>
                <a:latin typeface="Corbel"/>
                <a:ea typeface="Corbel"/>
                <a:cs typeface="Corbel"/>
                <a:sym typeface="Corbel"/>
              </a:rPr>
              <a:t>Various monitors can be involved to carry out runtime workload tracking and data processing</a:t>
            </a:r>
            <a:r>
              <a:rPr lang="en-IN" sz="2100" dirty="0">
                <a:latin typeface="Corbel"/>
                <a:ea typeface="Corbel"/>
                <a:cs typeface="Corbel"/>
                <a:sym typeface="Corbel"/>
              </a:rPr>
              <a:t>.(</a:t>
            </a:r>
            <a:r>
              <a:rPr lang="en-IN" sz="2100" dirty="0">
                <a:latin typeface="Corbel"/>
                <a:ea typeface="Corbel"/>
                <a:cs typeface="Corbel"/>
                <a:sym typeface="Corbel"/>
                <a:hlinkClick r:id="rId3"/>
              </a:rPr>
              <a:t>https://sematext.com/blog/cloud-monitoring-tools/</a:t>
            </a:r>
            <a:r>
              <a:rPr lang="en-IN" sz="2100" dirty="0">
                <a:latin typeface="Corbel"/>
                <a:ea typeface="Corbel"/>
                <a:cs typeface="Corbel"/>
                <a:sym typeface="Corbel"/>
              </a:rPr>
              <a:t> )</a:t>
            </a:r>
            <a:endParaRPr dirty="0"/>
          </a:p>
          <a:p>
            <a:pPr marL="0" marR="0" lvl="0" indent="0" algn="just" rtl="0">
              <a:spcBef>
                <a:spcPts val="0"/>
              </a:spcBef>
              <a:spcAft>
                <a:spcPts val="0"/>
              </a:spcAft>
              <a:buNone/>
            </a:pPr>
            <a:r>
              <a:rPr lang="en-IN" sz="2100" b="0" i="1" u="none" strike="noStrike" cap="none" dirty="0">
                <a:solidFill>
                  <a:srgbClr val="FF0000"/>
                </a:solidFill>
                <a:latin typeface="Corbel"/>
                <a:ea typeface="Corbel"/>
                <a:cs typeface="Corbel"/>
                <a:sym typeface="Corbel"/>
              </a:rPr>
              <a:t>Hypervisor</a:t>
            </a:r>
            <a:r>
              <a:rPr lang="en-IN" sz="2100" b="0" i="0" u="none" strike="noStrike" cap="none" dirty="0">
                <a:solidFill>
                  <a:srgbClr val="FF0000"/>
                </a:solidFill>
                <a:latin typeface="Corbel"/>
                <a:ea typeface="Corbel"/>
                <a:cs typeface="Corbel"/>
                <a:sym typeface="Corbel"/>
              </a:rPr>
              <a:t> –</a:t>
            </a:r>
            <a:r>
              <a:rPr lang="en-IN" sz="2100" b="0" i="0" u="none" strike="noStrike" cap="none" dirty="0">
                <a:solidFill>
                  <a:srgbClr val="000000"/>
                </a:solidFill>
                <a:latin typeface="Corbel"/>
                <a:ea typeface="Corbel"/>
                <a:cs typeface="Corbel"/>
                <a:sym typeface="Corbel"/>
              </a:rPr>
              <a:t> Workloads between hypervisors and the virtual servers that they host may require distribution.</a:t>
            </a:r>
            <a:endParaRPr dirty="0"/>
          </a:p>
          <a:p>
            <a:pPr marL="0" marR="0" lvl="0" indent="0" algn="just" rtl="0">
              <a:spcBef>
                <a:spcPts val="0"/>
              </a:spcBef>
              <a:spcAft>
                <a:spcPts val="0"/>
              </a:spcAft>
              <a:buNone/>
            </a:pPr>
            <a:r>
              <a:rPr lang="en-IN" sz="2100" b="0" i="1" u="none" strike="noStrike" cap="none" dirty="0">
                <a:solidFill>
                  <a:srgbClr val="FF0000"/>
                </a:solidFill>
                <a:latin typeface="Corbel"/>
                <a:ea typeface="Corbel"/>
                <a:cs typeface="Corbel"/>
                <a:sym typeface="Corbel"/>
              </a:rPr>
              <a:t>Logical Network Perimeter</a:t>
            </a:r>
            <a:r>
              <a:rPr lang="en-IN" sz="2100" b="0" i="0" u="none" strike="noStrike" cap="none" dirty="0">
                <a:solidFill>
                  <a:srgbClr val="FF0000"/>
                </a:solidFill>
                <a:latin typeface="Corbel"/>
                <a:ea typeface="Corbel"/>
                <a:cs typeface="Corbel"/>
                <a:sym typeface="Corbel"/>
              </a:rPr>
              <a:t> – </a:t>
            </a:r>
            <a:r>
              <a:rPr lang="en-IN" sz="2100" b="0" i="0" u="none" strike="noStrike" cap="none" dirty="0">
                <a:solidFill>
                  <a:srgbClr val="000000"/>
                </a:solidFill>
                <a:latin typeface="Corbel"/>
                <a:ea typeface="Corbel"/>
                <a:cs typeface="Corbel"/>
                <a:sym typeface="Corbel"/>
              </a:rPr>
              <a:t>The logical network perimeter isolates cloud consumer network boundaries in relation to how and where workloads are distributed.</a:t>
            </a:r>
            <a:endParaRPr dirty="0"/>
          </a:p>
          <a:p>
            <a:pPr marL="0" marR="0" lvl="0" indent="0" algn="just" rtl="0">
              <a:spcBef>
                <a:spcPts val="0"/>
              </a:spcBef>
              <a:spcAft>
                <a:spcPts val="0"/>
              </a:spcAft>
              <a:buNone/>
            </a:pPr>
            <a:r>
              <a:rPr lang="en-IN" sz="2100" b="0" i="1" u="none" strike="noStrike" cap="none" dirty="0">
                <a:solidFill>
                  <a:srgbClr val="FF0000"/>
                </a:solidFill>
                <a:latin typeface="Corbel"/>
                <a:ea typeface="Corbel"/>
                <a:cs typeface="Corbel"/>
                <a:sym typeface="Corbel"/>
              </a:rPr>
              <a:t>Resource Cluster</a:t>
            </a:r>
            <a:r>
              <a:rPr lang="en-IN" sz="2100" b="0" i="0" u="none" strike="noStrike" cap="none" dirty="0">
                <a:solidFill>
                  <a:srgbClr val="FF0000"/>
                </a:solidFill>
                <a:latin typeface="Corbel"/>
                <a:ea typeface="Corbel"/>
                <a:cs typeface="Corbel"/>
                <a:sym typeface="Corbel"/>
              </a:rPr>
              <a:t> – </a:t>
            </a:r>
            <a:r>
              <a:rPr lang="en-IN" sz="2100" b="0" i="0" u="none" strike="noStrike" cap="none" dirty="0">
                <a:solidFill>
                  <a:srgbClr val="000000"/>
                </a:solidFill>
                <a:latin typeface="Corbel"/>
                <a:ea typeface="Corbel"/>
                <a:cs typeface="Corbel"/>
                <a:sym typeface="Corbel"/>
              </a:rPr>
              <a:t>Clustered IT resources in-active/active mode are commonly used to support workload balancing between different cluster nodes.</a:t>
            </a:r>
            <a:endParaRPr dirty="0"/>
          </a:p>
          <a:p>
            <a:pPr marL="0" marR="0" lvl="0" indent="0" algn="just" rtl="0">
              <a:spcBef>
                <a:spcPts val="0"/>
              </a:spcBef>
              <a:spcAft>
                <a:spcPts val="0"/>
              </a:spcAft>
              <a:buNone/>
            </a:pPr>
            <a:r>
              <a:rPr lang="en-IN" sz="2100" b="0" i="1" u="none" strike="noStrike" cap="none" dirty="0">
                <a:solidFill>
                  <a:srgbClr val="FF0000"/>
                </a:solidFill>
                <a:latin typeface="Corbel"/>
                <a:ea typeface="Corbel"/>
                <a:cs typeface="Corbel"/>
                <a:sym typeface="Corbel"/>
              </a:rPr>
              <a:t>Resource Replication</a:t>
            </a:r>
            <a:r>
              <a:rPr lang="en-IN" sz="2100" b="0" i="0" u="none" strike="noStrike" cap="none" dirty="0">
                <a:solidFill>
                  <a:srgbClr val="FF0000"/>
                </a:solidFill>
                <a:latin typeface="Corbel"/>
                <a:ea typeface="Corbel"/>
                <a:cs typeface="Corbel"/>
                <a:sym typeface="Corbel"/>
              </a:rPr>
              <a:t> – </a:t>
            </a:r>
            <a:r>
              <a:rPr lang="en-IN" sz="2100" b="0" i="0" u="none" strike="noStrike" cap="none" dirty="0">
                <a:solidFill>
                  <a:srgbClr val="000000"/>
                </a:solidFill>
                <a:latin typeface="Corbel"/>
                <a:ea typeface="Corbel"/>
                <a:cs typeface="Corbel"/>
                <a:sym typeface="Corbel"/>
              </a:rPr>
              <a:t>This mechanism can generate new instances of virtualized IT resources in response to runtime workload distribution demands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loud Computing Patterns | Mechanisms | Audit Monitor | Arcitura Patter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029" y="1159307"/>
            <a:ext cx="6936499" cy="414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193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4"/>
          <p:cNvSpPr/>
          <p:nvPr/>
        </p:nvSpPr>
        <p:spPr>
          <a:xfrm>
            <a:off x="300111" y="252680"/>
            <a:ext cx="11535600" cy="346033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r>
              <a:rPr lang="en-IN" sz="2400" b="1" i="0" u="none" strike="noStrike" cap="none" dirty="0">
                <a:solidFill>
                  <a:schemeClr val="dk1"/>
                </a:solidFill>
                <a:latin typeface="Calibri"/>
                <a:ea typeface="Calibri"/>
                <a:cs typeface="Calibri"/>
                <a:sym typeface="Calibri"/>
              </a:rPr>
              <a:t>Load Balancer</a:t>
            </a:r>
          </a:p>
          <a:p>
            <a:pPr marL="0" marR="0" lvl="0" indent="0" algn="just" rtl="0">
              <a:lnSpc>
                <a:spcPct val="100000"/>
              </a:lnSpc>
              <a:spcBef>
                <a:spcPts val="0"/>
              </a:spcBef>
              <a:spcAft>
                <a:spcPts val="0"/>
              </a:spcAft>
              <a:buClr>
                <a:schemeClr val="dk1"/>
              </a:buClr>
              <a:buSzPts val="2400"/>
              <a:buFont typeface="Calibri"/>
              <a:buNone/>
            </a:pPr>
            <a:r>
              <a:rPr lang="en-IN" sz="2000" b="0" i="0" u="none" strike="noStrike" cap="none" dirty="0">
                <a:solidFill>
                  <a:schemeClr val="dk1"/>
                </a:solidFill>
                <a:latin typeface="Calibri"/>
                <a:ea typeface="Calibri"/>
                <a:cs typeface="Calibri"/>
                <a:sym typeface="Calibri"/>
              </a:rPr>
              <a:t>The load balancer mechanism is a runtime agent with logic fundamentally based on the premise of employing horizontal scaling to balance a workload across two or more IT resources to increase performance and capacity beyond what a single IT resource can provide. Beyond simple division of labor algorithms, load balancers can perform a range of specialized runtime workload distribution functions that include:</a:t>
            </a:r>
            <a:endParaRPr sz="1200" dirty="0"/>
          </a:p>
          <a:p>
            <a:pPr marL="0" marR="0" lvl="0" indent="-152400" algn="just" rtl="0">
              <a:lnSpc>
                <a:spcPct val="100000"/>
              </a:lnSpc>
              <a:spcBef>
                <a:spcPts val="0"/>
              </a:spcBef>
              <a:spcAft>
                <a:spcPts val="0"/>
              </a:spcAft>
              <a:buClr>
                <a:schemeClr val="dk1"/>
              </a:buClr>
              <a:buSzPts val="2400"/>
              <a:buFont typeface="Calibri"/>
              <a:buChar char="•"/>
            </a:pPr>
            <a:r>
              <a:rPr lang="en-IN" sz="2000" b="0" i="1" u="none" strike="noStrike" cap="none" dirty="0">
                <a:solidFill>
                  <a:schemeClr val="dk1"/>
                </a:solidFill>
                <a:latin typeface="Calibri"/>
                <a:ea typeface="Calibri"/>
                <a:cs typeface="Calibri"/>
                <a:sym typeface="Calibri"/>
              </a:rPr>
              <a:t>Asymmetric Distribution</a:t>
            </a:r>
            <a:r>
              <a:rPr lang="en-IN" sz="2000" b="0" i="0" u="none" strike="noStrike" cap="none" dirty="0">
                <a:solidFill>
                  <a:schemeClr val="dk1"/>
                </a:solidFill>
                <a:latin typeface="Calibri"/>
                <a:ea typeface="Calibri"/>
                <a:cs typeface="Calibri"/>
                <a:sym typeface="Calibri"/>
              </a:rPr>
              <a:t> – larger workloads are issued to IT resources with higher processing capacities </a:t>
            </a:r>
            <a:endParaRPr sz="1200" dirty="0"/>
          </a:p>
          <a:p>
            <a:pPr marL="0" marR="0" lvl="0" indent="-152400" algn="just" rtl="0">
              <a:lnSpc>
                <a:spcPct val="100000"/>
              </a:lnSpc>
              <a:spcBef>
                <a:spcPts val="0"/>
              </a:spcBef>
              <a:spcAft>
                <a:spcPts val="0"/>
              </a:spcAft>
              <a:buClr>
                <a:schemeClr val="dk1"/>
              </a:buClr>
              <a:buSzPts val="2400"/>
              <a:buFont typeface="Calibri"/>
              <a:buChar char="•"/>
            </a:pPr>
            <a:r>
              <a:rPr lang="en-IN" sz="2000" b="0" i="1" u="none" strike="noStrike" cap="none" dirty="0">
                <a:solidFill>
                  <a:schemeClr val="dk1"/>
                </a:solidFill>
                <a:latin typeface="Calibri"/>
                <a:ea typeface="Calibri"/>
                <a:cs typeface="Calibri"/>
                <a:sym typeface="Calibri"/>
              </a:rPr>
              <a:t>Workload Prioritization</a:t>
            </a:r>
            <a:r>
              <a:rPr lang="en-IN" sz="2000" b="0" i="0" u="none" strike="noStrike" cap="none" dirty="0">
                <a:solidFill>
                  <a:schemeClr val="dk1"/>
                </a:solidFill>
                <a:latin typeface="Calibri"/>
                <a:ea typeface="Calibri"/>
                <a:cs typeface="Calibri"/>
                <a:sym typeface="Calibri"/>
              </a:rPr>
              <a:t> – workloads are scheduled, queued, discarded, and distributed workloads according to their priority levels </a:t>
            </a:r>
            <a:endParaRPr sz="1200" dirty="0"/>
          </a:p>
          <a:p>
            <a:pPr marL="0" marR="0" lvl="0" indent="-152400" algn="just" rtl="0">
              <a:lnSpc>
                <a:spcPct val="100000"/>
              </a:lnSpc>
              <a:spcBef>
                <a:spcPts val="0"/>
              </a:spcBef>
              <a:spcAft>
                <a:spcPts val="0"/>
              </a:spcAft>
              <a:buClr>
                <a:schemeClr val="dk1"/>
              </a:buClr>
              <a:buSzPts val="2400"/>
              <a:buFont typeface="Calibri"/>
              <a:buChar char="•"/>
            </a:pPr>
            <a:r>
              <a:rPr lang="en-IN" sz="2000" b="0" i="1" u="none" strike="noStrike" cap="none" dirty="0">
                <a:solidFill>
                  <a:schemeClr val="dk1"/>
                </a:solidFill>
                <a:latin typeface="Calibri"/>
                <a:ea typeface="Calibri"/>
                <a:cs typeface="Calibri"/>
                <a:sym typeface="Calibri"/>
              </a:rPr>
              <a:t>Content-Aware Distribution</a:t>
            </a:r>
            <a:r>
              <a:rPr lang="en-IN" sz="2000" b="0" i="0" u="none" strike="noStrike" cap="none" dirty="0">
                <a:solidFill>
                  <a:schemeClr val="dk1"/>
                </a:solidFill>
                <a:latin typeface="Calibri"/>
                <a:ea typeface="Calibri"/>
                <a:cs typeface="Calibri"/>
                <a:sym typeface="Calibri"/>
              </a:rPr>
              <a:t> – requests are distributed to different IT resources as dictated by the request content </a:t>
            </a:r>
            <a:endParaRPr sz="1200" dirty="0"/>
          </a:p>
          <a:p>
            <a:pPr marL="0" marR="0" lvl="0" indent="0" algn="just" rtl="0">
              <a:lnSpc>
                <a:spcPct val="100000"/>
              </a:lnSpc>
              <a:spcBef>
                <a:spcPts val="0"/>
              </a:spcBef>
              <a:spcAft>
                <a:spcPts val="0"/>
              </a:spcAft>
              <a:buClr>
                <a:schemeClr val="dk1"/>
              </a:buClr>
              <a:buSzPts val="2400"/>
              <a:buFont typeface="Calibri"/>
              <a:buNone/>
            </a:pPr>
            <a:endParaRPr sz="2000" b="0" i="0" u="none" strike="noStrike" cap="none" dirty="0">
              <a:solidFill>
                <a:schemeClr val="dk1"/>
              </a:solidFill>
              <a:latin typeface="Calibri"/>
              <a:ea typeface="Calibri"/>
              <a:cs typeface="Calibri"/>
              <a:sym typeface="Calibri"/>
            </a:endParaRPr>
          </a:p>
        </p:txBody>
      </p:sp>
      <p:pic>
        <p:nvPicPr>
          <p:cNvPr id="4100" name="Picture 4" descr="Load Balancing in Cloud Computing and Its Advant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4795" y="3381300"/>
            <a:ext cx="6000750" cy="28956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ystem Design - Horizontal and Vertical Scaling - GeeksforGee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075" y="3840480"/>
            <a:ext cx="5312720" cy="267407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821577" y="3713018"/>
            <a:ext cx="2793218" cy="28015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09451" y="3474719"/>
            <a:ext cx="5199018" cy="31612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8959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194" y="483326"/>
            <a:ext cx="11652068" cy="954107"/>
          </a:xfrm>
          <a:prstGeom prst="rect">
            <a:avLst/>
          </a:prstGeom>
        </p:spPr>
        <p:txBody>
          <a:bodyPr wrap="square">
            <a:spAutoFit/>
          </a:bodyPr>
          <a:lstStyle/>
          <a:p>
            <a:pPr algn="just"/>
            <a:r>
              <a:rPr lang="en-US" dirty="0">
                <a:solidFill>
                  <a:schemeClr val="bg2"/>
                </a:solidFill>
                <a:latin typeface="Roboto-Regular"/>
              </a:rPr>
              <a:t>A load balancer acts </a:t>
            </a:r>
            <a:r>
              <a:rPr lang="en-US" dirty="0">
                <a:solidFill>
                  <a:srgbClr val="343434"/>
                </a:solidFill>
                <a:latin typeface="Roboto-Regular"/>
              </a:rPr>
              <a:t>as the “traffic cop” sitting in front of your servers and routing client requests across all servers capable of fulfilling those requests in a manner that maximizes speed and capacity utilization and ensures that no one server is overworked, which could degrade performance. If a single server goes down, the load balancer redirects traffic to the remaining online servers. When a new server is added to the server group, the load balancer automatically starts to send requests to it.</a:t>
            </a:r>
            <a:endParaRPr lang="en-US" dirty="0"/>
          </a:p>
        </p:txBody>
      </p:sp>
      <p:sp>
        <p:nvSpPr>
          <p:cNvPr id="3" name="Rectangle 2"/>
          <p:cNvSpPr/>
          <p:nvPr/>
        </p:nvSpPr>
        <p:spPr>
          <a:xfrm>
            <a:off x="430283" y="1631397"/>
            <a:ext cx="11652068" cy="1384995"/>
          </a:xfrm>
          <a:prstGeom prst="rect">
            <a:avLst/>
          </a:prstGeom>
        </p:spPr>
        <p:txBody>
          <a:bodyPr wrap="square">
            <a:spAutoFit/>
          </a:bodyPr>
          <a:lstStyle/>
          <a:p>
            <a:pPr fontAlgn="base"/>
            <a:r>
              <a:rPr lang="en-US" dirty="0">
                <a:solidFill>
                  <a:srgbClr val="343434"/>
                </a:solidFill>
                <a:latin typeface="Roboto-Regular"/>
              </a:rPr>
              <a:t>In this manner, a load balancer performs the following functions:</a:t>
            </a:r>
          </a:p>
          <a:p>
            <a:pPr fontAlgn="base">
              <a:buFont typeface="Arial" panose="020B0604020202020204" pitchFamily="34" charset="0"/>
              <a:buChar char="•"/>
            </a:pPr>
            <a:r>
              <a:rPr lang="en-US" dirty="0">
                <a:solidFill>
                  <a:srgbClr val="343434"/>
                </a:solidFill>
                <a:latin typeface="inherit"/>
              </a:rPr>
              <a:t>Distributes client requests or network load efficiently across multiple servers</a:t>
            </a:r>
          </a:p>
          <a:p>
            <a:pPr fontAlgn="base">
              <a:buFont typeface="Arial" panose="020B0604020202020204" pitchFamily="34" charset="0"/>
              <a:buChar char="•"/>
            </a:pPr>
            <a:r>
              <a:rPr lang="en-US" dirty="0">
                <a:solidFill>
                  <a:srgbClr val="343434"/>
                </a:solidFill>
                <a:latin typeface="inherit"/>
              </a:rPr>
              <a:t>Ensures high availability and reliability by sending requests only to servers that are online</a:t>
            </a:r>
          </a:p>
          <a:p>
            <a:pPr fontAlgn="base">
              <a:buFont typeface="Arial" panose="020B0604020202020204" pitchFamily="34" charset="0"/>
              <a:buChar char="•"/>
            </a:pPr>
            <a:r>
              <a:rPr lang="en-US" dirty="0">
                <a:solidFill>
                  <a:srgbClr val="343434"/>
                </a:solidFill>
                <a:latin typeface="inherit"/>
              </a:rPr>
              <a:t>Provides the flexibility to add or subtract servers as demand dictates</a:t>
            </a:r>
          </a:p>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2251585" y="3016392"/>
            <a:ext cx="6076950" cy="2962275"/>
          </a:xfrm>
          <a:prstGeom prst="rect">
            <a:avLst/>
          </a:prstGeom>
        </p:spPr>
      </p:pic>
    </p:spTree>
    <p:extLst>
      <p:ext uri="{BB962C8B-B14F-4D97-AF65-F5344CB8AC3E}">
        <p14:creationId xmlns:p14="http://schemas.microsoft.com/office/powerpoint/2010/main" val="2482576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45" descr="https://patterns.arcitura.com/wp-content/uploads/2018/08/fig2-116.png"/>
          <p:cNvPicPr preferRelativeResize="0"/>
          <p:nvPr/>
        </p:nvPicPr>
        <p:blipFill rotWithShape="1">
          <a:blip r:embed="rId3">
            <a:alphaModFix/>
          </a:blip>
          <a:srcRect/>
          <a:stretch/>
        </p:blipFill>
        <p:spPr>
          <a:xfrm>
            <a:off x="2014064" y="401782"/>
            <a:ext cx="7358883" cy="4026560"/>
          </a:xfrm>
          <a:prstGeom prst="rect">
            <a:avLst/>
          </a:prstGeom>
          <a:noFill/>
          <a:ln>
            <a:noFill/>
          </a:ln>
        </p:spPr>
      </p:pic>
      <p:sp>
        <p:nvSpPr>
          <p:cNvPr id="304" name="Google Shape;304;p45"/>
          <p:cNvSpPr/>
          <p:nvPr/>
        </p:nvSpPr>
        <p:spPr>
          <a:xfrm>
            <a:off x="431407" y="4550769"/>
            <a:ext cx="11404500" cy="2246700"/>
          </a:xfrm>
          <a:prstGeom prst="rect">
            <a:avLst/>
          </a:prstGeom>
          <a:noFill/>
          <a:ln>
            <a:noFill/>
          </a:ln>
        </p:spPr>
        <p:txBody>
          <a:bodyPr spcFirstLastPara="1" wrap="square" lIns="91425" tIns="45700" rIns="91425" bIns="45700" anchor="t" anchorCtr="0">
            <a:noAutofit/>
          </a:bodyPr>
          <a:lstStyle/>
          <a:p>
            <a:pPr marL="0" marR="0" lvl="0" indent="-127000" algn="l" rtl="0">
              <a:spcBef>
                <a:spcPts val="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A load balancer implemented as a service agent transparently distributes incoming workload request messages across two redundant cloud service implementations, which in turn maximizes performance for the clouds service consumers.</a:t>
            </a:r>
            <a:endParaRPr dirty="0"/>
          </a:p>
          <a:p>
            <a:pPr marL="0" marR="0" lvl="0" indent="-127000" algn="l" rtl="0">
              <a:spcBef>
                <a:spcPts val="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A load balancer is programmed or configured with a set of performance and </a:t>
            </a:r>
            <a:r>
              <a:rPr lang="en-IN" sz="2000" b="0" i="0" u="none" strike="noStrike" cap="none" dirty="0" err="1">
                <a:solidFill>
                  <a:schemeClr val="dk1"/>
                </a:solidFill>
                <a:latin typeface="Calibri"/>
                <a:ea typeface="Calibri"/>
                <a:cs typeface="Calibri"/>
                <a:sym typeface="Calibri"/>
              </a:rPr>
              <a:t>QoS</a:t>
            </a:r>
            <a:r>
              <a:rPr lang="en-IN" sz="2000" b="0" i="0" u="none" strike="noStrike" cap="none" dirty="0">
                <a:solidFill>
                  <a:schemeClr val="dk1"/>
                </a:solidFill>
                <a:latin typeface="Calibri"/>
                <a:ea typeface="Calibri"/>
                <a:cs typeface="Calibri"/>
                <a:sym typeface="Calibri"/>
              </a:rPr>
              <a:t> rules and parameters with the general objectives of optimizing IT resource usage, avoiding overloads, and maximizing throughput.</a:t>
            </a:r>
            <a:endParaRPr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42911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6"/>
          <p:cNvSpPr/>
          <p:nvPr/>
        </p:nvSpPr>
        <p:spPr>
          <a:xfrm>
            <a:off x="505372" y="634508"/>
            <a:ext cx="11235300" cy="45243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400" b="0" i="0" u="none" strike="noStrike" cap="none" dirty="0">
                <a:solidFill>
                  <a:schemeClr val="dk1"/>
                </a:solidFill>
                <a:latin typeface="Calibri"/>
                <a:ea typeface="Calibri"/>
                <a:cs typeface="Calibri"/>
                <a:sym typeface="Calibri"/>
              </a:rPr>
              <a:t>The load balancer mechanisms can exist as a:</a:t>
            </a:r>
          </a:p>
          <a:p>
            <a:pPr marL="0" marR="0" lvl="0" indent="0" algn="just" rtl="0">
              <a:spcBef>
                <a:spcPts val="0"/>
              </a:spcBef>
              <a:spcAft>
                <a:spcPts val="0"/>
              </a:spcAft>
              <a:buNone/>
            </a:pPr>
            <a:endParaRPr dirty="0"/>
          </a:p>
          <a:p>
            <a:pPr marL="0" marR="0" lvl="0" indent="-152400" algn="just" rtl="0">
              <a:spcBef>
                <a:spcPts val="0"/>
              </a:spcBef>
              <a:spcAft>
                <a:spcPts val="0"/>
              </a:spcAft>
              <a:buClr>
                <a:schemeClr val="dk1"/>
              </a:buClr>
              <a:buSzPts val="2400"/>
              <a:buFont typeface="Arial"/>
              <a:buChar char="•"/>
            </a:pPr>
            <a:r>
              <a:rPr lang="en-IN" sz="2400" b="0" i="0" u="none" strike="noStrike" cap="none" dirty="0">
                <a:solidFill>
                  <a:schemeClr val="dk1"/>
                </a:solidFill>
                <a:latin typeface="Calibri"/>
                <a:ea typeface="Calibri"/>
                <a:cs typeface="Calibri"/>
                <a:sym typeface="Calibri"/>
              </a:rPr>
              <a:t>multi-layer network switch</a:t>
            </a:r>
            <a:endParaRPr dirty="0"/>
          </a:p>
          <a:p>
            <a:pPr marL="0" marR="0" lvl="0" indent="-152400" algn="just" rtl="0">
              <a:spcBef>
                <a:spcPts val="0"/>
              </a:spcBef>
              <a:spcAft>
                <a:spcPts val="0"/>
              </a:spcAft>
              <a:buClr>
                <a:schemeClr val="dk1"/>
              </a:buClr>
              <a:buSzPts val="2400"/>
              <a:buFont typeface="Arial"/>
              <a:buChar char="•"/>
            </a:pPr>
            <a:r>
              <a:rPr lang="en-IN" sz="2400" b="0" i="0" u="none" strike="noStrike" cap="none" dirty="0">
                <a:solidFill>
                  <a:schemeClr val="dk1"/>
                </a:solidFill>
                <a:latin typeface="Calibri"/>
                <a:ea typeface="Calibri"/>
                <a:cs typeface="Calibri"/>
                <a:sym typeface="Calibri"/>
              </a:rPr>
              <a:t>dedicated hardware appliance</a:t>
            </a:r>
            <a:endParaRPr dirty="0"/>
          </a:p>
          <a:p>
            <a:pPr marL="0" marR="0" lvl="0" indent="-152400" algn="just" rtl="0">
              <a:spcBef>
                <a:spcPts val="0"/>
              </a:spcBef>
              <a:spcAft>
                <a:spcPts val="0"/>
              </a:spcAft>
              <a:buClr>
                <a:schemeClr val="dk1"/>
              </a:buClr>
              <a:buSzPts val="2400"/>
              <a:buFont typeface="Arial"/>
              <a:buChar char="•"/>
            </a:pPr>
            <a:r>
              <a:rPr lang="en-IN" sz="2400" b="0" i="0" u="none" strike="noStrike" cap="none" dirty="0">
                <a:solidFill>
                  <a:schemeClr val="dk1"/>
                </a:solidFill>
                <a:latin typeface="Calibri"/>
                <a:ea typeface="Calibri"/>
                <a:cs typeface="Calibri"/>
                <a:sym typeface="Calibri"/>
              </a:rPr>
              <a:t>dedicated software-based system (common in server operating systems)</a:t>
            </a:r>
            <a:endParaRPr dirty="0"/>
          </a:p>
          <a:p>
            <a:pPr marL="0" marR="0" lvl="0" indent="-152400" algn="just" rtl="0">
              <a:spcBef>
                <a:spcPts val="0"/>
              </a:spcBef>
              <a:spcAft>
                <a:spcPts val="0"/>
              </a:spcAft>
              <a:buClr>
                <a:schemeClr val="dk1"/>
              </a:buClr>
              <a:buSzPts val="2400"/>
              <a:buFont typeface="Arial"/>
              <a:buChar char="•"/>
            </a:pPr>
            <a:r>
              <a:rPr lang="en-IN" sz="2400" b="0" i="0" u="none" strike="noStrike" cap="none" dirty="0">
                <a:solidFill>
                  <a:schemeClr val="dk1"/>
                </a:solidFill>
                <a:latin typeface="Calibri"/>
                <a:ea typeface="Calibri"/>
                <a:cs typeface="Calibri"/>
                <a:sym typeface="Calibri"/>
              </a:rPr>
              <a:t>service agent (usually controlled by cloud management software)</a:t>
            </a:r>
          </a:p>
          <a:p>
            <a:pPr marL="0" marR="0" lvl="0" indent="-152400" algn="just" rtl="0">
              <a:spcBef>
                <a:spcPts val="0"/>
              </a:spcBef>
              <a:spcAft>
                <a:spcPts val="0"/>
              </a:spcAft>
              <a:buClr>
                <a:schemeClr val="dk1"/>
              </a:buClr>
              <a:buSzPts val="2400"/>
              <a:buFont typeface="Arial"/>
              <a:buChar char="•"/>
            </a:pPr>
            <a:endParaRPr lang="en-IN" sz="2400" dirty="0">
              <a:solidFill>
                <a:schemeClr val="dk1"/>
              </a:solidFill>
              <a:latin typeface="Calibri"/>
              <a:cs typeface="Calibri"/>
              <a:sym typeface="Calibri"/>
            </a:endParaRPr>
          </a:p>
          <a:p>
            <a:pPr marL="0" marR="0" lvl="0" indent="-152400" algn="just" rtl="0">
              <a:spcBef>
                <a:spcPts val="0"/>
              </a:spcBef>
              <a:spcAft>
                <a:spcPts val="0"/>
              </a:spcAft>
              <a:buClr>
                <a:schemeClr val="dk1"/>
              </a:buClr>
              <a:buSzPts val="2400"/>
              <a:buFont typeface="Arial"/>
              <a:buChar char="•"/>
            </a:pPr>
            <a:endParaRPr dirty="0"/>
          </a:p>
          <a:p>
            <a:pPr marL="0" marR="0" lvl="0" indent="0" algn="just" rtl="0">
              <a:spcBef>
                <a:spcPts val="0"/>
              </a:spcBef>
              <a:spcAft>
                <a:spcPts val="0"/>
              </a:spcAft>
              <a:buNone/>
            </a:pPr>
            <a:r>
              <a:rPr lang="en-IN" sz="2400" b="0" i="0" u="none" strike="noStrike" cap="none" dirty="0">
                <a:solidFill>
                  <a:schemeClr val="dk1"/>
                </a:solidFill>
                <a:latin typeface="Calibri"/>
                <a:ea typeface="Calibri"/>
                <a:cs typeface="Calibri"/>
                <a:sym typeface="Calibri"/>
              </a:rPr>
              <a:t>The load balancer is typically located on the communication path between the IT resources generating the workload and the IT resources performing the workload processing. This mechanism can be designed as a transparent agent that remains hidden from the cloud service consumers, or as a proxy component that abstracts the IT resources performing their workload.</a:t>
            </a:r>
            <a:endParaRPr sz="2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67822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48" descr="https://patterns.arcitura.com/wp-content/uploads/2018/08/fig2-105.png"/>
          <p:cNvPicPr preferRelativeResize="0"/>
          <p:nvPr/>
        </p:nvPicPr>
        <p:blipFill rotWithShape="1">
          <a:blip r:embed="rId3">
            <a:alphaModFix/>
          </a:blip>
          <a:srcRect/>
          <a:stretch/>
        </p:blipFill>
        <p:spPr>
          <a:xfrm>
            <a:off x="649084" y="484909"/>
            <a:ext cx="5222875" cy="4394579"/>
          </a:xfrm>
          <a:prstGeom prst="rect">
            <a:avLst/>
          </a:prstGeom>
          <a:noFill/>
          <a:ln>
            <a:noFill/>
          </a:ln>
        </p:spPr>
      </p:pic>
      <p:pic>
        <p:nvPicPr>
          <p:cNvPr id="321" name="Google Shape;321;p48" descr="https://patterns.arcitura.com/wp-content/uploads/2018/08/fig3-50.png"/>
          <p:cNvPicPr preferRelativeResize="0"/>
          <p:nvPr/>
        </p:nvPicPr>
        <p:blipFill rotWithShape="1">
          <a:blip r:embed="rId4">
            <a:alphaModFix/>
          </a:blip>
          <a:srcRect/>
          <a:stretch/>
        </p:blipFill>
        <p:spPr>
          <a:xfrm>
            <a:off x="5871959" y="3083280"/>
            <a:ext cx="5069331" cy="3372111"/>
          </a:xfrm>
          <a:prstGeom prst="rect">
            <a:avLst/>
          </a:prstGeom>
          <a:noFill/>
          <a:ln>
            <a:noFill/>
          </a:ln>
        </p:spPr>
      </p:pic>
      <p:sp>
        <p:nvSpPr>
          <p:cNvPr id="322" name="Google Shape;322;p48"/>
          <p:cNvSpPr/>
          <p:nvPr/>
        </p:nvSpPr>
        <p:spPr>
          <a:xfrm>
            <a:off x="6732896" y="1067724"/>
            <a:ext cx="2061012" cy="1514015"/>
          </a:xfrm>
          <a:custGeom>
            <a:avLst/>
            <a:gdLst/>
            <a:ahLst/>
            <a:cxnLst/>
            <a:rect l="l" t="t" r="r" b="b"/>
            <a:pathLst>
              <a:path w="1546726" h="1514015" extrusionOk="0">
                <a:moveTo>
                  <a:pt x="0" y="515416"/>
                </a:moveTo>
                <a:cubicBezTo>
                  <a:pt x="4549" y="501768"/>
                  <a:pt x="6023" y="486672"/>
                  <a:pt x="13647" y="474473"/>
                </a:cubicBezTo>
                <a:cubicBezTo>
                  <a:pt x="53140" y="411284"/>
                  <a:pt x="169753" y="304720"/>
                  <a:pt x="204716" y="269757"/>
                </a:cubicBezTo>
                <a:cubicBezTo>
                  <a:pt x="222913" y="251560"/>
                  <a:pt x="243231" y="235261"/>
                  <a:pt x="259307" y="215166"/>
                </a:cubicBezTo>
                <a:cubicBezTo>
                  <a:pt x="299145" y="165368"/>
                  <a:pt x="313210" y="136135"/>
                  <a:pt x="368489" y="105983"/>
                </a:cubicBezTo>
                <a:cubicBezTo>
                  <a:pt x="483120" y="43457"/>
                  <a:pt x="429408" y="81128"/>
                  <a:pt x="518615" y="51392"/>
                </a:cubicBezTo>
                <a:cubicBezTo>
                  <a:pt x="672792" y="0"/>
                  <a:pt x="510621" y="43155"/>
                  <a:pt x="641444" y="10449"/>
                </a:cubicBezTo>
                <a:cubicBezTo>
                  <a:pt x="723331" y="14998"/>
                  <a:pt x="805461" y="16321"/>
                  <a:pt x="887104" y="24097"/>
                </a:cubicBezTo>
                <a:cubicBezTo>
                  <a:pt x="901425" y="25461"/>
                  <a:pt x="916995" y="28535"/>
                  <a:pt x="928047" y="37745"/>
                </a:cubicBezTo>
                <a:cubicBezTo>
                  <a:pt x="980824" y="81726"/>
                  <a:pt x="1041888" y="138019"/>
                  <a:pt x="1078173" y="201518"/>
                </a:cubicBezTo>
                <a:cubicBezTo>
                  <a:pt x="1088267" y="219182"/>
                  <a:pt x="1095001" y="238663"/>
                  <a:pt x="1105468" y="256109"/>
                </a:cubicBezTo>
                <a:cubicBezTo>
                  <a:pt x="1122346" y="284239"/>
                  <a:pt x="1141246" y="311120"/>
                  <a:pt x="1160059" y="337995"/>
                </a:cubicBezTo>
                <a:cubicBezTo>
                  <a:pt x="1173103" y="356630"/>
                  <a:pt x="1189956" y="372702"/>
                  <a:pt x="1201003" y="392586"/>
                </a:cubicBezTo>
                <a:cubicBezTo>
                  <a:pt x="1206695" y="402831"/>
                  <a:pt x="1236374" y="479483"/>
                  <a:pt x="1241946" y="501769"/>
                </a:cubicBezTo>
                <a:cubicBezTo>
                  <a:pt x="1247572" y="524273"/>
                  <a:pt x="1247449" y="548287"/>
                  <a:pt x="1255594" y="570007"/>
                </a:cubicBezTo>
                <a:cubicBezTo>
                  <a:pt x="1261353" y="585365"/>
                  <a:pt x="1273791" y="597303"/>
                  <a:pt x="1282889" y="610951"/>
                </a:cubicBezTo>
                <a:cubicBezTo>
                  <a:pt x="1286255" y="634509"/>
                  <a:pt x="1310185" y="798029"/>
                  <a:pt x="1310185" y="815667"/>
                </a:cubicBezTo>
                <a:cubicBezTo>
                  <a:pt x="1310185" y="1043175"/>
                  <a:pt x="1301086" y="1270592"/>
                  <a:pt x="1296537" y="1498055"/>
                </a:cubicBezTo>
                <a:cubicBezTo>
                  <a:pt x="1193626" y="1463750"/>
                  <a:pt x="1316487" y="1514015"/>
                  <a:pt x="1228298" y="1443464"/>
                </a:cubicBezTo>
                <a:cubicBezTo>
                  <a:pt x="1217064" y="1434477"/>
                  <a:pt x="1201003" y="1434365"/>
                  <a:pt x="1187355" y="1429816"/>
                </a:cubicBezTo>
                <a:cubicBezTo>
                  <a:pt x="1176255" y="1396517"/>
                  <a:pt x="1172867" y="1374385"/>
                  <a:pt x="1146412" y="1347930"/>
                </a:cubicBezTo>
                <a:cubicBezTo>
                  <a:pt x="1134813" y="1336331"/>
                  <a:pt x="1119116" y="1329733"/>
                  <a:pt x="1105468" y="1320634"/>
                </a:cubicBezTo>
                <a:cubicBezTo>
                  <a:pt x="1147061" y="1383024"/>
                  <a:pt x="1163958" y="1431116"/>
                  <a:pt x="1241946" y="1457112"/>
                </a:cubicBezTo>
                <a:lnTo>
                  <a:pt x="1323832" y="1484407"/>
                </a:lnTo>
                <a:cubicBezTo>
                  <a:pt x="1338054" y="1441742"/>
                  <a:pt x="1351848" y="1388391"/>
                  <a:pt x="1392071" y="1361577"/>
                </a:cubicBezTo>
                <a:lnTo>
                  <a:pt x="1433015" y="1334282"/>
                </a:lnTo>
                <a:cubicBezTo>
                  <a:pt x="1441253" y="1321925"/>
                  <a:pt x="1506930" y="1229207"/>
                  <a:pt x="1419367" y="1334282"/>
                </a:cubicBezTo>
                <a:cubicBezTo>
                  <a:pt x="1408866" y="1346883"/>
                  <a:pt x="1403669" y="1363627"/>
                  <a:pt x="1392071" y="1375225"/>
                </a:cubicBezTo>
                <a:cubicBezTo>
                  <a:pt x="1380473" y="1386823"/>
                  <a:pt x="1364776" y="1393422"/>
                  <a:pt x="1351128" y="1402521"/>
                </a:cubicBezTo>
                <a:cubicBezTo>
                  <a:pt x="1346579" y="1416169"/>
                  <a:pt x="1347652" y="1433292"/>
                  <a:pt x="1337480" y="1443464"/>
                </a:cubicBezTo>
                <a:cubicBezTo>
                  <a:pt x="1327308" y="1453636"/>
                  <a:pt x="1309404" y="1450678"/>
                  <a:pt x="1296537" y="1457112"/>
                </a:cubicBezTo>
                <a:cubicBezTo>
                  <a:pt x="1281866" y="1464447"/>
                  <a:pt x="1269242" y="1475309"/>
                  <a:pt x="1255594" y="1484407"/>
                </a:cubicBezTo>
                <a:cubicBezTo>
                  <a:pt x="1155397" y="1451009"/>
                  <a:pt x="1194052" y="1477457"/>
                  <a:pt x="1132764" y="1416169"/>
                </a:cubicBezTo>
                <a:cubicBezTo>
                  <a:pt x="1128215" y="1402521"/>
                  <a:pt x="1108944" y="1385398"/>
                  <a:pt x="1119116" y="1375225"/>
                </a:cubicBezTo>
                <a:cubicBezTo>
                  <a:pt x="1129288" y="1365052"/>
                  <a:pt x="1148089" y="1380893"/>
                  <a:pt x="1160059" y="1388873"/>
                </a:cubicBezTo>
                <a:cubicBezTo>
                  <a:pt x="1176118" y="1399579"/>
                  <a:pt x="1184944" y="1419110"/>
                  <a:pt x="1201003" y="1429816"/>
                </a:cubicBezTo>
                <a:cubicBezTo>
                  <a:pt x="1212973" y="1437796"/>
                  <a:pt x="1229079" y="1437030"/>
                  <a:pt x="1241946" y="1443464"/>
                </a:cubicBezTo>
                <a:cubicBezTo>
                  <a:pt x="1256617" y="1450800"/>
                  <a:pt x="1269241" y="1461661"/>
                  <a:pt x="1282889" y="1470760"/>
                </a:cubicBezTo>
                <a:cubicBezTo>
                  <a:pt x="1310185" y="1461661"/>
                  <a:pt x="1340836" y="1459424"/>
                  <a:pt x="1364776" y="1443464"/>
                </a:cubicBezTo>
                <a:cubicBezTo>
                  <a:pt x="1417689" y="1408189"/>
                  <a:pt x="1390158" y="1421356"/>
                  <a:pt x="1446662" y="1402521"/>
                </a:cubicBezTo>
                <a:cubicBezTo>
                  <a:pt x="1460310" y="1388873"/>
                  <a:pt x="1472778" y="1373933"/>
                  <a:pt x="1487606" y="1361577"/>
                </a:cubicBezTo>
                <a:cubicBezTo>
                  <a:pt x="1500207" y="1351076"/>
                  <a:pt x="1528549" y="1350684"/>
                  <a:pt x="1528549" y="1334282"/>
                </a:cubicBezTo>
                <a:cubicBezTo>
                  <a:pt x="1528549" y="1319896"/>
                  <a:pt x="1501254" y="1325183"/>
                  <a:pt x="1487606" y="1320634"/>
                </a:cubicBezTo>
                <a:cubicBezTo>
                  <a:pt x="1473958" y="1329733"/>
                  <a:pt x="1456909" y="1335122"/>
                  <a:pt x="1446662" y="1347930"/>
                </a:cubicBezTo>
                <a:cubicBezTo>
                  <a:pt x="1437675" y="1359163"/>
                  <a:pt x="1418909" y="1391694"/>
                  <a:pt x="1433015" y="1388873"/>
                </a:cubicBezTo>
                <a:cubicBezTo>
                  <a:pt x="1465183" y="1382439"/>
                  <a:pt x="1546726" y="1326325"/>
                  <a:pt x="1514901" y="1334282"/>
                </a:cubicBezTo>
                <a:lnTo>
                  <a:pt x="1460310" y="1347930"/>
                </a:lnTo>
                <a:cubicBezTo>
                  <a:pt x="1446662" y="1357028"/>
                  <a:pt x="1434038" y="1367890"/>
                  <a:pt x="1419367" y="1375225"/>
                </a:cubicBezTo>
                <a:cubicBezTo>
                  <a:pt x="1406500" y="1381659"/>
                  <a:pt x="1389658" y="1379886"/>
                  <a:pt x="1378424" y="1388873"/>
                </a:cubicBezTo>
                <a:cubicBezTo>
                  <a:pt x="1268631" y="1476707"/>
                  <a:pt x="1413463" y="1398649"/>
                  <a:pt x="1323832" y="1443464"/>
                </a:cubicBezTo>
              </a:path>
            </a:pathLst>
          </a:cu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7947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25" descr="http://www.informit.com/content/images/chap11_9780133387520/elementLinks/th11fig12.jpg"/>
          <p:cNvPicPr preferRelativeResize="0"/>
          <p:nvPr/>
        </p:nvPicPr>
        <p:blipFill rotWithShape="1">
          <a:blip r:embed="rId3">
            <a:alphaModFix/>
          </a:blip>
          <a:srcRect/>
          <a:stretch/>
        </p:blipFill>
        <p:spPr>
          <a:xfrm>
            <a:off x="1999110" y="1975839"/>
            <a:ext cx="7966363" cy="4078598"/>
          </a:xfrm>
          <a:prstGeom prst="rect">
            <a:avLst/>
          </a:prstGeom>
          <a:noFill/>
          <a:ln>
            <a:noFill/>
          </a:ln>
        </p:spPr>
      </p:pic>
      <p:sp>
        <p:nvSpPr>
          <p:cNvPr id="181" name="Google Shape;181;p25"/>
          <p:cNvSpPr/>
          <p:nvPr/>
        </p:nvSpPr>
        <p:spPr>
          <a:xfrm>
            <a:off x="360218" y="728929"/>
            <a:ext cx="11244148" cy="587026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000" b="0" i="0" u="none" strike="noStrike" cap="none" dirty="0">
                <a:solidFill>
                  <a:srgbClr val="000000"/>
                </a:solidFill>
                <a:latin typeface="Corbel"/>
                <a:ea typeface="Corbel"/>
                <a:cs typeface="Corbel"/>
                <a:sym typeface="Corbel"/>
              </a:rPr>
              <a:t>The automated scaling listener determines when to redirect requests to cloud-based IT resources, and resource replication is used to maintain synchronicity between </a:t>
            </a:r>
            <a:r>
              <a:rPr lang="en-IN" sz="2000" b="0" i="0" u="none" strike="noStrike" cap="none" dirty="0" err="1">
                <a:solidFill>
                  <a:srgbClr val="000000"/>
                </a:solidFill>
                <a:latin typeface="Corbel"/>
                <a:ea typeface="Corbel"/>
                <a:cs typeface="Corbel"/>
                <a:sym typeface="Corbel"/>
              </a:rPr>
              <a:t>on-premise</a:t>
            </a:r>
            <a:r>
              <a:rPr lang="en-IN" sz="2000" b="0" i="0" u="none" strike="noStrike" cap="none" dirty="0">
                <a:solidFill>
                  <a:srgbClr val="000000"/>
                </a:solidFill>
                <a:latin typeface="Corbel"/>
                <a:ea typeface="Corbel"/>
                <a:cs typeface="Corbel"/>
                <a:sym typeface="Corbel"/>
              </a:rPr>
              <a:t> and cloud-based IT resources in relation to state information.</a:t>
            </a:r>
            <a:endParaRPr dirty="0"/>
          </a:p>
        </p:txBody>
      </p:sp>
    </p:spTree>
    <p:extLst>
      <p:ext uri="{BB962C8B-B14F-4D97-AF65-F5344CB8AC3E}">
        <p14:creationId xmlns:p14="http://schemas.microsoft.com/office/powerpoint/2010/main" val="539234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p:nvPr/>
        </p:nvSpPr>
        <p:spPr>
          <a:xfrm>
            <a:off x="457200" y="395786"/>
            <a:ext cx="11388436" cy="57553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i="0" u="none" strike="noStrike" cap="none" dirty="0">
                <a:solidFill>
                  <a:srgbClr val="000000"/>
                </a:solidFill>
                <a:latin typeface="Corbel"/>
                <a:ea typeface="Corbel"/>
                <a:cs typeface="Corbel"/>
                <a:sym typeface="Corbel"/>
              </a:rPr>
              <a:t>Cloud Bursting</a:t>
            </a:r>
          </a:p>
          <a:p>
            <a:pPr marL="0" marR="0" lvl="0" indent="0" algn="ctr" rtl="0">
              <a:spcBef>
                <a:spcPts val="0"/>
              </a:spcBef>
              <a:spcAft>
                <a:spcPts val="0"/>
              </a:spcAft>
              <a:buNone/>
            </a:pPr>
            <a:endParaRPr lang="en-US" sz="2400" b="1" i="0" u="none" strike="noStrike" cap="none" dirty="0">
              <a:solidFill>
                <a:srgbClr val="FF0000"/>
              </a:solidFill>
              <a:latin typeface="Corbel"/>
              <a:ea typeface="Corbel"/>
              <a:cs typeface="Corbel"/>
              <a:sym typeface="Corbel"/>
            </a:endParaRPr>
          </a:p>
          <a:p>
            <a:r>
              <a:rPr lang="en-US" sz="2400" b="1" dirty="0">
                <a:solidFill>
                  <a:srgbClr val="FF0000"/>
                </a:solidFill>
              </a:rPr>
              <a:t>Cloud bursting is a deployment model that runs applications in a data center or private cloud, and then bursts into public clouds, as needed, when computing demands spike(Huge Load). </a:t>
            </a:r>
            <a:endParaRPr lang="en-US" sz="3600" b="1" dirty="0">
              <a:solidFill>
                <a:srgbClr val="FF0000"/>
              </a:solidFill>
              <a:latin typeface="Corbel"/>
              <a:ea typeface="Corbel"/>
              <a:cs typeface="Corbel"/>
              <a:sym typeface="Corbel"/>
            </a:endParaRPr>
          </a:p>
          <a:p>
            <a:pPr marL="0" marR="0" lvl="0" indent="0" rtl="0">
              <a:spcBef>
                <a:spcPts val="0"/>
              </a:spcBef>
              <a:spcAft>
                <a:spcPts val="0"/>
              </a:spcAft>
              <a:buNone/>
            </a:pPr>
            <a:endParaRPr sz="2800" b="1" i="0" u="none" strike="noStrike" cap="none" dirty="0">
              <a:solidFill>
                <a:srgbClr val="000000"/>
              </a:solidFill>
              <a:latin typeface="Corbel"/>
              <a:ea typeface="Corbel"/>
              <a:cs typeface="Corbel"/>
              <a:sym typeface="Corbel"/>
            </a:endParaRPr>
          </a:p>
          <a:p>
            <a:pPr marL="0" marR="0" lvl="0" indent="0" algn="just" rtl="0">
              <a:spcBef>
                <a:spcPts val="0"/>
              </a:spcBef>
              <a:spcAft>
                <a:spcPts val="0"/>
              </a:spcAft>
              <a:buNone/>
            </a:pPr>
            <a:r>
              <a:rPr lang="en-IN" sz="2400" b="0" i="0" u="none" strike="noStrike" cap="none" dirty="0">
                <a:solidFill>
                  <a:srgbClr val="000000"/>
                </a:solidFill>
                <a:latin typeface="Corbel"/>
                <a:ea typeface="Corbel"/>
                <a:cs typeface="Corbel"/>
                <a:sym typeface="Corbel"/>
              </a:rPr>
              <a:t>Cloud bursting is an application deployment model in which </a:t>
            </a:r>
            <a:r>
              <a:rPr lang="en-IN" sz="2400" b="0" i="0" u="none" strike="noStrike" cap="none" dirty="0">
                <a:solidFill>
                  <a:srgbClr val="FF0000"/>
                </a:solidFill>
                <a:latin typeface="Corbel"/>
                <a:ea typeface="Corbel"/>
                <a:cs typeface="Corbel"/>
                <a:sym typeface="Corbel"/>
              </a:rPr>
              <a:t>an application runs in an internal cloud or a proprietary computing architecture </a:t>
            </a:r>
            <a:r>
              <a:rPr lang="en-IN" sz="2400" b="0" i="0" u="none" strike="noStrike" cap="none" dirty="0">
                <a:solidFill>
                  <a:srgbClr val="000000"/>
                </a:solidFill>
                <a:latin typeface="Corbel"/>
                <a:ea typeface="Corbel"/>
                <a:cs typeface="Corbel"/>
                <a:sym typeface="Corbel"/>
              </a:rPr>
              <a:t>which provides hosted services to a limited number of people (also known as a private cloud).</a:t>
            </a:r>
            <a:endParaRPr dirty="0"/>
          </a:p>
          <a:p>
            <a:pPr marL="0" marR="0" lvl="0" indent="0" algn="just" rtl="0">
              <a:spcBef>
                <a:spcPts val="0"/>
              </a:spcBef>
              <a:spcAft>
                <a:spcPts val="0"/>
              </a:spcAft>
              <a:buNone/>
            </a:pPr>
            <a:r>
              <a:rPr lang="en-IN" sz="2400" b="0" i="0" u="none" strike="noStrike" cap="none" dirty="0">
                <a:solidFill>
                  <a:srgbClr val="000000"/>
                </a:solidFill>
                <a:latin typeface="Corbel"/>
                <a:ea typeface="Corbel"/>
                <a:cs typeface="Corbel"/>
                <a:sym typeface="Corbel"/>
              </a:rPr>
              <a:t>This kind of architecture is behind a company’s firewall. The application could also be at a data centre. </a:t>
            </a:r>
            <a:endParaRPr dirty="0"/>
          </a:p>
          <a:p>
            <a:pPr marL="0" marR="0" lvl="0" indent="0" algn="just" rtl="0">
              <a:spcBef>
                <a:spcPts val="0"/>
              </a:spcBef>
              <a:spcAft>
                <a:spcPts val="0"/>
              </a:spcAft>
              <a:buNone/>
            </a:pPr>
            <a:r>
              <a:rPr lang="en-IN" sz="2400" b="0" i="0" u="none" strike="noStrike" cap="none" dirty="0">
                <a:solidFill>
                  <a:srgbClr val="1F497D"/>
                </a:solidFill>
                <a:latin typeface="Corbel"/>
                <a:ea typeface="Corbel"/>
                <a:cs typeface="Corbel"/>
                <a:sym typeface="Corbel"/>
              </a:rPr>
              <a:t>When the demand of the computing processes reaches its capacity and begins to spike, </a:t>
            </a:r>
            <a:r>
              <a:rPr lang="en-IN" sz="2400" b="0" i="0" u="none" strike="noStrike" cap="none" dirty="0">
                <a:solidFill>
                  <a:srgbClr val="FF0000"/>
                </a:solidFill>
                <a:latin typeface="Corbel"/>
                <a:ea typeface="Corbel"/>
                <a:cs typeface="Corbel"/>
                <a:sym typeface="Corbel"/>
              </a:rPr>
              <a:t>it </a:t>
            </a:r>
            <a:r>
              <a:rPr lang="en-IN" sz="2400" b="1" i="0" u="none" strike="noStrike" cap="none" dirty="0">
                <a:solidFill>
                  <a:srgbClr val="FF0000"/>
                </a:solidFill>
                <a:latin typeface="Corbel"/>
                <a:ea typeface="Corbel"/>
                <a:cs typeface="Corbel"/>
                <a:sym typeface="Corbel"/>
              </a:rPr>
              <a:t>“bursts”</a:t>
            </a:r>
            <a:r>
              <a:rPr lang="en-IN" sz="2400" b="0" i="0" u="none" strike="noStrike" cap="none" dirty="0">
                <a:solidFill>
                  <a:srgbClr val="FF0000"/>
                </a:solidFill>
                <a:latin typeface="Corbel"/>
                <a:ea typeface="Corbel"/>
                <a:cs typeface="Corbel"/>
                <a:sym typeface="Corbel"/>
              </a:rPr>
              <a:t> into a public cloud </a:t>
            </a:r>
            <a:r>
              <a:rPr lang="en-IN" sz="2400" b="0" i="0" u="none" strike="noStrike" cap="none" dirty="0">
                <a:solidFill>
                  <a:srgbClr val="1F497D"/>
                </a:solidFill>
                <a:latin typeface="Corbel"/>
                <a:ea typeface="Corbel"/>
                <a:cs typeface="Corbel"/>
                <a:sym typeface="Corbel"/>
              </a:rPr>
              <a:t>(available to the general public) when the demand for computing capacity sharply increases.</a:t>
            </a:r>
          </a:p>
          <a:p>
            <a:pPr marL="0" marR="0" lvl="0" indent="0" algn="just" rtl="0">
              <a:spcBef>
                <a:spcPts val="0"/>
              </a:spcBef>
              <a:spcAft>
                <a:spcPts val="0"/>
              </a:spcAft>
              <a:buNone/>
            </a:pPr>
            <a:endParaRPr lang="en-IN" sz="2400" b="0" i="0" u="none" strike="noStrike" cap="none" dirty="0">
              <a:solidFill>
                <a:srgbClr val="1F497D"/>
              </a:solidFill>
              <a:latin typeface="Corbel"/>
              <a:ea typeface="Corbel"/>
              <a:cs typeface="Corbel"/>
              <a:sym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of cloud bursting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524" y="289092"/>
            <a:ext cx="9645930" cy="601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97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p:nvPr/>
        </p:nvSpPr>
        <p:spPr>
          <a:xfrm>
            <a:off x="1990165" y="409109"/>
            <a:ext cx="8229600" cy="752304"/>
          </a:xfrm>
          <a:prstGeom prst="rect">
            <a:avLst/>
          </a:prstGeom>
          <a:noFill/>
          <a:ln>
            <a:noFill/>
          </a:ln>
        </p:spPr>
        <p:txBody>
          <a:bodyPr spcFirstLastPara="1" wrap="square" lIns="91425" tIns="45700" rIns="91425" bIns="45700" anchor="ctr" anchorCtr="0">
            <a:normAutofit fontScale="97500"/>
          </a:bodyPr>
          <a:lstStyle/>
          <a:p>
            <a:pPr marL="0" marR="0" lvl="0" indent="0" algn="ctr" rtl="0">
              <a:spcBef>
                <a:spcPts val="0"/>
              </a:spcBef>
              <a:spcAft>
                <a:spcPts val="0"/>
              </a:spcAft>
              <a:buNone/>
            </a:pPr>
            <a:r>
              <a:rPr lang="en-IN" sz="4400" b="0" i="0" u="none" strike="noStrike" cap="none">
                <a:solidFill>
                  <a:srgbClr val="000000"/>
                </a:solidFill>
                <a:latin typeface="Corbel"/>
                <a:ea typeface="Corbel"/>
                <a:cs typeface="Corbel"/>
                <a:sym typeface="Corbel"/>
              </a:rPr>
              <a:t>Cloud computing stack</a:t>
            </a:r>
            <a:endParaRPr sz="4400" b="0" i="0" u="none" strike="noStrike" cap="none">
              <a:solidFill>
                <a:srgbClr val="000000"/>
              </a:solidFill>
              <a:latin typeface="Corbel"/>
              <a:ea typeface="Corbel"/>
              <a:cs typeface="Corbel"/>
              <a:sym typeface="Corbel"/>
            </a:endParaRPr>
          </a:p>
        </p:txBody>
      </p:sp>
      <p:pic>
        <p:nvPicPr>
          <p:cNvPr id="95" name="Google Shape;95;p14" descr="Cloud-Service-Models.png"/>
          <p:cNvPicPr preferRelativeResize="0"/>
          <p:nvPr/>
        </p:nvPicPr>
        <p:blipFill rotWithShape="1">
          <a:blip r:embed="rId3">
            <a:alphaModFix/>
          </a:blip>
          <a:srcRect/>
          <a:stretch/>
        </p:blipFill>
        <p:spPr>
          <a:xfrm>
            <a:off x="1830075" y="1448374"/>
            <a:ext cx="8674457" cy="462827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6814" y="525491"/>
            <a:ext cx="5307022" cy="400110"/>
          </a:xfrm>
          <a:prstGeom prst="rect">
            <a:avLst/>
          </a:prstGeom>
        </p:spPr>
        <p:txBody>
          <a:bodyPr wrap="square">
            <a:spAutoFit/>
          </a:bodyPr>
          <a:lstStyle/>
          <a:p>
            <a:pPr algn="ctr"/>
            <a:r>
              <a:rPr lang="en-US" sz="2000" b="1" dirty="0">
                <a:solidFill>
                  <a:srgbClr val="323232"/>
                </a:solidFill>
                <a:latin typeface="Arial" panose="020B0604020202020204" pitchFamily="34" charset="0"/>
              </a:rPr>
              <a:t>The benefits of cloud bursting</a:t>
            </a:r>
          </a:p>
        </p:txBody>
      </p:sp>
      <p:sp>
        <p:nvSpPr>
          <p:cNvPr id="3" name="Rectangle 2"/>
          <p:cNvSpPr/>
          <p:nvPr/>
        </p:nvSpPr>
        <p:spPr>
          <a:xfrm>
            <a:off x="622723" y="947871"/>
            <a:ext cx="11195204" cy="2862322"/>
          </a:xfrm>
          <a:prstGeom prst="rect">
            <a:avLst/>
          </a:prstGeom>
        </p:spPr>
        <p:txBody>
          <a:bodyPr wrap="square">
            <a:spAutoFit/>
          </a:bodyPr>
          <a:lstStyle/>
          <a:p>
            <a:pPr>
              <a:buFont typeface="Arial" panose="020B0604020202020204" pitchFamily="34" charset="0"/>
              <a:buChar char="•"/>
            </a:pPr>
            <a:r>
              <a:rPr lang="en-US" sz="2000" b="1" dirty="0">
                <a:solidFill>
                  <a:srgbClr val="666666"/>
                </a:solidFill>
                <a:latin typeface="Arial" panose="020B0604020202020204" pitchFamily="34" charset="0"/>
              </a:rPr>
              <a:t>Cost.</a:t>
            </a:r>
            <a:r>
              <a:rPr lang="en-US" sz="2000" dirty="0">
                <a:solidFill>
                  <a:srgbClr val="666666"/>
                </a:solidFill>
                <a:latin typeface="Arial" panose="020B0604020202020204" pitchFamily="34" charset="0"/>
              </a:rPr>
              <a:t> An organization only pays for extra compute resources when needed. Likewise, private cloud infrastructure costs can be kept low by maintaining only minimal resources.</a:t>
            </a:r>
          </a:p>
          <a:p>
            <a:pPr>
              <a:buFont typeface="Arial" panose="020B0604020202020204" pitchFamily="34" charset="0"/>
              <a:buChar char="•"/>
            </a:pPr>
            <a:r>
              <a:rPr lang="en-US" sz="2000" b="1" dirty="0">
                <a:solidFill>
                  <a:srgbClr val="666666"/>
                </a:solidFill>
                <a:latin typeface="Arial" panose="020B0604020202020204" pitchFamily="34" charset="0"/>
              </a:rPr>
              <a:t>Flexibility.</a:t>
            </a:r>
            <a:r>
              <a:rPr lang="en-US" sz="2000" dirty="0">
                <a:solidFill>
                  <a:srgbClr val="666666"/>
                </a:solidFill>
                <a:latin typeface="Arial" panose="020B0604020202020204" pitchFamily="34" charset="0"/>
              </a:rPr>
              <a:t> Cloud bursting can quickly adjust to cloud capacity needs. It also frees up private cloud resources.</a:t>
            </a:r>
          </a:p>
          <a:p>
            <a:pPr>
              <a:buFont typeface="Arial" panose="020B0604020202020204" pitchFamily="34" charset="0"/>
              <a:buChar char="•"/>
            </a:pPr>
            <a:r>
              <a:rPr lang="en-US" sz="2000" b="1" dirty="0">
                <a:solidFill>
                  <a:srgbClr val="666666"/>
                </a:solidFill>
                <a:latin typeface="Arial" panose="020B0604020202020204" pitchFamily="34" charset="0"/>
              </a:rPr>
              <a:t>Business continuity.</a:t>
            </a:r>
            <a:r>
              <a:rPr lang="en-US" sz="2000" dirty="0">
                <a:solidFill>
                  <a:srgbClr val="666666"/>
                </a:solidFill>
                <a:latin typeface="Arial" panose="020B0604020202020204" pitchFamily="34" charset="0"/>
              </a:rPr>
              <a:t> An application can burst over into the public cloud without interrupting its users.</a:t>
            </a:r>
          </a:p>
          <a:p>
            <a:pPr>
              <a:buFont typeface="Arial" panose="020B0604020202020204" pitchFamily="34" charset="0"/>
              <a:buChar char="•"/>
            </a:pPr>
            <a:r>
              <a:rPr lang="en-US" sz="2000" b="1" dirty="0">
                <a:solidFill>
                  <a:srgbClr val="666666"/>
                </a:solidFill>
                <a:latin typeface="Arial" panose="020B0604020202020204" pitchFamily="34" charset="0"/>
              </a:rPr>
              <a:t>Peaks in traffic.</a:t>
            </a:r>
            <a:r>
              <a:rPr lang="en-US" sz="2000" dirty="0">
                <a:solidFill>
                  <a:srgbClr val="666666"/>
                </a:solidFill>
                <a:latin typeface="Arial" panose="020B0604020202020204" pitchFamily="34" charset="0"/>
              </a:rPr>
              <a:t> If an organization is expecting a sudden increase in traffic, like during a holiday, cloud bursting can be used to facilitate any expected or unexpected peaks in compute resource demands.</a:t>
            </a:r>
          </a:p>
        </p:txBody>
      </p:sp>
      <p:sp>
        <p:nvSpPr>
          <p:cNvPr id="4" name="Rectangle 3"/>
          <p:cNvSpPr/>
          <p:nvPr/>
        </p:nvSpPr>
        <p:spPr>
          <a:xfrm>
            <a:off x="4216662" y="3524686"/>
            <a:ext cx="4956806" cy="400110"/>
          </a:xfrm>
          <a:prstGeom prst="rect">
            <a:avLst/>
          </a:prstGeom>
        </p:spPr>
        <p:txBody>
          <a:bodyPr wrap="none">
            <a:spAutoFit/>
          </a:bodyPr>
          <a:lstStyle/>
          <a:p>
            <a:r>
              <a:rPr lang="en-US" sz="2000" b="1">
                <a:solidFill>
                  <a:srgbClr val="323232"/>
                </a:solidFill>
                <a:latin typeface="Arial" panose="020B0604020202020204" pitchFamily="34" charset="0"/>
              </a:rPr>
              <a:t>The challenges of using cloud bursting</a:t>
            </a:r>
            <a:endParaRPr lang="en-US" sz="2000" b="1" dirty="0">
              <a:solidFill>
                <a:srgbClr val="323232"/>
              </a:solidFill>
              <a:latin typeface="Arial" panose="020B0604020202020204" pitchFamily="34" charset="0"/>
            </a:endParaRPr>
          </a:p>
        </p:txBody>
      </p:sp>
      <p:sp>
        <p:nvSpPr>
          <p:cNvPr id="5" name="Rectangle 4"/>
          <p:cNvSpPr/>
          <p:nvPr/>
        </p:nvSpPr>
        <p:spPr>
          <a:xfrm>
            <a:off x="518814" y="3832462"/>
            <a:ext cx="11439824" cy="1631216"/>
          </a:xfrm>
          <a:prstGeom prst="rect">
            <a:avLst/>
          </a:prstGeom>
        </p:spPr>
        <p:txBody>
          <a:bodyPr wrap="square">
            <a:spAutoFit/>
          </a:bodyPr>
          <a:lstStyle/>
          <a:p>
            <a:pPr>
              <a:buFont typeface="Arial" panose="020B0604020202020204" pitchFamily="34" charset="0"/>
              <a:buChar char="•"/>
            </a:pPr>
            <a:r>
              <a:rPr lang="en-US" sz="2000" b="1" dirty="0">
                <a:solidFill>
                  <a:srgbClr val="666666"/>
                </a:solidFill>
                <a:latin typeface="Arial" panose="020B0604020202020204" pitchFamily="34" charset="0"/>
              </a:rPr>
              <a:t>Security.</a:t>
            </a:r>
            <a:r>
              <a:rPr lang="en-US" sz="2000" dirty="0">
                <a:solidFill>
                  <a:srgbClr val="666666"/>
                </a:solidFill>
                <a:latin typeface="Arial" panose="020B0604020202020204" pitchFamily="34" charset="0"/>
              </a:rPr>
              <a:t> If a public cloud is attacked, then an adjacent organization's data can be at risk.</a:t>
            </a:r>
          </a:p>
          <a:p>
            <a:pPr>
              <a:buFont typeface="Arial" panose="020B0604020202020204" pitchFamily="34" charset="0"/>
              <a:buChar char="•"/>
            </a:pPr>
            <a:r>
              <a:rPr lang="en-US" sz="2000" b="1" dirty="0">
                <a:solidFill>
                  <a:srgbClr val="666666"/>
                </a:solidFill>
                <a:latin typeface="Arial" panose="020B0604020202020204" pitchFamily="34" charset="0"/>
              </a:rPr>
              <a:t>Data protection.</a:t>
            </a:r>
            <a:r>
              <a:rPr lang="en-US" sz="2000" dirty="0">
                <a:solidFill>
                  <a:srgbClr val="666666"/>
                </a:solidFill>
                <a:latin typeface="Arial" panose="020B0604020202020204" pitchFamily="34" charset="0"/>
              </a:rPr>
              <a:t> It may be difficult to keep backups consistent when they are fed from multiple sources.</a:t>
            </a:r>
          </a:p>
          <a:p>
            <a:pPr>
              <a:buFont typeface="Arial" panose="020B0604020202020204" pitchFamily="34" charset="0"/>
              <a:buChar char="•"/>
            </a:pPr>
            <a:r>
              <a:rPr lang="en-US" sz="2000" b="1" dirty="0">
                <a:solidFill>
                  <a:srgbClr val="666666"/>
                </a:solidFill>
                <a:latin typeface="Arial" panose="020B0604020202020204" pitchFamily="34" charset="0"/>
              </a:rPr>
              <a:t>Networking.</a:t>
            </a:r>
            <a:r>
              <a:rPr lang="en-US" sz="2000" dirty="0">
                <a:solidFill>
                  <a:srgbClr val="666666"/>
                </a:solidFill>
                <a:latin typeface="Arial" panose="020B0604020202020204" pitchFamily="34" charset="0"/>
              </a:rPr>
              <a:t> Organizations may find it difficult to build low-latency and </a:t>
            </a:r>
            <a:r>
              <a:rPr lang="en-US" sz="2000" dirty="0">
                <a:solidFill>
                  <a:schemeClr val="bg1">
                    <a:lumMod val="50000"/>
                  </a:schemeClr>
                </a:solidFill>
                <a:latin typeface="Arial" panose="020B0604020202020204" pitchFamily="34" charset="0"/>
              </a:rPr>
              <a:t>high-bandwidth</a:t>
            </a:r>
            <a:r>
              <a:rPr lang="en-US" sz="2000" dirty="0">
                <a:solidFill>
                  <a:schemeClr val="tx1"/>
                </a:solidFill>
                <a:latin typeface="Arial" panose="020B0604020202020204" pitchFamily="34" charset="0"/>
              </a:rPr>
              <a:t> </a:t>
            </a:r>
            <a:r>
              <a:rPr lang="en-US" sz="2000" dirty="0">
                <a:solidFill>
                  <a:srgbClr val="666666"/>
                </a:solidFill>
                <a:latin typeface="Arial" panose="020B0604020202020204" pitchFamily="34" charset="0"/>
              </a:rPr>
              <a:t>redundant connections between public and private clouds.</a:t>
            </a:r>
          </a:p>
        </p:txBody>
      </p:sp>
    </p:spTree>
    <p:extLst>
      <p:ext uri="{BB962C8B-B14F-4D97-AF65-F5344CB8AC3E}">
        <p14:creationId xmlns:p14="http://schemas.microsoft.com/office/powerpoint/2010/main" val="4003919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6814" y="525491"/>
            <a:ext cx="5307022" cy="400110"/>
          </a:xfrm>
          <a:prstGeom prst="rect">
            <a:avLst/>
          </a:prstGeom>
        </p:spPr>
        <p:txBody>
          <a:bodyPr wrap="square">
            <a:spAutoFit/>
          </a:bodyPr>
          <a:lstStyle/>
          <a:p>
            <a:pPr algn="ctr"/>
            <a:r>
              <a:rPr lang="en-US" sz="2000" b="1" dirty="0" smtClean="0">
                <a:solidFill>
                  <a:srgbClr val="323232"/>
                </a:solidFill>
                <a:latin typeface="Arial" panose="020B0604020202020204" pitchFamily="34" charset="0"/>
              </a:rPr>
              <a:t>Examples </a:t>
            </a:r>
            <a:r>
              <a:rPr lang="en-US" sz="2000" b="1" dirty="0">
                <a:solidFill>
                  <a:srgbClr val="323232"/>
                </a:solidFill>
                <a:latin typeface="Arial" panose="020B0604020202020204" pitchFamily="34" charset="0"/>
              </a:rPr>
              <a:t>of cloud bursting</a:t>
            </a:r>
          </a:p>
        </p:txBody>
      </p:sp>
      <p:sp>
        <p:nvSpPr>
          <p:cNvPr id="3" name="Rectangle 2"/>
          <p:cNvSpPr/>
          <p:nvPr/>
        </p:nvSpPr>
        <p:spPr>
          <a:xfrm>
            <a:off x="622723" y="947871"/>
            <a:ext cx="11195204" cy="1754326"/>
          </a:xfrm>
          <a:prstGeom prst="rect">
            <a:avLst/>
          </a:prstGeom>
        </p:spPr>
        <p:txBody>
          <a:bodyPr wrap="square">
            <a:spAutoFit/>
          </a:bodyPr>
          <a:lstStyle/>
          <a:p>
            <a:r>
              <a:rPr lang="en-GB" sz="1800" dirty="0"/>
              <a:t>The following are common examples of cloud-bursting use cases:</a:t>
            </a:r>
          </a:p>
          <a:p>
            <a:r>
              <a:rPr lang="en-GB" sz="1800" b="1" dirty="0"/>
              <a:t>Marketing campaigns</a:t>
            </a:r>
          </a:p>
          <a:p>
            <a:r>
              <a:rPr lang="en-GB" sz="1800" dirty="0"/>
              <a:t>Like product launches or seasonal sales, marketing campaigns generate a huge traffic influx that subsides after the event ends. Although your on-premises resource capacity might be adequate at other times, it might not be able to manage the overflow traffic. You can use cloud bursting to meet peak demands at these times without having to purchase extra computing resources.</a:t>
            </a:r>
          </a:p>
        </p:txBody>
      </p:sp>
      <p:sp>
        <p:nvSpPr>
          <p:cNvPr id="5" name="Rectangle 4"/>
          <p:cNvSpPr/>
          <p:nvPr/>
        </p:nvSpPr>
        <p:spPr>
          <a:xfrm>
            <a:off x="622722" y="3832462"/>
            <a:ext cx="11094661" cy="1938992"/>
          </a:xfrm>
          <a:prstGeom prst="rect">
            <a:avLst/>
          </a:prstGeom>
        </p:spPr>
        <p:txBody>
          <a:bodyPr wrap="square">
            <a:spAutoFit/>
          </a:bodyPr>
          <a:lstStyle/>
          <a:p>
            <a:r>
              <a:rPr lang="en-GB" sz="2000" b="1" dirty="0"/>
              <a:t>Big data analytics</a:t>
            </a:r>
          </a:p>
          <a:p>
            <a:endParaRPr lang="en-GB" sz="2000" dirty="0" smtClean="0"/>
          </a:p>
          <a:p>
            <a:r>
              <a:rPr lang="en-GB" sz="2000" dirty="0" smtClean="0"/>
              <a:t>Big </a:t>
            </a:r>
            <a:r>
              <a:rPr lang="en-GB" sz="2000" dirty="0"/>
              <a:t>data modeling tasks, such as 3-D rendering or machine learning, often require more resources, like processor capacity and internal memory. Because these tasks are not the norm, they are suited for cloud bursts to the public cloud. Public cloud providers also have specially optimized resources for big data analytics and artificial intelligence tasks.</a:t>
            </a:r>
            <a:endParaRPr lang="en-US" sz="2000" dirty="0">
              <a:solidFill>
                <a:srgbClr val="666666"/>
              </a:solidFill>
              <a:latin typeface="Arial" panose="020B0604020202020204" pitchFamily="34" charset="0"/>
            </a:endParaRPr>
          </a:p>
        </p:txBody>
      </p:sp>
    </p:spTree>
    <p:extLst>
      <p:ext uri="{BB962C8B-B14F-4D97-AF65-F5344CB8AC3E}">
        <p14:creationId xmlns:p14="http://schemas.microsoft.com/office/powerpoint/2010/main" val="3302783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4" descr="Burst In"/>
          <p:cNvPicPr preferRelativeResize="0"/>
          <p:nvPr/>
        </p:nvPicPr>
        <p:blipFill rotWithShape="1">
          <a:blip r:embed="rId3">
            <a:alphaModFix/>
          </a:blip>
          <a:srcRect/>
          <a:stretch/>
        </p:blipFill>
        <p:spPr>
          <a:xfrm>
            <a:off x="1644651" y="-23910925"/>
            <a:ext cx="8772525" cy="2314575"/>
          </a:xfrm>
          <a:prstGeom prst="rect">
            <a:avLst/>
          </a:prstGeom>
          <a:noFill/>
          <a:ln>
            <a:noFill/>
          </a:ln>
        </p:spPr>
      </p:pic>
      <p:sp>
        <p:nvSpPr>
          <p:cNvPr id="175" name="Google Shape;175;p24"/>
          <p:cNvSpPr/>
          <p:nvPr/>
        </p:nvSpPr>
        <p:spPr>
          <a:xfrm>
            <a:off x="471053" y="179057"/>
            <a:ext cx="11333019" cy="550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i="0" u="none" strike="noStrike" cap="none" dirty="0">
                <a:solidFill>
                  <a:srgbClr val="FF0000"/>
                </a:solidFill>
                <a:latin typeface="Corbel"/>
                <a:ea typeface="Corbel"/>
                <a:cs typeface="Corbel"/>
                <a:sym typeface="Corbel"/>
              </a:rPr>
              <a:t>Cloud bursting architecture</a:t>
            </a:r>
            <a:endParaRPr dirty="0"/>
          </a:p>
          <a:p>
            <a:pPr marL="0" marR="0" lvl="0" indent="0" algn="just" rtl="0">
              <a:spcBef>
                <a:spcPts val="0"/>
              </a:spcBef>
              <a:spcAft>
                <a:spcPts val="0"/>
              </a:spcAft>
              <a:buNone/>
            </a:pPr>
            <a:r>
              <a:rPr lang="en-IN" sz="2400" b="0" i="0" u="none" strike="noStrike" cap="none" dirty="0">
                <a:solidFill>
                  <a:srgbClr val="000000"/>
                </a:solidFill>
                <a:latin typeface="Corbel"/>
                <a:ea typeface="Corbel"/>
                <a:cs typeface="Corbel"/>
                <a:sym typeface="Corbel"/>
              </a:rPr>
              <a:t>The </a:t>
            </a:r>
            <a:r>
              <a:rPr lang="en-IN" sz="2400" b="0" i="1" u="none" strike="noStrike" cap="none" dirty="0">
                <a:solidFill>
                  <a:srgbClr val="C00000"/>
                </a:solidFill>
                <a:latin typeface="Corbel"/>
                <a:ea typeface="Corbel"/>
                <a:cs typeface="Corbel"/>
                <a:sym typeface="Corbel"/>
              </a:rPr>
              <a:t>cloud bursting architecture</a:t>
            </a:r>
            <a:r>
              <a:rPr lang="en-IN" sz="2400" b="0" i="0" u="none" strike="noStrike" cap="none" dirty="0">
                <a:solidFill>
                  <a:srgbClr val="C00000"/>
                </a:solidFill>
                <a:latin typeface="Corbel"/>
                <a:ea typeface="Corbel"/>
                <a:cs typeface="Corbel"/>
                <a:sym typeface="Corbel"/>
              </a:rPr>
              <a:t> </a:t>
            </a:r>
            <a:r>
              <a:rPr lang="en-IN" sz="2400" b="0" i="0" u="none" strike="noStrike" cap="none" dirty="0">
                <a:solidFill>
                  <a:srgbClr val="1F497D"/>
                </a:solidFill>
                <a:latin typeface="Corbel"/>
                <a:ea typeface="Corbel"/>
                <a:cs typeface="Corbel"/>
                <a:sym typeface="Corbel"/>
              </a:rPr>
              <a:t>establishes</a:t>
            </a:r>
            <a:r>
              <a:rPr lang="en-IN" sz="2400" b="0" i="0" u="none" strike="noStrike" cap="none" dirty="0">
                <a:solidFill>
                  <a:srgbClr val="C00000"/>
                </a:solidFill>
                <a:latin typeface="Corbel"/>
                <a:ea typeface="Corbel"/>
                <a:cs typeface="Corbel"/>
                <a:sym typeface="Corbel"/>
              </a:rPr>
              <a:t> </a:t>
            </a:r>
            <a:r>
              <a:rPr lang="en-IN" sz="2400" b="0" i="0" u="none" strike="noStrike" cap="none" dirty="0">
                <a:solidFill>
                  <a:srgbClr val="1F497D"/>
                </a:solidFill>
                <a:latin typeface="Corbel"/>
                <a:ea typeface="Corbel"/>
                <a:cs typeface="Corbel"/>
                <a:sym typeface="Corbel"/>
              </a:rPr>
              <a:t>a form of dynamic scaling that scales or </a:t>
            </a:r>
            <a:r>
              <a:rPr lang="en-IN" sz="2400" b="0" i="0" u="none" strike="noStrike" cap="none" dirty="0">
                <a:solidFill>
                  <a:srgbClr val="FF0000"/>
                </a:solidFill>
                <a:latin typeface="Corbel"/>
                <a:ea typeface="Corbel"/>
                <a:cs typeface="Corbel"/>
                <a:sym typeface="Corbel"/>
              </a:rPr>
              <a:t>“bursts out” </a:t>
            </a:r>
            <a:r>
              <a:rPr lang="en-IN" sz="2400" b="0" i="0" u="none" strike="noStrike" cap="none" dirty="0" err="1">
                <a:solidFill>
                  <a:srgbClr val="1F497D"/>
                </a:solidFill>
                <a:latin typeface="Corbel"/>
                <a:ea typeface="Corbel"/>
                <a:cs typeface="Corbel"/>
                <a:sym typeface="Corbel"/>
              </a:rPr>
              <a:t>on-premise</a:t>
            </a:r>
            <a:r>
              <a:rPr lang="en-IN" sz="2400" b="0" i="0" u="none" strike="noStrike" cap="none" dirty="0">
                <a:solidFill>
                  <a:srgbClr val="1F497D"/>
                </a:solidFill>
                <a:latin typeface="Corbel"/>
                <a:ea typeface="Corbel"/>
                <a:cs typeface="Corbel"/>
                <a:sym typeface="Corbel"/>
              </a:rPr>
              <a:t> IT resources into a cloud whenever predefined capacity thresholds have been reached.</a:t>
            </a:r>
            <a:r>
              <a:rPr lang="en-IN" sz="2400" b="0" i="0" u="none" strike="noStrike" cap="none" dirty="0">
                <a:solidFill>
                  <a:srgbClr val="000000"/>
                </a:solidFill>
                <a:latin typeface="Corbel"/>
                <a:ea typeface="Corbel"/>
                <a:cs typeface="Corbel"/>
                <a:sym typeface="Corbel"/>
              </a:rPr>
              <a:t> The corresponding cloud-based IT resources are redundantly pre-deployed but remain inactive until cloud bursting occurs. After they are no longer required, the cloud-based IT resources are released and the architecture </a:t>
            </a:r>
            <a:r>
              <a:rPr lang="en-IN" sz="2400" b="0" i="0" u="none" strike="noStrike" cap="none" dirty="0">
                <a:solidFill>
                  <a:srgbClr val="FF0000"/>
                </a:solidFill>
                <a:latin typeface="Corbel"/>
                <a:ea typeface="Corbel"/>
                <a:cs typeface="Corbel"/>
                <a:sym typeface="Corbel"/>
              </a:rPr>
              <a:t>“bursts in”</a:t>
            </a:r>
            <a:r>
              <a:rPr lang="en-IN" sz="2400" b="0" i="0" u="none" strike="noStrike" cap="none" dirty="0">
                <a:solidFill>
                  <a:srgbClr val="000000"/>
                </a:solidFill>
                <a:latin typeface="Corbel"/>
                <a:ea typeface="Corbel"/>
                <a:cs typeface="Corbel"/>
                <a:sym typeface="Corbel"/>
              </a:rPr>
              <a:t> back to the </a:t>
            </a:r>
            <a:r>
              <a:rPr lang="en-IN" sz="2400" b="0" i="0" u="none" strike="noStrike" cap="none" dirty="0" err="1">
                <a:solidFill>
                  <a:srgbClr val="000000"/>
                </a:solidFill>
                <a:latin typeface="Corbel"/>
                <a:ea typeface="Corbel"/>
                <a:cs typeface="Corbel"/>
                <a:sym typeface="Corbel"/>
              </a:rPr>
              <a:t>on-premise</a:t>
            </a:r>
            <a:r>
              <a:rPr lang="en-IN" sz="2400" b="0" i="0" u="none" strike="noStrike" cap="none" dirty="0">
                <a:solidFill>
                  <a:srgbClr val="000000"/>
                </a:solidFill>
                <a:latin typeface="Corbel"/>
                <a:ea typeface="Corbel"/>
                <a:cs typeface="Corbel"/>
                <a:sym typeface="Corbel"/>
              </a:rPr>
              <a:t> environment. </a:t>
            </a:r>
            <a:endParaRPr dirty="0"/>
          </a:p>
          <a:p>
            <a:pPr marL="0" marR="0" lvl="0" indent="0" algn="just" rtl="0">
              <a:spcBef>
                <a:spcPts val="0"/>
              </a:spcBef>
              <a:spcAft>
                <a:spcPts val="0"/>
              </a:spcAft>
              <a:buNone/>
            </a:pPr>
            <a:r>
              <a:rPr lang="en-IN" sz="2400" b="0" i="0" u="none" strike="noStrike" cap="none" dirty="0">
                <a:solidFill>
                  <a:srgbClr val="0070C0"/>
                </a:solidFill>
                <a:latin typeface="Corbel"/>
                <a:ea typeface="Corbel"/>
                <a:cs typeface="Corbel"/>
                <a:sym typeface="Corbel"/>
              </a:rPr>
              <a:t>Cloud bursting is a flexible scaling architecture that provides cloud consumers with the option of using cloud-based IT resources only to meet higher usage demands.</a:t>
            </a:r>
            <a:r>
              <a:rPr lang="en-IN" sz="2400" b="0" i="0" u="none" strike="noStrike" cap="none" dirty="0">
                <a:solidFill>
                  <a:srgbClr val="000000"/>
                </a:solidFill>
                <a:latin typeface="Corbel"/>
                <a:ea typeface="Corbel"/>
                <a:cs typeface="Corbel"/>
                <a:sym typeface="Corbel"/>
              </a:rPr>
              <a:t> The foundation of this architectural model is based on the automated scaling listener</a:t>
            </a:r>
            <a:r>
              <a:rPr lang="en-IN" sz="2400" b="0" i="1" u="none" strike="noStrike" cap="none" dirty="0">
                <a:solidFill>
                  <a:srgbClr val="000000"/>
                </a:solidFill>
                <a:latin typeface="Corbel"/>
                <a:ea typeface="Corbel"/>
                <a:cs typeface="Corbel"/>
                <a:sym typeface="Corbel"/>
              </a:rPr>
              <a:t> </a:t>
            </a:r>
            <a:r>
              <a:rPr lang="en-IN" sz="2400" b="0" i="0" u="none" strike="noStrike" cap="none" dirty="0">
                <a:solidFill>
                  <a:srgbClr val="000000"/>
                </a:solidFill>
                <a:latin typeface="Corbel"/>
                <a:ea typeface="Corbel"/>
                <a:cs typeface="Corbel"/>
                <a:sym typeface="Corbel"/>
              </a:rPr>
              <a:t>and resource replication mechanisms. </a:t>
            </a:r>
            <a:endParaRPr dirty="0"/>
          </a:p>
        </p:txBody>
      </p:sp>
      <p:pic>
        <p:nvPicPr>
          <p:cNvPr id="1026" name="Picture 2" descr="Cloud Burst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803" y="3988898"/>
            <a:ext cx="3830889" cy="25643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743799" y="5194241"/>
            <a:ext cx="374072" cy="307777"/>
          </a:xfrm>
          <a:prstGeom prst="rect">
            <a:avLst/>
          </a:prstGeom>
          <a:noFill/>
        </p:spPr>
        <p:txBody>
          <a:bodyPr wrap="square" rtlCol="0">
            <a:spAutoFit/>
          </a:bodyPr>
          <a:lstStyle/>
          <a:p>
            <a:r>
              <a:rPr lang="en-US" b="1" dirty="0">
                <a:solidFill>
                  <a:srgbClr val="FFC000"/>
                </a:solidFill>
              </a:rPr>
              <a:t>IN</a:t>
            </a:r>
          </a:p>
        </p:txBody>
      </p:sp>
      <p:sp>
        <p:nvSpPr>
          <p:cNvPr id="7" name="TextBox 6"/>
          <p:cNvSpPr txBox="1"/>
          <p:nvPr/>
        </p:nvSpPr>
        <p:spPr>
          <a:xfrm>
            <a:off x="6885921" y="5194241"/>
            <a:ext cx="581891" cy="307777"/>
          </a:xfrm>
          <a:prstGeom prst="rect">
            <a:avLst/>
          </a:prstGeom>
          <a:noFill/>
        </p:spPr>
        <p:txBody>
          <a:bodyPr wrap="square" rtlCol="0">
            <a:spAutoFit/>
          </a:bodyPr>
          <a:lstStyle/>
          <a:p>
            <a:r>
              <a:rPr lang="en-US" b="1" dirty="0">
                <a:solidFill>
                  <a:srgbClr val="FFC000"/>
                </a:solidFill>
              </a:rPr>
              <a:t>OUT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0966" y="333062"/>
            <a:ext cx="3592650" cy="400110"/>
          </a:xfrm>
          <a:prstGeom prst="rect">
            <a:avLst/>
          </a:prstGeom>
        </p:spPr>
        <p:txBody>
          <a:bodyPr wrap="none">
            <a:spAutoFit/>
          </a:bodyPr>
          <a:lstStyle/>
          <a:p>
            <a:pPr algn="just" fontAlgn="base"/>
            <a:r>
              <a:rPr lang="en-US" sz="2000" b="1" dirty="0">
                <a:solidFill>
                  <a:srgbClr val="92D050"/>
                </a:solidFill>
                <a:latin typeface="proxima-nova"/>
              </a:rPr>
              <a:t>Cloud Bursting Approaches</a:t>
            </a:r>
          </a:p>
        </p:txBody>
      </p:sp>
      <p:sp>
        <p:nvSpPr>
          <p:cNvPr id="3" name="Rectangle 2"/>
          <p:cNvSpPr/>
          <p:nvPr/>
        </p:nvSpPr>
        <p:spPr>
          <a:xfrm>
            <a:off x="243321" y="671616"/>
            <a:ext cx="11587940" cy="584775"/>
          </a:xfrm>
          <a:prstGeom prst="rect">
            <a:avLst/>
          </a:prstGeom>
        </p:spPr>
        <p:txBody>
          <a:bodyPr wrap="square">
            <a:spAutoFit/>
          </a:bodyPr>
          <a:lstStyle/>
          <a:p>
            <a:pPr algn="just"/>
            <a:r>
              <a:rPr lang="en-US" sz="1600" dirty="0">
                <a:solidFill>
                  <a:srgbClr val="101820"/>
                </a:solidFill>
                <a:latin typeface="proxima-nova"/>
              </a:rPr>
              <a:t>You can apply cloud bursting using three types of approaches—distributed load balancing, manual bursting, and automated bursting.</a:t>
            </a:r>
            <a:endParaRPr lang="en-US" sz="1600" dirty="0"/>
          </a:p>
        </p:txBody>
      </p:sp>
      <p:sp>
        <p:nvSpPr>
          <p:cNvPr id="4" name="Rectangle 3"/>
          <p:cNvSpPr/>
          <p:nvPr/>
        </p:nvSpPr>
        <p:spPr>
          <a:xfrm>
            <a:off x="243321" y="1282980"/>
            <a:ext cx="11490958" cy="2308324"/>
          </a:xfrm>
          <a:prstGeom prst="rect">
            <a:avLst/>
          </a:prstGeom>
        </p:spPr>
        <p:txBody>
          <a:bodyPr wrap="square">
            <a:spAutoFit/>
          </a:bodyPr>
          <a:lstStyle/>
          <a:p>
            <a:pPr algn="just" fontAlgn="base"/>
            <a:r>
              <a:rPr lang="en-US" sz="1600" b="1" u="sng" dirty="0">
                <a:solidFill>
                  <a:srgbClr val="252525"/>
                </a:solidFill>
                <a:latin typeface="proxima-nova"/>
              </a:rPr>
              <a:t>Distributed Load Balancing</a:t>
            </a:r>
          </a:p>
          <a:p>
            <a:pPr algn="just" fontAlgn="base"/>
            <a:r>
              <a:rPr lang="en-US" sz="1600" dirty="0">
                <a:solidFill>
                  <a:srgbClr val="101820"/>
                </a:solidFill>
                <a:latin typeface="proxima-nova"/>
              </a:rPr>
              <a:t>Distributed load-balancing approaches operate </a:t>
            </a:r>
            <a:r>
              <a:rPr lang="en-US" sz="1600" u="sng" dirty="0">
                <a:solidFill>
                  <a:srgbClr val="101820"/>
                </a:solidFill>
                <a:latin typeface="proxima-nova"/>
              </a:rPr>
              <a:t>workloads in between a public cloud and a data center</a:t>
            </a:r>
            <a:r>
              <a:rPr lang="en-US" sz="1600" dirty="0">
                <a:solidFill>
                  <a:srgbClr val="101820"/>
                </a:solidFill>
                <a:latin typeface="proxima-nova"/>
              </a:rPr>
              <a:t>.</a:t>
            </a:r>
          </a:p>
          <a:p>
            <a:pPr algn="just" fontAlgn="base"/>
            <a:r>
              <a:rPr lang="en-US" sz="1600" b="1" dirty="0">
                <a:solidFill>
                  <a:srgbClr val="101820"/>
                </a:solidFill>
                <a:latin typeface="proxima-nova"/>
              </a:rPr>
              <a:t>Load balancing</a:t>
            </a:r>
            <a:r>
              <a:rPr lang="en-US" sz="1600" dirty="0">
                <a:solidFill>
                  <a:srgbClr val="101820"/>
                </a:solidFill>
                <a:latin typeface="proxima-nova"/>
              </a:rPr>
              <a:t> is used to simultaneously provision cloud resources, such as compute instances, monitoring, and storage, and then deploy data center workloads to provisioned cloud services.</a:t>
            </a:r>
          </a:p>
          <a:p>
            <a:pPr algn="just" fontAlgn="base"/>
            <a:r>
              <a:rPr lang="en-US" sz="1600" b="1" dirty="0">
                <a:solidFill>
                  <a:srgbClr val="101820"/>
                </a:solidFill>
                <a:latin typeface="proxima-nova"/>
              </a:rPr>
              <a:t>Load monitoring,</a:t>
            </a:r>
            <a:r>
              <a:rPr lang="en-US" sz="1600" dirty="0">
                <a:solidFill>
                  <a:srgbClr val="101820"/>
                </a:solidFill>
                <a:latin typeface="proxima-nova"/>
              </a:rPr>
              <a:t> when applied to local workloads, provides the data needed to redirect traffic. You set a threshold for each load, and then distribute as needed:</a:t>
            </a:r>
          </a:p>
          <a:p>
            <a:pPr algn="just" fontAlgn="base">
              <a:buFont typeface="Arial" panose="020B0604020202020204" pitchFamily="34" charset="0"/>
              <a:buChar char="•"/>
            </a:pPr>
            <a:r>
              <a:rPr lang="en-US" sz="1600" dirty="0">
                <a:solidFill>
                  <a:srgbClr val="444444"/>
                </a:solidFill>
                <a:latin typeface="proxima-nova"/>
              </a:rPr>
              <a:t>Once a load exceeds the threshold, an identical workload environment is started in the cloud. Traffic is then directed from the workload to the public cloud.</a:t>
            </a:r>
          </a:p>
          <a:p>
            <a:pPr algn="just" fontAlgn="base">
              <a:buFont typeface="Arial" panose="020B0604020202020204" pitchFamily="34" charset="0"/>
              <a:buChar char="•"/>
            </a:pPr>
            <a:r>
              <a:rPr lang="en-US" sz="1600" dirty="0">
                <a:solidFill>
                  <a:srgbClr val="444444"/>
                </a:solidFill>
                <a:latin typeface="proxima-nova"/>
              </a:rPr>
              <a:t>Once a load falls below the threshold, traffic is redirected to the local data center and cloud resources for this load stops. </a:t>
            </a:r>
          </a:p>
        </p:txBody>
      </p:sp>
      <p:sp>
        <p:nvSpPr>
          <p:cNvPr id="5" name="Rectangle 4"/>
          <p:cNvSpPr/>
          <p:nvPr/>
        </p:nvSpPr>
        <p:spPr>
          <a:xfrm>
            <a:off x="243321" y="3814368"/>
            <a:ext cx="11587940" cy="1323439"/>
          </a:xfrm>
          <a:prstGeom prst="rect">
            <a:avLst/>
          </a:prstGeom>
        </p:spPr>
        <p:txBody>
          <a:bodyPr wrap="square">
            <a:spAutoFit/>
          </a:bodyPr>
          <a:lstStyle/>
          <a:p>
            <a:pPr algn="just" fontAlgn="base"/>
            <a:r>
              <a:rPr lang="en-US" sz="1600" b="1" u="sng" dirty="0">
                <a:solidFill>
                  <a:srgbClr val="252525"/>
                </a:solidFill>
                <a:latin typeface="proxima-nova"/>
              </a:rPr>
              <a:t>Manual Bursting</a:t>
            </a:r>
          </a:p>
          <a:p>
            <a:pPr algn="just" fontAlgn="base"/>
            <a:r>
              <a:rPr lang="en-US" sz="1600" b="1" dirty="0">
                <a:solidFill>
                  <a:srgbClr val="101820"/>
                </a:solidFill>
                <a:latin typeface="proxima-nova"/>
              </a:rPr>
              <a:t>Manual bursting</a:t>
            </a:r>
            <a:r>
              <a:rPr lang="en-US" sz="1600" dirty="0">
                <a:solidFill>
                  <a:srgbClr val="101820"/>
                </a:solidFill>
                <a:latin typeface="proxima-nova"/>
              </a:rPr>
              <a:t> is a technique that lets you manually provision and de-provision cloud-based services and resources according to notifications sent from your load balancer.</a:t>
            </a:r>
          </a:p>
          <a:p>
            <a:pPr algn="just" fontAlgn="base"/>
            <a:r>
              <a:rPr lang="en-US" sz="1600" dirty="0">
                <a:solidFill>
                  <a:srgbClr val="101820"/>
                </a:solidFill>
                <a:latin typeface="proxima-nova"/>
              </a:rPr>
              <a:t>Organizations leverage manual bursting to create large, but temporary cloud deployments to meet a required work. Once the cloud deployment is no longer needed, it is destroyed, to reduce costs.</a:t>
            </a:r>
          </a:p>
        </p:txBody>
      </p:sp>
      <p:sp>
        <p:nvSpPr>
          <p:cNvPr id="6" name="Rectangle 5"/>
          <p:cNvSpPr/>
          <p:nvPr/>
        </p:nvSpPr>
        <p:spPr>
          <a:xfrm>
            <a:off x="223058" y="5153345"/>
            <a:ext cx="11490960" cy="1323439"/>
          </a:xfrm>
          <a:prstGeom prst="rect">
            <a:avLst/>
          </a:prstGeom>
        </p:spPr>
        <p:txBody>
          <a:bodyPr wrap="square">
            <a:spAutoFit/>
          </a:bodyPr>
          <a:lstStyle/>
          <a:p>
            <a:pPr algn="just" fontAlgn="base"/>
            <a:r>
              <a:rPr lang="en-US" sz="1600" b="1" u="sng" dirty="0">
                <a:solidFill>
                  <a:srgbClr val="252525"/>
                </a:solidFill>
                <a:latin typeface="proxima-nova"/>
              </a:rPr>
              <a:t>Automated Bursting</a:t>
            </a:r>
          </a:p>
          <a:p>
            <a:pPr algn="just" fontAlgn="base"/>
            <a:r>
              <a:rPr lang="en-US" sz="1600" b="1" dirty="0">
                <a:solidFill>
                  <a:srgbClr val="101820"/>
                </a:solidFill>
                <a:latin typeface="proxima-nova"/>
              </a:rPr>
              <a:t>Automated bursting</a:t>
            </a:r>
            <a:r>
              <a:rPr lang="en-US" sz="1600" dirty="0">
                <a:solidFill>
                  <a:srgbClr val="101820"/>
                </a:solidFill>
                <a:latin typeface="proxima-nova"/>
              </a:rPr>
              <a:t> enables you to set up policies that define how bursting is handled, and then the software performs the process.</a:t>
            </a:r>
          </a:p>
          <a:p>
            <a:pPr algn="just" fontAlgn="base"/>
            <a:r>
              <a:rPr lang="en-US" sz="1600" dirty="0">
                <a:solidFill>
                  <a:srgbClr val="101820"/>
                </a:solidFill>
                <a:latin typeface="proxima-nova"/>
              </a:rPr>
              <a:t>Full automated and dynamic bursting techniques help organizations provision cloud resources and services on-demand, deploying when needed and immediately de-provisioning cloud resources when traffic demands are met sufficiently or fall.</a:t>
            </a:r>
          </a:p>
        </p:txBody>
      </p:sp>
    </p:spTree>
    <p:extLst>
      <p:ext uri="{BB962C8B-B14F-4D97-AF65-F5344CB8AC3E}">
        <p14:creationId xmlns:p14="http://schemas.microsoft.com/office/powerpoint/2010/main" val="3469170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1" y="524930"/>
            <a:ext cx="11623964" cy="4801314"/>
          </a:xfrm>
          <a:prstGeom prst="rect">
            <a:avLst/>
          </a:prstGeom>
        </p:spPr>
        <p:txBody>
          <a:bodyPr wrap="square">
            <a:spAutoFit/>
          </a:bodyPr>
          <a:lstStyle/>
          <a:p>
            <a:pPr algn="ctr" fontAlgn="base"/>
            <a:r>
              <a:rPr lang="en-US" sz="1800" b="1" dirty="0">
                <a:solidFill>
                  <a:srgbClr val="92D050"/>
                </a:solidFill>
                <a:latin typeface="proxima-nova"/>
              </a:rPr>
              <a:t>Which Apps Work Well in a Cloud Bursting Architecture?</a:t>
            </a:r>
          </a:p>
          <a:p>
            <a:pPr algn="just" fontAlgn="base"/>
            <a:endParaRPr lang="en-US" sz="1800" dirty="0">
              <a:solidFill>
                <a:srgbClr val="101820"/>
              </a:solidFill>
              <a:latin typeface="proxima-nova"/>
            </a:endParaRPr>
          </a:p>
          <a:p>
            <a:pPr algn="just" fontAlgn="base"/>
            <a:r>
              <a:rPr lang="en-US" sz="1800" dirty="0">
                <a:solidFill>
                  <a:srgbClr val="101820"/>
                </a:solidFill>
                <a:latin typeface="proxima-nova"/>
              </a:rPr>
              <a:t>A cloud bursting architecture can provide significant cost savings, increase the efficiency of operations, and improve overall performance and productivity. However, there are certain challenges that prevent cloud bursting from being a good fit for a wide scope of applications.</a:t>
            </a:r>
          </a:p>
          <a:p>
            <a:pPr algn="just" fontAlgn="base"/>
            <a:r>
              <a:rPr lang="en-US" sz="1800" b="1" u="sng" dirty="0">
                <a:solidFill>
                  <a:srgbClr val="101820"/>
                </a:solidFill>
                <a:latin typeface="proxima-nova"/>
              </a:rPr>
              <a:t>Cloud bursting is ideal for:</a:t>
            </a:r>
          </a:p>
          <a:p>
            <a:pPr algn="just" fontAlgn="base">
              <a:buFont typeface="Arial" panose="020B0604020202020204" pitchFamily="34" charset="0"/>
              <a:buChar char="•"/>
            </a:pPr>
            <a:r>
              <a:rPr lang="en-US" sz="1800" dirty="0">
                <a:solidFill>
                  <a:srgbClr val="444444"/>
                </a:solidFill>
                <a:latin typeface="proxima-nova"/>
              </a:rPr>
              <a:t>Applications that mainly read data from storage, such as a content delivery system.</a:t>
            </a:r>
          </a:p>
          <a:p>
            <a:pPr algn="just" fontAlgn="base">
              <a:buFont typeface="Arial" panose="020B0604020202020204" pitchFamily="34" charset="0"/>
              <a:buChar char="•"/>
            </a:pPr>
            <a:r>
              <a:rPr lang="en-US" sz="1800" dirty="0">
                <a:solidFill>
                  <a:srgbClr val="444444"/>
                </a:solidFill>
                <a:latin typeface="proxima-nova"/>
              </a:rPr>
              <a:t>Software development</a:t>
            </a:r>
          </a:p>
          <a:p>
            <a:pPr algn="just" fontAlgn="base">
              <a:buFont typeface="Arial" panose="020B0604020202020204" pitchFamily="34" charset="0"/>
              <a:buChar char="•"/>
            </a:pPr>
            <a:r>
              <a:rPr lang="en-US" sz="1800" dirty="0">
                <a:solidFill>
                  <a:srgbClr val="444444"/>
                </a:solidFill>
                <a:latin typeface="proxima-nova"/>
              </a:rPr>
              <a:t>Marketing campaigns</a:t>
            </a:r>
          </a:p>
          <a:p>
            <a:pPr algn="just" fontAlgn="base">
              <a:buFont typeface="Arial" panose="020B0604020202020204" pitchFamily="34" charset="0"/>
              <a:buChar char="•"/>
            </a:pPr>
            <a:r>
              <a:rPr lang="en-US" sz="1800" dirty="0">
                <a:solidFill>
                  <a:srgbClr val="444444"/>
                </a:solidFill>
                <a:latin typeface="proxima-nova"/>
              </a:rPr>
              <a:t>Big data modeling and queries</a:t>
            </a:r>
          </a:p>
          <a:p>
            <a:pPr algn="just" fontAlgn="base">
              <a:buFont typeface="Arial" panose="020B0604020202020204" pitchFamily="34" charset="0"/>
              <a:buChar char="•"/>
            </a:pPr>
            <a:r>
              <a:rPr lang="en-US" sz="1800" dirty="0">
                <a:solidFill>
                  <a:srgbClr val="444444"/>
                </a:solidFill>
                <a:latin typeface="proxima-nova"/>
              </a:rPr>
              <a:t>Seasonal businesses </a:t>
            </a:r>
          </a:p>
          <a:p>
            <a:pPr algn="just" fontAlgn="base">
              <a:buFont typeface="Arial" panose="020B0604020202020204" pitchFamily="34" charset="0"/>
              <a:buChar char="•"/>
            </a:pPr>
            <a:r>
              <a:rPr lang="en-US" sz="1800" dirty="0">
                <a:solidFill>
                  <a:srgbClr val="444444"/>
                </a:solidFill>
                <a:latin typeface="proxima-nova"/>
              </a:rPr>
              <a:t>Database applications using sharding to optimize performance.</a:t>
            </a:r>
          </a:p>
          <a:p>
            <a:pPr algn="just" fontAlgn="base">
              <a:buFont typeface="Arial" panose="020B0604020202020204" pitchFamily="34" charset="0"/>
              <a:buChar char="•"/>
            </a:pPr>
            <a:r>
              <a:rPr lang="en-US" sz="1800" dirty="0">
                <a:solidFill>
                  <a:srgbClr val="444444"/>
                </a:solidFill>
                <a:latin typeface="proxima-nova"/>
              </a:rPr>
              <a:t>Big data analytics applications that need to quickly process large data volumes.</a:t>
            </a:r>
          </a:p>
          <a:p>
            <a:pPr algn="just" fontAlgn="base">
              <a:buFont typeface="Arial" panose="020B0604020202020204" pitchFamily="34" charset="0"/>
              <a:buChar char="•"/>
            </a:pPr>
            <a:r>
              <a:rPr lang="en-US" sz="1800" dirty="0">
                <a:solidFill>
                  <a:srgbClr val="444444"/>
                </a:solidFill>
                <a:latin typeface="proxima-nova"/>
              </a:rPr>
              <a:t>Artificial Intelligence / Machine Learning (AI/ML) models that require large-scale infrastructure for model training.</a:t>
            </a:r>
          </a:p>
          <a:p>
            <a:pPr algn="just" fontAlgn="base"/>
            <a:r>
              <a:rPr lang="en-US" sz="1800" b="1" u="sng" dirty="0">
                <a:solidFill>
                  <a:srgbClr val="101820"/>
                </a:solidFill>
                <a:latin typeface="proxima-nova"/>
              </a:rPr>
              <a:t>Cloud bursting is not a good fit for</a:t>
            </a:r>
            <a:r>
              <a:rPr lang="en-US" sz="1800" b="1" dirty="0">
                <a:solidFill>
                  <a:srgbClr val="101820"/>
                </a:solidFill>
                <a:latin typeface="proxima-nova"/>
              </a:rPr>
              <a:t>:</a:t>
            </a:r>
          </a:p>
          <a:p>
            <a:pPr algn="just" fontAlgn="base">
              <a:buFont typeface="Arial" panose="020B0604020202020204" pitchFamily="34" charset="0"/>
              <a:buChar char="•"/>
            </a:pPr>
            <a:r>
              <a:rPr lang="en-US" sz="1800" dirty="0">
                <a:solidFill>
                  <a:srgbClr val="444444"/>
                </a:solidFill>
                <a:latin typeface="proxima-nova"/>
              </a:rPr>
              <a:t>Applications that rely on low-latency write operations.</a:t>
            </a:r>
          </a:p>
          <a:p>
            <a:pPr algn="just" fontAlgn="base">
              <a:buFont typeface="Arial" panose="020B0604020202020204" pitchFamily="34" charset="0"/>
              <a:buChar char="•"/>
            </a:pPr>
            <a:r>
              <a:rPr lang="en-US" sz="1800" dirty="0">
                <a:solidFill>
                  <a:srgbClr val="444444"/>
                </a:solidFill>
                <a:latin typeface="proxima-nova"/>
              </a:rPr>
              <a:t>Scientific applications using simulation.</a:t>
            </a:r>
          </a:p>
        </p:txBody>
      </p:sp>
    </p:spTree>
    <p:extLst>
      <p:ext uri="{BB962C8B-B14F-4D97-AF65-F5344CB8AC3E}">
        <p14:creationId xmlns:p14="http://schemas.microsoft.com/office/powerpoint/2010/main" val="1097344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4229915" y="581891"/>
            <a:ext cx="3985831" cy="55418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ts val="4400"/>
              <a:buFont typeface="Corbel"/>
              <a:buNone/>
            </a:pPr>
            <a:r>
              <a:rPr lang="en-IN" dirty="0"/>
              <a:t>Capacity planning</a:t>
            </a:r>
            <a:endParaRPr dirty="0"/>
          </a:p>
        </p:txBody>
      </p:sp>
      <p:sp>
        <p:nvSpPr>
          <p:cNvPr id="162" name="Google Shape;162;p22"/>
          <p:cNvSpPr txBox="1">
            <a:spLocks noGrp="1"/>
          </p:cNvSpPr>
          <p:nvPr>
            <p:ph type="body" idx="1"/>
          </p:nvPr>
        </p:nvSpPr>
        <p:spPr>
          <a:xfrm>
            <a:off x="263237" y="1343891"/>
            <a:ext cx="6594763" cy="4752109"/>
          </a:xfrm>
          <a:prstGeom prst="rect">
            <a:avLst/>
          </a:prstGeom>
          <a:noFill/>
          <a:ln>
            <a:noFill/>
          </a:ln>
        </p:spPr>
        <p:txBody>
          <a:bodyPr spcFirstLastPara="1" wrap="square" lIns="91425" tIns="45700" rIns="91425" bIns="45700" anchor="t" anchorCtr="0">
            <a:normAutofit fontScale="92500"/>
          </a:bodyPr>
          <a:lstStyle/>
          <a:p>
            <a:pPr marL="228600" lvl="0" indent="-182880" algn="just" rtl="0">
              <a:lnSpc>
                <a:spcPct val="90000"/>
              </a:lnSpc>
              <a:spcBef>
                <a:spcPts val="0"/>
              </a:spcBef>
              <a:spcAft>
                <a:spcPts val="0"/>
              </a:spcAft>
              <a:buSzPts val="1760"/>
              <a:buChar char="•"/>
            </a:pPr>
            <a:r>
              <a:rPr lang="en-IN" b="0" i="0" dirty="0">
                <a:solidFill>
                  <a:srgbClr val="000000"/>
                </a:solidFill>
                <a:latin typeface="Inter"/>
                <a:ea typeface="Inter"/>
                <a:cs typeface="Inter"/>
                <a:sym typeface="Inter"/>
              </a:rPr>
              <a:t>For available resources, capacity planning seeks a heavy demand. It determines whether the systems are working properly, used to measure their performance, determine the usage of patterns and predict future demand of cloud-capacity. This also adds an expertise planning for improvement and optimizes performance. The goal of capacity planning is to maintain the workload without improving the efficiency. Tuning of performance and work optimization is not the major target of capacity planners.</a:t>
            </a:r>
            <a:endParaRPr dirty="0"/>
          </a:p>
          <a:p>
            <a:pPr marL="228600" lvl="0" indent="-182880" algn="just" rtl="0">
              <a:lnSpc>
                <a:spcPct val="90000"/>
              </a:lnSpc>
              <a:spcBef>
                <a:spcPts val="1400"/>
              </a:spcBef>
              <a:spcAft>
                <a:spcPts val="0"/>
              </a:spcAft>
              <a:buSzPts val="1760"/>
              <a:buChar char="•"/>
            </a:pPr>
            <a:r>
              <a:rPr lang="en-IN" b="0" i="0" dirty="0">
                <a:solidFill>
                  <a:srgbClr val="000000"/>
                </a:solidFill>
                <a:latin typeface="Inter"/>
                <a:ea typeface="Inter"/>
                <a:cs typeface="Inter"/>
                <a:sym typeface="Inter"/>
              </a:rPr>
              <a:t>It measures the maximum amount of task that it can perform. The capacity planning for cloud technology offers the systems with more enhanced capabilities including some new challenges over a purely physical system.</a:t>
            </a:r>
            <a:endParaRPr dirty="0"/>
          </a:p>
        </p:txBody>
      </p:sp>
      <p:pic>
        <p:nvPicPr>
          <p:cNvPr id="2050" name="Picture 2" descr="Capacity Management Meaning, Importance, Types, Process &amp;amp; Example | MBA  Sko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982" y="1510145"/>
            <a:ext cx="4657725" cy="38862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1143000" y="609600"/>
            <a:ext cx="9875520" cy="74814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IN" dirty="0"/>
              <a:t>Steps in Capacity planning</a:t>
            </a:r>
            <a:endParaRPr dirty="0"/>
          </a:p>
        </p:txBody>
      </p:sp>
      <p:sp>
        <p:nvSpPr>
          <p:cNvPr id="168" name="Google Shape;168;p23"/>
          <p:cNvSpPr txBox="1">
            <a:spLocks noGrp="1"/>
          </p:cNvSpPr>
          <p:nvPr>
            <p:ph type="body" idx="1"/>
          </p:nvPr>
        </p:nvSpPr>
        <p:spPr>
          <a:xfrm>
            <a:off x="443346" y="1551709"/>
            <a:ext cx="10572526" cy="4544291"/>
          </a:xfrm>
          <a:prstGeom prst="rect">
            <a:avLst/>
          </a:prstGeom>
          <a:noFill/>
          <a:ln>
            <a:noFill/>
          </a:ln>
        </p:spPr>
        <p:txBody>
          <a:bodyPr spcFirstLastPara="1" wrap="square" lIns="91425" tIns="45700" rIns="91425" bIns="45700" anchor="t" anchorCtr="0">
            <a:normAutofit/>
          </a:bodyPr>
          <a:lstStyle/>
          <a:p>
            <a:pPr marL="228600" lvl="0" indent="-182880">
              <a:spcBef>
                <a:spcPts val="0"/>
              </a:spcBef>
              <a:buSzPts val="1760"/>
              <a:buFont typeface="Arial"/>
              <a:buChar char="•"/>
            </a:pPr>
            <a:r>
              <a:rPr lang="en-IN" sz="1800" b="0" i="0" dirty="0">
                <a:solidFill>
                  <a:schemeClr val="tx1"/>
                </a:solidFill>
                <a:latin typeface="Inter"/>
                <a:ea typeface="Inter"/>
                <a:cs typeface="Inter"/>
                <a:sym typeface="Inter"/>
              </a:rPr>
              <a:t>Determine the </a:t>
            </a:r>
            <a:r>
              <a:rPr lang="en-US" sz="1800" b="1" dirty="0">
                <a:solidFill>
                  <a:schemeClr val="tx1"/>
                </a:solidFill>
              </a:rPr>
              <a:t>thing which is different from </a:t>
            </a:r>
            <a:r>
              <a:rPr lang="en-IN" sz="1800" b="0" i="0" dirty="0">
                <a:solidFill>
                  <a:schemeClr val="tx1"/>
                </a:solidFill>
                <a:latin typeface="Inter"/>
                <a:ea typeface="Inter"/>
                <a:cs typeface="Inter"/>
                <a:sym typeface="Inter"/>
              </a:rPr>
              <a:t>the present system.</a:t>
            </a:r>
            <a:endParaRPr sz="1800" dirty="0">
              <a:solidFill>
                <a:schemeClr val="tx1"/>
              </a:solidFill>
            </a:endParaRPr>
          </a:p>
          <a:p>
            <a:pPr marL="228600" lvl="0" indent="-182880" algn="l" rtl="0">
              <a:lnSpc>
                <a:spcPct val="90000"/>
              </a:lnSpc>
              <a:spcBef>
                <a:spcPts val="1400"/>
              </a:spcBef>
              <a:spcAft>
                <a:spcPts val="0"/>
              </a:spcAft>
              <a:buSzPts val="1760"/>
              <a:buFont typeface="Arial"/>
              <a:buChar char="•"/>
            </a:pPr>
            <a:r>
              <a:rPr lang="en-IN" sz="1800" b="0" i="0" dirty="0">
                <a:solidFill>
                  <a:schemeClr val="tx1"/>
                </a:solidFill>
                <a:latin typeface="Inter"/>
                <a:ea typeface="Inter"/>
                <a:cs typeface="Inter"/>
                <a:sym typeface="Inter"/>
              </a:rPr>
              <a:t>Determine the working load for different resources in the system such as CPU, RAM, network, etc.</a:t>
            </a:r>
            <a:endParaRPr sz="1800" dirty="0">
              <a:solidFill>
                <a:schemeClr val="tx1"/>
              </a:solidFill>
            </a:endParaRPr>
          </a:p>
          <a:p>
            <a:pPr marL="228600" lvl="0" indent="-182880" algn="l" rtl="0">
              <a:lnSpc>
                <a:spcPct val="90000"/>
              </a:lnSpc>
              <a:spcBef>
                <a:spcPts val="1400"/>
              </a:spcBef>
              <a:spcAft>
                <a:spcPts val="0"/>
              </a:spcAft>
              <a:buSzPts val="1760"/>
              <a:buFont typeface="Arial"/>
              <a:buChar char="•"/>
            </a:pPr>
            <a:r>
              <a:rPr lang="en-IN" sz="1800" b="0" i="0" dirty="0">
                <a:solidFill>
                  <a:schemeClr val="tx1"/>
                </a:solidFill>
                <a:latin typeface="Inter"/>
                <a:ea typeface="Inter"/>
                <a:cs typeface="Inter"/>
                <a:sym typeface="Inter"/>
              </a:rPr>
              <a:t>Load the system until it gets overloaded; &amp; state what's requiring to uphold acceptable performance.</a:t>
            </a:r>
            <a:endParaRPr sz="1800" dirty="0">
              <a:solidFill>
                <a:schemeClr val="tx1"/>
              </a:solidFill>
            </a:endParaRPr>
          </a:p>
          <a:p>
            <a:pPr marL="228600" lvl="0" indent="-182880" algn="l" rtl="0">
              <a:lnSpc>
                <a:spcPct val="90000"/>
              </a:lnSpc>
              <a:spcBef>
                <a:spcPts val="1400"/>
              </a:spcBef>
              <a:spcAft>
                <a:spcPts val="0"/>
              </a:spcAft>
              <a:buSzPts val="1760"/>
              <a:buFont typeface="Arial"/>
              <a:buChar char="•"/>
            </a:pPr>
            <a:r>
              <a:rPr lang="en-IN" sz="1800" b="0" i="0" dirty="0">
                <a:solidFill>
                  <a:schemeClr val="tx1"/>
                </a:solidFill>
                <a:latin typeface="Inter"/>
                <a:ea typeface="Inter"/>
                <a:cs typeface="Inter"/>
                <a:sym typeface="Inter"/>
              </a:rPr>
              <a:t>Predict the future based on older statistical reports &amp; other factors.</a:t>
            </a:r>
            <a:endParaRPr sz="1800" dirty="0">
              <a:solidFill>
                <a:schemeClr val="tx1"/>
              </a:solidFill>
            </a:endParaRPr>
          </a:p>
          <a:p>
            <a:pPr marL="228600" lvl="0" indent="-182880" algn="l" rtl="0">
              <a:lnSpc>
                <a:spcPct val="90000"/>
              </a:lnSpc>
              <a:spcBef>
                <a:spcPts val="1400"/>
              </a:spcBef>
              <a:spcAft>
                <a:spcPts val="0"/>
              </a:spcAft>
              <a:buSzPts val="1760"/>
              <a:buFont typeface="Arial"/>
              <a:buChar char="•"/>
            </a:pPr>
            <a:r>
              <a:rPr lang="en-IN" sz="1800" b="0" i="0" dirty="0">
                <a:solidFill>
                  <a:schemeClr val="tx1"/>
                </a:solidFill>
                <a:latin typeface="Inter"/>
                <a:ea typeface="Inter"/>
                <a:cs typeface="Inter"/>
                <a:sym typeface="Inter"/>
              </a:rPr>
              <a:t>Deploy resources to meet the predictions &amp; calculations.</a:t>
            </a:r>
            <a:endParaRPr sz="1800" dirty="0">
              <a:solidFill>
                <a:schemeClr val="tx1"/>
              </a:solidFill>
            </a:endParaRPr>
          </a:p>
          <a:p>
            <a:pPr marL="228600" lvl="0" indent="-182880" algn="l" rtl="0">
              <a:lnSpc>
                <a:spcPct val="90000"/>
              </a:lnSpc>
              <a:spcBef>
                <a:spcPts val="1400"/>
              </a:spcBef>
              <a:spcAft>
                <a:spcPts val="0"/>
              </a:spcAft>
              <a:buSzPts val="1760"/>
              <a:buFont typeface="Arial"/>
              <a:buChar char="•"/>
            </a:pPr>
            <a:r>
              <a:rPr lang="en-IN" sz="1800" b="0" i="0" dirty="0">
                <a:solidFill>
                  <a:schemeClr val="tx1"/>
                </a:solidFill>
                <a:latin typeface="Inter"/>
                <a:ea typeface="Inter"/>
                <a:cs typeface="Inter"/>
                <a:sym typeface="Inter"/>
              </a:rPr>
              <a:t>Repeat step (</a:t>
            </a:r>
            <a:r>
              <a:rPr lang="en-IN" sz="1800" b="0" i="0" dirty="0" err="1">
                <a:solidFill>
                  <a:schemeClr val="tx1"/>
                </a:solidFill>
                <a:latin typeface="Inter"/>
                <a:ea typeface="Inter"/>
                <a:cs typeface="Inter"/>
                <a:sym typeface="Inter"/>
              </a:rPr>
              <a:t>i</a:t>
            </a:r>
            <a:r>
              <a:rPr lang="en-IN" sz="1800" b="0" i="0" dirty="0">
                <a:solidFill>
                  <a:schemeClr val="tx1"/>
                </a:solidFill>
                <a:latin typeface="Inter"/>
                <a:ea typeface="Inter"/>
                <a:cs typeface="Inter"/>
                <a:sym typeface="Inter"/>
              </a:rPr>
              <a:t>) through (v) as a loop.</a:t>
            </a:r>
            <a:endParaRPr sz="180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p:nvPr/>
        </p:nvSpPr>
        <p:spPr>
          <a:xfrm>
            <a:off x="2383795" y="275004"/>
            <a:ext cx="7368988"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0" i="0" u="none" strike="noStrike" cap="none" dirty="0">
                <a:solidFill>
                  <a:srgbClr val="FF0000"/>
                </a:solidFill>
                <a:latin typeface="Corbel"/>
                <a:ea typeface="Corbel"/>
                <a:cs typeface="Corbel"/>
                <a:sym typeface="Corbel"/>
              </a:rPr>
              <a:t>Elastic Disk Provisioning Architecture</a:t>
            </a:r>
            <a:endParaRPr dirty="0"/>
          </a:p>
        </p:txBody>
      </p:sp>
      <p:sp>
        <p:nvSpPr>
          <p:cNvPr id="2" name="Rectangle 1"/>
          <p:cNvSpPr/>
          <p:nvPr/>
        </p:nvSpPr>
        <p:spPr>
          <a:xfrm>
            <a:off x="595745" y="1242920"/>
            <a:ext cx="11152910" cy="1200329"/>
          </a:xfrm>
          <a:prstGeom prst="rect">
            <a:avLst/>
          </a:prstGeom>
        </p:spPr>
        <p:txBody>
          <a:bodyPr wrap="square">
            <a:spAutoFit/>
          </a:bodyPr>
          <a:lstStyle/>
          <a:p>
            <a:pPr algn="just"/>
            <a:r>
              <a:rPr lang="en-US" sz="2400" dirty="0">
                <a:latin typeface="Lucida Grande"/>
              </a:rPr>
              <a:t>The </a:t>
            </a:r>
            <a:r>
              <a:rPr lang="en-US" sz="2400" i="1" dirty="0">
                <a:latin typeface="Lucida Grande"/>
              </a:rPr>
              <a:t>elastic disk provisioning architecture</a:t>
            </a:r>
            <a:r>
              <a:rPr lang="en-US" sz="2400" dirty="0">
                <a:latin typeface="Lucida Grande"/>
              </a:rPr>
              <a:t> establishes a dynamic storage provisioning system that ensures that the cloud consumer is granularly billed for the exact amount of storage that it actually uses.</a:t>
            </a:r>
            <a:endParaRPr lang="en-US" sz="2400" dirty="0"/>
          </a:p>
        </p:txBody>
      </p:sp>
      <p:sp>
        <p:nvSpPr>
          <p:cNvPr id="3" name="Rectangle 2"/>
          <p:cNvSpPr/>
          <p:nvPr/>
        </p:nvSpPr>
        <p:spPr>
          <a:xfrm>
            <a:off x="595744" y="2644031"/>
            <a:ext cx="10945091" cy="1015663"/>
          </a:xfrm>
          <a:prstGeom prst="rect">
            <a:avLst/>
          </a:prstGeom>
        </p:spPr>
        <p:txBody>
          <a:bodyPr wrap="square">
            <a:spAutoFit/>
          </a:bodyPr>
          <a:lstStyle/>
          <a:p>
            <a:r>
              <a:rPr lang="en-US" sz="2000" dirty="0">
                <a:latin typeface="Lucida Grande"/>
              </a:rPr>
              <a:t>This system uses thin-provisioning technology for the dynamic allocation of storage space, and is further supported by runtime usage monitoring to collect accurate usage data for billing purposes</a:t>
            </a:r>
            <a:endParaRPr lang="en-US" sz="2000" dirty="0"/>
          </a:p>
        </p:txBody>
      </p:sp>
      <p:pic>
        <p:nvPicPr>
          <p:cNvPr id="1026" name="Picture 2" descr="What is Thin Provisioning and Should You Use It? - CHI Corp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604" y="3424168"/>
            <a:ext cx="4707370" cy="29421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7"/>
          <p:cNvPicPr preferRelativeResize="0"/>
          <p:nvPr/>
        </p:nvPicPr>
        <p:blipFill rotWithShape="1">
          <a:blip r:embed="rId3">
            <a:alphaModFix/>
          </a:blip>
          <a:srcRect/>
          <a:stretch/>
        </p:blipFill>
        <p:spPr>
          <a:xfrm>
            <a:off x="7259781" y="1361517"/>
            <a:ext cx="4511691" cy="4715522"/>
          </a:xfrm>
          <a:prstGeom prst="rect">
            <a:avLst/>
          </a:prstGeom>
          <a:noFill/>
          <a:ln>
            <a:noFill/>
          </a:ln>
        </p:spPr>
      </p:pic>
      <p:sp>
        <p:nvSpPr>
          <p:cNvPr id="193" name="Google Shape;193;p27"/>
          <p:cNvSpPr/>
          <p:nvPr/>
        </p:nvSpPr>
        <p:spPr>
          <a:xfrm>
            <a:off x="2460813" y="649051"/>
            <a:ext cx="7368988"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0" i="0" u="none" strike="noStrike" cap="none">
                <a:solidFill>
                  <a:srgbClr val="FF0000"/>
                </a:solidFill>
                <a:latin typeface="Corbel"/>
                <a:ea typeface="Corbel"/>
                <a:cs typeface="Corbel"/>
                <a:sym typeface="Corbel"/>
              </a:rPr>
              <a:t>Elastic Disk Provisioning Architecture</a:t>
            </a:r>
            <a:endParaRPr/>
          </a:p>
        </p:txBody>
      </p:sp>
      <p:sp>
        <p:nvSpPr>
          <p:cNvPr id="2" name="Rectangle 1"/>
          <p:cNvSpPr/>
          <p:nvPr/>
        </p:nvSpPr>
        <p:spPr>
          <a:xfrm>
            <a:off x="443345" y="1687953"/>
            <a:ext cx="6553200" cy="3785652"/>
          </a:xfrm>
          <a:prstGeom prst="rect">
            <a:avLst/>
          </a:prstGeom>
        </p:spPr>
        <p:txBody>
          <a:bodyPr wrap="square">
            <a:spAutoFit/>
          </a:bodyPr>
          <a:lstStyle/>
          <a:p>
            <a:r>
              <a:rPr lang="en-US" sz="2000" dirty="0">
                <a:latin typeface="Lucida Grande"/>
              </a:rPr>
              <a:t>The cloud consumer requests a virtual server with three hard disks, each with a capacity of 150 GB (1). The virtual server is provisioned by this architecture with a total of 450 GB of disk space (2). The 450 GB are set as the maximum disk usage that is allowed for this virtual server, although no physical disk space has been reserved or allocated yet (3). The cloud consumer has not installed any software, meaning the actual used space is currently at 0 GB (4). Because the allocated disk space is equal to the actual used space (which is currently at zero), </a:t>
            </a:r>
            <a:r>
              <a:rPr lang="en-US" sz="2000" b="1" dirty="0">
                <a:solidFill>
                  <a:srgbClr val="FF0000"/>
                </a:solidFill>
                <a:latin typeface="Lucida Grande"/>
              </a:rPr>
              <a:t>the cloud consumer is not charged for any disk space usage</a:t>
            </a:r>
            <a:endParaRPr lang="en-US" sz="2000" b="1"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9"/>
          <p:cNvPicPr preferRelativeResize="0"/>
          <p:nvPr/>
        </p:nvPicPr>
        <p:blipFill rotWithShape="1">
          <a:blip r:embed="rId3">
            <a:alphaModFix/>
          </a:blip>
          <a:srcRect/>
          <a:stretch/>
        </p:blipFill>
        <p:spPr>
          <a:xfrm>
            <a:off x="374073" y="763178"/>
            <a:ext cx="5018198" cy="3828620"/>
          </a:xfrm>
          <a:prstGeom prst="rect">
            <a:avLst/>
          </a:prstGeom>
          <a:noFill/>
          <a:ln>
            <a:noFill/>
          </a:ln>
        </p:spPr>
      </p:pic>
      <p:sp>
        <p:nvSpPr>
          <p:cNvPr id="205" name="Google Shape;205;p29"/>
          <p:cNvSpPr/>
          <p:nvPr/>
        </p:nvSpPr>
        <p:spPr>
          <a:xfrm>
            <a:off x="3240740" y="164957"/>
            <a:ext cx="836407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0" i="0" u="none" strike="noStrike" cap="none">
                <a:solidFill>
                  <a:srgbClr val="FF0000"/>
                </a:solidFill>
                <a:latin typeface="Corbel"/>
                <a:ea typeface="Corbel"/>
                <a:cs typeface="Corbel"/>
                <a:sym typeface="Corbel"/>
              </a:rPr>
              <a:t>Elastic Disk Provisioning Architecture</a:t>
            </a:r>
            <a:endParaRPr/>
          </a:p>
        </p:txBody>
      </p:sp>
      <p:sp>
        <p:nvSpPr>
          <p:cNvPr id="206" name="Google Shape;206;p29"/>
          <p:cNvSpPr/>
          <p:nvPr/>
        </p:nvSpPr>
        <p:spPr>
          <a:xfrm>
            <a:off x="5392271" y="763178"/>
            <a:ext cx="6391109" cy="31438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b="0" i="0" u="none" strike="noStrike" cap="none" dirty="0">
                <a:solidFill>
                  <a:srgbClr val="000000"/>
                </a:solidFill>
                <a:latin typeface="Corbel"/>
                <a:ea typeface="Corbel"/>
                <a:cs typeface="Corbel"/>
                <a:sym typeface="Corbel"/>
              </a:rPr>
              <a:t>A request is received from a cloud consumer, and the provisioning of a new virtual server instance begins </a:t>
            </a:r>
            <a:endParaRPr dirty="0"/>
          </a:p>
          <a:p>
            <a:pPr marL="342900" marR="0" lvl="0" indent="-342900" algn="l" rtl="0">
              <a:spcBef>
                <a:spcPts val="0"/>
              </a:spcBef>
              <a:spcAft>
                <a:spcPts val="0"/>
              </a:spcAft>
              <a:buClr>
                <a:srgbClr val="000000"/>
              </a:buClr>
              <a:buSzPts val="2000"/>
              <a:buFont typeface="Corbel"/>
              <a:buAutoNum type="arabicParenBoth"/>
            </a:pPr>
            <a:r>
              <a:rPr lang="en-IN" sz="2000" dirty="0">
                <a:solidFill>
                  <a:srgbClr val="000000"/>
                </a:solidFill>
                <a:latin typeface="Corbel"/>
                <a:ea typeface="Corbel"/>
                <a:cs typeface="Corbel"/>
                <a:sym typeface="Corbel"/>
              </a:rPr>
              <a:t>As part of the provisioning process, the hard disks are chosen as dynamic or thin-provisioned disks. </a:t>
            </a:r>
            <a:endParaRPr dirty="0"/>
          </a:p>
          <a:p>
            <a:pPr marL="342900" marR="0" lvl="0" indent="-342900" algn="l" rtl="0">
              <a:spcBef>
                <a:spcPts val="0"/>
              </a:spcBef>
              <a:spcAft>
                <a:spcPts val="0"/>
              </a:spcAft>
              <a:buClr>
                <a:srgbClr val="000000"/>
              </a:buClr>
              <a:buSzPts val="2000"/>
              <a:buFont typeface="Corbel"/>
              <a:buAutoNum type="arabicParenBoth"/>
            </a:pPr>
            <a:r>
              <a:rPr lang="en-IN" sz="2000" dirty="0">
                <a:solidFill>
                  <a:srgbClr val="000000"/>
                </a:solidFill>
                <a:latin typeface="Corbel"/>
                <a:ea typeface="Corbel"/>
                <a:cs typeface="Corbel"/>
                <a:sym typeface="Corbel"/>
              </a:rPr>
              <a:t>The hypervisor calls a dynamic disk allocation component to create thin disks for the virtual server.</a:t>
            </a:r>
            <a:endParaRPr dirty="0"/>
          </a:p>
          <a:p>
            <a:pPr marL="0" marR="0" lvl="0" indent="0" algn="l" rtl="0">
              <a:spcBef>
                <a:spcPts val="0"/>
              </a:spcBef>
              <a:spcAft>
                <a:spcPts val="0"/>
              </a:spcAft>
              <a:buNone/>
            </a:pPr>
            <a:r>
              <a:rPr lang="en-IN" sz="2000" dirty="0">
                <a:solidFill>
                  <a:srgbClr val="000000"/>
                </a:solidFill>
                <a:latin typeface="Corbel"/>
                <a:ea typeface="Corbel"/>
                <a:cs typeface="Corbel"/>
                <a:sym typeface="Corbel"/>
              </a:rPr>
              <a:t>(3) Virtual server disks are created via the thin-provisioning program and saved in a folder of near-zero size. </a:t>
            </a:r>
            <a:endParaRPr dirty="0"/>
          </a:p>
          <a:p>
            <a:pPr marL="0" marR="0" lvl="0" indent="0" algn="l" rtl="0">
              <a:spcBef>
                <a:spcPts val="0"/>
              </a:spcBef>
              <a:spcAft>
                <a:spcPts val="0"/>
              </a:spcAft>
              <a:buNone/>
            </a:pPr>
            <a:r>
              <a:rPr lang="en-IN" sz="2000" dirty="0">
                <a:solidFill>
                  <a:srgbClr val="000000"/>
                </a:solidFill>
                <a:latin typeface="Corbel"/>
                <a:ea typeface="Corbel"/>
                <a:cs typeface="Corbel"/>
                <a:sym typeface="Corbel"/>
              </a:rPr>
              <a:t>(4)The size of this folder and its files grow as operating applications are installed and additional files are copied onto the virtual server. </a:t>
            </a:r>
            <a:endParaRPr dirty="0"/>
          </a:p>
          <a:p>
            <a:pPr marL="0" marR="0" lvl="0" indent="0" algn="l" rtl="0">
              <a:spcBef>
                <a:spcPts val="0"/>
              </a:spcBef>
              <a:spcAft>
                <a:spcPts val="0"/>
              </a:spcAft>
              <a:buNone/>
            </a:pPr>
            <a:r>
              <a:rPr lang="en-IN" sz="2000" dirty="0">
                <a:solidFill>
                  <a:srgbClr val="000000"/>
                </a:solidFill>
                <a:latin typeface="Corbel"/>
                <a:ea typeface="Corbel"/>
                <a:cs typeface="Corbel"/>
                <a:sym typeface="Corbel"/>
              </a:rPr>
              <a:t>(5) The pay-per-use monitor tracks the actual dynamically allocated storage for billing purposes.</a:t>
            </a:r>
            <a:endParaRPr dirty="0"/>
          </a:p>
        </p:txBody>
      </p:sp>
      <p:sp>
        <p:nvSpPr>
          <p:cNvPr id="207" name="Google Shape;207;p29"/>
          <p:cNvSpPr/>
          <p:nvPr/>
        </p:nvSpPr>
        <p:spPr>
          <a:xfrm>
            <a:off x="578224" y="4870052"/>
            <a:ext cx="11026587"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dirty="0">
                <a:solidFill>
                  <a:srgbClr val="000000"/>
                </a:solidFill>
                <a:latin typeface="Corbel"/>
                <a:ea typeface="Corbel"/>
                <a:cs typeface="Corbel"/>
                <a:sym typeface="Corbel"/>
              </a:rPr>
              <a:t>The following mechanisms can be included in this architecture in addition to the cloud storage device, virtual server, hypervisor, and pay-per-use monitor:</a:t>
            </a:r>
            <a:endParaRPr dirty="0"/>
          </a:p>
          <a:p>
            <a:pPr marL="0" marR="0" lvl="0" indent="0" algn="l" rtl="0">
              <a:spcBef>
                <a:spcPts val="0"/>
              </a:spcBef>
              <a:spcAft>
                <a:spcPts val="0"/>
              </a:spcAft>
              <a:buNone/>
            </a:pPr>
            <a:r>
              <a:rPr lang="en-IN" sz="1800" dirty="0">
                <a:solidFill>
                  <a:srgbClr val="FF0000"/>
                </a:solidFill>
                <a:latin typeface="Corbel"/>
                <a:ea typeface="Corbel"/>
                <a:cs typeface="Corbel"/>
                <a:sym typeface="Corbel"/>
              </a:rPr>
              <a:t>Cloud Usage Monitor </a:t>
            </a:r>
            <a:r>
              <a:rPr lang="en-IN" sz="1800" dirty="0">
                <a:solidFill>
                  <a:srgbClr val="000000"/>
                </a:solidFill>
                <a:latin typeface="Corbel"/>
                <a:ea typeface="Corbel"/>
                <a:cs typeface="Corbel"/>
                <a:sym typeface="Corbel"/>
              </a:rPr>
              <a:t>– Specialized cloud usage monitors can be used to track and log storage usage fluctuations.</a:t>
            </a:r>
            <a:endParaRPr dirty="0"/>
          </a:p>
          <a:p>
            <a:pPr marL="0" marR="0" lvl="0" indent="0" algn="l" rtl="0">
              <a:spcBef>
                <a:spcPts val="0"/>
              </a:spcBef>
              <a:spcAft>
                <a:spcPts val="0"/>
              </a:spcAft>
              <a:buNone/>
            </a:pPr>
            <a:r>
              <a:rPr lang="en-IN" sz="1800" dirty="0">
                <a:solidFill>
                  <a:srgbClr val="FF0000"/>
                </a:solidFill>
                <a:latin typeface="Corbel"/>
                <a:ea typeface="Corbel"/>
                <a:cs typeface="Corbel"/>
                <a:sym typeface="Corbel"/>
              </a:rPr>
              <a:t>Resource Replication</a:t>
            </a:r>
            <a:r>
              <a:rPr lang="en-IN" sz="1800" dirty="0">
                <a:solidFill>
                  <a:srgbClr val="000000"/>
                </a:solidFill>
                <a:latin typeface="Corbel"/>
                <a:ea typeface="Corbel"/>
                <a:cs typeface="Corbel"/>
                <a:sym typeface="Corbel"/>
              </a:rPr>
              <a:t> – Resource replication is part of an elastic disk provisioning system when conversion of dynamic thin-disk storage into static thick-disk storage is required.</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886691"/>
            <a:ext cx="10889672" cy="1569660"/>
          </a:xfrm>
          <a:prstGeom prst="rect">
            <a:avLst/>
          </a:prstGeom>
          <a:noFill/>
        </p:spPr>
        <p:txBody>
          <a:bodyPr wrap="square" rtlCol="0">
            <a:spAutoFit/>
          </a:bodyPr>
          <a:lstStyle/>
          <a:p>
            <a:r>
              <a:rPr lang="en-US" sz="3200" dirty="0"/>
              <a:t>Who are Vendors?</a:t>
            </a:r>
          </a:p>
          <a:p>
            <a:r>
              <a:rPr lang="en-US" sz="3200" dirty="0"/>
              <a:t>What are they managing?</a:t>
            </a:r>
          </a:p>
          <a:p>
            <a:r>
              <a:rPr lang="en-US" sz="3200" dirty="0"/>
              <a:t>Why traditional way is not good?</a:t>
            </a:r>
          </a:p>
        </p:txBody>
      </p:sp>
    </p:spTree>
    <p:extLst>
      <p:ext uri="{BB962C8B-B14F-4D97-AF65-F5344CB8AC3E}">
        <p14:creationId xmlns:p14="http://schemas.microsoft.com/office/powerpoint/2010/main" val="1266876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p:nvPr/>
        </p:nvSpPr>
        <p:spPr>
          <a:xfrm>
            <a:off x="3321424" y="178405"/>
            <a:ext cx="6333564"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dirty="0">
                <a:solidFill>
                  <a:srgbClr val="FF0000"/>
                </a:solidFill>
                <a:latin typeface="Corbel"/>
                <a:ea typeface="Corbel"/>
                <a:cs typeface="Corbel"/>
                <a:sym typeface="Corbel"/>
              </a:rPr>
              <a:t>Resource Pooling Architecture</a:t>
            </a:r>
            <a:endParaRPr dirty="0"/>
          </a:p>
        </p:txBody>
      </p:sp>
      <p:sp>
        <p:nvSpPr>
          <p:cNvPr id="213" name="Google Shape;213;p30"/>
          <p:cNvSpPr/>
          <p:nvPr/>
        </p:nvSpPr>
        <p:spPr>
          <a:xfrm>
            <a:off x="887507" y="905907"/>
            <a:ext cx="10461812" cy="532453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000" b="1">
                <a:solidFill>
                  <a:srgbClr val="000000"/>
                </a:solidFill>
                <a:latin typeface="Corbel"/>
                <a:ea typeface="Corbel"/>
                <a:cs typeface="Corbel"/>
                <a:sym typeface="Corbel"/>
              </a:rPr>
              <a:t>A resource pooling architecture is based on the use of one or more resource pools, in which identical IT resources are grouped and maintained by a system that automatically ensures that they remain synchronized.</a:t>
            </a:r>
            <a:endParaRPr/>
          </a:p>
          <a:p>
            <a:pPr marL="0" marR="0" lvl="0" indent="-127000" algn="l" rtl="0">
              <a:spcBef>
                <a:spcPts val="0"/>
              </a:spcBef>
              <a:spcAft>
                <a:spcPts val="0"/>
              </a:spcAft>
              <a:buClr>
                <a:srgbClr val="FF0000"/>
              </a:buClr>
              <a:buSzPts val="2000"/>
              <a:buFont typeface="Arial"/>
              <a:buChar char="•"/>
            </a:pPr>
            <a:r>
              <a:rPr lang="en-IN" sz="2000">
                <a:solidFill>
                  <a:srgbClr val="FF0000"/>
                </a:solidFill>
                <a:latin typeface="Corbel"/>
                <a:ea typeface="Corbel"/>
                <a:cs typeface="Corbel"/>
                <a:sym typeface="Corbel"/>
              </a:rPr>
              <a:t>Physical server pools</a:t>
            </a:r>
            <a:r>
              <a:rPr lang="en-IN" sz="2000">
                <a:solidFill>
                  <a:srgbClr val="000000"/>
                </a:solidFill>
                <a:latin typeface="Corbel"/>
                <a:ea typeface="Corbel"/>
                <a:cs typeface="Corbel"/>
                <a:sym typeface="Corbel"/>
              </a:rPr>
              <a:t> are composed of networked servers that have been installed with operating systems and other necessary programs and/or applications and are ready for immediate use.</a:t>
            </a:r>
            <a:endParaRPr/>
          </a:p>
          <a:p>
            <a:pPr marL="0" marR="0" lvl="0" indent="-127000" algn="l" rtl="0">
              <a:spcBef>
                <a:spcPts val="0"/>
              </a:spcBef>
              <a:spcAft>
                <a:spcPts val="0"/>
              </a:spcAft>
              <a:buClr>
                <a:srgbClr val="FF0000"/>
              </a:buClr>
              <a:buSzPts val="2000"/>
              <a:buFont typeface="Arial"/>
              <a:buChar char="•"/>
            </a:pPr>
            <a:r>
              <a:rPr lang="en-IN" sz="2000">
                <a:solidFill>
                  <a:srgbClr val="FF0000"/>
                </a:solidFill>
                <a:latin typeface="Corbel"/>
                <a:ea typeface="Corbel"/>
                <a:cs typeface="Corbel"/>
                <a:sym typeface="Corbel"/>
              </a:rPr>
              <a:t>Virtual server pools</a:t>
            </a:r>
            <a:r>
              <a:rPr lang="en-IN" sz="2000">
                <a:solidFill>
                  <a:srgbClr val="000000"/>
                </a:solidFill>
                <a:latin typeface="Corbel"/>
                <a:ea typeface="Corbel"/>
                <a:cs typeface="Corbel"/>
                <a:sym typeface="Corbel"/>
              </a:rPr>
              <a:t> are usually configured using one of several available templates chosen by the cloud consumer during provisioning. For example, a cloud consumer can set up a pool of mid-tier Windows servers with 4 GB of RAM or a pool of low-tier Ubuntu servers with 2 GB of RAM.</a:t>
            </a:r>
            <a:endParaRPr/>
          </a:p>
          <a:p>
            <a:pPr marL="0" marR="0" lvl="0" indent="-127000" algn="l" rtl="0">
              <a:spcBef>
                <a:spcPts val="0"/>
              </a:spcBef>
              <a:spcAft>
                <a:spcPts val="0"/>
              </a:spcAft>
              <a:buClr>
                <a:srgbClr val="FF0000"/>
              </a:buClr>
              <a:buSzPts val="2000"/>
              <a:buFont typeface="Arial"/>
              <a:buChar char="•"/>
            </a:pPr>
            <a:r>
              <a:rPr lang="en-IN" sz="2000">
                <a:solidFill>
                  <a:srgbClr val="FF0000"/>
                </a:solidFill>
                <a:latin typeface="Corbel"/>
                <a:ea typeface="Corbel"/>
                <a:cs typeface="Corbel"/>
                <a:sym typeface="Corbel"/>
              </a:rPr>
              <a:t>Storage pools, or cloud storage device pools</a:t>
            </a:r>
            <a:r>
              <a:rPr lang="en-IN" sz="2000">
                <a:solidFill>
                  <a:srgbClr val="000000"/>
                </a:solidFill>
                <a:latin typeface="Corbel"/>
                <a:ea typeface="Corbel"/>
                <a:cs typeface="Corbel"/>
                <a:sym typeface="Corbel"/>
              </a:rPr>
              <a:t>, consist of file-based or block-based storage structures that contain empty and/or filled cloud storage devices. </a:t>
            </a:r>
            <a:endParaRPr/>
          </a:p>
          <a:p>
            <a:pPr marL="0" marR="0" lvl="0" indent="-127000" algn="l" rtl="0">
              <a:spcBef>
                <a:spcPts val="0"/>
              </a:spcBef>
              <a:spcAft>
                <a:spcPts val="0"/>
              </a:spcAft>
              <a:buClr>
                <a:srgbClr val="FF0000"/>
              </a:buClr>
              <a:buSzPts val="2000"/>
              <a:buFont typeface="Arial"/>
              <a:buChar char="•"/>
            </a:pPr>
            <a:r>
              <a:rPr lang="en-IN" sz="2000">
                <a:solidFill>
                  <a:srgbClr val="FF0000"/>
                </a:solidFill>
                <a:latin typeface="Corbel"/>
                <a:ea typeface="Corbel"/>
                <a:cs typeface="Corbel"/>
                <a:sym typeface="Corbel"/>
              </a:rPr>
              <a:t>Network pools (or interconnect pools) </a:t>
            </a:r>
            <a:r>
              <a:rPr lang="en-IN" sz="2000">
                <a:solidFill>
                  <a:srgbClr val="000000"/>
                </a:solidFill>
                <a:latin typeface="Corbel"/>
                <a:ea typeface="Corbel"/>
                <a:cs typeface="Corbel"/>
                <a:sym typeface="Corbel"/>
              </a:rPr>
              <a:t>are composed of different preconfigured network connectivity devices. For example, a pool of virtual firewall devices or physical network switches can be created for redundant connectivity, load balancing, or link aggregation.</a:t>
            </a:r>
            <a:endParaRPr/>
          </a:p>
          <a:p>
            <a:pPr marL="0" marR="0" lvl="0" indent="-127000" algn="l" rtl="0">
              <a:spcBef>
                <a:spcPts val="0"/>
              </a:spcBef>
              <a:spcAft>
                <a:spcPts val="0"/>
              </a:spcAft>
              <a:buClr>
                <a:srgbClr val="FF0000"/>
              </a:buClr>
              <a:buSzPts val="2000"/>
              <a:buFont typeface="Arial"/>
              <a:buChar char="•"/>
            </a:pPr>
            <a:r>
              <a:rPr lang="en-IN" sz="2000">
                <a:solidFill>
                  <a:srgbClr val="FF0000"/>
                </a:solidFill>
                <a:latin typeface="Corbel"/>
                <a:ea typeface="Corbel"/>
                <a:cs typeface="Corbel"/>
                <a:sym typeface="Corbel"/>
              </a:rPr>
              <a:t>CPU pools </a:t>
            </a:r>
            <a:r>
              <a:rPr lang="en-IN" sz="2000">
                <a:solidFill>
                  <a:srgbClr val="000000"/>
                </a:solidFill>
                <a:latin typeface="Corbel"/>
                <a:ea typeface="Corbel"/>
                <a:cs typeface="Corbel"/>
                <a:sym typeface="Corbel"/>
              </a:rPr>
              <a:t>are ready to be allocated to virtual servers, and are typically broken down into individual processing cores.</a:t>
            </a:r>
            <a:endParaRPr/>
          </a:p>
          <a:p>
            <a:pPr marL="0" marR="0" lvl="0" indent="-127000" algn="l" rtl="0">
              <a:spcBef>
                <a:spcPts val="0"/>
              </a:spcBef>
              <a:spcAft>
                <a:spcPts val="0"/>
              </a:spcAft>
              <a:buClr>
                <a:srgbClr val="FF0000"/>
              </a:buClr>
              <a:buSzPts val="2000"/>
              <a:buFont typeface="Arial"/>
              <a:buChar char="•"/>
            </a:pPr>
            <a:r>
              <a:rPr lang="en-IN" sz="2000">
                <a:solidFill>
                  <a:srgbClr val="FF0000"/>
                </a:solidFill>
                <a:latin typeface="Corbel"/>
                <a:ea typeface="Corbel"/>
                <a:cs typeface="Corbel"/>
                <a:sym typeface="Corbel"/>
              </a:rPr>
              <a:t>Pools of physical RAM</a:t>
            </a:r>
            <a:r>
              <a:rPr lang="en-IN" sz="2000">
                <a:solidFill>
                  <a:srgbClr val="000000"/>
                </a:solidFill>
                <a:latin typeface="Corbel"/>
                <a:ea typeface="Corbel"/>
                <a:cs typeface="Corbel"/>
                <a:sym typeface="Corbel"/>
              </a:rPr>
              <a:t> can be used in newly provisioned physical servers or to vertically scale physical servers.</a:t>
            </a:r>
            <a:endParaRPr sz="1800">
              <a:solidFill>
                <a:srgbClr val="000000"/>
              </a:solidFill>
              <a:latin typeface="Corbel"/>
              <a:ea typeface="Corbel"/>
              <a:cs typeface="Corbel"/>
              <a:sym typeface="Corbe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p:nvPr/>
        </p:nvSpPr>
        <p:spPr>
          <a:xfrm>
            <a:off x="6269964" y="763180"/>
            <a:ext cx="5657577" cy="17851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200" dirty="0">
                <a:solidFill>
                  <a:srgbClr val="000000"/>
                </a:solidFill>
                <a:latin typeface="Corbel"/>
                <a:ea typeface="Corbel"/>
                <a:cs typeface="Corbel"/>
                <a:sym typeface="Corbel"/>
              </a:rPr>
              <a:t>Dedicated pools can be created for each type of IT resource and individual pools can be grouped into a larger pool, in which case each individual pool becomes a </a:t>
            </a:r>
            <a:r>
              <a:rPr lang="en-IN" sz="2200" b="1" dirty="0">
                <a:solidFill>
                  <a:srgbClr val="000000"/>
                </a:solidFill>
                <a:latin typeface="Corbel"/>
                <a:ea typeface="Corbel"/>
                <a:cs typeface="Corbel"/>
                <a:sym typeface="Corbel"/>
              </a:rPr>
              <a:t>sub-pool</a:t>
            </a:r>
            <a:r>
              <a:rPr lang="en-IN" sz="2200" dirty="0">
                <a:solidFill>
                  <a:srgbClr val="000000"/>
                </a:solidFill>
                <a:latin typeface="Corbel"/>
                <a:ea typeface="Corbel"/>
                <a:cs typeface="Corbel"/>
                <a:sym typeface="Corbel"/>
              </a:rPr>
              <a:t>. An example of simple resource pool can bee seen below.</a:t>
            </a:r>
            <a:endParaRPr dirty="0"/>
          </a:p>
        </p:txBody>
      </p:sp>
      <p:pic>
        <p:nvPicPr>
          <p:cNvPr id="219" name="Google Shape;219;p31"/>
          <p:cNvPicPr preferRelativeResize="0"/>
          <p:nvPr/>
        </p:nvPicPr>
        <p:blipFill rotWithShape="1">
          <a:blip r:embed="rId3">
            <a:alphaModFix/>
          </a:blip>
          <a:srcRect/>
          <a:stretch/>
        </p:blipFill>
        <p:spPr>
          <a:xfrm>
            <a:off x="381000" y="873372"/>
            <a:ext cx="5715000" cy="1344269"/>
          </a:xfrm>
          <a:prstGeom prst="rect">
            <a:avLst/>
          </a:prstGeom>
          <a:noFill/>
          <a:ln>
            <a:noFill/>
          </a:ln>
        </p:spPr>
      </p:pic>
      <p:sp>
        <p:nvSpPr>
          <p:cNvPr id="220" name="Google Shape;220;p31"/>
          <p:cNvSpPr/>
          <p:nvPr/>
        </p:nvSpPr>
        <p:spPr>
          <a:xfrm>
            <a:off x="3321424" y="178405"/>
            <a:ext cx="6333564"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orbel"/>
                <a:ea typeface="Corbel"/>
                <a:cs typeface="Corbel"/>
                <a:sym typeface="Corbel"/>
              </a:rPr>
              <a:t>Resource Pooling Architecture</a:t>
            </a:r>
            <a:endParaRPr/>
          </a:p>
        </p:txBody>
      </p:sp>
      <p:pic>
        <p:nvPicPr>
          <p:cNvPr id="221" name="Google Shape;221;p31"/>
          <p:cNvPicPr preferRelativeResize="0"/>
          <p:nvPr/>
        </p:nvPicPr>
        <p:blipFill rotWithShape="1">
          <a:blip r:embed="rId4">
            <a:alphaModFix/>
          </a:blip>
          <a:srcRect/>
          <a:stretch/>
        </p:blipFill>
        <p:spPr>
          <a:xfrm>
            <a:off x="438422" y="2931460"/>
            <a:ext cx="5657578" cy="3884912"/>
          </a:xfrm>
          <a:prstGeom prst="rect">
            <a:avLst/>
          </a:prstGeom>
          <a:noFill/>
          <a:ln>
            <a:noFill/>
          </a:ln>
        </p:spPr>
      </p:pic>
      <p:sp>
        <p:nvSpPr>
          <p:cNvPr id="222" name="Google Shape;222;p31"/>
          <p:cNvSpPr/>
          <p:nvPr/>
        </p:nvSpPr>
        <p:spPr>
          <a:xfrm>
            <a:off x="6096000" y="3535088"/>
            <a:ext cx="5831541" cy="267765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400" dirty="0">
                <a:solidFill>
                  <a:srgbClr val="000000"/>
                </a:solidFill>
                <a:latin typeface="Corbel"/>
                <a:ea typeface="Corbel"/>
                <a:cs typeface="Corbel"/>
                <a:sym typeface="Corbel"/>
              </a:rPr>
              <a:t>Resource pools can become highly complex, with multiple pools created for specific cloud consumers or applications. A hierarchical structure can be established to form parent, sibling, and nested pools in order to facilitate the organization of diverse resource pooling requirements.</a:t>
            </a:r>
            <a:endParaRPr sz="2000" dirty="0">
              <a:solidFill>
                <a:srgbClr val="000000"/>
              </a:solidFill>
              <a:latin typeface="Corbel"/>
              <a:ea typeface="Corbel"/>
              <a:cs typeface="Corbel"/>
              <a:sym typeface="Corbe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p:nvPr/>
        </p:nvSpPr>
        <p:spPr>
          <a:xfrm>
            <a:off x="1756012" y="200883"/>
            <a:ext cx="8625384" cy="32932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dirty="0">
                <a:solidFill>
                  <a:srgbClr val="FF0000"/>
                </a:solidFill>
                <a:latin typeface="Corbel"/>
                <a:ea typeface="Corbel"/>
                <a:cs typeface="Corbel"/>
                <a:sym typeface="Corbel"/>
              </a:rPr>
              <a:t>Dynamic Failure Detection and Recovery Architecture</a:t>
            </a:r>
            <a:endParaRPr dirty="0"/>
          </a:p>
          <a:p>
            <a:pPr marL="0" marR="0" lvl="0" indent="0" algn="just" rtl="0">
              <a:spcBef>
                <a:spcPts val="0"/>
              </a:spcBef>
              <a:spcAft>
                <a:spcPts val="0"/>
              </a:spcAft>
              <a:buNone/>
            </a:pPr>
            <a:r>
              <a:rPr lang="en-IN" sz="1800" dirty="0">
                <a:solidFill>
                  <a:srgbClr val="000000"/>
                </a:solidFill>
                <a:latin typeface="Corbel"/>
                <a:ea typeface="Corbel"/>
                <a:cs typeface="Corbel"/>
                <a:sym typeface="Corbel"/>
              </a:rPr>
              <a:t>Cloud-based environments can be comprised of vast quantities of IT resources that are simultaneously accessed by numerous cloud consumers. Any of those IT resources can experience failure conditions that require more than manual intervention to resolve. Manually administering and solving IT resource failures is generally inefficient.</a:t>
            </a:r>
            <a:endParaRPr dirty="0"/>
          </a:p>
          <a:p>
            <a:pPr marL="0" marR="0" lvl="0" indent="0" algn="just" rtl="0">
              <a:spcBef>
                <a:spcPts val="0"/>
              </a:spcBef>
              <a:spcAft>
                <a:spcPts val="0"/>
              </a:spcAft>
              <a:buNone/>
            </a:pPr>
            <a:r>
              <a:rPr lang="en-IN" sz="1800" dirty="0">
                <a:solidFill>
                  <a:srgbClr val="000000"/>
                </a:solidFill>
                <a:latin typeface="Corbel"/>
                <a:ea typeface="Corbel"/>
                <a:cs typeface="Corbel"/>
                <a:sym typeface="Corbel"/>
              </a:rPr>
              <a:t>The dynamic failure detection and recovery architecture establishes a </a:t>
            </a:r>
            <a:r>
              <a:rPr lang="en-IN" sz="1800" b="1" dirty="0">
                <a:solidFill>
                  <a:srgbClr val="000000"/>
                </a:solidFill>
                <a:latin typeface="Corbel"/>
                <a:ea typeface="Corbel"/>
                <a:cs typeface="Corbel"/>
                <a:sym typeface="Corbel"/>
              </a:rPr>
              <a:t>resilient watchdog </a:t>
            </a:r>
            <a:r>
              <a:rPr lang="en-IN" sz="1800" dirty="0">
                <a:solidFill>
                  <a:srgbClr val="000000"/>
                </a:solidFill>
                <a:latin typeface="Corbel"/>
                <a:ea typeface="Corbel"/>
                <a:cs typeface="Corbel"/>
                <a:sym typeface="Corbel"/>
              </a:rPr>
              <a:t>system </a:t>
            </a:r>
            <a:r>
              <a:rPr lang="en-IN" sz="1800" i="1" dirty="0">
                <a:solidFill>
                  <a:srgbClr val="000000"/>
                </a:solidFill>
                <a:latin typeface="Corbel"/>
                <a:ea typeface="Corbel"/>
                <a:cs typeface="Corbel"/>
                <a:sym typeface="Corbel"/>
              </a:rPr>
              <a:t>to monitor and respond to a wide range of pre-defined failure scenarios</a:t>
            </a:r>
            <a:r>
              <a:rPr lang="en-IN" sz="1800" dirty="0">
                <a:solidFill>
                  <a:srgbClr val="000000"/>
                </a:solidFill>
                <a:latin typeface="Corbel"/>
                <a:ea typeface="Corbel"/>
                <a:cs typeface="Corbel"/>
                <a:sym typeface="Corbel"/>
              </a:rPr>
              <a:t>. This system notifies and escalates the failure conditions that it cannot automatically resolve itself. It relies on specialized cloud storage usage monitor called the intelligent watchdog monitor to </a:t>
            </a:r>
            <a:r>
              <a:rPr lang="en-IN" sz="1800" b="1" dirty="0">
                <a:solidFill>
                  <a:srgbClr val="000000"/>
                </a:solidFill>
                <a:latin typeface="Corbel"/>
                <a:ea typeface="Corbel"/>
                <a:cs typeface="Corbel"/>
                <a:sym typeface="Corbel"/>
              </a:rPr>
              <a:t>actively track</a:t>
            </a:r>
            <a:r>
              <a:rPr lang="en-IN" sz="1800" dirty="0">
                <a:solidFill>
                  <a:srgbClr val="000000"/>
                </a:solidFill>
                <a:latin typeface="Corbel"/>
                <a:ea typeface="Corbel"/>
                <a:cs typeface="Corbel"/>
                <a:sym typeface="Corbel"/>
              </a:rPr>
              <a:t> IT resources and take pre-defined tasks and actions to predefined events.</a:t>
            </a:r>
            <a:endParaRPr dirty="0"/>
          </a:p>
        </p:txBody>
      </p:sp>
      <p:pic>
        <p:nvPicPr>
          <p:cNvPr id="228" name="Google Shape;228;p32" descr="Dynamic Failure Detection and Recovery: The intelligent watchdog monitor keeps track of cloud consumer requests (1) and detects that a cloud service has failed (2)."/>
          <p:cNvPicPr preferRelativeResize="0"/>
          <p:nvPr/>
        </p:nvPicPr>
        <p:blipFill rotWithShape="1">
          <a:blip r:embed="rId3">
            <a:alphaModFix/>
          </a:blip>
          <a:srcRect/>
          <a:stretch/>
        </p:blipFill>
        <p:spPr>
          <a:xfrm>
            <a:off x="2143600" y="3282310"/>
            <a:ext cx="5507815" cy="3575690"/>
          </a:xfrm>
          <a:prstGeom prst="rect">
            <a:avLst/>
          </a:prstGeom>
          <a:noFill/>
          <a:ln>
            <a:noFill/>
          </a:ln>
        </p:spPr>
      </p:pic>
      <p:sp>
        <p:nvSpPr>
          <p:cNvPr id="229" name="Google Shape;229;p32"/>
          <p:cNvSpPr/>
          <p:nvPr/>
        </p:nvSpPr>
        <p:spPr>
          <a:xfrm>
            <a:off x="8169085" y="3421720"/>
            <a:ext cx="2831424"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dirty="0">
                <a:solidFill>
                  <a:srgbClr val="000000"/>
                </a:solidFill>
                <a:latin typeface="Corbel"/>
                <a:ea typeface="Corbel"/>
                <a:cs typeface="Corbel"/>
                <a:sym typeface="Corbel"/>
              </a:rPr>
              <a:t>(1)The intelligent watchdog monitor keeps track of cloud consumer requests, </a:t>
            </a:r>
            <a:endParaRPr dirty="0"/>
          </a:p>
          <a:p>
            <a:pPr marL="0" marR="0" lvl="0" indent="0" algn="l" rtl="0">
              <a:spcBef>
                <a:spcPts val="0"/>
              </a:spcBef>
              <a:spcAft>
                <a:spcPts val="0"/>
              </a:spcAft>
              <a:buNone/>
            </a:pPr>
            <a:r>
              <a:rPr lang="en-IN" sz="1800" dirty="0">
                <a:solidFill>
                  <a:srgbClr val="000000"/>
                </a:solidFill>
                <a:latin typeface="Corbel"/>
                <a:ea typeface="Corbel"/>
                <a:cs typeface="Corbel"/>
                <a:sym typeface="Corbel"/>
              </a:rPr>
              <a:t>(2) and detects that a cloud service has failed. </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3" descr="Dynamic Failure Detection and Recovery: The intelligent watchdog monitor notifies the resilient watchdog system (3), which restores the cloud service based on predefined policies (4)."/>
          <p:cNvPicPr preferRelativeResize="0"/>
          <p:nvPr/>
        </p:nvPicPr>
        <p:blipFill rotWithShape="1">
          <a:blip r:embed="rId3">
            <a:alphaModFix/>
          </a:blip>
          <a:srcRect/>
          <a:stretch/>
        </p:blipFill>
        <p:spPr>
          <a:xfrm>
            <a:off x="1870645" y="1"/>
            <a:ext cx="4624911" cy="3002506"/>
          </a:xfrm>
          <a:prstGeom prst="rect">
            <a:avLst/>
          </a:prstGeom>
          <a:noFill/>
          <a:ln>
            <a:noFill/>
          </a:ln>
        </p:spPr>
      </p:pic>
      <p:sp>
        <p:nvSpPr>
          <p:cNvPr id="235" name="Google Shape;235;p33"/>
          <p:cNvSpPr/>
          <p:nvPr/>
        </p:nvSpPr>
        <p:spPr>
          <a:xfrm>
            <a:off x="6969457" y="167523"/>
            <a:ext cx="2872854" cy="175432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dirty="0">
                <a:solidFill>
                  <a:srgbClr val="000000"/>
                </a:solidFill>
                <a:latin typeface="Corbel"/>
                <a:ea typeface="Corbel"/>
                <a:cs typeface="Corbel"/>
                <a:sym typeface="Corbel"/>
              </a:rPr>
              <a:t>The intelligent watchdog monitor notifies the resilient watchdog system (3), which restores the cloud service based on predefined policies </a:t>
            </a:r>
            <a:r>
              <a:rPr lang="en-IN" sz="1800" dirty="0">
                <a:latin typeface="Corbel"/>
                <a:ea typeface="Corbel"/>
                <a:cs typeface="Corbel"/>
                <a:sym typeface="Corbel"/>
              </a:rPr>
              <a:t>.</a:t>
            </a:r>
            <a:endParaRPr dirty="0"/>
          </a:p>
        </p:txBody>
      </p:sp>
      <p:pic>
        <p:nvPicPr>
          <p:cNvPr id="236" name="Google Shape;236;p33" descr="Dynamic Failure Detection and Recovery: In the event of any failures, the active monitor refers to its predefined policies to recover the service step by step, escalating the processes as the problem proves to be deeper than expected."/>
          <p:cNvPicPr preferRelativeResize="0"/>
          <p:nvPr/>
        </p:nvPicPr>
        <p:blipFill rotWithShape="1">
          <a:blip r:embed="rId4">
            <a:alphaModFix/>
          </a:blip>
          <a:srcRect/>
          <a:stretch/>
        </p:blipFill>
        <p:spPr>
          <a:xfrm>
            <a:off x="4358456" y="2471973"/>
            <a:ext cx="6309545" cy="4215430"/>
          </a:xfrm>
          <a:prstGeom prst="rect">
            <a:avLst/>
          </a:prstGeom>
          <a:noFill/>
          <a:ln>
            <a:noFill/>
          </a:ln>
        </p:spPr>
      </p:pic>
      <p:sp>
        <p:nvSpPr>
          <p:cNvPr id="237" name="Google Shape;237;p33"/>
          <p:cNvSpPr/>
          <p:nvPr/>
        </p:nvSpPr>
        <p:spPr>
          <a:xfrm>
            <a:off x="1715070" y="3086124"/>
            <a:ext cx="2586251" cy="258532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dirty="0">
                <a:solidFill>
                  <a:srgbClr val="000000"/>
                </a:solidFill>
                <a:latin typeface="Corbel"/>
                <a:ea typeface="Corbel"/>
                <a:cs typeface="Corbel"/>
                <a:sym typeface="Corbel"/>
              </a:rPr>
              <a:t>(4).In the event of any failures, the active monitor refers to its predefined policies to recover the service step by step, escalating the processes as the problem proves to be deeper than expected. </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4"/>
          <p:cNvSpPr/>
          <p:nvPr/>
        </p:nvSpPr>
        <p:spPr>
          <a:xfrm>
            <a:off x="986482" y="663335"/>
            <a:ext cx="8316686" cy="446276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b="1" dirty="0">
                <a:solidFill>
                  <a:srgbClr val="FF0000"/>
                </a:solidFill>
                <a:latin typeface="Corbel"/>
                <a:ea typeface="Corbel"/>
                <a:cs typeface="Corbel"/>
                <a:sym typeface="Corbel"/>
              </a:rPr>
              <a:t>Pay-Per-Use Monitor</a:t>
            </a:r>
            <a:endParaRPr dirty="0"/>
          </a:p>
          <a:p>
            <a:pPr marL="0" marR="0" lvl="0" indent="0" algn="l" rtl="0">
              <a:spcBef>
                <a:spcPts val="0"/>
              </a:spcBef>
              <a:spcAft>
                <a:spcPts val="0"/>
              </a:spcAft>
              <a:buNone/>
            </a:pPr>
            <a:r>
              <a:rPr lang="en-IN" sz="800" dirty="0">
                <a:solidFill>
                  <a:srgbClr val="000000"/>
                </a:solidFill>
                <a:latin typeface="Corbel"/>
                <a:ea typeface="Corbel"/>
                <a:cs typeface="Corbel"/>
                <a:sym typeface="Corbel"/>
              </a:rPr>
              <a:t>  </a:t>
            </a:r>
            <a:endParaRPr sz="1900" dirty="0">
              <a:solidFill>
                <a:srgbClr val="000000"/>
              </a:solidFill>
              <a:latin typeface="Corbel"/>
              <a:ea typeface="Corbel"/>
              <a:cs typeface="Corbel"/>
              <a:sym typeface="Corbel"/>
            </a:endParaRPr>
          </a:p>
          <a:p>
            <a:pPr marL="0" marR="0" lvl="0" indent="0" algn="just" rtl="0">
              <a:spcBef>
                <a:spcPts val="0"/>
              </a:spcBef>
              <a:spcAft>
                <a:spcPts val="0"/>
              </a:spcAft>
              <a:buNone/>
            </a:pPr>
            <a:r>
              <a:rPr lang="en-IN" sz="2400" dirty="0">
                <a:solidFill>
                  <a:srgbClr val="000000"/>
                </a:solidFill>
                <a:latin typeface="Corbel"/>
                <a:ea typeface="Corbel"/>
                <a:cs typeface="Corbel"/>
                <a:sym typeface="Corbel"/>
              </a:rPr>
              <a:t>The pay-per-use monitor mechanism </a:t>
            </a:r>
            <a:r>
              <a:rPr lang="en-IN" sz="2400" dirty="0">
                <a:solidFill>
                  <a:srgbClr val="C00000"/>
                </a:solidFill>
                <a:latin typeface="Corbel"/>
                <a:ea typeface="Corbel"/>
                <a:cs typeface="Corbel"/>
                <a:sym typeface="Corbel"/>
              </a:rPr>
              <a:t>measures cloud-based IT resource usage</a:t>
            </a:r>
            <a:r>
              <a:rPr lang="en-IN" sz="2400" dirty="0">
                <a:solidFill>
                  <a:srgbClr val="000000"/>
                </a:solidFill>
                <a:latin typeface="Corbel"/>
                <a:ea typeface="Corbel"/>
                <a:cs typeface="Corbel"/>
                <a:sym typeface="Corbel"/>
              </a:rPr>
              <a:t> in accordance with predefined pricing parameters and generates usage logs for fee calculations and billing purposes. </a:t>
            </a:r>
            <a:endParaRPr dirty="0"/>
          </a:p>
          <a:p>
            <a:pPr marL="0" marR="0" lvl="0" indent="0" algn="just" rtl="0">
              <a:spcBef>
                <a:spcPts val="0"/>
              </a:spcBef>
              <a:spcAft>
                <a:spcPts val="0"/>
              </a:spcAft>
              <a:buNone/>
            </a:pPr>
            <a:r>
              <a:rPr lang="en-IN" sz="2400" dirty="0">
                <a:solidFill>
                  <a:srgbClr val="0070C0"/>
                </a:solidFill>
                <a:latin typeface="Corbel"/>
                <a:ea typeface="Corbel"/>
                <a:cs typeface="Corbel"/>
                <a:sym typeface="Corbel"/>
              </a:rPr>
              <a:t>Some typical monitoring variables are:-</a:t>
            </a:r>
            <a:endParaRPr dirty="0"/>
          </a:p>
          <a:p>
            <a:pPr marL="457200" marR="0" lvl="1" indent="-152400" algn="just" rtl="0">
              <a:spcBef>
                <a:spcPts val="0"/>
              </a:spcBef>
              <a:spcAft>
                <a:spcPts val="0"/>
              </a:spcAft>
              <a:buClr>
                <a:srgbClr val="000000"/>
              </a:buClr>
              <a:buSzPts val="2400"/>
              <a:buFont typeface="Corbel"/>
              <a:buChar char="•"/>
            </a:pPr>
            <a:r>
              <a:rPr lang="en-IN" sz="2400" b="0" i="0" u="none" strike="noStrike" cap="none" dirty="0">
                <a:solidFill>
                  <a:srgbClr val="000000"/>
                </a:solidFill>
                <a:latin typeface="Corbel"/>
                <a:ea typeface="Corbel"/>
                <a:cs typeface="Corbel"/>
                <a:sym typeface="Corbel"/>
              </a:rPr>
              <a:t>request/response message quantity </a:t>
            </a:r>
            <a:endParaRPr dirty="0"/>
          </a:p>
          <a:p>
            <a:pPr marL="457200" marR="0" lvl="1" indent="-152400" algn="just" rtl="0">
              <a:spcBef>
                <a:spcPts val="0"/>
              </a:spcBef>
              <a:spcAft>
                <a:spcPts val="0"/>
              </a:spcAft>
              <a:buClr>
                <a:srgbClr val="000000"/>
              </a:buClr>
              <a:buSzPts val="2400"/>
              <a:buFont typeface="Corbel"/>
              <a:buChar char="•"/>
            </a:pPr>
            <a:r>
              <a:rPr lang="en-IN" sz="2400" b="0" i="0" u="none" strike="noStrike" cap="none" dirty="0">
                <a:solidFill>
                  <a:srgbClr val="000000"/>
                </a:solidFill>
                <a:latin typeface="Corbel"/>
                <a:ea typeface="Corbel"/>
                <a:cs typeface="Corbel"/>
                <a:sym typeface="Corbel"/>
              </a:rPr>
              <a:t>transmitted data volume </a:t>
            </a:r>
            <a:endParaRPr dirty="0"/>
          </a:p>
          <a:p>
            <a:pPr marL="457200" marR="0" lvl="1" indent="-152400" algn="just" rtl="0">
              <a:spcBef>
                <a:spcPts val="0"/>
              </a:spcBef>
              <a:spcAft>
                <a:spcPts val="0"/>
              </a:spcAft>
              <a:buClr>
                <a:srgbClr val="000000"/>
              </a:buClr>
              <a:buSzPts val="2400"/>
              <a:buFont typeface="Corbel"/>
              <a:buChar char="•"/>
            </a:pPr>
            <a:r>
              <a:rPr lang="en-IN" sz="2400" b="0" i="0" u="none" strike="noStrike" cap="none" dirty="0">
                <a:solidFill>
                  <a:srgbClr val="000000"/>
                </a:solidFill>
                <a:latin typeface="Corbel"/>
                <a:ea typeface="Corbel"/>
                <a:cs typeface="Corbel"/>
                <a:sym typeface="Corbel"/>
              </a:rPr>
              <a:t>bandwidth consumption </a:t>
            </a:r>
            <a:endParaRPr dirty="0"/>
          </a:p>
          <a:p>
            <a:pPr marL="0" marR="0" lvl="0" indent="0" algn="just" rtl="0">
              <a:spcBef>
                <a:spcPts val="0"/>
              </a:spcBef>
              <a:spcAft>
                <a:spcPts val="0"/>
              </a:spcAft>
              <a:buNone/>
            </a:pPr>
            <a:r>
              <a:rPr lang="en-IN" sz="2400" dirty="0">
                <a:solidFill>
                  <a:srgbClr val="000000"/>
                </a:solidFill>
                <a:latin typeface="Corbel"/>
                <a:ea typeface="Corbel"/>
                <a:cs typeface="Corbel"/>
                <a:sym typeface="Corbel"/>
              </a:rPr>
              <a:t>The </a:t>
            </a:r>
            <a:r>
              <a:rPr lang="en-IN" sz="2400" dirty="0">
                <a:solidFill>
                  <a:srgbClr val="002060"/>
                </a:solidFill>
                <a:latin typeface="Corbel"/>
                <a:ea typeface="Corbel"/>
                <a:cs typeface="Corbel"/>
                <a:sym typeface="Corbel"/>
              </a:rPr>
              <a:t>data collected by the pay-per-use monitor is processed by a billing management system that calculates the payment fees.</a:t>
            </a:r>
            <a:endParaRPr dirty="0"/>
          </a:p>
        </p:txBody>
      </p:sp>
      <p:pic>
        <p:nvPicPr>
          <p:cNvPr id="2050" name="Picture 2" descr="Pric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2229" y="2195945"/>
            <a:ext cx="4524375" cy="2381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35" descr="https://patterns.arcitura.com/wp-content/uploads/2018/08/fig2-123.png"/>
          <p:cNvPicPr preferRelativeResize="0"/>
          <p:nvPr/>
        </p:nvPicPr>
        <p:blipFill rotWithShape="1">
          <a:blip r:embed="rId3">
            <a:alphaModFix/>
          </a:blip>
          <a:srcRect/>
          <a:stretch/>
        </p:blipFill>
        <p:spPr>
          <a:xfrm>
            <a:off x="1694029" y="522514"/>
            <a:ext cx="5247099" cy="6123709"/>
          </a:xfrm>
          <a:prstGeom prst="rect">
            <a:avLst/>
          </a:prstGeom>
          <a:noFill/>
          <a:ln>
            <a:noFill/>
          </a:ln>
        </p:spPr>
      </p:pic>
      <p:sp>
        <p:nvSpPr>
          <p:cNvPr id="248" name="Google Shape;248;p35"/>
          <p:cNvSpPr/>
          <p:nvPr/>
        </p:nvSpPr>
        <p:spPr>
          <a:xfrm>
            <a:off x="7452306" y="522514"/>
            <a:ext cx="3215694" cy="590931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000000"/>
              </a:buClr>
              <a:buSzPts val="1800"/>
              <a:buFont typeface="Corbel"/>
              <a:buAutoNum type="arabicParenR"/>
            </a:pPr>
            <a:r>
              <a:rPr lang="en-IN" sz="1800" dirty="0">
                <a:solidFill>
                  <a:srgbClr val="000000"/>
                </a:solidFill>
                <a:latin typeface="Corbel"/>
                <a:ea typeface="Corbel"/>
                <a:cs typeface="Corbel"/>
                <a:sym typeface="Corbel"/>
              </a:rPr>
              <a:t>A cloud consumer requests the creation of a new instance of a cloud service </a:t>
            </a:r>
            <a:endParaRPr dirty="0"/>
          </a:p>
          <a:p>
            <a:pPr marL="342900" marR="0" lvl="0" indent="-342900" algn="l" rtl="0">
              <a:spcBef>
                <a:spcPts val="0"/>
              </a:spcBef>
              <a:spcAft>
                <a:spcPts val="0"/>
              </a:spcAft>
              <a:buClr>
                <a:srgbClr val="000000"/>
              </a:buClr>
              <a:buSzPts val="1800"/>
              <a:buFont typeface="Corbel"/>
              <a:buAutoNum type="arabicParenR"/>
            </a:pPr>
            <a:r>
              <a:rPr lang="en-IN" sz="1800" dirty="0">
                <a:solidFill>
                  <a:srgbClr val="000000"/>
                </a:solidFill>
                <a:latin typeface="Corbel"/>
                <a:ea typeface="Corbel"/>
                <a:cs typeface="Corbel"/>
                <a:sym typeface="Corbel"/>
              </a:rPr>
              <a:t>The IT resource is instantiated and then pay-per-use monitor mechanism receives a “start” event notification from the resource software </a:t>
            </a:r>
            <a:endParaRPr dirty="0"/>
          </a:p>
          <a:p>
            <a:pPr marL="342900" marR="0" lvl="0" indent="-342900" algn="l" rtl="0">
              <a:spcBef>
                <a:spcPts val="0"/>
              </a:spcBef>
              <a:spcAft>
                <a:spcPts val="0"/>
              </a:spcAft>
              <a:buClr>
                <a:srgbClr val="000000"/>
              </a:buClr>
              <a:buSzPts val="1800"/>
              <a:buFont typeface="Corbel"/>
              <a:buAutoNum type="arabicParenR"/>
            </a:pPr>
            <a:r>
              <a:rPr lang="en-IN" sz="1800" dirty="0">
                <a:solidFill>
                  <a:srgbClr val="000000"/>
                </a:solidFill>
                <a:latin typeface="Corbel"/>
                <a:ea typeface="Corbel"/>
                <a:cs typeface="Corbel"/>
                <a:sym typeface="Corbel"/>
              </a:rPr>
              <a:t>The pay-per-use monitor stores the value timestamp in the log database </a:t>
            </a:r>
            <a:endParaRPr dirty="0"/>
          </a:p>
          <a:p>
            <a:pPr marL="342900" marR="0" lvl="0" indent="-342900" algn="l" rtl="0">
              <a:spcBef>
                <a:spcPts val="0"/>
              </a:spcBef>
              <a:spcAft>
                <a:spcPts val="0"/>
              </a:spcAft>
              <a:buClr>
                <a:srgbClr val="000000"/>
              </a:buClr>
              <a:buSzPts val="1800"/>
              <a:buFont typeface="Corbel"/>
              <a:buAutoNum type="arabicParenR"/>
            </a:pPr>
            <a:r>
              <a:rPr lang="en-IN" sz="1800" dirty="0">
                <a:solidFill>
                  <a:srgbClr val="000000"/>
                </a:solidFill>
                <a:latin typeface="Corbel"/>
                <a:ea typeface="Corbel"/>
                <a:cs typeface="Corbel"/>
                <a:sym typeface="Corbel"/>
              </a:rPr>
              <a:t>The cloud consumer later requests that the cloud service instance be stopped </a:t>
            </a:r>
            <a:endParaRPr dirty="0"/>
          </a:p>
          <a:p>
            <a:pPr marL="342900" marR="0" lvl="0" indent="-342900" algn="l" rtl="0">
              <a:spcBef>
                <a:spcPts val="0"/>
              </a:spcBef>
              <a:spcAft>
                <a:spcPts val="0"/>
              </a:spcAft>
              <a:buClr>
                <a:srgbClr val="000000"/>
              </a:buClr>
              <a:buSzPts val="1800"/>
              <a:buFont typeface="Corbel"/>
              <a:buAutoNum type="arabicParenR"/>
            </a:pPr>
            <a:r>
              <a:rPr lang="en-IN" sz="1800" dirty="0">
                <a:solidFill>
                  <a:srgbClr val="000000"/>
                </a:solidFill>
                <a:latin typeface="Corbel"/>
                <a:ea typeface="Corbel"/>
                <a:cs typeface="Corbel"/>
                <a:sym typeface="Corbel"/>
              </a:rPr>
              <a:t>The pay-per-use monitor receives a “stop” event notification from the resource software and stores the value timestamp in the log database </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p:nvPr/>
        </p:nvSpPr>
        <p:spPr>
          <a:xfrm>
            <a:off x="374073" y="346364"/>
            <a:ext cx="11429999" cy="570807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b="1" dirty="0">
                <a:solidFill>
                  <a:srgbClr val="FF0000"/>
                </a:solidFill>
                <a:latin typeface="Corbel"/>
                <a:ea typeface="Corbel"/>
                <a:cs typeface="Corbel"/>
                <a:sym typeface="Corbel"/>
              </a:rPr>
              <a:t>Audit Monitor</a:t>
            </a:r>
            <a:endParaRPr dirty="0"/>
          </a:p>
          <a:p>
            <a:pPr lvl="0" algn="just"/>
            <a:r>
              <a:rPr lang="en-US" sz="2400" dirty="0">
                <a:solidFill>
                  <a:srgbClr val="FF0000"/>
                </a:solidFill>
                <a:latin typeface="Corbel"/>
                <a:ea typeface="Corbel"/>
                <a:cs typeface="Corbel"/>
                <a:sym typeface="Corbel"/>
              </a:rPr>
              <a:t>A cloud audit is a periodic examination an organization does to assess and document its cloud vendor's performance. The goal of such an audit is to see how well a cloud vendor is doing in meeting a set of established controls and best practices.</a:t>
            </a:r>
          </a:p>
          <a:p>
            <a:pPr lvl="0" algn="just"/>
            <a:endParaRPr lang="en-US" sz="2400" dirty="0">
              <a:solidFill>
                <a:srgbClr val="FF0000"/>
              </a:solidFill>
              <a:latin typeface="Corbel"/>
              <a:ea typeface="Corbel"/>
              <a:cs typeface="Corbel"/>
              <a:sym typeface="Corbel"/>
            </a:endParaRPr>
          </a:p>
          <a:p>
            <a:pPr lvl="0" algn="just"/>
            <a:r>
              <a:rPr lang="en-US" sz="2400" dirty="0">
                <a:solidFill>
                  <a:srgbClr val="FF0000"/>
                </a:solidFill>
                <a:latin typeface="Corbel"/>
                <a:ea typeface="Corbel"/>
                <a:cs typeface="Corbel"/>
                <a:sym typeface="Corbel"/>
              </a:rPr>
              <a:t>The </a:t>
            </a:r>
            <a:r>
              <a:rPr lang="en-US" sz="2400" dirty="0">
                <a:solidFill>
                  <a:srgbClr val="0070C0"/>
                </a:solidFill>
                <a:latin typeface="Corbel"/>
                <a:ea typeface="Corbel"/>
                <a:cs typeface="Corbel"/>
                <a:sym typeface="Corbel"/>
              </a:rPr>
              <a:t>Cloud Security Alliance (CSA) </a:t>
            </a:r>
            <a:r>
              <a:rPr lang="en-US" sz="2400" dirty="0">
                <a:solidFill>
                  <a:srgbClr val="FF0000"/>
                </a:solidFill>
                <a:latin typeface="Corbel"/>
                <a:ea typeface="Corbel"/>
                <a:cs typeface="Corbel"/>
                <a:sym typeface="Corbel"/>
              </a:rPr>
              <a:t>provides audit documents, guidance and controls that an IT organization can use to examine its cloud vendors. Third-party auditors can also use CSA audit materials. CSA resources are considered the primary audit tools to perform and optimize a comprehensive cloud audit.</a:t>
            </a:r>
            <a:endParaRPr lang="en-IN" sz="2400" dirty="0">
              <a:solidFill>
                <a:srgbClr val="FF0000"/>
              </a:solidFill>
              <a:latin typeface="Corbel"/>
              <a:ea typeface="Corbel"/>
              <a:cs typeface="Corbel"/>
              <a:sym typeface="Corbel"/>
            </a:endParaRPr>
          </a:p>
          <a:p>
            <a:pPr marL="0" marR="0" lvl="0" indent="0" algn="just" rtl="0">
              <a:spcBef>
                <a:spcPts val="0"/>
              </a:spcBef>
              <a:spcAft>
                <a:spcPts val="0"/>
              </a:spcAft>
              <a:buNone/>
            </a:pPr>
            <a:endParaRPr lang="en-IN" sz="2400" dirty="0">
              <a:latin typeface="Corbel"/>
              <a:ea typeface="Corbel"/>
              <a:cs typeface="Corbel"/>
              <a:sym typeface="Corbel"/>
            </a:endParaRPr>
          </a:p>
          <a:p>
            <a:pPr marL="0" marR="0" lvl="0" indent="0" algn="just" rtl="0">
              <a:spcBef>
                <a:spcPts val="0"/>
              </a:spcBef>
              <a:spcAft>
                <a:spcPts val="0"/>
              </a:spcAft>
              <a:buNone/>
            </a:pPr>
            <a:r>
              <a:rPr lang="en-IN" sz="2400" dirty="0">
                <a:solidFill>
                  <a:srgbClr val="000000"/>
                </a:solidFill>
                <a:latin typeface="Corbel"/>
                <a:ea typeface="Corbel"/>
                <a:cs typeface="Corbel"/>
                <a:sym typeface="Corbel"/>
              </a:rPr>
              <a:t>The audit monitor mechanism is </a:t>
            </a:r>
            <a:r>
              <a:rPr lang="en-IN" sz="2400" dirty="0">
                <a:solidFill>
                  <a:srgbClr val="0070C0"/>
                </a:solidFill>
                <a:latin typeface="Corbel"/>
                <a:ea typeface="Corbel"/>
                <a:cs typeface="Corbel"/>
                <a:sym typeface="Corbel"/>
              </a:rPr>
              <a:t>used to collect audit tracking data for networks and IT resources in support of, or dictated by, </a:t>
            </a:r>
            <a:r>
              <a:rPr lang="en-IN" sz="2400" b="1" dirty="0">
                <a:solidFill>
                  <a:srgbClr val="0070C0"/>
                </a:solidFill>
                <a:latin typeface="Corbel"/>
                <a:ea typeface="Corbel"/>
                <a:cs typeface="Corbel"/>
                <a:sym typeface="Corbel"/>
              </a:rPr>
              <a:t>regulatory and contractual obligations</a:t>
            </a:r>
            <a:r>
              <a:rPr lang="en-IN" sz="2400" dirty="0">
                <a:solidFill>
                  <a:srgbClr val="0070C0"/>
                </a:solidFill>
                <a:latin typeface="Corbel"/>
                <a:ea typeface="Corbel"/>
                <a:cs typeface="Corbel"/>
                <a:sym typeface="Corbel"/>
              </a:rPr>
              <a:t>.</a:t>
            </a:r>
            <a:r>
              <a:rPr lang="en-IN" sz="2400" dirty="0">
                <a:solidFill>
                  <a:srgbClr val="000000"/>
                </a:solidFill>
                <a:latin typeface="Corbel"/>
                <a:ea typeface="Corbel"/>
                <a:cs typeface="Corbel"/>
                <a:sym typeface="Corbel"/>
              </a:rPr>
              <a:t> The figure depicts an audit monitor implemented as a monitoring agent that intercepts </a:t>
            </a:r>
            <a:r>
              <a:rPr lang="en-IN" sz="2400" dirty="0">
                <a:solidFill>
                  <a:srgbClr val="C00000"/>
                </a:solidFill>
                <a:latin typeface="Corbel"/>
                <a:ea typeface="Corbel"/>
                <a:cs typeface="Corbel"/>
                <a:sym typeface="Corbel"/>
              </a:rPr>
              <a:t>“login”</a:t>
            </a:r>
            <a:r>
              <a:rPr lang="en-IN" sz="2400" dirty="0">
                <a:solidFill>
                  <a:srgbClr val="000000"/>
                </a:solidFill>
                <a:latin typeface="Corbel"/>
                <a:ea typeface="Corbel"/>
                <a:cs typeface="Corbel"/>
                <a:sym typeface="Corbel"/>
              </a:rPr>
              <a:t> requests and </a:t>
            </a:r>
            <a:r>
              <a:rPr lang="en-IN" sz="2400" dirty="0">
                <a:solidFill>
                  <a:srgbClr val="C00000"/>
                </a:solidFill>
                <a:latin typeface="Corbel"/>
                <a:ea typeface="Corbel"/>
                <a:cs typeface="Corbel"/>
                <a:sym typeface="Corbel"/>
              </a:rPr>
              <a:t>stores the requestor’s security credentials, </a:t>
            </a:r>
            <a:r>
              <a:rPr lang="en-IN" sz="2400" dirty="0">
                <a:solidFill>
                  <a:srgbClr val="000000"/>
                </a:solidFill>
                <a:latin typeface="Corbel"/>
                <a:ea typeface="Corbel"/>
                <a:cs typeface="Corbel"/>
                <a:sym typeface="Corbel"/>
              </a:rPr>
              <a:t>as well as both failed and successful login attempts, in a log database for future audit reporting purposes.</a:t>
            </a:r>
            <a:endParaRPr dirty="0"/>
          </a:p>
          <a:p>
            <a:pPr marL="0" marR="0" lvl="0" indent="0" algn="just" rtl="0">
              <a:spcBef>
                <a:spcPts val="0"/>
              </a:spcBef>
              <a:spcAft>
                <a:spcPts val="0"/>
              </a:spcAft>
              <a:buNone/>
            </a:pPr>
            <a:endParaRPr sz="2000" dirty="0">
              <a:solidFill>
                <a:srgbClr val="000000"/>
              </a:solidFill>
              <a:latin typeface="Corbel"/>
              <a:ea typeface="Corbel"/>
              <a:cs typeface="Corbel"/>
              <a:sym typeface="Corbe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7"/>
          <p:cNvSpPr/>
          <p:nvPr/>
        </p:nvSpPr>
        <p:spPr>
          <a:xfrm>
            <a:off x="312865" y="231597"/>
            <a:ext cx="5298225" cy="6335457"/>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Clr>
                <a:srgbClr val="000000"/>
              </a:buClr>
              <a:buSzPts val="2000"/>
              <a:buFont typeface="Corbel"/>
              <a:buAutoNum type="arabicParenR"/>
            </a:pPr>
            <a:r>
              <a:rPr lang="en-IN" sz="2000" dirty="0">
                <a:solidFill>
                  <a:srgbClr val="000000"/>
                </a:solidFill>
                <a:latin typeface="Corbel"/>
                <a:ea typeface="Corbel"/>
                <a:cs typeface="Corbel"/>
                <a:sym typeface="Corbel"/>
              </a:rPr>
              <a:t>A cloud service consumer requests access to a cloud service by sending a login request message with security credentials. </a:t>
            </a:r>
            <a:endParaRPr dirty="0"/>
          </a:p>
          <a:p>
            <a:pPr marL="457200" marR="0" lvl="0" indent="-457200" algn="just" rtl="0">
              <a:spcBef>
                <a:spcPts val="0"/>
              </a:spcBef>
              <a:spcAft>
                <a:spcPts val="0"/>
              </a:spcAft>
              <a:buClr>
                <a:srgbClr val="000000"/>
              </a:buClr>
              <a:buSzPts val="2000"/>
              <a:buFont typeface="Corbel"/>
              <a:buAutoNum type="arabicParenR"/>
            </a:pPr>
            <a:r>
              <a:rPr lang="en-IN" sz="2000" dirty="0">
                <a:solidFill>
                  <a:srgbClr val="000000"/>
                </a:solidFill>
                <a:latin typeface="Corbel"/>
                <a:ea typeface="Corbel"/>
                <a:cs typeface="Corbel"/>
                <a:sym typeface="Corbel"/>
              </a:rPr>
              <a:t>The audit monitor intercepts the message </a:t>
            </a:r>
            <a:endParaRPr dirty="0"/>
          </a:p>
          <a:p>
            <a:pPr marL="457200" marR="0" lvl="0" indent="-457200" algn="just" rtl="0">
              <a:spcBef>
                <a:spcPts val="0"/>
              </a:spcBef>
              <a:spcAft>
                <a:spcPts val="0"/>
              </a:spcAft>
              <a:buClr>
                <a:srgbClr val="000000"/>
              </a:buClr>
              <a:buSzPts val="2000"/>
              <a:buFont typeface="Corbel"/>
              <a:buAutoNum type="arabicParenR"/>
            </a:pPr>
            <a:r>
              <a:rPr lang="en-IN" sz="2000" dirty="0">
                <a:solidFill>
                  <a:srgbClr val="000000"/>
                </a:solidFill>
                <a:latin typeface="Corbel"/>
                <a:ea typeface="Corbel"/>
                <a:cs typeface="Corbel"/>
                <a:sym typeface="Corbel"/>
              </a:rPr>
              <a:t>And forwards it to the authentication service. </a:t>
            </a:r>
            <a:endParaRPr dirty="0"/>
          </a:p>
          <a:p>
            <a:pPr marL="457200" marR="0" lvl="0" indent="-457200" algn="just" rtl="0">
              <a:spcBef>
                <a:spcPts val="0"/>
              </a:spcBef>
              <a:spcAft>
                <a:spcPts val="0"/>
              </a:spcAft>
              <a:buClr>
                <a:srgbClr val="000000"/>
              </a:buClr>
              <a:buSzPts val="2000"/>
              <a:buFont typeface="Corbel"/>
              <a:buAutoNum type="arabicParenR"/>
            </a:pPr>
            <a:r>
              <a:rPr lang="en-IN" sz="2000" dirty="0">
                <a:solidFill>
                  <a:srgbClr val="000000"/>
                </a:solidFill>
                <a:latin typeface="Corbel"/>
                <a:ea typeface="Corbel"/>
                <a:cs typeface="Corbel"/>
                <a:sym typeface="Corbel"/>
              </a:rPr>
              <a:t>The authentication service processes the security credentials. A response message is generated for the cloud service consumer, in addition to the results from the login attempt. </a:t>
            </a:r>
            <a:endParaRPr dirty="0"/>
          </a:p>
          <a:p>
            <a:pPr marL="457200" marR="0" lvl="0" indent="-457200" algn="just" rtl="0">
              <a:spcBef>
                <a:spcPts val="0"/>
              </a:spcBef>
              <a:spcAft>
                <a:spcPts val="0"/>
              </a:spcAft>
              <a:buClr>
                <a:srgbClr val="000000"/>
              </a:buClr>
              <a:buSzPts val="2000"/>
              <a:buFont typeface="Corbel"/>
              <a:buAutoNum type="arabicParenR"/>
            </a:pPr>
            <a:r>
              <a:rPr lang="en-IN" sz="2000" dirty="0">
                <a:solidFill>
                  <a:srgbClr val="000000"/>
                </a:solidFill>
                <a:latin typeface="Corbel"/>
                <a:ea typeface="Corbel"/>
                <a:cs typeface="Corbel"/>
                <a:sym typeface="Corbel"/>
              </a:rPr>
              <a:t>The audit monitor intercepts the response message and stores the entire collected login event details in the log database, as per the organization’s audit policy requirements. </a:t>
            </a:r>
            <a:endParaRPr dirty="0"/>
          </a:p>
          <a:p>
            <a:pPr marL="457200" marR="0" lvl="0" indent="-457200" algn="just" rtl="0">
              <a:spcBef>
                <a:spcPts val="0"/>
              </a:spcBef>
              <a:spcAft>
                <a:spcPts val="0"/>
              </a:spcAft>
              <a:buClr>
                <a:srgbClr val="000000"/>
              </a:buClr>
              <a:buSzPts val="2000"/>
              <a:buFont typeface="Corbel"/>
              <a:buAutoNum type="arabicParenR"/>
            </a:pPr>
            <a:r>
              <a:rPr lang="en-IN" sz="2000" dirty="0">
                <a:solidFill>
                  <a:srgbClr val="000000"/>
                </a:solidFill>
                <a:latin typeface="Corbel"/>
                <a:ea typeface="Corbel"/>
                <a:cs typeface="Corbel"/>
                <a:sym typeface="Corbel"/>
              </a:rPr>
              <a:t>Access has been granted, and a response is sent back to the cloud service consumer.</a:t>
            </a:r>
            <a:endParaRPr dirty="0"/>
          </a:p>
        </p:txBody>
      </p:sp>
      <p:pic>
        <p:nvPicPr>
          <p:cNvPr id="2" name="Picture 1"/>
          <p:cNvPicPr>
            <a:picLocks noChangeAspect="1"/>
          </p:cNvPicPr>
          <p:nvPr/>
        </p:nvPicPr>
        <p:blipFill>
          <a:blip r:embed="rId3"/>
          <a:stretch>
            <a:fillRect/>
          </a:stretch>
        </p:blipFill>
        <p:spPr>
          <a:xfrm>
            <a:off x="5611090" y="1167430"/>
            <a:ext cx="6230652" cy="4463789"/>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dirty="0"/>
              <a:t>Service level agreements</a:t>
            </a:r>
            <a:endParaRPr dirty="0"/>
          </a:p>
        </p:txBody>
      </p:sp>
      <p:sp>
        <p:nvSpPr>
          <p:cNvPr id="328" name="Google Shape;328;p49"/>
          <p:cNvSpPr txBox="1">
            <a:spLocks noGrp="1"/>
          </p:cNvSpPr>
          <p:nvPr>
            <p:ph type="body" idx="1"/>
          </p:nvPr>
        </p:nvSpPr>
        <p:spPr>
          <a:xfrm>
            <a:off x="706825" y="1642875"/>
            <a:ext cx="10755000" cy="4453200"/>
          </a:xfrm>
          <a:prstGeom prst="rect">
            <a:avLst/>
          </a:prstGeom>
        </p:spPr>
        <p:txBody>
          <a:bodyPr spcFirstLastPara="1" wrap="square" lIns="91425" tIns="45700" rIns="91425" bIns="45700" anchor="t" anchorCtr="0">
            <a:noAutofit/>
          </a:bodyPr>
          <a:lstStyle/>
          <a:p>
            <a:pPr marL="0" lvl="0" indent="0" algn="just" rtl="0">
              <a:lnSpc>
                <a:spcPct val="80000"/>
              </a:lnSpc>
              <a:spcBef>
                <a:spcPts val="1400"/>
              </a:spcBef>
              <a:spcAft>
                <a:spcPts val="0"/>
              </a:spcAft>
              <a:buClr>
                <a:schemeClr val="dk1"/>
              </a:buClr>
              <a:buSzPts val="1100"/>
              <a:buFont typeface="Arial"/>
              <a:buNone/>
            </a:pPr>
            <a:r>
              <a:rPr lang="en-IN" sz="2400" dirty="0">
                <a:solidFill>
                  <a:schemeClr val="tx1">
                    <a:lumMod val="65000"/>
                    <a:lumOff val="35000"/>
                  </a:schemeClr>
                </a:solidFill>
              </a:rPr>
              <a:t>A Service Level Agreement (SLA) is the bond for performance negotiated between the cloud services provider and the client. Earlier, in cloud computing all Service Level Agreements were negotiated between a client and the service consumer. Nowadays, with the initiation of large utility-like cloud computing providers, most Service Level Agreements are standardized until a client becomes a large consumer of cloud services. Service level agreements are also defined at different levels which are mentioned below:</a:t>
            </a:r>
            <a:endParaRPr sz="2400" dirty="0">
              <a:solidFill>
                <a:schemeClr val="tx1">
                  <a:lumMod val="65000"/>
                  <a:lumOff val="35000"/>
                </a:schemeClr>
              </a:solidFill>
            </a:endParaRPr>
          </a:p>
          <a:p>
            <a:pPr marL="0" lvl="0" indent="0" algn="just" rtl="0">
              <a:lnSpc>
                <a:spcPct val="80000"/>
              </a:lnSpc>
              <a:spcBef>
                <a:spcPts val="1400"/>
              </a:spcBef>
              <a:spcAft>
                <a:spcPts val="0"/>
              </a:spcAft>
              <a:buClr>
                <a:schemeClr val="dk1"/>
              </a:buClr>
              <a:buSzPts val="1100"/>
              <a:buFont typeface="Arial"/>
              <a:buNone/>
            </a:pPr>
            <a:endParaRPr sz="2400" dirty="0">
              <a:solidFill>
                <a:schemeClr val="tx1">
                  <a:lumMod val="65000"/>
                  <a:lumOff val="35000"/>
                </a:schemeClr>
              </a:solidFill>
            </a:endParaRPr>
          </a:p>
          <a:p>
            <a:pPr marL="457200" lvl="0" indent="-339090" algn="just" rtl="0">
              <a:lnSpc>
                <a:spcPct val="80000"/>
              </a:lnSpc>
              <a:spcBef>
                <a:spcPts val="1400"/>
              </a:spcBef>
              <a:spcAft>
                <a:spcPts val="0"/>
              </a:spcAft>
              <a:buSzPts val="1740"/>
              <a:buChar char="•"/>
            </a:pPr>
            <a:r>
              <a:rPr lang="en-IN" sz="2400" dirty="0">
                <a:solidFill>
                  <a:schemeClr val="tx1">
                    <a:lumMod val="65000"/>
                    <a:lumOff val="35000"/>
                  </a:schemeClr>
                </a:solidFill>
              </a:rPr>
              <a:t>Customer-based SLA</a:t>
            </a:r>
            <a:endParaRPr sz="2400" dirty="0">
              <a:solidFill>
                <a:schemeClr val="tx1">
                  <a:lumMod val="65000"/>
                  <a:lumOff val="35000"/>
                </a:schemeClr>
              </a:solidFill>
            </a:endParaRPr>
          </a:p>
          <a:p>
            <a:pPr marL="457200" lvl="0" indent="-339090" algn="just" rtl="0">
              <a:lnSpc>
                <a:spcPct val="80000"/>
              </a:lnSpc>
              <a:spcBef>
                <a:spcPts val="0"/>
              </a:spcBef>
              <a:spcAft>
                <a:spcPts val="0"/>
              </a:spcAft>
              <a:buSzPts val="1740"/>
              <a:buChar char="•"/>
            </a:pPr>
            <a:r>
              <a:rPr lang="en-IN" sz="2400" dirty="0">
                <a:solidFill>
                  <a:schemeClr val="tx1">
                    <a:lumMod val="65000"/>
                    <a:lumOff val="35000"/>
                  </a:schemeClr>
                </a:solidFill>
              </a:rPr>
              <a:t>Service-based SLA</a:t>
            </a:r>
            <a:endParaRPr sz="2400" dirty="0">
              <a:solidFill>
                <a:schemeClr val="tx1">
                  <a:lumMod val="65000"/>
                  <a:lumOff val="35000"/>
                </a:schemeClr>
              </a:solidFill>
            </a:endParaRPr>
          </a:p>
          <a:p>
            <a:pPr marL="457200" lvl="0" indent="-339090" algn="just" rtl="0">
              <a:lnSpc>
                <a:spcPct val="80000"/>
              </a:lnSpc>
              <a:spcBef>
                <a:spcPts val="0"/>
              </a:spcBef>
              <a:spcAft>
                <a:spcPts val="0"/>
              </a:spcAft>
              <a:buSzPts val="1740"/>
              <a:buChar char="•"/>
            </a:pPr>
            <a:r>
              <a:rPr lang="en-IN" sz="2400" dirty="0">
                <a:solidFill>
                  <a:schemeClr val="tx1">
                    <a:lumMod val="65000"/>
                    <a:lumOff val="35000"/>
                  </a:schemeClr>
                </a:solidFill>
              </a:rPr>
              <a:t>Multi-level SLA</a:t>
            </a:r>
            <a:endParaRPr sz="2400" dirty="0">
              <a:solidFill>
                <a:schemeClr val="tx1">
                  <a:lumMod val="65000"/>
                  <a:lumOff val="35000"/>
                </a:schemeClr>
              </a:solidFill>
            </a:endParaRPr>
          </a:p>
          <a:p>
            <a:pPr marL="0" lvl="0" indent="0" algn="l" rtl="0">
              <a:lnSpc>
                <a:spcPct val="80000"/>
              </a:lnSpc>
              <a:spcBef>
                <a:spcPts val="1400"/>
              </a:spcBef>
              <a:spcAft>
                <a:spcPts val="0"/>
              </a:spcAft>
              <a:buNone/>
            </a:pPr>
            <a:endParaRPr sz="2500" dirty="0"/>
          </a:p>
        </p:txBody>
      </p:sp>
      <p:sp>
        <p:nvSpPr>
          <p:cNvPr id="3" name="Rectangle 2"/>
          <p:cNvSpPr/>
          <p:nvPr/>
        </p:nvSpPr>
        <p:spPr>
          <a:xfrm>
            <a:off x="7539563" y="1133861"/>
            <a:ext cx="3478837" cy="307777"/>
          </a:xfrm>
          <a:prstGeom prst="rect">
            <a:avLst/>
          </a:prstGeom>
        </p:spPr>
        <p:txBody>
          <a:bodyPr wrap="none">
            <a:spAutoFit/>
          </a:bodyPr>
          <a:lstStyle/>
          <a:p>
            <a:r>
              <a:rPr lang="en-US" dirty="0"/>
              <a:t>https://www.javatpoint.com/what-is-an-sla</a:t>
            </a:r>
          </a:p>
        </p:txBody>
      </p:sp>
    </p:spTree>
    <p:extLst>
      <p:ext uri="{BB962C8B-B14F-4D97-AF65-F5344CB8AC3E}">
        <p14:creationId xmlns:p14="http://schemas.microsoft.com/office/powerpoint/2010/main" val="1720263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0"/>
          <p:cNvSpPr txBox="1">
            <a:spLocks noGrp="1"/>
          </p:cNvSpPr>
          <p:nvPr>
            <p:ph type="body" idx="1"/>
          </p:nvPr>
        </p:nvSpPr>
        <p:spPr>
          <a:xfrm>
            <a:off x="1143000" y="573100"/>
            <a:ext cx="9873000" cy="5523000"/>
          </a:xfrm>
          <a:prstGeom prst="rect">
            <a:avLst/>
          </a:prstGeom>
        </p:spPr>
        <p:txBody>
          <a:bodyPr spcFirstLastPara="1" wrap="square" lIns="91425" tIns="45700" rIns="91425" bIns="45700" anchor="t" anchorCtr="0">
            <a:normAutofit/>
          </a:bodyPr>
          <a:lstStyle/>
          <a:p>
            <a:pPr marL="0" lvl="0" indent="0" algn="just" rtl="0">
              <a:spcBef>
                <a:spcPts val="1400"/>
              </a:spcBef>
              <a:spcAft>
                <a:spcPts val="0"/>
              </a:spcAft>
              <a:buNone/>
            </a:pPr>
            <a:r>
              <a:rPr lang="en-IN" dirty="0">
                <a:solidFill>
                  <a:schemeClr val="tx1">
                    <a:lumMod val="65000"/>
                    <a:lumOff val="35000"/>
                  </a:schemeClr>
                </a:solidFill>
              </a:rPr>
              <a:t>Few Service Level Agreements are enforceable as contracts, but mostly are agreements or contracts which are more along the lines of an Operating Level Agreement (OLA) and may not have the restriction of law. It is fine to have an attorney review the documents before making a major agreement to the cloud service provider. Service Level Agreements usually specify some parameters which are mentioned below:</a:t>
            </a:r>
            <a:endParaRPr dirty="0">
              <a:solidFill>
                <a:schemeClr val="tx1">
                  <a:lumMod val="65000"/>
                  <a:lumOff val="35000"/>
                </a:schemeClr>
              </a:solidFill>
            </a:endParaRPr>
          </a:p>
          <a:p>
            <a:pPr marL="457200" lvl="0" indent="-320040" algn="just" rtl="0">
              <a:spcBef>
                <a:spcPts val="1400"/>
              </a:spcBef>
              <a:spcAft>
                <a:spcPts val="0"/>
              </a:spcAft>
              <a:buSzPts val="1440"/>
              <a:buChar char="●"/>
            </a:pPr>
            <a:r>
              <a:rPr lang="en-IN" dirty="0">
                <a:solidFill>
                  <a:schemeClr val="tx1">
                    <a:lumMod val="65000"/>
                    <a:lumOff val="35000"/>
                  </a:schemeClr>
                </a:solidFill>
              </a:rPr>
              <a:t>Availability of the Service (uptime)</a:t>
            </a:r>
            <a:endParaRPr dirty="0">
              <a:solidFill>
                <a:schemeClr val="tx1">
                  <a:lumMod val="65000"/>
                  <a:lumOff val="35000"/>
                </a:schemeClr>
              </a:solidFill>
            </a:endParaRPr>
          </a:p>
          <a:p>
            <a:pPr marL="457200" lvl="0" indent="-320040" algn="just" rtl="0">
              <a:spcBef>
                <a:spcPts val="0"/>
              </a:spcBef>
              <a:spcAft>
                <a:spcPts val="0"/>
              </a:spcAft>
              <a:buSzPts val="1440"/>
              <a:buChar char="●"/>
            </a:pPr>
            <a:r>
              <a:rPr lang="en-IN" dirty="0">
                <a:solidFill>
                  <a:schemeClr val="tx1">
                    <a:lumMod val="65000"/>
                    <a:lumOff val="35000"/>
                  </a:schemeClr>
                </a:solidFill>
              </a:rPr>
              <a:t>Latency or the response time</a:t>
            </a:r>
            <a:endParaRPr dirty="0">
              <a:solidFill>
                <a:schemeClr val="tx1">
                  <a:lumMod val="65000"/>
                  <a:lumOff val="35000"/>
                </a:schemeClr>
              </a:solidFill>
            </a:endParaRPr>
          </a:p>
          <a:p>
            <a:pPr marL="457200" lvl="0" indent="-320040" algn="just" rtl="0">
              <a:spcBef>
                <a:spcPts val="0"/>
              </a:spcBef>
              <a:spcAft>
                <a:spcPts val="0"/>
              </a:spcAft>
              <a:buSzPts val="1440"/>
              <a:buChar char="●"/>
            </a:pPr>
            <a:r>
              <a:rPr lang="en-IN" dirty="0">
                <a:solidFill>
                  <a:schemeClr val="tx1">
                    <a:lumMod val="65000"/>
                    <a:lumOff val="35000"/>
                  </a:schemeClr>
                </a:solidFill>
              </a:rPr>
              <a:t>Service components reliability</a:t>
            </a:r>
            <a:endParaRPr dirty="0">
              <a:solidFill>
                <a:schemeClr val="tx1">
                  <a:lumMod val="65000"/>
                  <a:lumOff val="35000"/>
                </a:schemeClr>
              </a:solidFill>
            </a:endParaRPr>
          </a:p>
          <a:p>
            <a:pPr marL="457200" lvl="0" indent="-320040" algn="just" rtl="0">
              <a:spcBef>
                <a:spcPts val="0"/>
              </a:spcBef>
              <a:spcAft>
                <a:spcPts val="0"/>
              </a:spcAft>
              <a:buSzPts val="1440"/>
              <a:buChar char="●"/>
            </a:pPr>
            <a:r>
              <a:rPr lang="en-IN" dirty="0">
                <a:solidFill>
                  <a:schemeClr val="tx1">
                    <a:lumMod val="65000"/>
                    <a:lumOff val="35000"/>
                  </a:schemeClr>
                </a:solidFill>
              </a:rPr>
              <a:t>Each party accountability</a:t>
            </a:r>
            <a:endParaRPr dirty="0">
              <a:solidFill>
                <a:schemeClr val="tx1">
                  <a:lumMod val="65000"/>
                  <a:lumOff val="35000"/>
                </a:schemeClr>
              </a:solidFill>
            </a:endParaRPr>
          </a:p>
          <a:p>
            <a:pPr marL="457200" lvl="0" indent="-320040" algn="just" rtl="0">
              <a:spcBef>
                <a:spcPts val="0"/>
              </a:spcBef>
              <a:spcAft>
                <a:spcPts val="0"/>
              </a:spcAft>
              <a:buSzPts val="1440"/>
              <a:buChar char="●"/>
            </a:pPr>
            <a:r>
              <a:rPr lang="en-IN" dirty="0">
                <a:solidFill>
                  <a:schemeClr val="tx1">
                    <a:lumMod val="65000"/>
                    <a:lumOff val="35000"/>
                  </a:schemeClr>
                </a:solidFill>
              </a:rPr>
              <a:t>Warranties</a:t>
            </a:r>
            <a:endParaRPr dirty="0">
              <a:solidFill>
                <a:schemeClr val="tx1">
                  <a:lumMod val="65000"/>
                  <a:lumOff val="35000"/>
                </a:schemeClr>
              </a:solidFill>
            </a:endParaRPr>
          </a:p>
          <a:p>
            <a:pPr marL="0" lvl="0" indent="0" algn="just" rtl="0">
              <a:spcBef>
                <a:spcPts val="1400"/>
              </a:spcBef>
              <a:spcAft>
                <a:spcPts val="0"/>
              </a:spcAft>
              <a:buNone/>
            </a:pPr>
            <a:r>
              <a:rPr lang="en-IN" dirty="0">
                <a:solidFill>
                  <a:schemeClr val="tx1">
                    <a:lumMod val="65000"/>
                    <a:lumOff val="35000"/>
                  </a:schemeClr>
                </a:solidFill>
              </a:rPr>
              <a:t>In any case, if a cloud service provider fails to meet the stated targets of minimums then the provider has to pay the penalty to the cloud service consumer as per the agreement. So, Service Level Agreements are like insurance policies in which the corporation has to pay as per the agreements if any casualty occurs.</a:t>
            </a:r>
            <a:endParaRPr dirty="0">
              <a:solidFill>
                <a:schemeClr val="tx1">
                  <a:lumMod val="65000"/>
                  <a:lumOff val="35000"/>
                </a:schemeClr>
              </a:solidFill>
            </a:endParaRPr>
          </a:p>
          <a:p>
            <a:pPr marL="0" lvl="0" indent="0" algn="l" rtl="0">
              <a:spcBef>
                <a:spcPts val="1400"/>
              </a:spcBef>
              <a:spcAft>
                <a:spcPts val="0"/>
              </a:spcAft>
              <a:buNone/>
            </a:pPr>
            <a:endParaRPr dirty="0"/>
          </a:p>
        </p:txBody>
      </p:sp>
    </p:spTree>
    <p:extLst>
      <p:ext uri="{BB962C8B-B14F-4D97-AF65-F5344CB8AC3E}">
        <p14:creationId xmlns:p14="http://schemas.microsoft.com/office/powerpoint/2010/main" val="291094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p15"/>
          <p:cNvGrpSpPr/>
          <p:nvPr/>
        </p:nvGrpSpPr>
        <p:grpSpPr>
          <a:xfrm>
            <a:off x="0" y="673170"/>
            <a:ext cx="11998036" cy="5477606"/>
            <a:chOff x="0" y="0"/>
            <a:chExt cx="10972017" cy="5477606"/>
          </a:xfrm>
        </p:grpSpPr>
        <p:sp>
          <p:nvSpPr>
            <p:cNvPr id="101" name="Google Shape;101;p15"/>
            <p:cNvSpPr/>
            <p:nvPr/>
          </p:nvSpPr>
          <p:spPr>
            <a:xfrm rot="5400000">
              <a:off x="6065258" y="-4069903"/>
              <a:ext cx="800766" cy="9012751"/>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txBox="1"/>
            <p:nvPr/>
          </p:nvSpPr>
          <p:spPr>
            <a:xfrm>
              <a:off x="1959266" y="75179"/>
              <a:ext cx="8973661" cy="722586"/>
            </a:xfrm>
            <a:prstGeom prst="rect">
              <a:avLst/>
            </a:prstGeom>
            <a:noFill/>
            <a:ln>
              <a:noFill/>
            </a:ln>
          </p:spPr>
          <p:txBody>
            <a:bodyPr spcFirstLastPara="1" wrap="square" lIns="247650" tIns="123825" rIns="247650" bIns="123825" anchor="ctr" anchorCtr="0">
              <a:noAutofit/>
            </a:bodyPr>
            <a:lstStyle/>
            <a:p>
              <a:pPr marL="171450" lvl="1" indent="-171450" algn="just">
                <a:buClr>
                  <a:schemeClr val="dk1"/>
                </a:buClr>
                <a:buSzPts val="1800"/>
                <a:buFont typeface="Corbel"/>
                <a:buChar char="•"/>
              </a:pPr>
              <a:r>
                <a:rPr lang="en-IN" sz="1800" b="1" i="0" u="none" strike="noStrike" cap="none" dirty="0">
                  <a:solidFill>
                    <a:schemeClr val="dk1"/>
                  </a:solidFill>
                  <a:latin typeface="Corbel"/>
                  <a:ea typeface="Corbel"/>
                  <a:cs typeface="Corbel"/>
                  <a:sym typeface="Corbel"/>
                </a:rPr>
                <a:t>Composability</a:t>
              </a:r>
              <a:r>
                <a:rPr lang="en-IN" sz="1800" b="0" i="0" u="none" strike="noStrike" cap="none" dirty="0">
                  <a:solidFill>
                    <a:schemeClr val="dk1"/>
                  </a:solidFill>
                  <a:latin typeface="Corbel"/>
                  <a:ea typeface="Corbel"/>
                  <a:cs typeface="Corbel"/>
                  <a:sym typeface="Corbel"/>
                </a:rPr>
                <a:t> (</a:t>
              </a:r>
              <a:r>
                <a:rPr lang="en-US" sz="1800" dirty="0">
                  <a:solidFill>
                    <a:schemeClr val="dk1"/>
                  </a:solidFill>
                  <a:latin typeface="Corbel"/>
                  <a:ea typeface="Corbel"/>
                  <a:cs typeface="Corbel"/>
                  <a:sym typeface="Corbel"/>
                </a:rPr>
                <a:t>is an efficient way to create software systems composed of freely interchangeable components</a:t>
              </a:r>
              <a:r>
                <a:rPr lang="en-IN" sz="1800" b="0" i="0" u="none" strike="noStrike" cap="none" dirty="0">
                  <a:solidFill>
                    <a:schemeClr val="dk1"/>
                  </a:solidFill>
                  <a:latin typeface="Corbel"/>
                  <a:ea typeface="Corbel"/>
                  <a:cs typeface="Corbel"/>
                  <a:sym typeface="Corbel"/>
                </a:rPr>
                <a:t>) is a system design principle that deals with the </a:t>
              </a:r>
              <a:r>
                <a:rPr lang="en-IN" sz="1800" b="0" i="0" u="sng" strike="noStrike" cap="none" dirty="0">
                  <a:solidFill>
                    <a:schemeClr val="dk1"/>
                  </a:solidFill>
                  <a:latin typeface="Corbel"/>
                  <a:ea typeface="Corbel"/>
                  <a:cs typeface="Corbel"/>
                  <a:sym typeface="Corbel"/>
                </a:rPr>
                <a:t>inter-relationships of components</a:t>
              </a:r>
              <a:r>
                <a:rPr lang="en-IN" sz="1800" b="0" i="0" u="none" strike="noStrike" cap="none" dirty="0">
                  <a:solidFill>
                    <a:schemeClr val="dk1"/>
                  </a:solidFill>
                  <a:latin typeface="Corbel"/>
                  <a:ea typeface="Corbel"/>
                  <a:cs typeface="Corbel"/>
                  <a:sym typeface="Corbel"/>
                </a:rPr>
                <a:t>. </a:t>
              </a:r>
              <a:endParaRPr dirty="0"/>
            </a:p>
          </p:txBody>
        </p:sp>
        <p:sp>
          <p:nvSpPr>
            <p:cNvPr id="103" name="Google Shape;103;p15"/>
            <p:cNvSpPr/>
            <p:nvPr/>
          </p:nvSpPr>
          <p:spPr>
            <a:xfrm>
              <a:off x="0" y="0"/>
              <a:ext cx="1958484"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txBox="1"/>
            <p:nvPr/>
          </p:nvSpPr>
          <p:spPr>
            <a:xfrm>
              <a:off x="42457" y="42457"/>
              <a:ext cx="1873570" cy="784826"/>
            </a:xfrm>
            <a:prstGeom prst="rect">
              <a:avLst/>
            </a:prstGeom>
            <a:noFill/>
            <a:ln>
              <a:noFill/>
            </a:ln>
          </p:spPr>
          <p:txBody>
            <a:bodyPr spcFirstLastPara="1" wrap="square" lIns="68575" tIns="34275" rIns="68575" bIns="34275" anchor="ctr" anchorCtr="0">
              <a:noAutofit/>
            </a:bodyPr>
            <a:lstStyle/>
            <a:p>
              <a:pPr marL="0" marR="0" lvl="0" indent="0" algn="just" rtl="0">
                <a:lnSpc>
                  <a:spcPct val="100000"/>
                </a:lnSpc>
                <a:spcBef>
                  <a:spcPts val="0"/>
                </a:spcBef>
                <a:spcAft>
                  <a:spcPts val="0"/>
                </a:spcAft>
                <a:buClr>
                  <a:schemeClr val="lt1"/>
                </a:buClr>
                <a:buSzPts val="1800"/>
                <a:buFont typeface="Corbel"/>
                <a:buNone/>
              </a:pPr>
              <a:r>
                <a:rPr lang="en-IN" sz="1800" b="1" i="0" u="none" strike="noStrike" cap="none">
                  <a:solidFill>
                    <a:schemeClr val="lt1"/>
                  </a:solidFill>
                  <a:latin typeface="Corbel"/>
                  <a:ea typeface="Corbel"/>
                  <a:cs typeface="Corbel"/>
                  <a:sym typeface="Corbel"/>
                </a:rPr>
                <a:t>Composability</a:t>
              </a:r>
              <a:endParaRPr sz="1800" b="1" i="0" u="none" strike="noStrike" cap="none">
                <a:solidFill>
                  <a:schemeClr val="lt1"/>
                </a:solidFill>
                <a:latin typeface="Corbel"/>
                <a:ea typeface="Corbel"/>
                <a:cs typeface="Corbel"/>
                <a:sym typeface="Corbel"/>
              </a:endParaRPr>
            </a:p>
          </p:txBody>
        </p:sp>
        <p:sp>
          <p:nvSpPr>
            <p:cNvPr id="105" name="Google Shape;105;p15"/>
            <p:cNvSpPr/>
            <p:nvPr/>
          </p:nvSpPr>
          <p:spPr>
            <a:xfrm rot="5400000">
              <a:off x="6102210" y="-3105287"/>
              <a:ext cx="824868" cy="8909973"/>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txBox="1"/>
            <p:nvPr/>
          </p:nvSpPr>
          <p:spPr>
            <a:xfrm>
              <a:off x="2059658" y="977532"/>
              <a:ext cx="8869706" cy="744334"/>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dirty="0">
                  <a:solidFill>
                    <a:schemeClr val="dk1"/>
                  </a:solidFill>
                  <a:latin typeface="Corbel"/>
                  <a:ea typeface="Corbel"/>
                  <a:cs typeface="Corbel"/>
                  <a:sym typeface="Corbel"/>
                </a:rPr>
                <a:t>Virtual servers described in terms of </a:t>
              </a:r>
              <a:r>
                <a:rPr lang="en-IN" sz="1800" b="0" i="0" u="sng" strike="noStrike" cap="none" dirty="0">
                  <a:solidFill>
                    <a:schemeClr val="dk1"/>
                  </a:solidFill>
                  <a:latin typeface="Corbel"/>
                  <a:ea typeface="Corbel"/>
                  <a:cs typeface="Corbel"/>
                  <a:sym typeface="Corbel"/>
                </a:rPr>
                <a:t>a machine image or instance </a:t>
              </a:r>
              <a:r>
                <a:rPr lang="en-IN" sz="1800" b="0" i="0" u="none" strike="noStrike" cap="none" dirty="0">
                  <a:solidFill>
                    <a:schemeClr val="dk1"/>
                  </a:solidFill>
                  <a:latin typeface="Corbel"/>
                  <a:ea typeface="Corbel"/>
                  <a:cs typeface="Corbel"/>
                  <a:sym typeface="Corbel"/>
                </a:rPr>
                <a:t>have characteristics that often can be described in terms of real servers delivering a certain number of microprocessor (CPU) cycles, memory access, and network bandwidth to customers.</a:t>
              </a:r>
              <a:endParaRPr dirty="0"/>
            </a:p>
          </p:txBody>
        </p:sp>
        <p:sp>
          <p:nvSpPr>
            <p:cNvPr id="107" name="Google Shape;107;p15"/>
            <p:cNvSpPr/>
            <p:nvPr/>
          </p:nvSpPr>
          <p:spPr>
            <a:xfrm>
              <a:off x="0" y="913333"/>
              <a:ext cx="2058876"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p:nvPr/>
          </p:nvSpPr>
          <p:spPr>
            <a:xfrm>
              <a:off x="42457" y="955790"/>
              <a:ext cx="1973962"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Infrastructure</a:t>
              </a:r>
              <a:endParaRPr/>
            </a:p>
          </p:txBody>
        </p:sp>
        <p:sp>
          <p:nvSpPr>
            <p:cNvPr id="109" name="Google Shape;109;p15"/>
            <p:cNvSpPr/>
            <p:nvPr/>
          </p:nvSpPr>
          <p:spPr>
            <a:xfrm rot="5400000">
              <a:off x="6143178" y="-2173258"/>
              <a:ext cx="777005" cy="8872371"/>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p:nvPr/>
          </p:nvSpPr>
          <p:spPr>
            <a:xfrm>
              <a:off x="2095495" y="1912355"/>
              <a:ext cx="8834441" cy="701145"/>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dirty="0">
                  <a:solidFill>
                    <a:schemeClr val="dk1"/>
                  </a:solidFill>
                  <a:latin typeface="Corbel"/>
                  <a:ea typeface="Corbel"/>
                  <a:cs typeface="Corbel"/>
                  <a:sym typeface="Corbel"/>
                </a:rPr>
                <a:t>Provisioning various platforms to users to </a:t>
              </a:r>
              <a:r>
                <a:rPr lang="en-IN" sz="1800" b="0" i="0" u="sng" strike="noStrike" cap="none" dirty="0">
                  <a:solidFill>
                    <a:schemeClr val="dk1"/>
                  </a:solidFill>
                  <a:latin typeface="Corbel"/>
                  <a:ea typeface="Corbel"/>
                  <a:cs typeface="Corbel"/>
                  <a:sym typeface="Corbel"/>
                </a:rPr>
                <a:t>customize and develop applications</a:t>
              </a:r>
              <a:r>
                <a:rPr lang="en-IN" sz="1800" b="0" i="0" u="none" strike="noStrike" cap="none" dirty="0">
                  <a:solidFill>
                    <a:schemeClr val="dk1"/>
                  </a:solidFill>
                  <a:latin typeface="Corbel"/>
                  <a:ea typeface="Corbel"/>
                  <a:cs typeface="Corbel"/>
                  <a:sym typeface="Corbel"/>
                </a:rPr>
                <a:t>. Development, testing, deployments are made easier through this medium.</a:t>
              </a:r>
              <a:endParaRPr dirty="0"/>
            </a:p>
          </p:txBody>
        </p:sp>
        <p:sp>
          <p:nvSpPr>
            <p:cNvPr id="111" name="Google Shape;111;p15"/>
            <p:cNvSpPr/>
            <p:nvPr/>
          </p:nvSpPr>
          <p:spPr>
            <a:xfrm>
              <a:off x="0" y="1826560"/>
              <a:ext cx="2094713"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txBox="1"/>
            <p:nvPr/>
          </p:nvSpPr>
          <p:spPr>
            <a:xfrm>
              <a:off x="42457" y="1869017"/>
              <a:ext cx="2009799"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Platforms</a:t>
              </a:r>
              <a:endParaRPr/>
            </a:p>
          </p:txBody>
        </p:sp>
        <p:sp>
          <p:nvSpPr>
            <p:cNvPr id="113" name="Google Shape;113;p15"/>
            <p:cNvSpPr/>
            <p:nvPr/>
          </p:nvSpPr>
          <p:spPr>
            <a:xfrm rot="5400000">
              <a:off x="6126759" y="-1277591"/>
              <a:ext cx="773769" cy="8907491"/>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2059898" y="2827042"/>
              <a:ext cx="8869719" cy="698225"/>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dirty="0">
                  <a:solidFill>
                    <a:schemeClr val="dk1"/>
                  </a:solidFill>
                  <a:latin typeface="Corbel"/>
                  <a:ea typeface="Corbel"/>
                  <a:cs typeface="Corbel"/>
                  <a:sym typeface="Corbel"/>
                </a:rPr>
                <a:t>The </a:t>
              </a:r>
              <a:r>
                <a:rPr lang="en-IN" sz="1800" b="0" i="0" u="sng" strike="noStrike" cap="none" dirty="0">
                  <a:solidFill>
                    <a:schemeClr val="dk1"/>
                  </a:solidFill>
                  <a:latin typeface="Corbel"/>
                  <a:ea typeface="Corbel"/>
                  <a:cs typeface="Corbel"/>
                  <a:sym typeface="Corbel"/>
                </a:rPr>
                <a:t>machines that are installed </a:t>
              </a:r>
              <a:r>
                <a:rPr lang="en-IN" sz="1800" b="0" i="0" u="none" strike="noStrike" cap="none" dirty="0">
                  <a:solidFill>
                    <a:schemeClr val="dk1"/>
                  </a:solidFill>
                  <a:latin typeface="Corbel"/>
                  <a:ea typeface="Corbel"/>
                  <a:cs typeface="Corbel"/>
                  <a:sym typeface="Corbel"/>
                </a:rPr>
                <a:t>in order to run services in cloud. These are platform instances in particular that can be provisioned to cloud users.</a:t>
              </a:r>
              <a:endParaRPr dirty="0"/>
            </a:p>
          </p:txBody>
        </p:sp>
        <p:sp>
          <p:nvSpPr>
            <p:cNvPr id="115" name="Google Shape;115;p15"/>
            <p:cNvSpPr/>
            <p:nvPr/>
          </p:nvSpPr>
          <p:spPr>
            <a:xfrm>
              <a:off x="0" y="2739788"/>
              <a:ext cx="2059117"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txBox="1"/>
            <p:nvPr/>
          </p:nvSpPr>
          <p:spPr>
            <a:xfrm>
              <a:off x="42457" y="2782245"/>
              <a:ext cx="1974203"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Virtual Appliances</a:t>
              </a:r>
              <a:endParaRPr/>
            </a:p>
          </p:txBody>
        </p:sp>
        <p:sp>
          <p:nvSpPr>
            <p:cNvPr id="117" name="Google Shape;117;p15"/>
            <p:cNvSpPr/>
            <p:nvPr/>
          </p:nvSpPr>
          <p:spPr>
            <a:xfrm rot="5400000">
              <a:off x="6024491" y="-380194"/>
              <a:ext cx="911362" cy="8980775"/>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txBox="1"/>
            <p:nvPr/>
          </p:nvSpPr>
          <p:spPr>
            <a:xfrm>
              <a:off x="1989785" y="3699001"/>
              <a:ext cx="8936286" cy="822384"/>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dirty="0">
                  <a:solidFill>
                    <a:schemeClr val="dk1"/>
                  </a:solidFill>
                  <a:latin typeface="Corbel"/>
                  <a:ea typeface="Corbel"/>
                  <a:cs typeface="Corbel"/>
                  <a:sym typeface="Corbel"/>
                </a:rPr>
                <a:t>Common XML based set of protocols used as the messaging format are the Simple Object Access Protocol (SOAP) protocol as the object model, and a set of discovery and description protocols based on the Web Services Description Language (WSDL) to manage transactions in cloud.</a:t>
              </a:r>
              <a:endParaRPr dirty="0"/>
            </a:p>
          </p:txBody>
        </p:sp>
        <p:sp>
          <p:nvSpPr>
            <p:cNvPr id="119" name="Google Shape;119;p15"/>
            <p:cNvSpPr/>
            <p:nvPr/>
          </p:nvSpPr>
          <p:spPr>
            <a:xfrm>
              <a:off x="0" y="3673827"/>
              <a:ext cx="1989002"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txBox="1"/>
            <p:nvPr/>
          </p:nvSpPr>
          <p:spPr>
            <a:xfrm>
              <a:off x="42457" y="3716284"/>
              <a:ext cx="1904088"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Communication Protocols</a:t>
              </a:r>
              <a:endParaRPr/>
            </a:p>
          </p:txBody>
        </p:sp>
        <p:sp>
          <p:nvSpPr>
            <p:cNvPr id="121" name="Google Shape;121;p15"/>
            <p:cNvSpPr/>
            <p:nvPr/>
          </p:nvSpPr>
          <p:spPr>
            <a:xfrm rot="5400000">
              <a:off x="6093320" y="587590"/>
              <a:ext cx="779698" cy="8913284"/>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txBox="1"/>
            <p:nvPr/>
          </p:nvSpPr>
          <p:spPr>
            <a:xfrm>
              <a:off x="2026527" y="4692445"/>
              <a:ext cx="8875222" cy="703574"/>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a:solidFill>
                    <a:schemeClr val="dk1"/>
                  </a:solidFill>
                  <a:latin typeface="Corbel"/>
                  <a:ea typeface="Corbel"/>
                  <a:cs typeface="Corbel"/>
                  <a:sym typeface="Corbel"/>
                </a:rPr>
                <a:t>Services running in the cloud</a:t>
              </a:r>
              <a:endParaRPr/>
            </a:p>
          </p:txBody>
        </p:sp>
        <p:sp>
          <p:nvSpPr>
            <p:cNvPr id="123" name="Google Shape;123;p15"/>
            <p:cNvSpPr/>
            <p:nvPr/>
          </p:nvSpPr>
          <p:spPr>
            <a:xfrm>
              <a:off x="0" y="4607866"/>
              <a:ext cx="2025745"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txBox="1"/>
            <p:nvPr/>
          </p:nvSpPr>
          <p:spPr>
            <a:xfrm>
              <a:off x="42457" y="4650323"/>
              <a:ext cx="1940831"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Applications</a:t>
              </a:r>
              <a:endParaRPr/>
            </a:p>
          </p:txBody>
        </p:sp>
      </p:grpSp>
      <p:sp>
        <p:nvSpPr>
          <p:cNvPr id="2" name="TextBox 1"/>
          <p:cNvSpPr txBox="1"/>
          <p:nvPr/>
        </p:nvSpPr>
        <p:spPr>
          <a:xfrm>
            <a:off x="5094514" y="260354"/>
            <a:ext cx="3461657" cy="400110"/>
          </a:xfrm>
          <a:prstGeom prst="rect">
            <a:avLst/>
          </a:prstGeom>
          <a:noFill/>
        </p:spPr>
        <p:txBody>
          <a:bodyPr wrap="square" rtlCol="0">
            <a:spAutoFit/>
          </a:bodyPr>
          <a:lstStyle/>
          <a:p>
            <a:r>
              <a:rPr lang="en-US" sz="2000" b="1" dirty="0">
                <a:solidFill>
                  <a:srgbClr val="FF0000"/>
                </a:solidFill>
              </a:rPr>
              <a:t>Terminologies</a:t>
            </a:r>
            <a:r>
              <a:rPr lang="en-US"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p:nvPr/>
        </p:nvSpPr>
        <p:spPr>
          <a:xfrm>
            <a:off x="554182" y="484909"/>
            <a:ext cx="11125200" cy="60405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600" dirty="0">
                <a:solidFill>
                  <a:srgbClr val="FF0000"/>
                </a:solidFill>
                <a:latin typeface="Corbel"/>
                <a:ea typeface="Corbel"/>
                <a:cs typeface="Corbel"/>
                <a:sym typeface="Corbel"/>
              </a:rPr>
              <a:t>SLA Management System</a:t>
            </a:r>
            <a:endParaRPr sz="3600" dirty="0">
              <a:solidFill>
                <a:srgbClr val="FF0000"/>
              </a:solidFill>
              <a:latin typeface="Corbel"/>
              <a:ea typeface="Corbel"/>
              <a:cs typeface="Corbel"/>
              <a:sym typeface="Corbel"/>
            </a:endParaRPr>
          </a:p>
          <a:p>
            <a:pPr marL="0" marR="0" lvl="0" indent="0" algn="just" rtl="0">
              <a:spcBef>
                <a:spcPts val="0"/>
              </a:spcBef>
              <a:spcAft>
                <a:spcPts val="0"/>
              </a:spcAft>
              <a:buNone/>
            </a:pPr>
            <a:r>
              <a:rPr lang="en-IN" sz="2400" dirty="0">
                <a:solidFill>
                  <a:srgbClr val="000000"/>
                </a:solidFill>
                <a:latin typeface="Corbel"/>
                <a:ea typeface="Corbel"/>
                <a:cs typeface="Corbel"/>
                <a:sym typeface="Corbel"/>
              </a:rPr>
              <a:t>The SLA management system mechanism represents a range of commercially available cloud management products that provide features pertaining to the administration, collection, storage, reporting, and runtime notification of SLA data.</a:t>
            </a:r>
            <a:endParaRPr dirty="0"/>
          </a:p>
          <a:p>
            <a:pPr marL="0" marR="0" lvl="0" indent="0" algn="just" rtl="0">
              <a:spcBef>
                <a:spcPts val="0"/>
              </a:spcBef>
              <a:spcAft>
                <a:spcPts val="0"/>
              </a:spcAft>
              <a:buNone/>
            </a:pPr>
            <a:r>
              <a:rPr lang="en-IN" sz="2400" dirty="0">
                <a:solidFill>
                  <a:srgbClr val="000000"/>
                </a:solidFill>
                <a:latin typeface="Corbel"/>
                <a:ea typeface="Corbel"/>
                <a:cs typeface="Corbel"/>
                <a:sym typeface="Corbel"/>
              </a:rPr>
              <a:t>An SLA management system deployment will generally include a repository used to store and retrieve collected SLA data based on pre-defined metrics and reporting parameters. </a:t>
            </a:r>
          </a:p>
          <a:p>
            <a:pPr marL="0" marR="0" lvl="0" indent="0" algn="just" rtl="0">
              <a:spcBef>
                <a:spcPts val="0"/>
              </a:spcBef>
              <a:spcAft>
                <a:spcPts val="0"/>
              </a:spcAft>
              <a:buNone/>
            </a:pPr>
            <a:r>
              <a:rPr lang="en-IN" sz="2400" dirty="0">
                <a:solidFill>
                  <a:srgbClr val="000000"/>
                </a:solidFill>
                <a:latin typeface="Corbel"/>
                <a:ea typeface="Corbel"/>
                <a:cs typeface="Corbel"/>
                <a:sym typeface="Corbel"/>
              </a:rPr>
              <a:t>It will further rely on one or more SLA monitor mechanisms to collect the SLA data that can then be made available in near-</a:t>
            </a:r>
            <a:r>
              <a:rPr lang="en-IN" sz="2400" dirty="0" err="1">
                <a:solidFill>
                  <a:srgbClr val="000000"/>
                </a:solidFill>
                <a:latin typeface="Corbel"/>
                <a:ea typeface="Corbel"/>
                <a:cs typeface="Corbel"/>
                <a:sym typeface="Corbel"/>
              </a:rPr>
              <a:t>realtime</a:t>
            </a:r>
            <a:r>
              <a:rPr lang="en-IN" sz="2400" dirty="0">
                <a:solidFill>
                  <a:srgbClr val="000000"/>
                </a:solidFill>
                <a:latin typeface="Corbel"/>
                <a:ea typeface="Corbel"/>
                <a:cs typeface="Corbel"/>
                <a:sym typeface="Corbel"/>
              </a:rPr>
              <a:t> to usage and administration portals to provide ongoing feedback regarding active cloud services . The metrics monitored for individual cloud services are aligned with the SLA guarantees in corresponding cloud provisioning contracts.</a:t>
            </a:r>
            <a:endParaRPr sz="2000" dirty="0">
              <a:solidFill>
                <a:srgbClr val="000000"/>
              </a:solidFill>
              <a:latin typeface="Corbel"/>
              <a:ea typeface="Corbel"/>
              <a:cs typeface="Corbel"/>
              <a:sym typeface="Corbe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p:nvPr/>
        </p:nvSpPr>
        <p:spPr>
          <a:xfrm>
            <a:off x="231554" y="550874"/>
            <a:ext cx="11637819" cy="175432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dirty="0">
                <a:solidFill>
                  <a:srgbClr val="000000"/>
                </a:solidFill>
                <a:latin typeface="Corbel"/>
                <a:ea typeface="Corbel"/>
                <a:cs typeface="Corbel"/>
                <a:sym typeface="Corbel"/>
              </a:rPr>
              <a:t>The SLA monitor mechanism is used to specifically observe the runtime performance of cloud services to ensure that they are fulfilling the contractual </a:t>
            </a:r>
            <a:r>
              <a:rPr lang="en-IN" sz="1800" dirty="0" err="1">
                <a:solidFill>
                  <a:srgbClr val="000000"/>
                </a:solidFill>
                <a:latin typeface="Corbel"/>
                <a:ea typeface="Corbel"/>
                <a:cs typeface="Corbel"/>
                <a:sym typeface="Corbel"/>
              </a:rPr>
              <a:t>QoS</a:t>
            </a:r>
            <a:r>
              <a:rPr lang="en-IN" sz="1800" dirty="0">
                <a:solidFill>
                  <a:srgbClr val="000000"/>
                </a:solidFill>
                <a:latin typeface="Corbel"/>
                <a:ea typeface="Corbel"/>
                <a:cs typeface="Corbel"/>
                <a:sym typeface="Corbel"/>
              </a:rPr>
              <a:t> requirements published in SLAs . The data collected by the SLA monitor is processed by an SLA management system to be aggregated into SLA reporting metrics. This system can proactively repair or failover cloud services when exception conditions occur, such as when the SLA monitor reports a cloud service as “down.”</a:t>
            </a:r>
            <a:endParaRPr dirty="0"/>
          </a:p>
        </p:txBody>
      </p:sp>
      <p:pic>
        <p:nvPicPr>
          <p:cNvPr id="277" name="Google Shape;277;p40" descr="https://patterns.arcitura.com/wp-content/uploads/2018/08/fig2-137.png"/>
          <p:cNvPicPr preferRelativeResize="0"/>
          <p:nvPr/>
        </p:nvPicPr>
        <p:blipFill rotWithShape="1">
          <a:blip r:embed="rId3">
            <a:alphaModFix/>
          </a:blip>
          <a:srcRect/>
          <a:stretch/>
        </p:blipFill>
        <p:spPr>
          <a:xfrm>
            <a:off x="2034418" y="1787858"/>
            <a:ext cx="8032093" cy="478652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1"/>
          <p:cNvSpPr txBox="1">
            <a:spLocks noGrp="1"/>
          </p:cNvSpPr>
          <p:nvPr>
            <p:ph type="body" idx="1"/>
          </p:nvPr>
        </p:nvSpPr>
        <p:spPr>
          <a:xfrm>
            <a:off x="592200" y="592200"/>
            <a:ext cx="10946100" cy="5503800"/>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chemeClr val="dk1"/>
              </a:buClr>
              <a:buSzPts val="5100"/>
              <a:buNone/>
            </a:pPr>
            <a:r>
              <a:rPr lang="en-IN" sz="5100" b="1" dirty="0">
                <a:solidFill>
                  <a:schemeClr val="tx1"/>
                </a:solidFill>
              </a:rPr>
              <a:t>Automated Scaling Listener</a:t>
            </a:r>
            <a:endParaRPr dirty="0">
              <a:solidFill>
                <a:schemeClr val="tx1"/>
              </a:solidFill>
            </a:endParaRPr>
          </a:p>
          <a:p>
            <a:pPr marL="342900" lvl="0" indent="-373380" algn="just" rtl="0">
              <a:spcBef>
                <a:spcPts val="544"/>
              </a:spcBef>
              <a:spcAft>
                <a:spcPts val="0"/>
              </a:spcAft>
              <a:buClr>
                <a:schemeClr val="dk1"/>
              </a:buClr>
              <a:buSzPts val="3200"/>
              <a:buChar char="•"/>
            </a:pPr>
            <a:endParaRPr lang="en-IN" dirty="0">
              <a:solidFill>
                <a:schemeClr val="tx1">
                  <a:lumMod val="65000"/>
                  <a:lumOff val="35000"/>
                </a:schemeClr>
              </a:solidFill>
            </a:endParaRPr>
          </a:p>
          <a:p>
            <a:pPr marL="342900" lvl="0" indent="-373380" algn="just" rtl="0">
              <a:spcBef>
                <a:spcPts val="544"/>
              </a:spcBef>
              <a:spcAft>
                <a:spcPts val="0"/>
              </a:spcAft>
              <a:buClr>
                <a:schemeClr val="dk1"/>
              </a:buClr>
              <a:buSzPts val="3200"/>
              <a:buChar char="•"/>
            </a:pPr>
            <a:r>
              <a:rPr lang="en-IN" dirty="0">
                <a:solidFill>
                  <a:schemeClr val="tx1">
                    <a:lumMod val="65000"/>
                    <a:lumOff val="35000"/>
                  </a:schemeClr>
                </a:solidFill>
              </a:rPr>
              <a:t>The automated scaling listener mechanism is a service agent that monitors and tracks communications between </a:t>
            </a:r>
            <a:r>
              <a:rPr lang="en-IN" u="sng" dirty="0">
                <a:solidFill>
                  <a:schemeClr val="tx1">
                    <a:lumMod val="65000"/>
                    <a:lumOff val="35000"/>
                  </a:schemeClr>
                </a:solidFill>
              </a:rPr>
              <a:t>cloud consumers and cloud services</a:t>
            </a:r>
            <a:r>
              <a:rPr lang="en-IN" dirty="0">
                <a:solidFill>
                  <a:schemeClr val="tx1">
                    <a:lumMod val="65000"/>
                    <a:lumOff val="35000"/>
                  </a:schemeClr>
                </a:solidFill>
              </a:rPr>
              <a:t> for dynamic scaling purposes. Automated scaling listeners are deployed within the cloud, typically near the firewall, from where they automatically track workload status information. </a:t>
            </a:r>
            <a:endParaRPr dirty="0">
              <a:solidFill>
                <a:schemeClr val="tx1">
                  <a:lumMod val="65000"/>
                  <a:lumOff val="35000"/>
                </a:schemeClr>
              </a:solidFill>
            </a:endParaRPr>
          </a:p>
          <a:p>
            <a:pPr marL="342900" lvl="0" indent="-373380" algn="just" rtl="0">
              <a:spcBef>
                <a:spcPts val="544"/>
              </a:spcBef>
              <a:spcAft>
                <a:spcPts val="0"/>
              </a:spcAft>
              <a:buClr>
                <a:schemeClr val="dk1"/>
              </a:buClr>
              <a:buSzPts val="3200"/>
              <a:buChar char="•"/>
            </a:pPr>
            <a:endParaRPr lang="en-IN" dirty="0">
              <a:solidFill>
                <a:schemeClr val="tx1">
                  <a:lumMod val="65000"/>
                  <a:lumOff val="35000"/>
                </a:schemeClr>
              </a:solidFill>
            </a:endParaRPr>
          </a:p>
          <a:p>
            <a:pPr marL="342900" lvl="0" indent="-373380" algn="just" rtl="0">
              <a:spcBef>
                <a:spcPts val="544"/>
              </a:spcBef>
              <a:spcAft>
                <a:spcPts val="0"/>
              </a:spcAft>
              <a:buClr>
                <a:schemeClr val="dk1"/>
              </a:buClr>
              <a:buSzPts val="3200"/>
              <a:buChar char="•"/>
            </a:pPr>
            <a:r>
              <a:rPr lang="en-IN" dirty="0">
                <a:solidFill>
                  <a:schemeClr val="tx1">
                    <a:lumMod val="65000"/>
                    <a:lumOff val="35000"/>
                  </a:schemeClr>
                </a:solidFill>
              </a:rPr>
              <a:t>Workloads can be determined by the volume of cloud consumer-generated requests or via back-end processing demands triggered by certain types of requests. For example, a small amount of incoming data can result in a large amount of processing.</a:t>
            </a:r>
            <a:endParaRPr dirty="0">
              <a:solidFill>
                <a:schemeClr val="tx1">
                  <a:lumMod val="65000"/>
                  <a:lumOff val="35000"/>
                </a:schemeClr>
              </a:solidFill>
            </a:endParaRPr>
          </a:p>
          <a:p>
            <a:pPr marL="342900" lvl="0" indent="-170180" algn="l" rtl="0">
              <a:spcBef>
                <a:spcPts val="544"/>
              </a:spcBef>
              <a:spcAft>
                <a:spcPts val="0"/>
              </a:spcAft>
              <a:buClr>
                <a:schemeClr val="dk1"/>
              </a:buClr>
              <a:buSzPts val="3200"/>
              <a:buNone/>
            </a:pP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2"/>
          <p:cNvSpPr txBox="1">
            <a:spLocks noGrp="1"/>
          </p:cNvSpPr>
          <p:nvPr>
            <p:ph type="body" idx="1"/>
          </p:nvPr>
        </p:nvSpPr>
        <p:spPr>
          <a:xfrm>
            <a:off x="649500" y="764125"/>
            <a:ext cx="11003400" cy="53319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IN" sz="2400" dirty="0">
                <a:solidFill>
                  <a:schemeClr val="tx1">
                    <a:lumMod val="65000"/>
                    <a:lumOff val="35000"/>
                  </a:schemeClr>
                </a:solidFill>
              </a:rPr>
              <a:t>Automated scaling listeners can provide different types of responses to workload fluctuation conditions.</a:t>
            </a:r>
          </a:p>
          <a:p>
            <a:pPr marL="342900" lvl="0" indent="-342900" algn="l" rtl="0">
              <a:spcBef>
                <a:spcPts val="0"/>
              </a:spcBef>
              <a:spcAft>
                <a:spcPts val="0"/>
              </a:spcAft>
              <a:buClr>
                <a:schemeClr val="dk1"/>
              </a:buClr>
              <a:buSzPts val="2400"/>
              <a:buChar char="•"/>
            </a:pPr>
            <a:r>
              <a:rPr lang="en-IN" sz="2400" dirty="0">
                <a:solidFill>
                  <a:schemeClr val="tx1">
                    <a:lumMod val="65000"/>
                    <a:lumOff val="35000"/>
                  </a:schemeClr>
                </a:solidFill>
              </a:rPr>
              <a:t>Automatically scaling IT resources out or in based on parameters previously defined by the cloud consumer (commonly referred to as auto-scaling).</a:t>
            </a:r>
            <a:endParaRPr dirty="0">
              <a:solidFill>
                <a:schemeClr val="tx1">
                  <a:lumMod val="65000"/>
                  <a:lumOff val="35000"/>
                </a:schemeClr>
              </a:solidFill>
            </a:endParaRPr>
          </a:p>
          <a:p>
            <a:pPr marL="342900" lvl="0" indent="-342900" algn="l" rtl="0">
              <a:spcBef>
                <a:spcPts val="480"/>
              </a:spcBef>
              <a:spcAft>
                <a:spcPts val="0"/>
              </a:spcAft>
              <a:buClr>
                <a:schemeClr val="dk1"/>
              </a:buClr>
              <a:buSzPts val="2400"/>
              <a:buChar char="•"/>
            </a:pPr>
            <a:r>
              <a:rPr lang="en-IN" sz="2400" dirty="0">
                <a:solidFill>
                  <a:schemeClr val="tx1">
                    <a:lumMod val="65000"/>
                    <a:lumOff val="35000"/>
                  </a:schemeClr>
                </a:solidFill>
              </a:rPr>
              <a:t>Automatic notification of the cloud consumer when workloads exceed current thresholds or fall below allocated resources. This way, the cloud consumer can choose to adjust its current IT resource allocation.</a:t>
            </a:r>
            <a:endParaRPr dirty="0">
              <a:solidFill>
                <a:schemeClr val="tx1">
                  <a:lumMod val="65000"/>
                  <a:lumOff val="35000"/>
                </a:schemeClr>
              </a:solidFill>
            </a:endParaRPr>
          </a:p>
          <a:p>
            <a:pPr marL="342900" lvl="0" indent="-342900" algn="l" rtl="0">
              <a:spcBef>
                <a:spcPts val="480"/>
              </a:spcBef>
              <a:spcAft>
                <a:spcPts val="0"/>
              </a:spcAft>
              <a:buClr>
                <a:schemeClr val="dk1"/>
              </a:buClr>
              <a:buSzPts val="2400"/>
              <a:buChar char="•"/>
            </a:pPr>
            <a:r>
              <a:rPr lang="en-IN" sz="2400" dirty="0">
                <a:solidFill>
                  <a:schemeClr val="tx1">
                    <a:lumMod val="65000"/>
                    <a:lumOff val="35000"/>
                  </a:schemeClr>
                </a:solidFill>
              </a:rPr>
              <a:t>Different cloud provider vendors have different names for service agents that act as automated scaling listeners.</a:t>
            </a:r>
            <a:endParaRPr dirty="0">
              <a:solidFill>
                <a:schemeClr val="tx1">
                  <a:lumMod val="65000"/>
                  <a:lumOff val="35000"/>
                </a:schemeClr>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43" descr="https://patterns.arcitura.com/wp-content/uploads/2018/08/fig2-80.png"/>
          <p:cNvPicPr preferRelativeResize="0"/>
          <p:nvPr/>
        </p:nvPicPr>
        <p:blipFill rotWithShape="1">
          <a:blip r:embed="rId3">
            <a:alphaModFix/>
          </a:blip>
          <a:srcRect/>
          <a:stretch/>
        </p:blipFill>
        <p:spPr>
          <a:xfrm>
            <a:off x="2323320" y="577247"/>
            <a:ext cx="7773228" cy="552941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5953" y="764011"/>
            <a:ext cx="8982891" cy="2092881"/>
          </a:xfrm>
          <a:prstGeom prst="rect">
            <a:avLst/>
          </a:prstGeom>
        </p:spPr>
        <p:txBody>
          <a:bodyPr wrap="square">
            <a:spAutoFit/>
          </a:bodyPr>
          <a:lstStyle/>
          <a:p>
            <a:pPr algn="ctr" fontAlgn="base"/>
            <a:r>
              <a:rPr lang="en-US" sz="2000" b="1" u="sng" dirty="0">
                <a:latin typeface="Roboto-Regular"/>
              </a:rPr>
              <a:t>Benefits of Load Balancing</a:t>
            </a:r>
          </a:p>
          <a:p>
            <a:pPr algn="ctr" fontAlgn="base"/>
            <a:endParaRPr lang="en-US" sz="2000" b="1" u="sng" dirty="0">
              <a:latin typeface="Roboto-Regular"/>
            </a:endParaRPr>
          </a:p>
          <a:p>
            <a:pPr fontAlgn="base">
              <a:buFont typeface="Arial" panose="020B0604020202020204" pitchFamily="34" charset="0"/>
              <a:buChar char="•"/>
            </a:pPr>
            <a:r>
              <a:rPr lang="en-US" sz="1800" dirty="0">
                <a:solidFill>
                  <a:srgbClr val="343434"/>
                </a:solidFill>
                <a:latin typeface="inherit"/>
              </a:rPr>
              <a:t>Reduced downtime</a:t>
            </a:r>
          </a:p>
          <a:p>
            <a:pPr fontAlgn="base">
              <a:buFont typeface="Arial" panose="020B0604020202020204" pitchFamily="34" charset="0"/>
              <a:buChar char="•"/>
            </a:pPr>
            <a:r>
              <a:rPr lang="en-US" sz="1800" dirty="0">
                <a:solidFill>
                  <a:srgbClr val="343434"/>
                </a:solidFill>
                <a:latin typeface="inherit"/>
              </a:rPr>
              <a:t>Scalable</a:t>
            </a:r>
          </a:p>
          <a:p>
            <a:pPr fontAlgn="base">
              <a:buFont typeface="Arial" panose="020B0604020202020204" pitchFamily="34" charset="0"/>
              <a:buChar char="•"/>
            </a:pPr>
            <a:r>
              <a:rPr lang="en-US" sz="1800" dirty="0">
                <a:solidFill>
                  <a:srgbClr val="343434"/>
                </a:solidFill>
                <a:latin typeface="inherit"/>
              </a:rPr>
              <a:t>Redundancy</a:t>
            </a:r>
          </a:p>
          <a:p>
            <a:pPr fontAlgn="base">
              <a:buFont typeface="Arial" panose="020B0604020202020204" pitchFamily="34" charset="0"/>
              <a:buChar char="•"/>
            </a:pPr>
            <a:r>
              <a:rPr lang="en-US" sz="1800" dirty="0">
                <a:solidFill>
                  <a:srgbClr val="343434"/>
                </a:solidFill>
                <a:latin typeface="inherit"/>
              </a:rPr>
              <a:t>Flexibility</a:t>
            </a:r>
          </a:p>
          <a:p>
            <a:pPr fontAlgn="base">
              <a:buFont typeface="Arial" panose="020B0604020202020204" pitchFamily="34" charset="0"/>
              <a:buChar char="•"/>
            </a:pPr>
            <a:r>
              <a:rPr lang="en-US" sz="1800" dirty="0">
                <a:solidFill>
                  <a:srgbClr val="343434"/>
                </a:solidFill>
                <a:latin typeface="inherit"/>
              </a:rPr>
              <a:t>Efficiency</a:t>
            </a:r>
          </a:p>
        </p:txBody>
      </p:sp>
    </p:spTree>
    <p:extLst>
      <p:ext uri="{BB962C8B-B14F-4D97-AF65-F5344CB8AC3E}">
        <p14:creationId xmlns:p14="http://schemas.microsoft.com/office/powerpoint/2010/main" val="539791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7"/>
          <p:cNvSpPr txBox="1">
            <a:spLocks noGrp="1"/>
          </p:cNvSpPr>
          <p:nvPr>
            <p:ph type="title"/>
          </p:nvPr>
        </p:nvSpPr>
        <p:spPr>
          <a:xfrm>
            <a:off x="592200" y="230777"/>
            <a:ext cx="10755000" cy="13563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solidFill>
                  <a:schemeClr val="tx1">
                    <a:lumMod val="65000"/>
                    <a:lumOff val="35000"/>
                  </a:schemeClr>
                </a:solidFill>
              </a:rPr>
              <a:t>Fail over systems</a:t>
            </a:r>
            <a:endParaRPr dirty="0">
              <a:solidFill>
                <a:schemeClr val="tx1">
                  <a:lumMod val="65000"/>
                  <a:lumOff val="35000"/>
                </a:schemeClr>
              </a:solidFill>
            </a:endParaRPr>
          </a:p>
        </p:txBody>
      </p:sp>
      <p:sp>
        <p:nvSpPr>
          <p:cNvPr id="315" name="Google Shape;315;p47"/>
          <p:cNvSpPr txBox="1">
            <a:spLocks noGrp="1"/>
          </p:cNvSpPr>
          <p:nvPr>
            <p:ph type="body" idx="1"/>
          </p:nvPr>
        </p:nvSpPr>
        <p:spPr>
          <a:xfrm>
            <a:off x="461572" y="1587076"/>
            <a:ext cx="5181582" cy="4931289"/>
          </a:xfrm>
          <a:prstGeom prst="rect">
            <a:avLst/>
          </a:prstGeom>
          <a:noFill/>
          <a:ln>
            <a:noFill/>
          </a:ln>
        </p:spPr>
        <p:txBody>
          <a:bodyPr spcFirstLastPara="1" wrap="square" lIns="91425" tIns="45700" rIns="91425" bIns="45700" anchor="t" anchorCtr="0">
            <a:normAutofit/>
          </a:bodyPr>
          <a:lstStyle/>
          <a:p>
            <a:pPr marL="342900" lvl="0" indent="-373380" algn="just" rtl="0">
              <a:spcBef>
                <a:spcPts val="0"/>
              </a:spcBef>
              <a:spcAft>
                <a:spcPts val="0"/>
              </a:spcAft>
              <a:buClr>
                <a:schemeClr val="dk1"/>
              </a:buClr>
              <a:buSzPts val="3200"/>
              <a:buChar char="•"/>
            </a:pPr>
            <a:r>
              <a:rPr lang="en-IN" dirty="0">
                <a:solidFill>
                  <a:schemeClr val="tx1">
                    <a:lumMod val="65000"/>
                    <a:lumOff val="35000"/>
                  </a:schemeClr>
                </a:solidFill>
              </a:rPr>
              <a:t>The failover system mechanism is used to increase the reliability and availability of IT resources by using established clustering technology to provide redundant implementations. </a:t>
            </a:r>
            <a:endParaRPr dirty="0">
              <a:solidFill>
                <a:schemeClr val="tx1">
                  <a:lumMod val="65000"/>
                  <a:lumOff val="35000"/>
                </a:schemeClr>
              </a:solidFill>
            </a:endParaRPr>
          </a:p>
          <a:p>
            <a:pPr marL="342900" lvl="0" indent="-373380" algn="just" rtl="0">
              <a:spcBef>
                <a:spcPts val="544"/>
              </a:spcBef>
              <a:spcAft>
                <a:spcPts val="0"/>
              </a:spcAft>
              <a:buClr>
                <a:schemeClr val="dk1"/>
              </a:buClr>
              <a:buSzPts val="3200"/>
              <a:buChar char="•"/>
            </a:pPr>
            <a:r>
              <a:rPr lang="en-IN" dirty="0">
                <a:solidFill>
                  <a:schemeClr val="tx1">
                    <a:lumMod val="65000"/>
                    <a:lumOff val="35000"/>
                  </a:schemeClr>
                </a:solidFill>
              </a:rPr>
              <a:t>A failover system is configured to automatically switch over to a redundant or standby IT resource instance whenever the currently active IT resource becomes unavailable.</a:t>
            </a:r>
            <a:endParaRPr dirty="0">
              <a:solidFill>
                <a:schemeClr val="tx1">
                  <a:lumMod val="65000"/>
                  <a:lumOff val="35000"/>
                </a:schemeClr>
              </a:solidFill>
            </a:endParaRPr>
          </a:p>
          <a:p>
            <a:pPr marL="342900" lvl="0" indent="-373380" algn="just" rtl="0">
              <a:spcBef>
                <a:spcPts val="544"/>
              </a:spcBef>
              <a:spcAft>
                <a:spcPts val="0"/>
              </a:spcAft>
              <a:buClr>
                <a:schemeClr val="dk1"/>
              </a:buClr>
              <a:buSzPts val="3200"/>
              <a:buChar char="•"/>
            </a:pPr>
            <a:r>
              <a:rPr lang="en-IN" dirty="0">
                <a:solidFill>
                  <a:schemeClr val="tx1">
                    <a:lumMod val="65000"/>
                    <a:lumOff val="35000"/>
                  </a:schemeClr>
                </a:solidFill>
              </a:rPr>
              <a:t>A failover system can span more than one geographical region so that each location hosts one or more redundant implementations of the same IT resource.</a:t>
            </a:r>
            <a:endParaRPr dirty="0">
              <a:solidFill>
                <a:schemeClr val="tx1">
                  <a:lumMod val="65000"/>
                  <a:lumOff val="35000"/>
                </a:schemeClr>
              </a:solidFill>
            </a:endParaRPr>
          </a:p>
        </p:txBody>
      </p:sp>
      <p:pic>
        <p:nvPicPr>
          <p:cNvPr id="2050" name="Picture 2" descr="What is failover? Definition and examples - Market Business N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667" y="1587076"/>
            <a:ext cx="5313161" cy="47092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70171" y="5003074"/>
            <a:ext cx="1815737" cy="3004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164668" y="5003073"/>
            <a:ext cx="1921240" cy="338554"/>
          </a:xfrm>
          <a:prstGeom prst="rect">
            <a:avLst/>
          </a:prstGeom>
          <a:noFill/>
        </p:spPr>
        <p:txBody>
          <a:bodyPr wrap="square" rtlCol="0">
            <a:spAutoFit/>
          </a:bodyPr>
          <a:lstStyle/>
          <a:p>
            <a:r>
              <a:rPr lang="en-US" sz="1600" b="1" dirty="0">
                <a:solidFill>
                  <a:schemeClr val="bg1"/>
                </a:solidFill>
              </a:rPr>
              <a:t>WWW.LPU.CO.IN</a:t>
            </a:r>
            <a:endParaRPr lang="en-US" b="1" dirty="0">
              <a:solidFill>
                <a:schemeClr val="bg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1"/>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Service Oriented Architecture</a:t>
            </a:r>
            <a:endParaRPr/>
          </a:p>
        </p:txBody>
      </p:sp>
      <p:sp>
        <p:nvSpPr>
          <p:cNvPr id="339" name="Google Shape;339;p51"/>
          <p:cNvSpPr txBox="1">
            <a:spLocks noGrp="1"/>
          </p:cNvSpPr>
          <p:nvPr>
            <p:ph type="body" idx="1"/>
          </p:nvPr>
        </p:nvSpPr>
        <p:spPr>
          <a:xfrm>
            <a:off x="684525" y="1681075"/>
            <a:ext cx="10796400" cy="4414800"/>
          </a:xfrm>
          <a:prstGeom prst="rect">
            <a:avLst/>
          </a:prstGeom>
        </p:spPr>
        <p:txBody>
          <a:bodyPr spcFirstLastPara="1" wrap="square" lIns="91425" tIns="45700" rIns="91425" bIns="45700" anchor="t" anchorCtr="0">
            <a:normAutofit fontScale="92500" lnSpcReduction="10000"/>
          </a:bodyPr>
          <a:lstStyle/>
          <a:p>
            <a:pPr lvl="0" indent="-349250" algn="just">
              <a:buClr>
                <a:srgbClr val="525252"/>
              </a:buClr>
              <a:buSzPts val="1900"/>
              <a:buFont typeface="Arial"/>
              <a:buChar char="•"/>
            </a:pPr>
            <a:r>
              <a:rPr lang="en-US" dirty="0"/>
              <a:t>The Service Oriented Architecture is an architectural design which includes collection of services in a network which communicate with each other. The complication of each service is not noticeable to other service. The service is a kind of operation which is well defined, self contained that provides separate functionality such as checking customer account details, printing bank statements </a:t>
            </a:r>
            <a:r>
              <a:rPr lang="en-US" dirty="0" err="1"/>
              <a:t>etc</a:t>
            </a:r>
            <a:r>
              <a:rPr lang="en-US" dirty="0"/>
              <a:t> and does not depend on the sate of other services.</a:t>
            </a:r>
          </a:p>
          <a:p>
            <a:pPr marL="137160" indent="0">
              <a:buNone/>
            </a:pPr>
            <a:r>
              <a:rPr lang="en-US" sz="3000" b="1" dirty="0"/>
              <a:t>Why to use SOA?</a:t>
            </a:r>
          </a:p>
          <a:p>
            <a:r>
              <a:rPr lang="en-US" dirty="0"/>
              <a:t>SOA is widely used in market which responds quickly and makes effective changes according to market situations.</a:t>
            </a:r>
          </a:p>
          <a:p>
            <a:r>
              <a:rPr lang="en-US" dirty="0"/>
              <a:t>The SOA keep secret the implementation details of the subsystems.</a:t>
            </a:r>
          </a:p>
          <a:p>
            <a:r>
              <a:rPr lang="en-US" dirty="0"/>
              <a:t>It allows interaction of new channels with customers, partners and suppliers.</a:t>
            </a:r>
          </a:p>
          <a:p>
            <a:r>
              <a:rPr lang="en-US" dirty="0"/>
              <a:t>It authorizes the companies to select software or hardware of their choice as it acts as platform independence.</a:t>
            </a:r>
          </a:p>
          <a:p>
            <a:pPr lvl="0" indent="-349250" algn="just">
              <a:buClr>
                <a:srgbClr val="525252"/>
              </a:buClr>
              <a:buSzPts val="1900"/>
              <a:buFont typeface="Arial"/>
              <a:buChar char="•"/>
            </a:pPr>
            <a:endParaRPr sz="1900" dirty="0">
              <a:solidFill>
                <a:srgbClr val="525252"/>
              </a:solidFill>
              <a:highlight>
                <a:srgbClr val="FFFFFF"/>
              </a:highlight>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2"/>
          <p:cNvSpPr txBox="1">
            <a:spLocks noGrp="1"/>
          </p:cNvSpPr>
          <p:nvPr>
            <p:ph type="title"/>
          </p:nvPr>
        </p:nvSpPr>
        <p:spPr>
          <a:xfrm>
            <a:off x="1143000" y="609600"/>
            <a:ext cx="9875400" cy="995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Benefits of SOA</a:t>
            </a:r>
            <a:endParaRPr/>
          </a:p>
        </p:txBody>
      </p:sp>
      <p:sp>
        <p:nvSpPr>
          <p:cNvPr id="345" name="Google Shape;345;p52"/>
          <p:cNvSpPr txBox="1">
            <a:spLocks noGrp="1"/>
          </p:cNvSpPr>
          <p:nvPr>
            <p:ph type="body" idx="1"/>
          </p:nvPr>
        </p:nvSpPr>
        <p:spPr>
          <a:xfrm>
            <a:off x="687700" y="1604650"/>
            <a:ext cx="10888800" cy="4491300"/>
          </a:xfrm>
          <a:prstGeom prst="rect">
            <a:avLst/>
          </a:prstGeom>
        </p:spPr>
        <p:txBody>
          <a:bodyPr spcFirstLastPara="1" wrap="square" lIns="91425" tIns="45700" rIns="91425" bIns="45700" anchor="t" anchorCtr="0">
            <a:normAutofit lnSpcReduction="10000"/>
          </a:bodyPr>
          <a:lstStyle/>
          <a:p>
            <a:pPr marL="457200" lvl="0" indent="-330200" algn="l" rtl="0">
              <a:lnSpc>
                <a:spcPct val="150000"/>
              </a:lnSpc>
              <a:spcBef>
                <a:spcPts val="1800"/>
              </a:spcBef>
              <a:spcAft>
                <a:spcPts val="0"/>
              </a:spcAft>
              <a:buClr>
                <a:srgbClr val="525252"/>
              </a:buClr>
              <a:buSzPts val="1600"/>
              <a:buFont typeface="Arial"/>
              <a:buChar char="●"/>
            </a:pPr>
            <a:r>
              <a:rPr lang="en-IN" sz="1600">
                <a:solidFill>
                  <a:srgbClr val="525252"/>
                </a:solidFill>
                <a:highlight>
                  <a:srgbClr val="FFFFFF"/>
                </a:highlight>
                <a:latin typeface="Arial"/>
                <a:ea typeface="Arial"/>
                <a:cs typeface="Arial"/>
                <a:sym typeface="Arial"/>
              </a:rPr>
              <a:t>Greater business agility; faster time to market: The efficiency of assembling applications from reusable service interfaces, rather than rewriting and reintegrating with every new development project, enables developers to build applications much more quickly in response to new business opportunities.</a:t>
            </a:r>
            <a:endParaRPr sz="1600">
              <a:solidFill>
                <a:srgbClr val="525252"/>
              </a:solidFill>
              <a:highlight>
                <a:srgbClr val="FFFFFF"/>
              </a:highlight>
              <a:latin typeface="Arial"/>
              <a:ea typeface="Arial"/>
              <a:cs typeface="Arial"/>
              <a:sym typeface="Arial"/>
            </a:endParaRPr>
          </a:p>
          <a:p>
            <a:pPr marL="457200" lvl="0" indent="-330200" algn="l" rtl="0">
              <a:lnSpc>
                <a:spcPct val="150000"/>
              </a:lnSpc>
              <a:spcBef>
                <a:spcPts val="0"/>
              </a:spcBef>
              <a:spcAft>
                <a:spcPts val="0"/>
              </a:spcAft>
              <a:buClr>
                <a:srgbClr val="525252"/>
              </a:buClr>
              <a:buSzPts val="1600"/>
              <a:buFont typeface="Arial"/>
              <a:buChar char="●"/>
            </a:pPr>
            <a:r>
              <a:rPr lang="en-IN" sz="1600">
                <a:solidFill>
                  <a:srgbClr val="525252"/>
                </a:solidFill>
                <a:highlight>
                  <a:srgbClr val="FFFFFF"/>
                </a:highlight>
                <a:latin typeface="Arial"/>
                <a:ea typeface="Arial"/>
                <a:cs typeface="Arial"/>
                <a:sym typeface="Arial"/>
              </a:rPr>
              <a:t>Ability to leverage legacy functionality in new markets: A well-crafted SOA enables developers to easily take functionality ‘locked’ in one computing platform or environment and extend it to new environments and markets. For example, many companies have used SOA to expose functionality from mainframe-based financial systems to the web, enabling their customers to serve themselves to processes and information previously accessible only through direct interaction with the company’s employees or business partners.</a:t>
            </a:r>
            <a:endParaRPr sz="1600">
              <a:solidFill>
                <a:srgbClr val="525252"/>
              </a:solidFill>
              <a:highlight>
                <a:srgbClr val="FFFFFF"/>
              </a:highlight>
              <a:latin typeface="Arial"/>
              <a:ea typeface="Arial"/>
              <a:cs typeface="Arial"/>
              <a:sym typeface="Arial"/>
            </a:endParaRPr>
          </a:p>
          <a:p>
            <a:pPr marL="457200" lvl="0" indent="-330200" algn="l" rtl="0">
              <a:lnSpc>
                <a:spcPct val="150000"/>
              </a:lnSpc>
              <a:spcBef>
                <a:spcPts val="0"/>
              </a:spcBef>
              <a:spcAft>
                <a:spcPts val="0"/>
              </a:spcAft>
              <a:buClr>
                <a:srgbClr val="525252"/>
              </a:buClr>
              <a:buSzPts val="1600"/>
              <a:buFont typeface="Arial"/>
              <a:buChar char="●"/>
            </a:pPr>
            <a:r>
              <a:rPr lang="en-IN" sz="1600">
                <a:solidFill>
                  <a:srgbClr val="525252"/>
                </a:solidFill>
                <a:highlight>
                  <a:srgbClr val="FFFFFF"/>
                </a:highlight>
                <a:latin typeface="Arial"/>
                <a:ea typeface="Arial"/>
                <a:cs typeface="Arial"/>
                <a:sym typeface="Arial"/>
              </a:rPr>
              <a:t>Improved collaboration between business and IT: In an SOA, services can be defined in business terms (e.g., ‘generate insurance quote’ or ‘calculate capital equipment ROI’). This enables business analysts to work more effectively with developers on important insights—such as the scope of a business process defined by a service or the business implications of changing a process—that can lead to a better result.</a:t>
            </a:r>
            <a:endParaRPr sz="26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rvice-Oriented Architecture vs Microservices | Complete Compari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552" y="757328"/>
            <a:ext cx="8531226" cy="479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35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609600" y="274638"/>
            <a:ext cx="10972800" cy="975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IN" b="1"/>
              <a:t>Understanding cloud architecture </a:t>
            </a:r>
            <a:endParaRPr/>
          </a:p>
        </p:txBody>
      </p:sp>
      <p:sp>
        <p:nvSpPr>
          <p:cNvPr id="130" name="Google Shape;130;p16"/>
          <p:cNvSpPr txBox="1">
            <a:spLocks noGrp="1"/>
          </p:cNvSpPr>
          <p:nvPr>
            <p:ph type="body" idx="1"/>
          </p:nvPr>
        </p:nvSpPr>
        <p:spPr>
          <a:xfrm>
            <a:off x="609600" y="1250576"/>
            <a:ext cx="10972800" cy="75303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60"/>
              <a:buNone/>
            </a:pPr>
            <a:r>
              <a:rPr lang="en-IN">
                <a:solidFill>
                  <a:srgbClr val="FF0000"/>
                </a:solidFill>
              </a:rPr>
              <a:t>What Kind of Architecture?</a:t>
            </a:r>
            <a:endParaRPr/>
          </a:p>
          <a:p>
            <a:pPr marL="0" lvl="0" indent="0" algn="l" rtl="0">
              <a:lnSpc>
                <a:spcPct val="90000"/>
              </a:lnSpc>
              <a:spcBef>
                <a:spcPts val="1400"/>
              </a:spcBef>
              <a:spcAft>
                <a:spcPts val="0"/>
              </a:spcAft>
              <a:buSzPts val="1760"/>
              <a:buNone/>
            </a:pPr>
            <a:endParaRPr/>
          </a:p>
        </p:txBody>
      </p:sp>
      <p:pic>
        <p:nvPicPr>
          <p:cNvPr id="131" name="Google Shape;131;p16"/>
          <p:cNvPicPr preferRelativeResize="0"/>
          <p:nvPr/>
        </p:nvPicPr>
        <p:blipFill rotWithShape="1">
          <a:blip r:embed="rId3">
            <a:alphaModFix/>
          </a:blip>
          <a:srcRect/>
          <a:stretch/>
        </p:blipFill>
        <p:spPr>
          <a:xfrm>
            <a:off x="3850640" y="2037321"/>
            <a:ext cx="4490720" cy="38548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p:nvPr/>
        </p:nvSpPr>
        <p:spPr>
          <a:xfrm>
            <a:off x="672353" y="412500"/>
            <a:ext cx="11093823" cy="61709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500" b="1" i="0" u="none" strike="noStrike" cap="none" dirty="0">
                <a:solidFill>
                  <a:srgbClr val="FF0000"/>
                </a:solidFill>
                <a:latin typeface="Corbel"/>
                <a:ea typeface="Corbel"/>
                <a:cs typeface="Corbel"/>
                <a:sym typeface="Corbel"/>
              </a:rPr>
              <a:t>Workload Distribution Architecture</a:t>
            </a:r>
            <a:endParaRPr dirty="0"/>
          </a:p>
          <a:p>
            <a:pPr marL="342900" marR="0" lvl="0" indent="-342900" algn="just" rtl="0">
              <a:spcBef>
                <a:spcPts val="0"/>
              </a:spcBef>
              <a:spcAft>
                <a:spcPts val="0"/>
              </a:spcAft>
              <a:buClr>
                <a:srgbClr val="000000"/>
              </a:buClr>
              <a:buSzPts val="2400"/>
              <a:buFont typeface="Arial"/>
              <a:buChar char="•"/>
            </a:pPr>
            <a:r>
              <a:rPr lang="en-IN" sz="2400" b="0" i="0" u="none" strike="noStrike" cap="none" dirty="0">
                <a:solidFill>
                  <a:srgbClr val="000000"/>
                </a:solidFill>
                <a:latin typeface="Corbel"/>
                <a:ea typeface="Corbel"/>
                <a:cs typeface="Corbel"/>
                <a:sym typeface="Corbel"/>
              </a:rPr>
              <a:t>Workload distribution architecture uses IT resources that can </a:t>
            </a:r>
            <a:r>
              <a:rPr lang="en-IN" sz="2400" b="0" i="0" u="sng" strike="noStrike" cap="none" dirty="0">
                <a:solidFill>
                  <a:srgbClr val="000000"/>
                </a:solidFill>
                <a:latin typeface="Corbel"/>
                <a:ea typeface="Corbel"/>
                <a:cs typeface="Corbel"/>
                <a:sym typeface="Corbel"/>
              </a:rPr>
              <a:t>be horizontally scaled </a:t>
            </a:r>
            <a:r>
              <a:rPr lang="en-IN" sz="2400" b="0" i="0" u="none" strike="noStrike" cap="none" dirty="0">
                <a:solidFill>
                  <a:srgbClr val="000000"/>
                </a:solidFill>
                <a:latin typeface="Corbel"/>
                <a:ea typeface="Corbel"/>
                <a:cs typeface="Corbel"/>
                <a:sym typeface="Corbel"/>
              </a:rPr>
              <a:t>with the use of one or more identical IT resources. </a:t>
            </a:r>
            <a:endParaRPr dirty="0"/>
          </a:p>
          <a:p>
            <a:pPr marL="342900" marR="0" lvl="0" indent="-342900" algn="just" rtl="0">
              <a:spcBef>
                <a:spcPts val="0"/>
              </a:spcBef>
              <a:spcAft>
                <a:spcPts val="0"/>
              </a:spcAft>
              <a:buClr>
                <a:srgbClr val="000000"/>
              </a:buClr>
              <a:buSzPts val="2400"/>
              <a:buFont typeface="Arial"/>
              <a:buChar char="•"/>
            </a:pPr>
            <a:r>
              <a:rPr lang="en-IN" sz="2400" b="0" i="0" u="none" strike="noStrike" cap="none" dirty="0">
                <a:solidFill>
                  <a:srgbClr val="000000"/>
                </a:solidFill>
                <a:latin typeface="Corbel"/>
                <a:ea typeface="Corbel"/>
                <a:cs typeface="Corbel"/>
                <a:sym typeface="Corbel"/>
              </a:rPr>
              <a:t>This is accomplished </a:t>
            </a:r>
            <a:r>
              <a:rPr lang="en-IN" sz="2400" b="0" i="0" u="sng" strike="noStrike" cap="none" dirty="0">
                <a:solidFill>
                  <a:srgbClr val="000000"/>
                </a:solidFill>
                <a:latin typeface="Corbel"/>
                <a:ea typeface="Corbel"/>
                <a:cs typeface="Corbel"/>
                <a:sym typeface="Corbel"/>
              </a:rPr>
              <a:t>through the use of a load balancer that provides runtime logic </a:t>
            </a:r>
            <a:r>
              <a:rPr lang="en-IN" sz="2400" b="0" i="0" u="none" strike="noStrike" cap="none" dirty="0">
                <a:solidFill>
                  <a:srgbClr val="000000"/>
                </a:solidFill>
                <a:latin typeface="Corbel"/>
                <a:ea typeface="Corbel"/>
                <a:cs typeface="Corbel"/>
                <a:sym typeface="Corbel"/>
              </a:rPr>
              <a:t>which distributes the workload among the available IT assets evenly. </a:t>
            </a:r>
            <a:endParaRPr dirty="0"/>
          </a:p>
          <a:p>
            <a:pPr marL="342900" marR="0" lvl="0" indent="-342900" algn="just" rtl="0">
              <a:spcBef>
                <a:spcPts val="0"/>
              </a:spcBef>
              <a:spcAft>
                <a:spcPts val="0"/>
              </a:spcAft>
              <a:buClr>
                <a:srgbClr val="000000"/>
              </a:buClr>
              <a:buSzPts val="2400"/>
              <a:buFont typeface="Arial"/>
              <a:buChar char="•"/>
            </a:pPr>
            <a:r>
              <a:rPr lang="en-IN" sz="2400" b="0" i="0" u="none" strike="noStrike" cap="none" dirty="0">
                <a:solidFill>
                  <a:srgbClr val="000000"/>
                </a:solidFill>
                <a:latin typeface="Corbel"/>
                <a:ea typeface="Corbel"/>
                <a:cs typeface="Corbel"/>
                <a:sym typeface="Corbel"/>
              </a:rPr>
              <a:t>This model can be applied to any IT resource and is commonly used with; distributed virtual servers, cloud storage devices, and cloud services. </a:t>
            </a:r>
            <a:endParaRPr dirty="0"/>
          </a:p>
          <a:p>
            <a:pPr marL="342900" marR="0" lvl="0" indent="-342900" algn="just" rtl="0">
              <a:spcBef>
                <a:spcPts val="0"/>
              </a:spcBef>
              <a:spcAft>
                <a:spcPts val="0"/>
              </a:spcAft>
              <a:buClr>
                <a:srgbClr val="000000"/>
              </a:buClr>
              <a:buSzPts val="2400"/>
              <a:buFont typeface="Arial"/>
              <a:buChar char="•"/>
            </a:pPr>
            <a:r>
              <a:rPr lang="en-IN" sz="2400" b="0" i="0" u="none" strike="noStrike" cap="none" dirty="0">
                <a:solidFill>
                  <a:srgbClr val="000000"/>
                </a:solidFill>
                <a:latin typeface="Corbel"/>
                <a:ea typeface="Corbel"/>
                <a:cs typeface="Corbel"/>
                <a:sym typeface="Corbel"/>
              </a:rPr>
              <a:t>In addition to a load balancer and the previously mentioned resources, the following mechanisms can also be a part of this model:</a:t>
            </a:r>
            <a:endParaRPr dirty="0"/>
          </a:p>
          <a:p>
            <a:pPr marL="800100" marR="0" lvl="1" indent="-342900" algn="just" rtl="0">
              <a:spcBef>
                <a:spcPts val="0"/>
              </a:spcBef>
              <a:spcAft>
                <a:spcPts val="0"/>
              </a:spcAft>
              <a:buClr>
                <a:srgbClr val="FF0000"/>
              </a:buClr>
              <a:buSzPts val="2400"/>
              <a:buFont typeface="Arial"/>
              <a:buChar char="•"/>
            </a:pPr>
            <a:r>
              <a:rPr lang="en-IN" sz="2400" b="0" i="0" u="none" strike="noStrike" cap="none" dirty="0">
                <a:solidFill>
                  <a:srgbClr val="FF0000"/>
                </a:solidFill>
                <a:latin typeface="Corbel"/>
                <a:ea typeface="Corbel"/>
                <a:cs typeface="Corbel"/>
                <a:sym typeface="Corbel"/>
              </a:rPr>
              <a:t>Cloud Usage Monitor</a:t>
            </a:r>
            <a:r>
              <a:rPr lang="en-IN" sz="2400" b="0" i="0" u="none" strike="noStrike" cap="none" dirty="0">
                <a:solidFill>
                  <a:srgbClr val="000000"/>
                </a:solidFill>
                <a:latin typeface="Corbel"/>
                <a:ea typeface="Corbel"/>
                <a:cs typeface="Corbel"/>
                <a:sym typeface="Corbel"/>
              </a:rPr>
              <a:t> that can carry out </a:t>
            </a:r>
            <a:r>
              <a:rPr lang="en-IN" sz="2400" b="1" i="0" u="none" strike="noStrike" cap="none" dirty="0">
                <a:solidFill>
                  <a:srgbClr val="000000"/>
                </a:solidFill>
                <a:latin typeface="Corbel"/>
                <a:ea typeface="Corbel"/>
                <a:cs typeface="Corbel"/>
                <a:sym typeface="Corbel"/>
              </a:rPr>
              <a:t>run-time tracking </a:t>
            </a:r>
            <a:r>
              <a:rPr lang="en-IN" sz="2400" b="0" i="0" u="none" strike="noStrike" cap="none" dirty="0">
                <a:solidFill>
                  <a:srgbClr val="000000"/>
                </a:solidFill>
                <a:latin typeface="Corbel"/>
                <a:ea typeface="Corbel"/>
                <a:cs typeface="Corbel"/>
                <a:sym typeface="Corbel"/>
              </a:rPr>
              <a:t>and data processing.</a:t>
            </a:r>
            <a:endParaRPr dirty="0"/>
          </a:p>
          <a:p>
            <a:pPr marL="800100" marR="0" lvl="1" indent="-342900" algn="just" rtl="0">
              <a:spcBef>
                <a:spcPts val="0"/>
              </a:spcBef>
              <a:spcAft>
                <a:spcPts val="0"/>
              </a:spcAft>
              <a:buClr>
                <a:srgbClr val="FF0000"/>
              </a:buClr>
              <a:buSzPts val="2400"/>
              <a:buFont typeface="Arial"/>
              <a:buChar char="•"/>
            </a:pPr>
            <a:r>
              <a:rPr lang="en-IN" sz="2400" b="0" i="0" u="none" strike="noStrike" cap="none" dirty="0">
                <a:solidFill>
                  <a:srgbClr val="FF0000"/>
                </a:solidFill>
                <a:latin typeface="Corbel"/>
                <a:ea typeface="Corbel"/>
                <a:cs typeface="Corbel"/>
                <a:sym typeface="Corbel"/>
              </a:rPr>
              <a:t>Audit Monitor</a:t>
            </a:r>
            <a:r>
              <a:rPr lang="en-IN" sz="2400" b="0" i="0" u="none" strike="noStrike" cap="none" dirty="0">
                <a:solidFill>
                  <a:srgbClr val="000000"/>
                </a:solidFill>
                <a:latin typeface="Corbel"/>
                <a:ea typeface="Corbel"/>
                <a:cs typeface="Corbel"/>
                <a:sym typeface="Corbel"/>
              </a:rPr>
              <a:t> used for monitoring the system as may be required to </a:t>
            </a:r>
            <a:r>
              <a:rPr lang="en-IN" sz="2400" b="0" i="0" u="none" strike="noStrike" cap="none" dirty="0" err="1">
                <a:solidFill>
                  <a:srgbClr val="000000"/>
                </a:solidFill>
                <a:latin typeface="Corbel"/>
                <a:ea typeface="Corbel"/>
                <a:cs typeface="Corbel"/>
                <a:sym typeface="Corbel"/>
              </a:rPr>
              <a:t>fulfill</a:t>
            </a:r>
            <a:r>
              <a:rPr lang="en-IN" sz="2400" b="0" i="0" u="none" strike="noStrike" cap="none" dirty="0">
                <a:solidFill>
                  <a:srgbClr val="000000"/>
                </a:solidFill>
                <a:latin typeface="Corbel"/>
                <a:ea typeface="Corbel"/>
                <a:cs typeface="Corbel"/>
                <a:sym typeface="Corbel"/>
              </a:rPr>
              <a:t> </a:t>
            </a:r>
            <a:r>
              <a:rPr lang="en-IN" sz="2400" b="1" i="0" u="none" strike="noStrike" cap="none" dirty="0">
                <a:solidFill>
                  <a:srgbClr val="000000"/>
                </a:solidFill>
                <a:latin typeface="Corbel"/>
                <a:ea typeface="Corbel"/>
                <a:cs typeface="Corbel"/>
                <a:sym typeface="Corbel"/>
              </a:rPr>
              <a:t>legal requirements.</a:t>
            </a:r>
            <a:r>
              <a:rPr lang="en-IN" sz="2400" b="0" i="0" u="none" strike="noStrike" cap="none" dirty="0">
                <a:solidFill>
                  <a:srgbClr val="000000"/>
                </a:solidFill>
                <a:latin typeface="Corbel"/>
                <a:ea typeface="Corbel"/>
                <a:cs typeface="Corbel"/>
                <a:sym typeface="Corbel"/>
              </a:rPr>
              <a:t> </a:t>
            </a:r>
            <a:r>
              <a:rPr lang="en-IN" sz="2400" b="0" i="0" u="none" strike="noStrike" cap="none" dirty="0">
                <a:solidFill>
                  <a:srgbClr val="FF0000"/>
                </a:solidFill>
                <a:latin typeface="Corbel"/>
                <a:ea typeface="Corbel"/>
                <a:cs typeface="Corbel"/>
                <a:sym typeface="Corbel"/>
              </a:rPr>
              <a:t>Hypervisor </a:t>
            </a:r>
            <a:r>
              <a:rPr lang="en-IN" sz="2400" b="0" i="0" u="none" strike="noStrike" cap="none" dirty="0">
                <a:solidFill>
                  <a:srgbClr val="000000"/>
                </a:solidFill>
                <a:latin typeface="Corbel"/>
                <a:ea typeface="Corbel"/>
                <a:cs typeface="Corbel"/>
                <a:sym typeface="Corbel"/>
              </a:rPr>
              <a:t>which is used to manage workloads and </a:t>
            </a:r>
            <a:r>
              <a:rPr lang="en-IN" sz="2400" b="1" i="0" u="none" strike="noStrike" cap="none" dirty="0">
                <a:solidFill>
                  <a:srgbClr val="000000"/>
                </a:solidFill>
                <a:latin typeface="Corbel"/>
                <a:ea typeface="Corbel"/>
                <a:cs typeface="Corbel"/>
                <a:sym typeface="Corbel"/>
              </a:rPr>
              <a:t>virtual hosts </a:t>
            </a:r>
            <a:r>
              <a:rPr lang="en-IN" sz="2400" b="0" i="0" u="none" strike="noStrike" cap="none" dirty="0">
                <a:solidFill>
                  <a:srgbClr val="000000"/>
                </a:solidFill>
                <a:latin typeface="Corbel"/>
                <a:ea typeface="Corbel"/>
                <a:cs typeface="Corbel"/>
                <a:sym typeface="Corbel"/>
              </a:rPr>
              <a:t>that require distribution. </a:t>
            </a:r>
            <a:r>
              <a:rPr lang="en-IN" sz="2400" b="0" i="0" u="none" strike="noStrike" cap="none" dirty="0">
                <a:solidFill>
                  <a:srgbClr val="FF0000"/>
                </a:solidFill>
                <a:latin typeface="Corbel"/>
                <a:ea typeface="Corbel"/>
                <a:cs typeface="Corbel"/>
                <a:sym typeface="Corbel"/>
              </a:rPr>
              <a:t>Logical network perimeter </a:t>
            </a:r>
            <a:r>
              <a:rPr lang="en-IN" sz="2400" b="0" i="0" u="none" strike="noStrike" cap="none" dirty="0">
                <a:solidFill>
                  <a:srgbClr val="000000"/>
                </a:solidFill>
                <a:latin typeface="Corbel"/>
                <a:ea typeface="Corbel"/>
                <a:cs typeface="Corbel"/>
                <a:sym typeface="Corbel"/>
              </a:rPr>
              <a:t>which </a:t>
            </a:r>
            <a:r>
              <a:rPr lang="en-IN" sz="2400" b="1" i="0" u="none" strike="noStrike" cap="none" dirty="0">
                <a:solidFill>
                  <a:srgbClr val="000000"/>
                </a:solidFill>
                <a:latin typeface="Corbel"/>
                <a:ea typeface="Corbel"/>
                <a:cs typeface="Corbel"/>
                <a:sym typeface="Corbel"/>
              </a:rPr>
              <a:t>isolates</a:t>
            </a:r>
            <a:r>
              <a:rPr lang="en-IN" sz="2400" b="0" i="0" u="none" strike="noStrike" cap="none" dirty="0">
                <a:solidFill>
                  <a:srgbClr val="000000"/>
                </a:solidFill>
                <a:latin typeface="Corbel"/>
                <a:ea typeface="Corbel"/>
                <a:cs typeface="Corbel"/>
                <a:sym typeface="Corbel"/>
              </a:rPr>
              <a:t> cloud consumer network boundaries. </a:t>
            </a:r>
            <a:r>
              <a:rPr lang="en-IN" sz="2400" b="0" i="0" u="none" strike="noStrike" cap="none" dirty="0">
                <a:solidFill>
                  <a:srgbClr val="FF0000"/>
                </a:solidFill>
                <a:latin typeface="Corbel"/>
                <a:ea typeface="Corbel"/>
                <a:cs typeface="Corbel"/>
                <a:sym typeface="Corbel"/>
              </a:rPr>
              <a:t>Resource clusters</a:t>
            </a:r>
            <a:r>
              <a:rPr lang="en-IN" sz="2400" b="0" i="0" u="none" strike="noStrike" cap="none" dirty="0">
                <a:solidFill>
                  <a:srgbClr val="000000"/>
                </a:solidFill>
                <a:latin typeface="Corbel"/>
                <a:ea typeface="Corbel"/>
                <a:cs typeface="Corbel"/>
                <a:sym typeface="Corbel"/>
              </a:rPr>
              <a:t> commonly used to support workload balancing between </a:t>
            </a:r>
            <a:r>
              <a:rPr lang="en-IN" sz="2400" b="1" i="0" u="none" strike="noStrike" cap="none" dirty="0">
                <a:solidFill>
                  <a:srgbClr val="000000"/>
                </a:solidFill>
                <a:latin typeface="Corbel"/>
                <a:ea typeface="Corbel"/>
                <a:cs typeface="Corbel"/>
                <a:sym typeface="Corbel"/>
              </a:rPr>
              <a:t>cluster nodes. </a:t>
            </a:r>
            <a:r>
              <a:rPr lang="en-IN" sz="2400" b="0" i="0" u="none" strike="noStrike" cap="none" dirty="0">
                <a:solidFill>
                  <a:srgbClr val="FF0000"/>
                </a:solidFill>
                <a:latin typeface="Corbel"/>
                <a:ea typeface="Corbel"/>
                <a:cs typeface="Corbel"/>
                <a:sym typeface="Corbel"/>
              </a:rPr>
              <a:t>Resource replication </a:t>
            </a:r>
            <a:r>
              <a:rPr lang="en-IN" sz="2400" b="0" i="0" u="none" strike="noStrike" cap="none" dirty="0">
                <a:solidFill>
                  <a:srgbClr val="000000"/>
                </a:solidFill>
                <a:latin typeface="Corbel"/>
                <a:ea typeface="Corbel"/>
                <a:cs typeface="Corbel"/>
                <a:sym typeface="Corbel"/>
              </a:rPr>
              <a:t>which generates </a:t>
            </a:r>
            <a:r>
              <a:rPr lang="en-IN" sz="2400" b="1" i="0" u="none" strike="noStrike" cap="none" dirty="0">
                <a:solidFill>
                  <a:srgbClr val="000000"/>
                </a:solidFill>
                <a:latin typeface="Corbel"/>
                <a:ea typeface="Corbel"/>
                <a:cs typeface="Corbel"/>
                <a:sym typeface="Corbel"/>
              </a:rPr>
              <a:t>new instances </a:t>
            </a:r>
            <a:r>
              <a:rPr lang="en-IN" sz="2400" b="0" i="0" u="none" strike="noStrike" cap="none" dirty="0">
                <a:solidFill>
                  <a:srgbClr val="000000"/>
                </a:solidFill>
                <a:latin typeface="Corbel"/>
                <a:ea typeface="Corbel"/>
                <a:cs typeface="Corbel"/>
                <a:sym typeface="Corbel"/>
              </a:rPr>
              <a:t>of virtualized resources under increased workloads.</a:t>
            </a:r>
            <a:endParaRPr sz="1800" b="0" i="0" u="none" strike="noStrike" cap="none" dirty="0">
              <a:solidFill>
                <a:srgbClr val="000000"/>
              </a:solidFill>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ystem Design - Horizontal and Vertical Scaling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112" y="1161188"/>
            <a:ext cx="8572500"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583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8" descr="http://www.informit.com/content/images/chap11_9780133387520/elementLinks/th11fig01.jpg"/>
          <p:cNvPicPr preferRelativeResize="0"/>
          <p:nvPr/>
        </p:nvPicPr>
        <p:blipFill rotWithShape="1">
          <a:blip r:embed="rId3">
            <a:alphaModFix/>
          </a:blip>
          <a:srcRect/>
          <a:stretch/>
        </p:blipFill>
        <p:spPr>
          <a:xfrm>
            <a:off x="1667436" y="766482"/>
            <a:ext cx="8592671" cy="53330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p:nvPr/>
        </p:nvSpPr>
        <p:spPr>
          <a:xfrm>
            <a:off x="1143000" y="850095"/>
            <a:ext cx="10434917" cy="49552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4000" b="0" i="0" u="none" strike="noStrike" cap="none" dirty="0">
                <a:solidFill>
                  <a:srgbClr val="FF0000"/>
                </a:solidFill>
                <a:latin typeface="Corbel"/>
                <a:ea typeface="Corbel"/>
                <a:cs typeface="Corbel"/>
                <a:sym typeface="Corbel"/>
              </a:rPr>
              <a:t>Working of Workload Distribution Architecture:- </a:t>
            </a:r>
            <a:endParaRPr sz="4000" b="0" i="0" u="none" strike="noStrike" cap="none" dirty="0">
              <a:solidFill>
                <a:srgbClr val="FF0000"/>
              </a:solidFill>
              <a:latin typeface="Corbel"/>
              <a:ea typeface="Corbel"/>
              <a:cs typeface="Corbel"/>
              <a:sym typeface="Corbel"/>
            </a:endParaRPr>
          </a:p>
          <a:p>
            <a:pPr marL="0" marR="0" lvl="0" indent="0" algn="just" rtl="0">
              <a:spcBef>
                <a:spcPts val="0"/>
              </a:spcBef>
              <a:spcAft>
                <a:spcPts val="0"/>
              </a:spcAft>
              <a:buNone/>
            </a:pPr>
            <a:r>
              <a:rPr lang="en-IN" sz="2800" b="0" i="0" u="none" strike="noStrike" cap="none" dirty="0">
                <a:solidFill>
                  <a:srgbClr val="1F497D"/>
                </a:solidFill>
                <a:latin typeface="Corbel"/>
                <a:ea typeface="Corbel"/>
                <a:cs typeface="Corbel"/>
                <a:sym typeface="Corbel"/>
              </a:rPr>
              <a:t>The workload architecture model basically functions as follows:</a:t>
            </a:r>
            <a:r>
              <a:rPr lang="en-IN" sz="2800" b="0" i="0" u="none" strike="noStrike" cap="none" dirty="0">
                <a:solidFill>
                  <a:srgbClr val="000000"/>
                </a:solidFill>
                <a:latin typeface="Corbel"/>
                <a:ea typeface="Corbel"/>
                <a:cs typeface="Corbel"/>
                <a:sym typeface="Corbel"/>
              </a:rPr>
              <a:t> </a:t>
            </a:r>
            <a:endParaRPr dirty="0"/>
          </a:p>
          <a:p>
            <a:pPr marL="457200" marR="0" lvl="0" indent="-457200" algn="just" rtl="0">
              <a:spcBef>
                <a:spcPts val="0"/>
              </a:spcBef>
              <a:spcAft>
                <a:spcPts val="0"/>
              </a:spcAft>
              <a:buClr>
                <a:srgbClr val="000000"/>
              </a:buClr>
              <a:buSzPts val="2800"/>
              <a:buFont typeface="Arial"/>
              <a:buChar char="•"/>
            </a:pPr>
            <a:r>
              <a:rPr lang="en-IN" sz="2800" b="0" i="0" u="none" strike="noStrike" cap="none" dirty="0">
                <a:solidFill>
                  <a:srgbClr val="000000"/>
                </a:solidFill>
                <a:latin typeface="Corbel"/>
                <a:ea typeface="Corbel"/>
                <a:cs typeface="Corbel"/>
                <a:sym typeface="Corbel"/>
              </a:rPr>
              <a:t>Resource A and resource B are exact copies of the same resource. </a:t>
            </a:r>
            <a:endParaRPr dirty="0"/>
          </a:p>
          <a:p>
            <a:pPr marL="457200" marR="0" lvl="0" indent="-457200" algn="just" rtl="0">
              <a:spcBef>
                <a:spcPts val="0"/>
              </a:spcBef>
              <a:spcAft>
                <a:spcPts val="0"/>
              </a:spcAft>
              <a:buClr>
                <a:srgbClr val="000000"/>
              </a:buClr>
              <a:buSzPts val="2800"/>
              <a:buFont typeface="Arial"/>
              <a:buChar char="•"/>
            </a:pPr>
            <a:r>
              <a:rPr lang="en-IN" sz="2800" b="0" i="0" u="none" strike="noStrike" cap="none" dirty="0">
                <a:solidFill>
                  <a:srgbClr val="000000"/>
                </a:solidFill>
                <a:latin typeface="Corbel"/>
                <a:ea typeface="Corbel"/>
                <a:cs typeface="Corbel"/>
                <a:sym typeface="Corbel"/>
              </a:rPr>
              <a:t>Inbound requests from consumers are handled by the load balancer which forwards the request to the appropriate resource dependent on workload being handled by each resource. </a:t>
            </a:r>
            <a:endParaRPr dirty="0"/>
          </a:p>
          <a:p>
            <a:pPr marL="457200" marR="0" lvl="0" indent="-457200" algn="just" rtl="0">
              <a:spcBef>
                <a:spcPts val="0"/>
              </a:spcBef>
              <a:spcAft>
                <a:spcPts val="0"/>
              </a:spcAft>
              <a:buClr>
                <a:srgbClr val="000000"/>
              </a:buClr>
              <a:buSzPts val="2800"/>
              <a:buFont typeface="Arial"/>
              <a:buChar char="•"/>
            </a:pPr>
            <a:r>
              <a:rPr lang="en-IN" sz="2800" b="0" i="0" u="none" strike="noStrike" cap="none" dirty="0">
                <a:solidFill>
                  <a:srgbClr val="000000"/>
                </a:solidFill>
                <a:latin typeface="Corbel"/>
                <a:ea typeface="Corbel"/>
                <a:cs typeface="Corbel"/>
                <a:sym typeface="Corbel"/>
              </a:rPr>
              <a:t>In other words, if resource A is busier than resource B, it will forward the resource request to resource B. </a:t>
            </a:r>
            <a:endParaRPr dirty="0"/>
          </a:p>
          <a:p>
            <a:pPr marL="457200" marR="0" lvl="0" indent="-457200" algn="just" rtl="0">
              <a:spcBef>
                <a:spcPts val="0"/>
              </a:spcBef>
              <a:spcAft>
                <a:spcPts val="0"/>
              </a:spcAft>
              <a:buClr>
                <a:srgbClr val="000000"/>
              </a:buClr>
              <a:buSzPts val="2800"/>
              <a:buFont typeface="Arial"/>
              <a:buChar char="•"/>
            </a:pPr>
            <a:r>
              <a:rPr lang="en-IN" sz="2800" b="0" i="0" u="none" strike="noStrike" cap="none" dirty="0">
                <a:solidFill>
                  <a:srgbClr val="000000"/>
                </a:solidFill>
                <a:latin typeface="Corbel"/>
                <a:ea typeface="Corbel"/>
                <a:cs typeface="Corbel"/>
                <a:sym typeface="Corbel"/>
              </a:rPr>
              <a:t>In this manner this model distributes the load among the available IT resources based on workload of each resource.</a:t>
            </a:r>
            <a:endParaRPr dirty="0"/>
          </a:p>
          <a:p>
            <a:pPr marL="0" marR="0" lvl="0" indent="0" algn="just" rtl="0">
              <a:spcBef>
                <a:spcPts val="0"/>
              </a:spcBef>
              <a:spcAft>
                <a:spcPts val="0"/>
              </a:spcAft>
              <a:buNone/>
            </a:pPr>
            <a:endParaRPr sz="2400" b="0" i="0" u="none" strike="noStrike" cap="none" dirty="0">
              <a:solidFill>
                <a:srgbClr val="000000"/>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10235</TotalTime>
  <Words>4809</Words>
  <Application>Microsoft Office PowerPoint</Application>
  <PresentationFormat>Widescreen</PresentationFormat>
  <Paragraphs>255</Paragraphs>
  <Slides>49</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inherit</vt:lpstr>
      <vt:lpstr>Corbel</vt:lpstr>
      <vt:lpstr>Calibri</vt:lpstr>
      <vt:lpstr>Lucida Grande</vt:lpstr>
      <vt:lpstr>Inter</vt:lpstr>
      <vt:lpstr>Roboto-Regular</vt:lpstr>
      <vt:lpstr>proxima-nova</vt:lpstr>
      <vt:lpstr>Basis</vt:lpstr>
      <vt:lpstr>In this chapter we will learn</vt:lpstr>
      <vt:lpstr>PowerPoint Presentation</vt:lpstr>
      <vt:lpstr>PowerPoint Presentation</vt:lpstr>
      <vt:lpstr>PowerPoint Presentation</vt:lpstr>
      <vt:lpstr>Understanding cloud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Capacity planning</vt:lpstr>
      <vt:lpstr>Steps in Capacity 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Service level agreements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Fail over systems</vt:lpstr>
      <vt:lpstr>Service Oriented Architecture</vt:lpstr>
      <vt:lpstr>Benefits of SOA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this chapter we will learn</dc:title>
  <dc:creator>Aman</dc:creator>
  <cp:lastModifiedBy>tamana paula</cp:lastModifiedBy>
  <cp:revision>57</cp:revision>
  <dcterms:modified xsi:type="dcterms:W3CDTF">2023-09-15T07:16:22Z</dcterms:modified>
</cp:coreProperties>
</file>