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5" r:id="rId7"/>
    <p:sldId id="266" r:id="rId8"/>
    <p:sldId id="274" r:id="rId9"/>
    <p:sldId id="263" r:id="rId10"/>
    <p:sldId id="267" r:id="rId11"/>
    <p:sldId id="269" r:id="rId12"/>
    <p:sldId id="268" r:id="rId13"/>
    <p:sldId id="270" r:id="rId14"/>
    <p:sldId id="272" r:id="rId15"/>
    <p:sldId id="271" r:id="rId16"/>
    <p:sldId id="275" r:id="rId17"/>
    <p:sldId id="292" r:id="rId18"/>
    <p:sldId id="293" r:id="rId19"/>
    <p:sldId id="294" r:id="rId20"/>
    <p:sldId id="295" r:id="rId21"/>
    <p:sldId id="27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0" r:id="rId38"/>
    <p:sldId id="296" r:id="rId39"/>
    <p:sldId id="297" r:id="rId40"/>
    <p:sldId id="298" r:id="rId41"/>
    <p:sldId id="299" r:id="rId42"/>
    <p:sldId id="3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hoenixnap.com/kb/what-is-nosq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lstStyle/>
          <a:p>
            <a:r>
              <a:rPr lang="en-US" dirty="0"/>
              <a:t>Unit-5</a:t>
            </a:r>
          </a:p>
        </p:txBody>
      </p:sp>
      <p:sp>
        <p:nvSpPr>
          <p:cNvPr id="3" name="Subtitle 2"/>
          <p:cNvSpPr>
            <a:spLocks noGrp="1"/>
          </p:cNvSpPr>
          <p:nvPr>
            <p:ph type="subTitle" idx="1"/>
          </p:nvPr>
        </p:nvSpPr>
        <p:spPr>
          <a:xfrm>
            <a:off x="1371600" y="2286000"/>
            <a:ext cx="6400800" cy="3352800"/>
          </a:xfrm>
        </p:spPr>
        <p:txBody>
          <a:bodyPr>
            <a:normAutofit/>
          </a:bodyPr>
          <a:lstStyle/>
          <a:p>
            <a:r>
              <a:rPr lang="en-US" sz="4800" b="1" dirty="0">
                <a:solidFill>
                  <a:schemeClr val="tx1"/>
                </a:solidFill>
              </a:rPr>
              <a:t>Cloud Database</a:t>
            </a:r>
          </a:p>
          <a:p>
            <a:r>
              <a:rPr lang="en-US" sz="4800" b="1" dirty="0">
                <a:solidFill>
                  <a:schemeClr val="tx1"/>
                </a:solidFill>
              </a:rPr>
              <a:t>Part-2</a:t>
            </a:r>
            <a:endParaRPr lang="en-US" sz="4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b="1" dirty="0"/>
              <a:t>Amazon Web Service (AWS): </a:t>
            </a:r>
            <a:r>
              <a:rPr lang="en-US" dirty="0"/>
              <a:t>AWS is one of the market leaders when it comes to </a:t>
            </a:r>
            <a:r>
              <a:rPr lang="en-US" dirty="0" err="1"/>
              <a:t>DBaaS</a:t>
            </a:r>
            <a:r>
              <a:rPr lang="en-US" dirty="0"/>
              <a:t>. Amazon offers various services for data management and integration. Some of AWS database solutions are:</a:t>
            </a:r>
          </a:p>
          <a:p>
            <a:pPr lvl="1" algn="just"/>
            <a:r>
              <a:rPr lang="en-US" b="1" dirty="0"/>
              <a:t>Amazon RDS</a:t>
            </a:r>
            <a:r>
              <a:rPr lang="en-US" dirty="0"/>
              <a:t>. Amazon </a:t>
            </a:r>
            <a:r>
              <a:rPr lang="en-US" b="1" dirty="0"/>
              <a:t>R</a:t>
            </a:r>
            <a:r>
              <a:rPr lang="en-US" dirty="0"/>
              <a:t>elational </a:t>
            </a:r>
            <a:r>
              <a:rPr lang="en-US" b="1" dirty="0"/>
              <a:t>D</a:t>
            </a:r>
            <a:r>
              <a:rPr lang="en-US" dirty="0"/>
              <a:t>atabase </a:t>
            </a:r>
            <a:r>
              <a:rPr lang="en-US" b="1" dirty="0"/>
              <a:t>S</a:t>
            </a:r>
            <a:r>
              <a:rPr lang="en-US" dirty="0"/>
              <a:t>ervice runs on either Oracle, SQL, or </a:t>
            </a:r>
            <a:r>
              <a:rPr lang="en-US" dirty="0" err="1"/>
              <a:t>MySQL</a:t>
            </a:r>
            <a:r>
              <a:rPr lang="en-US" dirty="0"/>
              <a:t> server instances.</a:t>
            </a:r>
          </a:p>
          <a:p>
            <a:pPr lvl="1" algn="just"/>
            <a:r>
              <a:rPr lang="en-US" b="1" dirty="0"/>
              <a:t>Amazon </a:t>
            </a:r>
            <a:r>
              <a:rPr lang="en-US" b="1" dirty="0" err="1"/>
              <a:t>SimpleDB</a:t>
            </a:r>
            <a:r>
              <a:rPr lang="en-US" dirty="0"/>
              <a:t>. Designed for smaller workloads, </a:t>
            </a:r>
            <a:r>
              <a:rPr lang="en-US" dirty="0" err="1"/>
              <a:t>SimpleDB</a:t>
            </a:r>
            <a:r>
              <a:rPr lang="en-US" dirty="0"/>
              <a:t> is primarily a schema-less database.</a:t>
            </a:r>
          </a:p>
          <a:p>
            <a:pPr lvl="1" algn="just"/>
            <a:r>
              <a:rPr lang="en-US" b="1" dirty="0"/>
              <a:t>Amazon </a:t>
            </a:r>
            <a:r>
              <a:rPr lang="en-US" b="1" dirty="0" err="1"/>
              <a:t>DynamoDB</a:t>
            </a:r>
            <a:r>
              <a:rPr lang="en-US" dirty="0"/>
              <a:t>. DynamoDB is a </a:t>
            </a:r>
            <a:r>
              <a:rPr lang="en-US" u="sng" dirty="0" smtClean="0">
                <a:hlinkClick r:id="rId2"/>
              </a:rPr>
              <a:t>NoSQL </a:t>
            </a:r>
            <a:r>
              <a:rPr lang="en-US" u="sng" dirty="0" smtClean="0"/>
              <a:t>database</a:t>
            </a:r>
            <a:r>
              <a:rPr lang="en-US" dirty="0"/>
              <a:t> capable of automatically replicating workloads across three availability zones.</a:t>
            </a:r>
          </a:p>
          <a:p>
            <a:pPr lvl="1" algn="just"/>
            <a:r>
              <a:rPr lang="en-US" dirty="0"/>
              <a:t>The downside is that scaling and patching operations require </a:t>
            </a:r>
            <a:r>
              <a:rPr lang="en-US" b="1" dirty="0"/>
              <a:t>downtime</a:t>
            </a:r>
            <a:r>
              <a:rPr lang="en-US" dirty="0"/>
              <a:t>.</a:t>
            </a: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lgn="just"/>
            <a:r>
              <a:rPr lang="en-US" b="1" dirty="0"/>
              <a:t>Google Cloud: </a:t>
            </a:r>
            <a:r>
              <a:rPr lang="en-US" dirty="0"/>
              <a:t>Google Cloud Platform (</a:t>
            </a:r>
            <a:r>
              <a:rPr lang="en-US" b="1" dirty="0"/>
              <a:t>GCP</a:t>
            </a:r>
            <a:r>
              <a:rPr lang="en-US" dirty="0"/>
              <a:t>) offers various services that use the same hardware and infrastructure as other Google products. GCP's offer includes a wide range of hosted services for cloud computing, storage, networking, big data, machine learning, </a:t>
            </a:r>
            <a:r>
              <a:rPr lang="en-US" dirty="0" err="1"/>
              <a:t>IoT</a:t>
            </a:r>
            <a:r>
              <a:rPr lang="en-US" dirty="0"/>
              <a:t>, cloud management, etc.</a:t>
            </a:r>
          </a:p>
          <a:p>
            <a:pPr algn="just"/>
            <a:r>
              <a:rPr lang="en-US" dirty="0"/>
              <a:t>GCP provides </a:t>
            </a:r>
            <a:r>
              <a:rPr lang="en-US" b="1" dirty="0" err="1"/>
              <a:t>IaaS</a:t>
            </a:r>
            <a:r>
              <a:rPr lang="en-US" dirty="0"/>
              <a:t>, </a:t>
            </a:r>
            <a:r>
              <a:rPr lang="en-US" b="1" dirty="0" err="1"/>
              <a:t>PaaS</a:t>
            </a:r>
            <a:r>
              <a:rPr lang="en-US" dirty="0"/>
              <a:t>, and </a:t>
            </a:r>
            <a:r>
              <a:rPr lang="en-US" b="1" dirty="0" err="1"/>
              <a:t>serverless</a:t>
            </a:r>
            <a:r>
              <a:rPr lang="en-US" b="1" dirty="0"/>
              <a:t> computing environments</a:t>
            </a:r>
            <a:r>
              <a:rPr lang="en-US" dirty="0"/>
              <a:t>.</a:t>
            </a:r>
          </a:p>
          <a:p>
            <a:pPr algn="just"/>
            <a:r>
              <a:rPr lang="en-US" dirty="0"/>
              <a:t>One of the products in Google Cloud Platform is </a:t>
            </a:r>
            <a:r>
              <a:rPr lang="en-US" b="1" dirty="0"/>
              <a:t>Cloud </a:t>
            </a:r>
            <a:r>
              <a:rPr lang="en-US" b="1" dirty="0" err="1"/>
              <a:t>Datastore</a:t>
            </a:r>
            <a:r>
              <a:rPr lang="en-US" dirty="0"/>
              <a:t>, a database storage solution for </a:t>
            </a:r>
            <a:r>
              <a:rPr lang="en-US" dirty="0" err="1"/>
              <a:t>NoSQL</a:t>
            </a:r>
            <a:r>
              <a:rPr lang="en-US" dirty="0"/>
              <a:t> non-relational storage.</a:t>
            </a:r>
          </a:p>
          <a:p>
            <a:pPr algn="just"/>
            <a:r>
              <a:rPr lang="en-US" dirty="0"/>
              <a:t>Other Google Cloud products are </a:t>
            </a:r>
            <a:r>
              <a:rPr lang="en-US" b="1" dirty="0"/>
              <a:t>Cloud SQL</a:t>
            </a:r>
            <a:r>
              <a:rPr lang="en-US" dirty="0"/>
              <a:t> for </a:t>
            </a:r>
            <a:r>
              <a:rPr lang="en-US" dirty="0" err="1"/>
              <a:t>MySQL</a:t>
            </a:r>
            <a:r>
              <a:rPr lang="en-US" dirty="0"/>
              <a:t> fully relational storage and Google's native </a:t>
            </a:r>
            <a:r>
              <a:rPr lang="en-US" b="1" dirty="0"/>
              <a:t>Cloud</a:t>
            </a:r>
            <a:r>
              <a:rPr lang="en-US" dirty="0"/>
              <a:t> </a:t>
            </a:r>
            <a:r>
              <a:rPr lang="en-US" b="1" dirty="0" err="1"/>
              <a:t>Bigtable</a:t>
            </a:r>
            <a:r>
              <a:rPr lang="en-US" b="1" dirty="0"/>
              <a:t> </a:t>
            </a:r>
            <a:r>
              <a:rPr lang="en-US" dirty="0"/>
              <a:t>database.</a:t>
            </a:r>
          </a:p>
          <a:p>
            <a:pPr algn="just"/>
            <a:r>
              <a:rPr lang="en-US" dirty="0"/>
              <a:t>The downside is a </a:t>
            </a:r>
            <a:r>
              <a:rPr lang="en-US" b="1" dirty="0"/>
              <a:t>lack of managed services</a:t>
            </a:r>
            <a:r>
              <a:rPr lang="en-US" dirty="0"/>
              <a:t> and the </a:t>
            </a:r>
            <a:r>
              <a:rPr lang="en-US" b="1" dirty="0"/>
              <a:t>high prices</a:t>
            </a:r>
            <a:r>
              <a:rPr lang="en-US" dirty="0"/>
              <a:t>, including a costly support fee.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algn="just"/>
            <a:r>
              <a:rPr lang="en-US" b="1" dirty="0"/>
              <a:t>Oracle: </a:t>
            </a:r>
            <a:r>
              <a:rPr lang="en-US" dirty="0"/>
              <a:t>Oracle offers enterprise-scale cloud database technology to its users. The database solution uses machine learning to </a:t>
            </a:r>
            <a:r>
              <a:rPr lang="en-US" b="1" dirty="0"/>
              <a:t>automate database management</a:t>
            </a:r>
            <a:r>
              <a:rPr lang="en-US" dirty="0"/>
              <a:t>, ensuring high performance, reliability, and security.</a:t>
            </a:r>
          </a:p>
          <a:p>
            <a:pPr algn="just"/>
            <a:r>
              <a:rPr lang="en-US" dirty="0"/>
              <a:t>Oracle cloud database covers hyper-scale Big Data and Streaming workloads, including OLTP</a:t>
            </a:r>
            <a:r>
              <a:rPr lang="en-US"/>
              <a:t>, data warehousing </a:t>
            </a:r>
            <a:r>
              <a:rPr lang="en-US" dirty="0"/>
              <a:t>stack, Spark, text search, image analytics, and data catalog.</a:t>
            </a:r>
          </a:p>
          <a:p>
            <a:pPr algn="just"/>
            <a:r>
              <a:rPr lang="en-US" dirty="0"/>
              <a:t>The different solutions offered are Infrastructure as a Service (</a:t>
            </a:r>
            <a:r>
              <a:rPr lang="en-US" b="1" dirty="0" err="1"/>
              <a:t>IaaS</a:t>
            </a:r>
            <a:r>
              <a:rPr lang="en-US" dirty="0"/>
              <a:t>), Platform as a Service (</a:t>
            </a:r>
            <a:r>
              <a:rPr lang="en-US" b="1" dirty="0" err="1"/>
              <a:t>PaaS</a:t>
            </a:r>
            <a:r>
              <a:rPr lang="en-US" dirty="0"/>
              <a:t>), Software as a Service (</a:t>
            </a:r>
            <a:r>
              <a:rPr lang="en-US" b="1" dirty="0" err="1"/>
              <a:t>SaaS</a:t>
            </a:r>
            <a:r>
              <a:rPr lang="en-US" dirty="0"/>
              <a:t>), and Data as a Service (</a:t>
            </a:r>
            <a:r>
              <a:rPr lang="en-US" b="1" dirty="0" err="1"/>
              <a:t>DaaS</a:t>
            </a:r>
            <a:r>
              <a:rPr lang="en-US" dirty="0"/>
              <a:t>).</a:t>
            </a:r>
          </a:p>
          <a:p>
            <a:pPr algn="just"/>
            <a:r>
              <a:rPr lang="en-US" dirty="0"/>
              <a:t>The downside is a </a:t>
            </a:r>
            <a:r>
              <a:rPr lang="en-US" b="1" dirty="0"/>
              <a:t>lack of integration</a:t>
            </a:r>
            <a:r>
              <a:rPr lang="en-US" dirty="0"/>
              <a:t> with other cloud solutions.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pPr algn="just"/>
            <a:r>
              <a:rPr lang="en-US" b="1" dirty="0"/>
              <a:t>IBM Db2 on Cloud:  </a:t>
            </a:r>
            <a:r>
              <a:rPr lang="en-US" dirty="0"/>
              <a:t>IBM Db2 on Cloud is a fully managed SQL database featuring a 99.99% uptime SLA, independent storage and compute scaling through UI and API, several disaster-recovery options, data encryption, and other features.</a:t>
            </a:r>
          </a:p>
          <a:p>
            <a:pPr algn="just"/>
            <a:r>
              <a:rPr lang="en-US" dirty="0"/>
              <a:t>IBM's relational database offers advanced data management and analytic capabilities for transactional and warehousing workloads. This database delivers high performance, boasts great insights, data availability, reliability, and broad operating system support.</a:t>
            </a:r>
          </a:p>
          <a:p>
            <a:pPr algn="just"/>
            <a:r>
              <a:rPr lang="en-US" dirty="0"/>
              <a:t>The downside of IBM Db2 is that it has fewer regional options, affecting performance in some cases.</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40363"/>
          </a:xfrm>
        </p:spPr>
        <p:txBody>
          <a:bodyPr>
            <a:normAutofit fontScale="92500" lnSpcReduction="20000"/>
          </a:bodyPr>
          <a:lstStyle/>
          <a:p>
            <a:pPr algn="just"/>
            <a:r>
              <a:rPr lang="en-US" b="1" dirty="0" err="1"/>
              <a:t>Rackspace</a:t>
            </a:r>
            <a:r>
              <a:rPr lang="en-US" b="1" dirty="0"/>
              <a:t>: </a:t>
            </a:r>
            <a:r>
              <a:rPr lang="en-US" dirty="0" err="1"/>
              <a:t>Rackspace</a:t>
            </a:r>
            <a:r>
              <a:rPr lang="en-US" dirty="0"/>
              <a:t> offers scalable, fully managed, or hosted cloud databases, characterized by high performance and a storage area network (SAN) based on the </a:t>
            </a:r>
            <a:r>
              <a:rPr lang="en-US" dirty="0" err="1"/>
              <a:t>OpenStack</a:t>
            </a:r>
            <a:r>
              <a:rPr lang="en-US" dirty="0"/>
              <a:t> platform.</a:t>
            </a:r>
          </a:p>
          <a:p>
            <a:pPr algn="just"/>
            <a:r>
              <a:rPr lang="en-US" dirty="0" err="1"/>
              <a:t>Rackspace</a:t>
            </a:r>
            <a:r>
              <a:rPr lang="en-US" dirty="0"/>
              <a:t> offers easy access to your cloud database via Cloud Control Panel, CLI or API, and features regular backups of all cloud databases.</a:t>
            </a:r>
          </a:p>
          <a:p>
            <a:pPr algn="just"/>
            <a:r>
              <a:rPr lang="en-US" dirty="0"/>
              <a:t>Redundant storage and synchronous data replication ensure data protection in case of disaster or hardware failure.</a:t>
            </a:r>
          </a:p>
          <a:p>
            <a:pPr algn="just"/>
            <a:r>
              <a:rPr lang="en-US" dirty="0"/>
              <a:t>The downside is a smaller number of data centers compared to the competition.</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a:t>Cloud </a:t>
            </a:r>
            <a:r>
              <a:rPr lang="en-US" dirty="0" err="1"/>
              <a:t>NoSQL</a:t>
            </a:r>
            <a:r>
              <a:rPr lang="en-US" dirty="0"/>
              <a:t> Databases</a:t>
            </a:r>
          </a:p>
        </p:txBody>
      </p:sp>
      <p:sp>
        <p:nvSpPr>
          <p:cNvPr id="3" name="Content Placeholder 2"/>
          <p:cNvSpPr>
            <a:spLocks noGrp="1"/>
          </p:cNvSpPr>
          <p:nvPr>
            <p:ph idx="1"/>
          </p:nvPr>
        </p:nvSpPr>
        <p:spPr/>
        <p:txBody>
          <a:bodyPr>
            <a:normAutofit fontScale="70000" lnSpcReduction="20000"/>
          </a:bodyPr>
          <a:lstStyle/>
          <a:p>
            <a:pPr algn="just"/>
            <a:r>
              <a:rPr lang="en-US" dirty="0">
                <a:highlight>
                  <a:srgbClr val="00FF00"/>
                </a:highlight>
              </a:rPr>
              <a:t>NoSQL database is “ not only SQL” database. </a:t>
            </a:r>
          </a:p>
          <a:p>
            <a:pPr algn="just"/>
            <a:endParaRPr lang="en-US" dirty="0">
              <a:highlight>
                <a:srgbClr val="00FF00"/>
              </a:highlight>
            </a:endParaRPr>
          </a:p>
          <a:p>
            <a:pPr algn="just"/>
            <a:r>
              <a:rPr lang="en-US" dirty="0"/>
              <a:t>The evolution of NoSQL database started in early 2009 and has been growing rapidly since because of some limitations with relational databases. </a:t>
            </a:r>
          </a:p>
          <a:p>
            <a:pPr algn="just"/>
            <a:endParaRPr lang="en-US" dirty="0"/>
          </a:p>
          <a:p>
            <a:pPr algn="just"/>
            <a:r>
              <a:rPr lang="en-US" dirty="0"/>
              <a:t>NoSQL database is categorized as non-relational database.</a:t>
            </a:r>
          </a:p>
          <a:p>
            <a:pPr algn="just"/>
            <a:endParaRPr lang="en-US" dirty="0"/>
          </a:p>
          <a:p>
            <a:pPr algn="just"/>
            <a:r>
              <a:rPr lang="en-US" dirty="0"/>
              <a:t>There are certain limitations with our traditional database system and they cannot fit into the current scenario of big data related applications because data is growing exponentially in every industry</a:t>
            </a:r>
          </a:p>
          <a:p>
            <a:r>
              <a:rPr lang="en-US" dirty="0"/>
              <a:t>Traditional databases are not capable of handling such that are growth which is now </a:t>
            </a:r>
            <a:r>
              <a:rPr lang="en-US" dirty="0">
                <a:highlight>
                  <a:srgbClr val="00FF00"/>
                </a:highlight>
              </a:rPr>
              <a:t>the </a:t>
            </a:r>
            <a:r>
              <a:rPr lang="en-US" dirty="0" err="1">
                <a:highlight>
                  <a:srgbClr val="00FF00"/>
                </a:highlight>
              </a:rPr>
              <a:t>TeraByte</a:t>
            </a:r>
            <a:r>
              <a:rPr lang="en-US" dirty="0">
                <a:highlight>
                  <a:srgbClr val="00FF00"/>
                </a:highlight>
              </a:rPr>
              <a:t> and </a:t>
            </a:r>
            <a:r>
              <a:rPr lang="en-US" dirty="0" err="1">
                <a:highlight>
                  <a:srgbClr val="00FF00"/>
                </a:highlight>
              </a:rPr>
              <a:t>PetaByte</a:t>
            </a:r>
            <a:r>
              <a:rPr lang="en-US" dirty="0">
                <a:highlight>
                  <a:srgbClr val="00FF00"/>
                </a:highlight>
              </a:rPr>
              <a:t>.</a:t>
            </a:r>
            <a:r>
              <a:rPr lang="en-US" dirty="0"/>
              <a:t/>
            </a:r>
            <a:br>
              <a:rPr lang="en-US" dirty="0"/>
            </a:br>
            <a:endParaRPr lang="en-US"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NoSQL</a:t>
            </a:r>
            <a:r>
              <a:rPr lang="en-US" dirty="0"/>
              <a:t> Database</a:t>
            </a:r>
          </a:p>
        </p:txBody>
      </p:sp>
      <p:sp>
        <p:nvSpPr>
          <p:cNvPr id="3" name="Content Placeholder 2"/>
          <p:cNvSpPr>
            <a:spLocks noGrp="1"/>
          </p:cNvSpPr>
          <p:nvPr>
            <p:ph idx="1"/>
          </p:nvPr>
        </p:nvSpPr>
        <p:spPr/>
        <p:txBody>
          <a:bodyPr>
            <a:normAutofit fontScale="85000" lnSpcReduction="10000"/>
          </a:bodyPr>
          <a:lstStyle/>
          <a:p>
            <a:r>
              <a:rPr lang="en-US" b="1" dirty="0">
                <a:highlight>
                  <a:srgbClr val="00FF00"/>
                </a:highlight>
              </a:rPr>
              <a:t>Key value store – </a:t>
            </a:r>
            <a:r>
              <a:rPr lang="en-US" dirty="0"/>
              <a:t>Based on table keys and values. (AWS </a:t>
            </a:r>
            <a:r>
              <a:rPr lang="en-US" dirty="0" err="1"/>
              <a:t>DynamoDB</a:t>
            </a:r>
            <a:r>
              <a:rPr lang="en-US" dirty="0"/>
              <a:t>)</a:t>
            </a:r>
          </a:p>
          <a:p>
            <a:r>
              <a:rPr lang="en-US" dirty="0">
                <a:highlight>
                  <a:srgbClr val="00FF00"/>
                </a:highlight>
              </a:rPr>
              <a:t>Document based store </a:t>
            </a:r>
            <a:r>
              <a:rPr lang="en-US" dirty="0"/>
              <a:t>- Document based database to records that are made of Tagged elements (</a:t>
            </a:r>
            <a:r>
              <a:rPr lang="en-US" dirty="0" err="1"/>
              <a:t>eg</a:t>
            </a:r>
            <a:r>
              <a:rPr lang="en-US" dirty="0"/>
              <a:t> mongo DB)</a:t>
            </a:r>
          </a:p>
          <a:p>
            <a:r>
              <a:rPr lang="en-US" dirty="0">
                <a:highlight>
                  <a:srgbClr val="00FF00"/>
                </a:highlight>
              </a:rPr>
              <a:t>Column based store </a:t>
            </a:r>
            <a:r>
              <a:rPr lang="en-US" dirty="0"/>
              <a:t>- Data divided into multiple columns and every storage block contains data of each column (e.g. </a:t>
            </a:r>
            <a:r>
              <a:rPr lang="en-US" dirty="0">
                <a:highlight>
                  <a:srgbClr val="00FF00"/>
                </a:highlight>
              </a:rPr>
              <a:t>Apache </a:t>
            </a:r>
            <a:r>
              <a:rPr lang="en-US" dirty="0" err="1">
                <a:highlight>
                  <a:srgbClr val="00FF00"/>
                </a:highlight>
              </a:rPr>
              <a:t>Hbase</a:t>
            </a:r>
            <a:r>
              <a:rPr lang="en-US" dirty="0"/>
              <a:t>, Cassandra)</a:t>
            </a:r>
          </a:p>
          <a:p>
            <a:r>
              <a:rPr lang="en-US" dirty="0">
                <a:highlight>
                  <a:srgbClr val="00FF00"/>
                </a:highlight>
              </a:rPr>
              <a:t>Graph based store - </a:t>
            </a:r>
            <a:r>
              <a:rPr lang="en-US" dirty="0"/>
              <a:t>A network graph storage that uses edges and nodes for storing data (e.g. Neo 4j)</a:t>
            </a: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Value Pair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713" y="2354290"/>
            <a:ext cx="4962574" cy="3017782"/>
          </a:xfrm>
        </p:spPr>
      </p:pic>
    </p:spTree>
    <p:extLst>
      <p:ext uri="{BB962C8B-B14F-4D97-AF65-F5344CB8AC3E}">
        <p14:creationId xmlns:p14="http://schemas.microsoft.com/office/powerpoint/2010/main" val="1089466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 based store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036" y="1600200"/>
            <a:ext cx="4559928" cy="4525963"/>
          </a:xfrm>
        </p:spPr>
      </p:pic>
    </p:spTree>
    <p:extLst>
      <p:ext uri="{BB962C8B-B14F-4D97-AF65-F5344CB8AC3E}">
        <p14:creationId xmlns:p14="http://schemas.microsoft.com/office/powerpoint/2010/main" val="224693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Column based datastore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7557"/>
            <a:ext cx="8229600" cy="4311248"/>
          </a:xfrm>
        </p:spPr>
      </p:pic>
    </p:spTree>
    <p:extLst>
      <p:ext uri="{BB962C8B-B14F-4D97-AF65-F5344CB8AC3E}">
        <p14:creationId xmlns:p14="http://schemas.microsoft.com/office/powerpoint/2010/main" val="167100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Contents</a:t>
            </a:r>
            <a:endParaRPr lang="en-US" dirty="0"/>
          </a:p>
        </p:txBody>
      </p:sp>
      <p:sp>
        <p:nvSpPr>
          <p:cNvPr id="3" name="Content Placeholder 2"/>
          <p:cNvSpPr>
            <a:spLocks noGrp="1"/>
          </p:cNvSpPr>
          <p:nvPr>
            <p:ph idx="1"/>
          </p:nvPr>
        </p:nvSpPr>
        <p:spPr/>
        <p:txBody>
          <a:bodyPr/>
          <a:lstStyle/>
          <a:p>
            <a:r>
              <a:rPr lang="en-US" dirty="0"/>
              <a:t>Cloud Database- </a:t>
            </a:r>
            <a:r>
              <a:rPr lang="en-US" sz="2800" dirty="0"/>
              <a:t>Operational Model for Cloud Database, Types of Cloud Database</a:t>
            </a:r>
          </a:p>
          <a:p>
            <a:pPr>
              <a:buNone/>
            </a:pPr>
            <a:endParaRPr lang="en-US" sz="2800" dirty="0"/>
          </a:p>
          <a:p>
            <a:r>
              <a:rPr lang="en-US" dirty="0"/>
              <a:t> Cloud File System- </a:t>
            </a:r>
            <a:r>
              <a:rPr lang="en-US" sz="2800" dirty="0"/>
              <a:t>Distributed File System Basics, Concept of GFS and HDFS, Comparison of Features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based Store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495" y="1600200"/>
            <a:ext cx="4931009" cy="4525963"/>
          </a:xfrm>
        </p:spPr>
      </p:pic>
    </p:spTree>
    <p:extLst>
      <p:ext uri="{BB962C8B-B14F-4D97-AF65-F5344CB8AC3E}">
        <p14:creationId xmlns:p14="http://schemas.microsoft.com/office/powerpoint/2010/main" val="3770398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 popular and widely adopted </a:t>
            </a:r>
            <a:r>
              <a:rPr lang="en-US" dirty="0" err="1"/>
              <a:t>NoSQL</a:t>
            </a:r>
            <a:r>
              <a:rPr lang="en-US" dirty="0"/>
              <a:t> Database</a:t>
            </a:r>
          </a:p>
        </p:txBody>
      </p:sp>
      <p:sp>
        <p:nvSpPr>
          <p:cNvPr id="3" name="Content Placeholder 2"/>
          <p:cNvSpPr>
            <a:spLocks noGrp="1"/>
          </p:cNvSpPr>
          <p:nvPr>
            <p:ph idx="1"/>
          </p:nvPr>
        </p:nvSpPr>
        <p:spPr/>
        <p:txBody>
          <a:bodyPr>
            <a:normAutofit/>
          </a:bodyPr>
          <a:lstStyle/>
          <a:p>
            <a:pPr algn="just"/>
            <a:r>
              <a:rPr lang="en-US" b="1" dirty="0"/>
              <a:t>MongoDB</a:t>
            </a:r>
            <a:r>
              <a:rPr lang="en-US" dirty="0"/>
              <a:t> is one of the most popular and fast growing NoSQL database.</a:t>
            </a:r>
          </a:p>
          <a:p>
            <a:pPr algn="just"/>
            <a:r>
              <a:rPr lang="en-US" dirty="0"/>
              <a:t>Managed easily on cloud infrastructure.</a:t>
            </a:r>
          </a:p>
          <a:p>
            <a:pPr algn="just"/>
            <a:r>
              <a:rPr lang="en-US" dirty="0"/>
              <a:t>MongoDB is open source document database.</a:t>
            </a:r>
          </a:p>
          <a:p>
            <a:pPr algn="just"/>
            <a:r>
              <a:rPr lang="en-US" dirty="0"/>
              <a:t>Using MongoDb search queries can be done by fields, range queries and regular expressions.</a:t>
            </a:r>
          </a:p>
          <a:p>
            <a:pPr algn="just"/>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t>Amazon </a:t>
            </a:r>
            <a:r>
              <a:rPr lang="en-US" b="1" dirty="0" err="1"/>
              <a:t>DynamoDB</a:t>
            </a:r>
            <a:r>
              <a:rPr lang="en-US" b="1" dirty="0"/>
              <a:t> </a:t>
            </a:r>
            <a:r>
              <a:rPr lang="en-US" dirty="0"/>
              <a:t>- </a:t>
            </a:r>
            <a:r>
              <a:rPr lang="en-US" dirty="0" err="1"/>
              <a:t>DynamoDB</a:t>
            </a:r>
            <a:r>
              <a:rPr lang="en-US" dirty="0"/>
              <a:t> is one of the most popular no SQL database of the Amazon which is based on the key value data store. It was first developed for an internal purpose like handling customer related big data applications.</a:t>
            </a:r>
          </a:p>
          <a:p>
            <a:r>
              <a:rPr lang="en-US" dirty="0"/>
              <a:t>It is built on the top of a single solid state device architecture therefore it scales according to the data in the system .</a:t>
            </a:r>
          </a:p>
          <a:p>
            <a:r>
              <a:rPr lang="en-US" dirty="0"/>
              <a:t>It provides very high quality reliable throughput and single digit millisecond latency which is preferred in building fast gaming and analytics based applications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a:t>Dynamic </a:t>
            </a:r>
            <a:r>
              <a:rPr lang="en-US" b="1" dirty="0" err="1"/>
              <a:t>cassandra</a:t>
            </a:r>
            <a:r>
              <a:rPr lang="en-US" b="1" dirty="0"/>
              <a:t> </a:t>
            </a:r>
            <a:r>
              <a:rPr lang="en-US" dirty="0"/>
              <a:t>- It delivers first performance high availability and scalability with dynamic schema.</a:t>
            </a:r>
          </a:p>
          <a:p>
            <a:r>
              <a:rPr lang="en-US" dirty="0"/>
              <a:t>It is designed specifically for handling real time Data Analytics related high workload without a single point of failure.</a:t>
            </a:r>
          </a:p>
          <a:p>
            <a:r>
              <a:rPr lang="en-US" dirty="0"/>
              <a:t>It offers high data availability and quick scalability to many Enterprises.</a:t>
            </a:r>
            <a:br>
              <a:rPr lang="en-US"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lstStyle/>
          <a:p>
            <a:r>
              <a:rPr lang="en-US" b="1" dirty="0" err="1"/>
              <a:t>CouchDB</a:t>
            </a:r>
            <a:r>
              <a:rPr lang="en-US" b="1" dirty="0"/>
              <a:t>-</a:t>
            </a:r>
            <a:r>
              <a:rPr lang="en-US" dirty="0"/>
              <a:t> </a:t>
            </a:r>
            <a:r>
              <a:rPr lang="en-US" dirty="0" err="1"/>
              <a:t>CouchDB</a:t>
            </a:r>
            <a:r>
              <a:rPr lang="en-US" dirty="0"/>
              <a:t> </a:t>
            </a:r>
            <a:r>
              <a:rPr lang="en-US" dirty="0" err="1"/>
              <a:t>NoSQL</a:t>
            </a:r>
            <a:r>
              <a:rPr lang="en-US" dirty="0"/>
              <a:t> database is completely web oriented.</a:t>
            </a:r>
          </a:p>
          <a:p>
            <a:r>
              <a:rPr lang="en-US" dirty="0"/>
              <a:t>It stores the data in </a:t>
            </a:r>
            <a:r>
              <a:rPr lang="en-US" dirty="0" err="1"/>
              <a:t>javascript</a:t>
            </a:r>
            <a:r>
              <a:rPr lang="en-US" dirty="0"/>
              <a:t> Object Notation document format which can be accessed using JSON API.</a:t>
            </a:r>
          </a:p>
          <a:p>
            <a:r>
              <a:rPr lang="en-US" dirty="0"/>
              <a:t>It work for all types of web and mobile apps.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Apache </a:t>
            </a:r>
            <a:r>
              <a:rPr lang="en-US" b="1" dirty="0" err="1"/>
              <a:t>HBase</a:t>
            </a:r>
            <a:r>
              <a:rPr lang="en-US" b="1" dirty="0"/>
              <a:t>- </a:t>
            </a:r>
            <a:r>
              <a:rPr lang="en-US" dirty="0"/>
              <a:t>Apache </a:t>
            </a:r>
            <a:r>
              <a:rPr lang="en-US" dirty="0" err="1"/>
              <a:t>hbase</a:t>
            </a:r>
            <a:r>
              <a:rPr lang="en-US" dirty="0"/>
              <a:t> is mostly used in </a:t>
            </a:r>
            <a:r>
              <a:rPr lang="en-US" dirty="0" err="1"/>
              <a:t>Hadoop</a:t>
            </a:r>
            <a:r>
              <a:rPr lang="en-US" dirty="0"/>
              <a:t> related projects</a:t>
            </a:r>
            <a:r>
              <a:rPr lang="en-US" b="1" dirty="0"/>
              <a:t>.</a:t>
            </a:r>
          </a:p>
          <a:p>
            <a:r>
              <a:rPr lang="en-US" dirty="0" err="1"/>
              <a:t>HBase</a:t>
            </a:r>
            <a:r>
              <a:rPr lang="en-US" dirty="0"/>
              <a:t> is another subproject of Apache Foundation which is strongly associated with the </a:t>
            </a:r>
            <a:r>
              <a:rPr lang="en-US" dirty="0" err="1"/>
              <a:t>Hadoop</a:t>
            </a:r>
            <a:r>
              <a:rPr lang="en-US" dirty="0"/>
              <a:t> ecosystem.</a:t>
            </a:r>
          </a:p>
          <a:p>
            <a:r>
              <a:rPr lang="en-US" dirty="0"/>
              <a:t>It is used to write and update data in real time and can be placed as a traditional database.</a:t>
            </a:r>
          </a:p>
          <a:p>
            <a:r>
              <a:rPr lang="en-US" dirty="0" err="1"/>
              <a:t>HBase</a:t>
            </a:r>
            <a:r>
              <a:rPr lang="en-US" dirty="0"/>
              <a:t> also provides various API which supports many operations using application programming languages.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Neo 4J- </a:t>
            </a:r>
            <a:r>
              <a:rPr lang="en-US" dirty="0"/>
              <a:t>It is most popular graph Database used in various mission-critical applications. It is the preferred choice of many startups and midsize </a:t>
            </a:r>
            <a:r>
              <a:rPr lang="en-US" dirty="0" err="1"/>
              <a:t>Organisation</a:t>
            </a:r>
            <a:r>
              <a:rPr lang="en-US" dirty="0"/>
              <a:t> across the globe.</a:t>
            </a:r>
          </a:p>
          <a:p>
            <a:r>
              <a:rPr lang="en-US" dirty="0"/>
              <a:t>It's highly robust and scalable database comprises </a:t>
            </a:r>
            <a:r>
              <a:rPr lang="en-US" b="1" dirty="0"/>
              <a:t>ACID</a:t>
            </a:r>
            <a:r>
              <a:rPr lang="en-US" dirty="0"/>
              <a:t> properties</a:t>
            </a:r>
            <a:r>
              <a:rPr lang="en-US" b="1" dirty="0"/>
              <a:t>.</a:t>
            </a:r>
          </a:p>
          <a:p>
            <a:r>
              <a:rPr lang="en-US" dirty="0"/>
              <a:t>Because it provides high availability clustering with a graph query language the customer can easily import the data into CSV format it also supports advanced monitoring.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File Systems</a:t>
            </a:r>
          </a:p>
        </p:txBody>
      </p:sp>
      <p:sp>
        <p:nvSpPr>
          <p:cNvPr id="3" name="Content Placeholder 2"/>
          <p:cNvSpPr>
            <a:spLocks noGrp="1"/>
          </p:cNvSpPr>
          <p:nvPr>
            <p:ph idx="1"/>
          </p:nvPr>
        </p:nvSpPr>
        <p:spPr/>
        <p:txBody>
          <a:bodyPr>
            <a:normAutofit fontScale="85000" lnSpcReduction="10000"/>
          </a:bodyPr>
          <a:lstStyle/>
          <a:p>
            <a:r>
              <a:rPr lang="en-US" dirty="0"/>
              <a:t>Distributed file system is basically used for storing huge will amount of data and provide accessibility of store data to all the distributed client across the network.</a:t>
            </a:r>
          </a:p>
          <a:p>
            <a:r>
              <a:rPr lang="en-US" dirty="0"/>
              <a:t>The objective of the DFS is to provide a system for all the geographical distributed user as a common file system for data sharing and storage</a:t>
            </a:r>
          </a:p>
          <a:p>
            <a:r>
              <a:rPr lang="en-US" dirty="0"/>
              <a:t>DFS comprises various software component that run as a single system entity on multiple systems. An internet search engine is one of the most common example of DFS, which is used for indexing millions of web pages.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Some popular file systems are:-</a:t>
            </a:r>
          </a:p>
          <a:p>
            <a:pPr lvl="1"/>
            <a:r>
              <a:rPr lang="en-US" dirty="0"/>
              <a:t>Andrew file system</a:t>
            </a:r>
          </a:p>
          <a:p>
            <a:pPr lvl="1"/>
            <a:r>
              <a:rPr lang="en-US" dirty="0"/>
              <a:t>Network file system (oldest file system)</a:t>
            </a:r>
          </a:p>
          <a:p>
            <a:pPr lvl="1"/>
            <a:r>
              <a:rPr lang="en-US" dirty="0"/>
              <a:t>Coda </a:t>
            </a:r>
          </a:p>
          <a:p>
            <a:pPr lvl="1"/>
            <a:r>
              <a:rPr lang="en-US" dirty="0"/>
              <a:t>Microsoft distributed file system </a:t>
            </a:r>
          </a:p>
          <a:p>
            <a:pPr lvl="1"/>
            <a:r>
              <a:rPr lang="en-US" dirty="0"/>
              <a:t>Apple filing protocol </a:t>
            </a:r>
          </a:p>
          <a:p>
            <a:pPr lvl="1"/>
            <a:r>
              <a:rPr lang="en-US" dirty="0"/>
              <a:t>Google file system </a:t>
            </a:r>
          </a:p>
          <a:p>
            <a:pPr lvl="1"/>
            <a:r>
              <a:rPr lang="en-US" dirty="0" err="1"/>
              <a:t>Hadoop</a:t>
            </a:r>
            <a:r>
              <a:rPr lang="en-US" dirty="0"/>
              <a:t> distributed file system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Concept of GFS (</a:t>
            </a:r>
            <a:r>
              <a:rPr lang="en-US" sz="4400" b="1" dirty="0">
                <a:highlight>
                  <a:srgbClr val="00FF00"/>
                </a:highlight>
              </a:rPr>
              <a:t>Google file system)</a:t>
            </a:r>
            <a:br>
              <a:rPr lang="en-US" sz="4400" b="1" dirty="0">
                <a:highlight>
                  <a:srgbClr val="00FF00"/>
                </a:highlight>
              </a:rPr>
            </a:br>
            <a:endParaRPr lang="en-US" dirty="0"/>
          </a:p>
        </p:txBody>
      </p:sp>
      <p:sp>
        <p:nvSpPr>
          <p:cNvPr id="3" name="Content Placeholder 2"/>
          <p:cNvSpPr>
            <a:spLocks noGrp="1"/>
          </p:cNvSpPr>
          <p:nvPr>
            <p:ph idx="1"/>
          </p:nvPr>
        </p:nvSpPr>
        <p:spPr/>
        <p:txBody>
          <a:bodyPr>
            <a:normAutofit lnSpcReduction="10000"/>
          </a:bodyPr>
          <a:lstStyle/>
          <a:p>
            <a:r>
              <a:rPr lang="en-US" dirty="0"/>
              <a:t>Google invented and implemented a scalable </a:t>
            </a:r>
            <a:r>
              <a:rPr lang="en-US" dirty="0" err="1"/>
              <a:t>dfs</a:t>
            </a:r>
            <a:r>
              <a:rPr lang="en-US" dirty="0"/>
              <a:t> to handle their huge internal Distributed Data exhaustive applications and named it as a </a:t>
            </a:r>
            <a:r>
              <a:rPr lang="en-US" sz="4000" b="1" i="1" dirty="0">
                <a:highlight>
                  <a:srgbClr val="00FF00"/>
                </a:highlight>
              </a:rPr>
              <a:t>Google file system.</a:t>
            </a:r>
          </a:p>
          <a:p>
            <a:r>
              <a:rPr lang="en-US" dirty="0"/>
              <a:t>In 2002 and 2003, Google launched its file system based on </a:t>
            </a:r>
            <a:r>
              <a:rPr lang="en-US" dirty="0" err="1"/>
              <a:t>dfs</a:t>
            </a:r>
            <a:r>
              <a:rPr lang="en-US" dirty="0"/>
              <a:t> architecture but added some advanced feature that are driven by Google unique workload and environment.</a:t>
            </a:r>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Database</a:t>
            </a:r>
          </a:p>
        </p:txBody>
      </p:sp>
      <p:sp>
        <p:nvSpPr>
          <p:cNvPr id="3" name="Content Placeholder 2"/>
          <p:cNvSpPr>
            <a:spLocks noGrp="1"/>
          </p:cNvSpPr>
          <p:nvPr>
            <p:ph idx="1"/>
          </p:nvPr>
        </p:nvSpPr>
        <p:spPr>
          <a:xfrm>
            <a:off x="304800" y="1600200"/>
            <a:ext cx="8610600" cy="4525963"/>
          </a:xfrm>
        </p:spPr>
        <p:txBody>
          <a:bodyPr>
            <a:normAutofit fontScale="85000" lnSpcReduction="10000"/>
          </a:bodyPr>
          <a:lstStyle/>
          <a:p>
            <a:pPr algn="just">
              <a:buNone/>
            </a:pPr>
            <a:r>
              <a:rPr lang="en-US" dirty="0"/>
              <a:t>    </a:t>
            </a:r>
            <a:r>
              <a:rPr lang="en-US" sz="2800" dirty="0"/>
              <a:t>A</a:t>
            </a:r>
            <a:r>
              <a:rPr lang="en-US" sz="2800" b="1" dirty="0"/>
              <a:t> </a:t>
            </a:r>
            <a:r>
              <a:rPr lang="en-US" sz="2800" dirty="0"/>
              <a:t>cloud database is a database service built and accessed through a cloud platform. It serves many of the same functions as a traditional database with the added flexibility of cloud computing. </a:t>
            </a:r>
          </a:p>
          <a:p>
            <a:pPr algn="just">
              <a:buNone/>
            </a:pPr>
            <a:endParaRPr lang="en-US" sz="2800" dirty="0"/>
          </a:p>
          <a:p>
            <a:pPr fontAlgn="base">
              <a:buNone/>
            </a:pPr>
            <a:r>
              <a:rPr lang="en-US" sz="2800" dirty="0"/>
              <a:t>Key features:</a:t>
            </a:r>
          </a:p>
          <a:p>
            <a:pPr fontAlgn="base"/>
            <a:r>
              <a:rPr lang="en-US" sz="2800" dirty="0"/>
              <a:t>A database service built and accessed through a cloud platform</a:t>
            </a:r>
          </a:p>
          <a:p>
            <a:pPr fontAlgn="base"/>
            <a:r>
              <a:rPr lang="en-US" sz="2800" dirty="0"/>
              <a:t>Enables enterprise users to host databases without buying dedicated hardware.</a:t>
            </a:r>
          </a:p>
          <a:p>
            <a:pPr fontAlgn="base"/>
            <a:r>
              <a:rPr lang="en-US" sz="2800" dirty="0"/>
              <a:t>There are some SQL-based and some </a:t>
            </a:r>
            <a:r>
              <a:rPr lang="en-US" sz="2800" dirty="0" err="1"/>
              <a:t>NoSQL</a:t>
            </a:r>
            <a:r>
              <a:rPr lang="en-US" sz="2800" dirty="0"/>
              <a:t>- based databases offering.</a:t>
            </a:r>
          </a:p>
          <a:p>
            <a:pPr fontAlgn="base"/>
            <a:r>
              <a:rPr lang="en-US" sz="2800" dirty="0"/>
              <a:t>Accessed through a web interface or vendor-provided API.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44562"/>
          </a:xfrm>
        </p:spPr>
        <p:txBody>
          <a:bodyPr>
            <a:normAutofit/>
          </a:bodyPr>
          <a:lstStyle/>
          <a:p>
            <a:r>
              <a:rPr lang="en-US" sz="3600" b="1" dirty="0"/>
              <a:t>Details of components of GFS</a:t>
            </a:r>
          </a:p>
        </p:txBody>
      </p:sp>
      <p:sp>
        <p:nvSpPr>
          <p:cNvPr id="3" name="Content Placeholder 2"/>
          <p:cNvSpPr>
            <a:spLocks noGrp="1"/>
          </p:cNvSpPr>
          <p:nvPr>
            <p:ph idx="1"/>
          </p:nvPr>
        </p:nvSpPr>
        <p:spPr>
          <a:xfrm>
            <a:off x="457200" y="1676400"/>
            <a:ext cx="8229600" cy="4419600"/>
          </a:xfrm>
        </p:spPr>
        <p:txBody>
          <a:bodyPr>
            <a:normAutofit/>
          </a:bodyPr>
          <a:lstStyle/>
          <a:p>
            <a:pPr algn="just"/>
            <a:r>
              <a:rPr lang="en-US" sz="2400" b="1" dirty="0"/>
              <a:t>Chunks</a:t>
            </a:r>
            <a:r>
              <a:rPr lang="en-US" sz="2400" dirty="0"/>
              <a:t> – A chunk is very similar to concept of block in a file system, but junk size is larger than the traditional file system block. The block of chunk is 64 MB. This is specifically designed for Google environment.</a:t>
            </a:r>
          </a:p>
          <a:p>
            <a:pPr algn="just"/>
            <a:r>
              <a:rPr lang="en-US" sz="2400" b="1" dirty="0"/>
              <a:t>Master</a:t>
            </a:r>
            <a:r>
              <a:rPr lang="en-US" sz="2400" dirty="0"/>
              <a:t> -Master is a single process that run on entirely separate machine for security purpose. It only stores metadata related information, Chunk location, file mapping information and access control information. The client first contact the master for information about meta data and then connects to that particular chunk server.</a:t>
            </a:r>
          </a:p>
          <a:p>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2400" b="1" dirty="0"/>
              <a:t>Metadata -</a:t>
            </a:r>
            <a:r>
              <a:rPr lang="en-US" sz="2400" dirty="0"/>
              <a:t> is stored in the memory of a master, therefore Master operations are much faster. </a:t>
            </a:r>
          </a:p>
          <a:p>
            <a:r>
              <a:rPr lang="en-US" sz="2400" dirty="0"/>
              <a:t>Metadata contains three type of information:</a:t>
            </a:r>
          </a:p>
          <a:p>
            <a:pPr lvl="1"/>
            <a:r>
              <a:rPr lang="en-US" sz="1800" dirty="0"/>
              <a:t>Namespaces of file and chunk</a:t>
            </a:r>
          </a:p>
          <a:p>
            <a:pPr lvl="1"/>
            <a:r>
              <a:rPr lang="en-US" sz="1800" dirty="0"/>
              <a:t>location of each chunk</a:t>
            </a:r>
          </a:p>
          <a:p>
            <a:pPr lvl="1"/>
            <a:r>
              <a:rPr lang="en-US" sz="1800" dirty="0"/>
              <a:t>Mapping from file to chunk from</a:t>
            </a:r>
          </a:p>
        </p:txBody>
      </p:sp>
      <p:pic>
        <p:nvPicPr>
          <p:cNvPr id="4" name="Picture 4" descr="PDF] Comparative Analysis, Security Aspects &amp; Optimization of Workload in  Gfs Based Map Reduce Framework in Cloud System | Semantic Scholar"/>
          <p:cNvPicPr>
            <a:picLocks noChangeAspect="1" noChangeArrowheads="1"/>
          </p:cNvPicPr>
          <p:nvPr/>
        </p:nvPicPr>
        <p:blipFill>
          <a:blip r:embed="rId2"/>
          <a:srcRect/>
          <a:stretch>
            <a:fillRect/>
          </a:stretch>
        </p:blipFill>
        <p:spPr bwMode="auto">
          <a:xfrm>
            <a:off x="1219200" y="3048000"/>
            <a:ext cx="6387978" cy="3581401"/>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a:t>
            </a:r>
          </a:p>
        </p:txBody>
      </p:sp>
      <p:sp>
        <p:nvSpPr>
          <p:cNvPr id="3" name="Content Placeholder 2"/>
          <p:cNvSpPr>
            <a:spLocks noGrp="1"/>
          </p:cNvSpPr>
          <p:nvPr>
            <p:ph idx="1"/>
          </p:nvPr>
        </p:nvSpPr>
        <p:spPr/>
        <p:txBody>
          <a:bodyPr>
            <a:normAutofit lnSpcReduction="10000"/>
          </a:bodyPr>
          <a:lstStyle/>
          <a:p>
            <a:r>
              <a:rPr lang="en-US" dirty="0" err="1">
                <a:highlight>
                  <a:srgbClr val="00FF00"/>
                </a:highlight>
              </a:rPr>
              <a:t>Hdfs</a:t>
            </a:r>
            <a:r>
              <a:rPr lang="en-US" dirty="0">
                <a:highlight>
                  <a:srgbClr val="00FF00"/>
                </a:highlight>
              </a:rPr>
              <a:t> is a </a:t>
            </a:r>
            <a:r>
              <a:rPr lang="en-US" dirty="0" err="1">
                <a:highlight>
                  <a:srgbClr val="00FF00"/>
                </a:highlight>
              </a:rPr>
              <a:t>dfs</a:t>
            </a:r>
            <a:r>
              <a:rPr lang="en-US" dirty="0">
                <a:highlight>
                  <a:srgbClr val="00FF00"/>
                </a:highlight>
              </a:rPr>
              <a:t> based on </a:t>
            </a:r>
            <a:r>
              <a:rPr lang="en-US" dirty="0" err="1">
                <a:highlight>
                  <a:srgbClr val="00FF00"/>
                </a:highlight>
              </a:rPr>
              <a:t>gfs</a:t>
            </a:r>
            <a:r>
              <a:rPr lang="en-US" dirty="0">
                <a:highlight>
                  <a:srgbClr val="00FF00"/>
                </a:highlight>
              </a:rPr>
              <a:t> that provides high throughput access to application data.</a:t>
            </a:r>
          </a:p>
          <a:p>
            <a:r>
              <a:rPr lang="en-US" dirty="0"/>
              <a:t>It uses the commodity hardware with the expectation that failure will occur and provide portability across heterogeneous hardware and software platforms</a:t>
            </a:r>
          </a:p>
          <a:p>
            <a:r>
              <a:rPr lang="en-US" dirty="0" err="1"/>
              <a:t>Hdfs</a:t>
            </a:r>
            <a:r>
              <a:rPr lang="en-US" dirty="0"/>
              <a:t> is acquired by </a:t>
            </a:r>
            <a:r>
              <a:rPr lang="en-US" dirty="0" err="1"/>
              <a:t>Hadoop</a:t>
            </a:r>
            <a:r>
              <a:rPr lang="en-US" dirty="0"/>
              <a:t> Apache open source project which is very popular these days for its ability to handle big data.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hadoop</a:t>
            </a:r>
            <a:r>
              <a:rPr lang="en-US" dirty="0"/>
              <a:t>-core consists of two modules:</a:t>
            </a:r>
          </a:p>
          <a:p>
            <a:pPr lvl="1"/>
            <a:r>
              <a:rPr lang="en-US" b="1" dirty="0" err="1"/>
              <a:t>Hadoop</a:t>
            </a:r>
            <a:r>
              <a:rPr lang="en-US" b="1" dirty="0"/>
              <a:t> distributed file system:</a:t>
            </a:r>
            <a:r>
              <a:rPr lang="en-US" dirty="0"/>
              <a:t> Used for storing huge amount of data.</a:t>
            </a:r>
          </a:p>
          <a:p>
            <a:pPr lvl="1"/>
            <a:r>
              <a:rPr lang="en-US" b="1" dirty="0" err="1"/>
              <a:t>MapReduce</a:t>
            </a:r>
            <a:r>
              <a:rPr lang="en-US" b="1" dirty="0"/>
              <a:t> programming mode:</a:t>
            </a:r>
            <a:r>
              <a:rPr lang="en-US" dirty="0"/>
              <a:t> Used for processing of large set of data.</a:t>
            </a:r>
            <a:br>
              <a:rPr lang="en-US" dirty="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a:t>Architecture of HDFS </a:t>
            </a:r>
            <a:r>
              <a:rPr lang="en-IN" b="1" dirty="0"/>
              <a:t>Apache Hadoop Distributed File System</a:t>
            </a:r>
            <a:endParaRPr lang="en-US" b="1" dirty="0"/>
          </a:p>
        </p:txBody>
      </p:sp>
      <p:sp>
        <p:nvSpPr>
          <p:cNvPr id="3" name="Content Placeholder 2"/>
          <p:cNvSpPr>
            <a:spLocks noGrp="1"/>
          </p:cNvSpPr>
          <p:nvPr>
            <p:ph idx="1"/>
          </p:nvPr>
        </p:nvSpPr>
        <p:spPr>
          <a:xfrm>
            <a:off x="419100" y="737733"/>
            <a:ext cx="8229600" cy="5516563"/>
          </a:xfrm>
        </p:spPr>
        <p:txBody>
          <a:bodyPr>
            <a:normAutofit/>
          </a:bodyPr>
          <a:lstStyle/>
          <a:p>
            <a:r>
              <a:rPr lang="en-US" sz="2000" dirty="0"/>
              <a:t>An HDFS cluster consists of multiple commodity machines that can be classified into the following three types:</a:t>
            </a:r>
          </a:p>
          <a:p>
            <a:pPr lvl="1"/>
            <a:r>
              <a:rPr lang="en-US" sz="2000" dirty="0">
                <a:highlight>
                  <a:srgbClr val="00FF00"/>
                </a:highlight>
              </a:rPr>
              <a:t>Name node (runs on master machine) </a:t>
            </a:r>
          </a:p>
          <a:p>
            <a:pPr lvl="1"/>
            <a:r>
              <a:rPr lang="en-US" sz="2000" dirty="0">
                <a:highlight>
                  <a:srgbClr val="00FF00"/>
                </a:highlight>
              </a:rPr>
              <a:t>Secondary name node or backup node (runs on separate machine) </a:t>
            </a:r>
          </a:p>
          <a:p>
            <a:pPr lvl="1"/>
            <a:r>
              <a:rPr lang="en-US" sz="2000" dirty="0">
                <a:highlight>
                  <a:srgbClr val="00FF00"/>
                </a:highlight>
              </a:rPr>
              <a:t>Data node (runs on slave machine)</a:t>
            </a:r>
          </a:p>
          <a:p>
            <a:pPr marL="361950" lvl="1">
              <a:buFont typeface="Arial" pitchFamily="34" charset="0"/>
              <a:buChar char="•"/>
            </a:pPr>
            <a:r>
              <a:rPr lang="en-US" sz="2000" dirty="0"/>
              <a:t>Here the master is the name node that contains the meta data of the cluster but the processing occurs through the data nodes.</a:t>
            </a:r>
          </a:p>
          <a:p>
            <a:pPr marL="361950" lvl="1">
              <a:buFont typeface="Arial" pitchFamily="34" charset="0"/>
              <a:buChar char="•"/>
            </a:pPr>
            <a:r>
              <a:rPr lang="en-US" sz="2000" dirty="0"/>
              <a:t>The client first connect to the metadata and receive information about the data node and the next time directly connect to the data node.</a:t>
            </a:r>
          </a:p>
        </p:txBody>
      </p:sp>
      <p:pic>
        <p:nvPicPr>
          <p:cNvPr id="4098" name="Picture 2" descr="An Analysis of the Hadoop HDFS Distributed File System Architecture"/>
          <p:cNvPicPr>
            <a:picLocks noChangeAspect="1" noChangeArrowheads="1"/>
          </p:cNvPicPr>
          <p:nvPr/>
        </p:nvPicPr>
        <p:blipFill>
          <a:blip r:embed="rId2"/>
          <a:srcRect/>
          <a:stretch>
            <a:fillRect/>
          </a:stretch>
        </p:blipFill>
        <p:spPr bwMode="auto">
          <a:xfrm>
            <a:off x="1676400" y="3785419"/>
            <a:ext cx="5715000" cy="3072581"/>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Features of HDFS </a:t>
            </a:r>
            <a:br>
              <a:rPr lang="en-US" dirty="0"/>
            </a:br>
            <a:r>
              <a:rPr lang="en-IN" b="1" dirty="0"/>
              <a:t>Apache Hadoop Distributed File </a:t>
            </a:r>
            <a:r>
              <a:rPr lang="en-IN" sz="3600" b="1" dirty="0"/>
              <a:t>System</a:t>
            </a:r>
            <a:endParaRPr lang="en-US" dirty="0"/>
          </a:p>
        </p:txBody>
      </p:sp>
      <p:sp>
        <p:nvSpPr>
          <p:cNvPr id="3" name="Content Placeholder 2"/>
          <p:cNvSpPr>
            <a:spLocks noGrp="1"/>
          </p:cNvSpPr>
          <p:nvPr>
            <p:ph idx="1"/>
          </p:nvPr>
        </p:nvSpPr>
        <p:spPr/>
        <p:txBody>
          <a:bodyPr/>
          <a:lstStyle/>
          <a:p>
            <a:r>
              <a:rPr lang="en-US" dirty="0"/>
              <a:t>Durability</a:t>
            </a:r>
          </a:p>
          <a:p>
            <a:r>
              <a:rPr lang="en-US" dirty="0"/>
              <a:t>Placement Policy</a:t>
            </a:r>
          </a:p>
          <a:p>
            <a:r>
              <a:rPr lang="en-US" dirty="0" smtClean="0"/>
              <a:t>Load </a:t>
            </a:r>
            <a:r>
              <a:rPr lang="en-US" dirty="0"/>
              <a:t>balancing </a:t>
            </a:r>
          </a:p>
          <a:p>
            <a:r>
              <a:rPr lang="en-US" dirty="0"/>
              <a:t>Data integrity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7CEF-D944-72CA-F11F-1D924B69372E}"/>
              </a:ext>
            </a:extLst>
          </p:cNvPr>
          <p:cNvSpPr>
            <a:spLocks noGrp="1"/>
          </p:cNvSpPr>
          <p:nvPr>
            <p:ph type="title"/>
          </p:nvPr>
        </p:nvSpPr>
        <p:spPr/>
        <p:txBody>
          <a:bodyPr/>
          <a:lstStyle/>
          <a:p>
            <a:r>
              <a:rPr lang="en-IN" dirty="0"/>
              <a:t>Apache Hadoop</a:t>
            </a:r>
          </a:p>
        </p:txBody>
      </p:sp>
      <p:sp>
        <p:nvSpPr>
          <p:cNvPr id="3" name="Content Placeholder 2">
            <a:extLst>
              <a:ext uri="{FF2B5EF4-FFF2-40B4-BE49-F238E27FC236}">
                <a16:creationId xmlns:a16="http://schemas.microsoft.com/office/drawing/2014/main" id="{57A91203-FF33-3342-36B1-F51DFCBA5CAD}"/>
              </a:ext>
            </a:extLst>
          </p:cNvPr>
          <p:cNvSpPr>
            <a:spLocks noGrp="1"/>
          </p:cNvSpPr>
          <p:nvPr>
            <p:ph idx="1"/>
          </p:nvPr>
        </p:nvSpPr>
        <p:spPr/>
        <p:txBody>
          <a:bodyPr/>
          <a:lstStyle/>
          <a:p>
            <a:pPr algn="just"/>
            <a:r>
              <a:rPr lang="en-IN" dirty="0"/>
              <a:t>Apache Hadoop is a collection of open-source software utilities that facilitates using a network of many computers to solve problems involving massive amounts of data and computation. It provides a software framework for distributed storage and processing of big data using the MapReduce programming model. </a:t>
            </a:r>
          </a:p>
        </p:txBody>
      </p:sp>
    </p:spTree>
    <p:extLst>
      <p:ext uri="{BB962C8B-B14F-4D97-AF65-F5344CB8AC3E}">
        <p14:creationId xmlns:p14="http://schemas.microsoft.com/office/powerpoint/2010/main" val="1776211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9" name="Picture 1" descr="C:\Users\MV\Downloads\WhatsApp Image 2023-04-17 at 11.37.12 PM.jpeg"/>
          <p:cNvPicPr>
            <a:picLocks noChangeAspect="1" noChangeArrowheads="1"/>
          </p:cNvPicPr>
          <p:nvPr/>
        </p:nvPicPr>
        <p:blipFill>
          <a:blip r:embed="rId2"/>
          <a:srcRect/>
          <a:stretch>
            <a:fillRect/>
          </a:stretch>
        </p:blipFill>
        <p:spPr bwMode="auto">
          <a:xfrm rot="16200000">
            <a:off x="1388837" y="-762976"/>
            <a:ext cx="6290125" cy="83058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smtClean="0"/>
              <a:t>1. What </a:t>
            </a:r>
            <a:r>
              <a:rPr lang="en-GB" dirty="0"/>
              <a:t>is the typical use case for Google File System (GFS)?</a:t>
            </a:r>
          </a:p>
          <a:p>
            <a:pPr marL="514350" indent="-514350">
              <a:buAutoNum type="alphaUcParenR"/>
            </a:pPr>
            <a:r>
              <a:rPr lang="en-GB" dirty="0" smtClean="0"/>
              <a:t>Real-time </a:t>
            </a:r>
            <a:r>
              <a:rPr lang="en-GB" dirty="0"/>
              <a:t>video streaming </a:t>
            </a:r>
            <a:endParaRPr lang="en-GB" dirty="0"/>
          </a:p>
          <a:p>
            <a:pPr marL="514350" indent="-514350">
              <a:buAutoNum type="alphaUcParenR"/>
            </a:pPr>
            <a:r>
              <a:rPr lang="en-GB" dirty="0" smtClean="0"/>
              <a:t> </a:t>
            </a:r>
            <a:r>
              <a:rPr lang="en-GB" dirty="0"/>
              <a:t>Storing and processing large files like log </a:t>
            </a:r>
            <a:r>
              <a:rPr lang="en-GB" dirty="0" smtClean="0"/>
              <a:t>data</a:t>
            </a:r>
          </a:p>
          <a:p>
            <a:pPr marL="514350" indent="-514350">
              <a:buAutoNum type="alphaUcParenR"/>
            </a:pPr>
            <a:r>
              <a:rPr lang="en-GB" dirty="0" smtClean="0"/>
              <a:t>Hosting </a:t>
            </a:r>
            <a:r>
              <a:rPr lang="en-GB" dirty="0"/>
              <a:t>web </a:t>
            </a:r>
            <a:r>
              <a:rPr lang="en-GB" dirty="0" smtClean="0"/>
              <a:t>applications</a:t>
            </a:r>
          </a:p>
          <a:p>
            <a:pPr marL="514350" indent="-514350">
              <a:buAutoNum type="alphaUcParenR"/>
            </a:pPr>
            <a:r>
              <a:rPr lang="en-GB" dirty="0" smtClean="0"/>
              <a:t>Email </a:t>
            </a:r>
            <a:r>
              <a:rPr lang="en-GB" dirty="0"/>
              <a:t>communication</a:t>
            </a:r>
          </a:p>
          <a:p>
            <a:endParaRPr lang="en-GB" dirty="0"/>
          </a:p>
        </p:txBody>
      </p:sp>
    </p:spTree>
    <p:extLst>
      <p:ext uri="{BB962C8B-B14F-4D97-AF65-F5344CB8AC3E}">
        <p14:creationId xmlns:p14="http://schemas.microsoft.com/office/powerpoint/2010/main" val="2262550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2. What </a:t>
            </a:r>
            <a:r>
              <a:rPr lang="en-GB" dirty="0"/>
              <a:t>is the primary purpose of Google File System (GFS) and Hadoop Distributed File System (HDFS)?</a:t>
            </a:r>
          </a:p>
          <a:p>
            <a:pPr marL="514350" indent="-514350">
              <a:buAutoNum type="alphaUcParenR"/>
            </a:pPr>
            <a:r>
              <a:rPr lang="en-GB" dirty="0" smtClean="0"/>
              <a:t>Real-time </a:t>
            </a:r>
            <a:r>
              <a:rPr lang="en-GB" dirty="0"/>
              <a:t>data processing </a:t>
            </a:r>
            <a:endParaRPr lang="en-GB" dirty="0"/>
          </a:p>
          <a:p>
            <a:pPr marL="514350" indent="-514350">
              <a:buAutoNum type="alphaUcParenR"/>
            </a:pPr>
            <a:r>
              <a:rPr lang="en-GB" dirty="0" smtClean="0"/>
              <a:t>High-performance </a:t>
            </a:r>
            <a:r>
              <a:rPr lang="en-GB" dirty="0"/>
              <a:t>computing </a:t>
            </a:r>
            <a:endParaRPr lang="en-GB" dirty="0"/>
          </a:p>
          <a:p>
            <a:pPr marL="514350" indent="-514350">
              <a:buAutoNum type="alphaUcParenR"/>
            </a:pPr>
            <a:r>
              <a:rPr lang="en-GB" dirty="0" smtClean="0"/>
              <a:t>Distributed </a:t>
            </a:r>
            <a:r>
              <a:rPr lang="en-GB" dirty="0"/>
              <a:t>storage and data </a:t>
            </a:r>
            <a:r>
              <a:rPr lang="en-GB" dirty="0" smtClean="0"/>
              <a:t>processing</a:t>
            </a:r>
          </a:p>
          <a:p>
            <a:pPr marL="514350" indent="-514350">
              <a:buAutoNum type="alphaUcParenR"/>
            </a:pPr>
            <a:r>
              <a:rPr lang="en-GB" dirty="0" smtClean="0"/>
              <a:t>Data </a:t>
            </a:r>
            <a:r>
              <a:rPr lang="en-GB" dirty="0"/>
              <a:t>encryption and security</a:t>
            </a:r>
          </a:p>
        </p:txBody>
      </p:sp>
    </p:spTree>
    <p:extLst>
      <p:ext uri="{BB962C8B-B14F-4D97-AF65-F5344CB8AC3E}">
        <p14:creationId xmlns:p14="http://schemas.microsoft.com/office/powerpoint/2010/main" val="242784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Operation Model for Cloud Database</a:t>
            </a:r>
            <a:r>
              <a:rPr lang="en-US" dirty="0"/>
              <a:t/>
            </a:r>
            <a:br>
              <a:rPr lang="en-US" dirty="0"/>
            </a:br>
            <a:endParaRPr lang="en-US" dirty="0"/>
          </a:p>
        </p:txBody>
      </p:sp>
      <p:sp>
        <p:nvSpPr>
          <p:cNvPr id="5" name="Content Placeholder 4"/>
          <p:cNvSpPr>
            <a:spLocks noGrp="1"/>
          </p:cNvSpPr>
          <p:nvPr>
            <p:ph idx="1"/>
          </p:nvPr>
        </p:nvSpPr>
        <p:spPr/>
        <p:txBody>
          <a:bodyPr>
            <a:normAutofit fontScale="62500" lnSpcReduction="20000"/>
          </a:bodyPr>
          <a:lstStyle/>
          <a:p>
            <a:pPr>
              <a:buNone/>
            </a:pPr>
            <a:r>
              <a:rPr lang="en-US" dirty="0"/>
              <a:t>There are two primary methods to run a database on a cloud platform:</a:t>
            </a:r>
          </a:p>
          <a:p>
            <a:pPr>
              <a:buNone/>
            </a:pPr>
            <a:endParaRPr lang="en-US" dirty="0"/>
          </a:p>
          <a:p>
            <a:pPr algn="just"/>
            <a:r>
              <a:rPr lang="en-US" sz="3800" b="1" dirty="0"/>
              <a:t>Virtual Machine image</a:t>
            </a:r>
            <a:r>
              <a:rPr lang="en-US" b="1" dirty="0"/>
              <a:t>:</a:t>
            </a:r>
            <a:r>
              <a:rPr lang="en-US" dirty="0"/>
              <a:t> Cloud platforms allow users to purchase virtual-machine instances for a limited time, and one can run a database on such virtual machines. Users can either upload their own machine image with a database installed on it, or use ready-made machine images that already include an optimized installation of a database.</a:t>
            </a:r>
            <a:endParaRPr lang="en-US" baseline="30000" dirty="0"/>
          </a:p>
          <a:p>
            <a:pPr algn="just">
              <a:buNone/>
            </a:pPr>
            <a:endParaRPr lang="en-US" baseline="30000" dirty="0"/>
          </a:p>
          <a:p>
            <a:pPr algn="just"/>
            <a:r>
              <a:rPr lang="en-US" sz="3800" b="1" dirty="0"/>
              <a:t>Database-as-a-service (</a:t>
            </a:r>
            <a:r>
              <a:rPr lang="en-US" sz="3800" b="1" dirty="0" err="1"/>
              <a:t>DBaaS</a:t>
            </a:r>
            <a:r>
              <a:rPr lang="en-US" sz="3800" b="1" dirty="0"/>
              <a:t>): </a:t>
            </a:r>
            <a:r>
              <a:rPr lang="en-US" dirty="0"/>
              <a:t>With a database as a service model, users pay fees to a cloud provider for services and computing resources, reducing the amount of money and effort needed to develop and manage </a:t>
            </a:r>
            <a:r>
              <a:rPr lang="en-US" dirty="0" err="1"/>
              <a:t>databases.Users</a:t>
            </a:r>
            <a:r>
              <a:rPr lang="en-US" dirty="0"/>
              <a:t> are given tools to create and manage database instances, and control users. Some cloud providers also offer tools to manage database structures and data. Many cloud providers offer both relational (Amazon RDS, SQL Server) and </a:t>
            </a:r>
            <a:r>
              <a:rPr lang="en-US" dirty="0" err="1"/>
              <a:t>NoSQL</a:t>
            </a:r>
            <a:r>
              <a:rPr lang="en-US" dirty="0"/>
              <a:t> (</a:t>
            </a:r>
            <a:r>
              <a:rPr lang="en-US" dirty="0" err="1"/>
              <a:t>MongoDB</a:t>
            </a:r>
            <a:r>
              <a:rPr lang="en-US" dirty="0"/>
              <a:t>, Amazon </a:t>
            </a:r>
            <a:r>
              <a:rPr lang="en-US" dirty="0" err="1"/>
              <a:t>DynamoDB</a:t>
            </a:r>
            <a:r>
              <a:rPr lang="en-US" dirty="0"/>
              <a:t>) databases. This is a type of software as a service (</a:t>
            </a:r>
            <a:r>
              <a:rPr lang="en-US" dirty="0" err="1"/>
              <a:t>SaaS</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3. </a:t>
            </a:r>
            <a:r>
              <a:rPr lang="en-GB" dirty="0"/>
              <a:t>Hadoop Distributed File System (HDFS) uses a master-slave architecture. What is the name of the master node in HDFS?</a:t>
            </a:r>
          </a:p>
          <a:p>
            <a:pPr marL="514350" indent="-514350">
              <a:buAutoNum type="alphaUcParenR"/>
            </a:pPr>
            <a:r>
              <a:rPr lang="en-GB" dirty="0" smtClean="0"/>
              <a:t>JobTracker </a:t>
            </a:r>
            <a:r>
              <a:rPr lang="en-GB" dirty="0"/>
              <a:t>B) NameNode C) DataNode </a:t>
            </a:r>
            <a:endParaRPr lang="en-GB" dirty="0" smtClean="0"/>
          </a:p>
          <a:p>
            <a:pPr marL="0" indent="0">
              <a:buNone/>
            </a:pPr>
            <a:r>
              <a:rPr lang="en-GB" dirty="0" smtClean="0"/>
              <a:t>D</a:t>
            </a:r>
            <a:r>
              <a:rPr lang="en-GB" dirty="0"/>
              <a:t>) ResourceManager</a:t>
            </a:r>
          </a:p>
          <a:p>
            <a:pPr marL="0" indent="0">
              <a:buNone/>
            </a:pPr>
            <a:endParaRPr lang="en-GB" dirty="0"/>
          </a:p>
        </p:txBody>
      </p:sp>
    </p:spTree>
    <p:extLst>
      <p:ext uri="{BB962C8B-B14F-4D97-AF65-F5344CB8AC3E}">
        <p14:creationId xmlns:p14="http://schemas.microsoft.com/office/powerpoint/2010/main" val="1910630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4. </a:t>
            </a:r>
            <a:r>
              <a:rPr lang="en-GB" dirty="0"/>
              <a:t>In Hadoop Distributed File System (HDFS), data blocks are replicated across multiple DataNodes. What is the default replication factor in HDFS?</a:t>
            </a:r>
          </a:p>
          <a:p>
            <a:pPr marL="514350" indent="-514350">
              <a:buAutoNum type="alphaUcParenR"/>
            </a:pPr>
            <a:r>
              <a:rPr lang="en-GB" dirty="0" smtClean="0"/>
              <a:t>1 </a:t>
            </a:r>
          </a:p>
          <a:p>
            <a:pPr marL="514350" indent="-514350">
              <a:buAutoNum type="alphaUcParenR"/>
            </a:pPr>
            <a:r>
              <a:rPr lang="en-GB" dirty="0" smtClean="0"/>
              <a:t>2 </a:t>
            </a:r>
          </a:p>
          <a:p>
            <a:pPr marL="514350" indent="-514350">
              <a:buAutoNum type="alphaUcParenR"/>
            </a:pPr>
            <a:r>
              <a:rPr lang="en-GB" dirty="0" smtClean="0"/>
              <a:t>3 </a:t>
            </a:r>
          </a:p>
          <a:p>
            <a:pPr marL="514350" indent="-514350">
              <a:buAutoNum type="alphaUcParenR"/>
            </a:pPr>
            <a:r>
              <a:rPr lang="en-GB" dirty="0" smtClean="0"/>
              <a:t>4</a:t>
            </a:r>
            <a:endParaRPr lang="en-GB" dirty="0"/>
          </a:p>
          <a:p>
            <a:pPr marL="0" indent="0">
              <a:buNone/>
            </a:pPr>
            <a:endParaRPr lang="en-GB" dirty="0"/>
          </a:p>
        </p:txBody>
      </p:sp>
    </p:spTree>
    <p:extLst>
      <p:ext uri="{BB962C8B-B14F-4D97-AF65-F5344CB8AC3E}">
        <p14:creationId xmlns:p14="http://schemas.microsoft.com/office/powerpoint/2010/main" val="931553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5. </a:t>
            </a:r>
            <a:r>
              <a:rPr lang="en-GB" dirty="0"/>
              <a:t>Which of the following best describes the primary use case for GFS and HDFS, respectively?</a:t>
            </a:r>
          </a:p>
          <a:p>
            <a:pPr marL="514350" indent="-514350">
              <a:buAutoNum type="alphaUcParenR"/>
            </a:pPr>
            <a:r>
              <a:rPr lang="en-GB" dirty="0" smtClean="0"/>
              <a:t>GFS </a:t>
            </a:r>
            <a:r>
              <a:rPr lang="en-GB" dirty="0"/>
              <a:t>is used for large-scale data analytics, while HDFS is used for web content storage. </a:t>
            </a:r>
            <a:endParaRPr lang="en-GB" dirty="0"/>
          </a:p>
          <a:p>
            <a:pPr marL="514350" indent="-514350">
              <a:buAutoNum type="alphaUcParenR"/>
            </a:pPr>
            <a:r>
              <a:rPr lang="en-GB" dirty="0" smtClean="0"/>
              <a:t>GFS </a:t>
            </a:r>
            <a:r>
              <a:rPr lang="en-GB" dirty="0"/>
              <a:t>is used for web content storage, while HDFS is used for large-scale data analytics. </a:t>
            </a:r>
            <a:endParaRPr lang="en-GB" dirty="0"/>
          </a:p>
          <a:p>
            <a:pPr marL="514350" indent="-514350">
              <a:buAutoNum type="alphaUcParenR"/>
            </a:pPr>
            <a:r>
              <a:rPr lang="en-GB" dirty="0" smtClean="0"/>
              <a:t>Both </a:t>
            </a:r>
            <a:r>
              <a:rPr lang="en-GB" dirty="0"/>
              <a:t>GFS and HDFS are commonly used for scientific </a:t>
            </a:r>
            <a:r>
              <a:rPr lang="en-GB" dirty="0" smtClean="0"/>
              <a:t>simulations.</a:t>
            </a:r>
          </a:p>
          <a:p>
            <a:pPr marL="514350" indent="-514350">
              <a:buAutoNum type="alphaUcParenR"/>
            </a:pPr>
            <a:r>
              <a:rPr lang="en-GB" dirty="0" smtClean="0"/>
              <a:t>GFS </a:t>
            </a:r>
            <a:r>
              <a:rPr lang="en-GB" dirty="0"/>
              <a:t>is optimized for online transaction processing, while HDFS is designed for online analytical processing.</a:t>
            </a:r>
          </a:p>
          <a:p>
            <a:pPr marL="0" indent="0">
              <a:buNone/>
            </a:pPr>
            <a:endParaRPr lang="en-GB" dirty="0"/>
          </a:p>
        </p:txBody>
      </p:sp>
    </p:spTree>
    <p:extLst>
      <p:ext uri="{BB962C8B-B14F-4D97-AF65-F5344CB8AC3E}">
        <p14:creationId xmlns:p14="http://schemas.microsoft.com/office/powerpoint/2010/main" val="267564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Architectural and common Characteristics</a:t>
            </a:r>
          </a:p>
        </p:txBody>
      </p:sp>
      <p:sp>
        <p:nvSpPr>
          <p:cNvPr id="3" name="Content Placeholder 2"/>
          <p:cNvSpPr>
            <a:spLocks noGrp="1"/>
          </p:cNvSpPr>
          <p:nvPr>
            <p:ph idx="1"/>
          </p:nvPr>
        </p:nvSpPr>
        <p:spPr/>
        <p:txBody>
          <a:bodyPr>
            <a:normAutofit fontScale="70000" lnSpcReduction="20000"/>
          </a:bodyPr>
          <a:lstStyle/>
          <a:p>
            <a:pPr algn="just"/>
            <a:r>
              <a:rPr lang="en-US" b="1" dirty="0"/>
              <a:t>Fast Deployment</a:t>
            </a:r>
            <a:r>
              <a:rPr lang="en-US" dirty="0"/>
              <a:t>: Cloud databases are the perfect choice when you urgently need a database, as they can be up and running in minutes. Cloud databases eliminate the need to purchase and install hardware and set up a network.</a:t>
            </a:r>
          </a:p>
          <a:p>
            <a:pPr algn="just"/>
            <a:r>
              <a:rPr lang="en-US" b="1" dirty="0"/>
              <a:t>Accessibility</a:t>
            </a:r>
            <a:r>
              <a:rPr lang="en-US" dirty="0"/>
              <a:t>: Users have quick access to cloud databases remotely through the provider's API or web interface.</a:t>
            </a:r>
          </a:p>
          <a:p>
            <a:pPr algn="just"/>
            <a:r>
              <a:rPr lang="en-US" b="1" dirty="0"/>
              <a:t>Scalability</a:t>
            </a:r>
            <a:r>
              <a:rPr lang="en-US" dirty="0"/>
              <a:t>: You can expand cloud database storage capacity without disruptions and meet the requirements. Cloud database scalability is seamless due to </a:t>
            </a:r>
            <a:r>
              <a:rPr lang="en-US" dirty="0" err="1"/>
              <a:t>DBaaS</a:t>
            </a:r>
            <a:r>
              <a:rPr lang="en-US" dirty="0"/>
              <a:t> implementation, which is a major benefit for growing businesses with limited resources.</a:t>
            </a:r>
          </a:p>
          <a:p>
            <a:pPr algn="just"/>
            <a:r>
              <a:rPr lang="en-US" b="1" dirty="0"/>
              <a:t>Disaster Recovery</a:t>
            </a:r>
            <a:r>
              <a:rPr lang="en-US" dirty="0"/>
              <a:t>: Data backups are regularly performed on cloud databases and kept on remote servers. These backups enable a business to stay online in cases of natural disasters, equipment failure, etc.</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algn="just"/>
            <a:r>
              <a:rPr lang="en-US" b="1" dirty="0"/>
              <a:t>Lower Hardware Costs</a:t>
            </a:r>
            <a:r>
              <a:rPr lang="en-US" dirty="0"/>
              <a:t>: Cloud database service providers supply the infrastructure and perform database maintenance. Hence, companies invest less in hardware and have fewer IT engineers for database maintenance.</a:t>
            </a:r>
          </a:p>
          <a:p>
            <a:pPr algn="just"/>
            <a:r>
              <a:rPr lang="en-US" b="1" dirty="0"/>
              <a:t>Value for Money</a:t>
            </a:r>
            <a:r>
              <a:rPr lang="en-US" dirty="0"/>
              <a:t>: Many </a:t>
            </a:r>
            <a:r>
              <a:rPr lang="en-US" dirty="0" err="1"/>
              <a:t>DBaaS</a:t>
            </a:r>
            <a:r>
              <a:rPr lang="en-US" dirty="0"/>
              <a:t> solutions are available in multiple configurations, allowing companies only to pay for what they use and turn off services when they don't need them. Cloud databases also save money by not requiring operational costs or expensive upgrades.</a:t>
            </a:r>
          </a:p>
          <a:p>
            <a:pPr algn="just"/>
            <a:r>
              <a:rPr lang="en-US" b="1" dirty="0"/>
              <a:t>Latest Tech</a:t>
            </a:r>
            <a:r>
              <a:rPr lang="en-US" dirty="0"/>
              <a:t>: Cloud database providers upgrade infrastructure and keep it updated with new tech. This brings significant savings as companies don't have to allocate funds on new tech or staff training.</a:t>
            </a:r>
          </a:p>
          <a:p>
            <a:pPr algn="just"/>
            <a:r>
              <a:rPr lang="en-US" b="1" dirty="0"/>
              <a:t>Security</a:t>
            </a:r>
            <a:r>
              <a:rPr lang="en-US" dirty="0"/>
              <a:t>: Most cloud database providers encrypt data and invest in the best cloud security solutions to keep the databases safe. </a:t>
            </a:r>
            <a:r>
              <a:rPr lang="en-US" dirty="0" smtClean="0"/>
              <a:t>Since </a:t>
            </a:r>
            <a:r>
              <a:rPr lang="en-US" dirty="0"/>
              <a:t>cloud database providers use automation to enforce the best security practices, there is less room for human error compared to using on-premises databases.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Database Vendors</a:t>
            </a:r>
          </a:p>
        </p:txBody>
      </p:sp>
      <p:sp>
        <p:nvSpPr>
          <p:cNvPr id="3" name="Content Placeholder 2"/>
          <p:cNvSpPr>
            <a:spLocks noGrp="1"/>
          </p:cNvSpPr>
          <p:nvPr>
            <p:ph idx="1"/>
          </p:nvPr>
        </p:nvSpPr>
        <p:spPr/>
        <p:txBody>
          <a:bodyPr>
            <a:normAutofit/>
          </a:bodyPr>
          <a:lstStyle/>
          <a:p>
            <a:r>
              <a:rPr lang="en-US" dirty="0"/>
              <a:t>Microsoft Azure</a:t>
            </a:r>
          </a:p>
          <a:p>
            <a:r>
              <a:rPr lang="en-US" dirty="0"/>
              <a:t>Amazon Web Service (AWS)</a:t>
            </a:r>
          </a:p>
          <a:p>
            <a:r>
              <a:rPr lang="en-US" dirty="0"/>
              <a:t>Oracle</a:t>
            </a:r>
          </a:p>
          <a:p>
            <a:r>
              <a:rPr lang="en-US" dirty="0"/>
              <a:t>Google Cloud</a:t>
            </a:r>
          </a:p>
          <a:p>
            <a:r>
              <a:rPr lang="en-US" dirty="0" err="1"/>
              <a:t>Rackspace</a:t>
            </a:r>
            <a:r>
              <a:rPr lang="en-US" dirty="0"/>
              <a:t/>
            </a:r>
            <a:br>
              <a:rPr lang="en-US" dirty="0"/>
            </a:br>
            <a:r>
              <a:rPr lang="en-US" dirty="0"/>
              <a:t/>
            </a:r>
            <a:br>
              <a:rPr lang="en-US" dirty="0"/>
            </a:br>
            <a:r>
              <a:rPr lang="en-US" dirty="0"/>
              <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Cloud database</a:t>
            </a:r>
            <a:endParaRPr lang="en-US" dirty="0"/>
          </a:p>
        </p:txBody>
      </p:sp>
      <p:sp>
        <p:nvSpPr>
          <p:cNvPr id="3" name="Content Placeholder 2"/>
          <p:cNvSpPr>
            <a:spLocks noGrp="1"/>
          </p:cNvSpPr>
          <p:nvPr>
            <p:ph idx="1"/>
          </p:nvPr>
        </p:nvSpPr>
        <p:spPr/>
        <p:txBody>
          <a:bodyPr/>
          <a:lstStyle/>
          <a:p>
            <a:pPr algn="just"/>
            <a:r>
              <a:rPr lang="en-US" dirty="0"/>
              <a:t>It is also important to differentiate between cloud databases that are </a:t>
            </a:r>
            <a:r>
              <a:rPr lang="en-US" dirty="0">
                <a:highlight>
                  <a:srgbClr val="00FF00"/>
                </a:highlight>
              </a:rPr>
              <a:t>relational as opposed to non-relational or </a:t>
            </a:r>
            <a:r>
              <a:rPr lang="en-US" dirty="0" err="1">
                <a:highlight>
                  <a:srgbClr val="00FF00"/>
                </a:highlight>
              </a:rPr>
              <a:t>NoSQL</a:t>
            </a:r>
            <a:r>
              <a:rPr lang="en-US" dirty="0">
                <a:highlight>
                  <a:srgbClr val="00FF00"/>
                </a:highlight>
              </a:rPr>
              <a:t>.</a:t>
            </a:r>
          </a:p>
          <a:p>
            <a:pPr algn="just"/>
            <a:r>
              <a:rPr lang="en-US" dirty="0"/>
              <a:t>The details of each type of cloud database are discussed in the following subsections:</a:t>
            </a:r>
          </a:p>
          <a:p>
            <a:pPr lvl="1" algn="just"/>
            <a:r>
              <a:rPr lang="en-US" dirty="0">
                <a:highlight>
                  <a:srgbClr val="00FF00"/>
                </a:highlight>
              </a:rPr>
              <a:t>Cloud Relational Databases </a:t>
            </a:r>
          </a:p>
          <a:p>
            <a:pPr lvl="1" algn="just"/>
            <a:r>
              <a:rPr lang="en-US" dirty="0">
                <a:highlight>
                  <a:srgbClr val="00FF00"/>
                </a:highlight>
              </a:rPr>
              <a:t>Cloud </a:t>
            </a:r>
            <a:r>
              <a:rPr lang="en-US" dirty="0" err="1">
                <a:highlight>
                  <a:srgbClr val="00FF00"/>
                </a:highlight>
              </a:rPr>
              <a:t>NoSQL</a:t>
            </a:r>
            <a:r>
              <a:rPr lang="en-US" dirty="0">
                <a:highlight>
                  <a:srgbClr val="00FF00"/>
                </a:highlight>
              </a:rPr>
              <a:t> Databases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Cloud Relational Database</a:t>
            </a:r>
          </a:p>
        </p:txBody>
      </p:sp>
      <p:sp>
        <p:nvSpPr>
          <p:cNvPr id="3" name="Content Placeholder 2"/>
          <p:cNvSpPr>
            <a:spLocks noGrp="1"/>
          </p:cNvSpPr>
          <p:nvPr>
            <p:ph idx="1"/>
          </p:nvPr>
        </p:nvSpPr>
        <p:spPr/>
        <p:txBody>
          <a:bodyPr>
            <a:normAutofit/>
          </a:bodyPr>
          <a:lstStyle/>
          <a:p>
            <a:pPr algn="just"/>
            <a:r>
              <a:rPr lang="en-US" b="1" dirty="0"/>
              <a:t>Microsoft Azure: </a:t>
            </a:r>
            <a:r>
              <a:rPr lang="en-US" dirty="0"/>
              <a:t>Microsoft Azure cloud database is one of the most popular and globally widespread cloud platforms. It offers computing, networking, databases, analytics, AI, and </a:t>
            </a:r>
            <a:r>
              <a:rPr lang="en-US" dirty="0" err="1"/>
              <a:t>IoT</a:t>
            </a:r>
            <a:r>
              <a:rPr lang="en-US" dirty="0"/>
              <a:t> services. The public cloud computing platform from Microsoft offers various solutions, including Infrastructure as a Service (</a:t>
            </a:r>
            <a:r>
              <a:rPr lang="en-US" b="1" dirty="0" err="1"/>
              <a:t>IaaS</a:t>
            </a:r>
            <a:r>
              <a:rPr lang="en-US" dirty="0"/>
              <a:t>), Platform as a </a:t>
            </a:r>
            <a:r>
              <a:rPr lang="en-US" dirty="0" err="1"/>
              <a:t>Serice</a:t>
            </a:r>
            <a:r>
              <a:rPr lang="en-US" dirty="0"/>
              <a:t> (</a:t>
            </a:r>
            <a:r>
              <a:rPr lang="en-US" b="1" dirty="0" err="1"/>
              <a:t>PaaS</a:t>
            </a:r>
            <a:r>
              <a:rPr lang="en-US" dirty="0"/>
              <a:t>), and Software as a Service (</a:t>
            </a:r>
            <a:r>
              <a:rPr lang="en-US" b="1" dirty="0" err="1"/>
              <a:t>SaaS</a:t>
            </a:r>
            <a:r>
              <a:rPr lang="en-US" dirty="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9763</TotalTime>
  <Words>2670</Words>
  <Application>Microsoft Office PowerPoint</Application>
  <PresentationFormat>On-screen Show (4:3)</PresentationFormat>
  <Paragraphs>170</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Unit-5</vt:lpstr>
      <vt:lpstr>Contents</vt:lpstr>
      <vt:lpstr>Cloud Database</vt:lpstr>
      <vt:lpstr> Operation Model for Cloud Database </vt:lpstr>
      <vt:lpstr> Architectural and common Characteristics</vt:lpstr>
      <vt:lpstr>PowerPoint Presentation</vt:lpstr>
      <vt:lpstr>Cloud Database Vendors</vt:lpstr>
      <vt:lpstr>Types of Cloud database</vt:lpstr>
      <vt:lpstr>Cloud Relational Database</vt:lpstr>
      <vt:lpstr>PowerPoint Presentation</vt:lpstr>
      <vt:lpstr>PowerPoint Presentation</vt:lpstr>
      <vt:lpstr>PowerPoint Presentation</vt:lpstr>
      <vt:lpstr>PowerPoint Presentation</vt:lpstr>
      <vt:lpstr>PowerPoint Presentation</vt:lpstr>
      <vt:lpstr>Cloud NoSQL Databases</vt:lpstr>
      <vt:lpstr>Types of NoSQL Database</vt:lpstr>
      <vt:lpstr>Key Value Pair</vt:lpstr>
      <vt:lpstr>Document based store</vt:lpstr>
      <vt:lpstr>Column based datastore</vt:lpstr>
      <vt:lpstr>Graph based Store</vt:lpstr>
      <vt:lpstr>Most popular and widely adopted NoSQL Database</vt:lpstr>
      <vt:lpstr>PowerPoint Presentation</vt:lpstr>
      <vt:lpstr>PowerPoint Presentation</vt:lpstr>
      <vt:lpstr>PowerPoint Presentation</vt:lpstr>
      <vt:lpstr>PowerPoint Presentation</vt:lpstr>
      <vt:lpstr>PowerPoint Presentation</vt:lpstr>
      <vt:lpstr>Cloud File Systems</vt:lpstr>
      <vt:lpstr>PowerPoint Presentation</vt:lpstr>
      <vt:lpstr>Concept of GFS (Google file system) </vt:lpstr>
      <vt:lpstr>Details of components of GFS</vt:lpstr>
      <vt:lpstr>PowerPoint Presentation</vt:lpstr>
      <vt:lpstr>HDFS</vt:lpstr>
      <vt:lpstr>PowerPoint Presentation</vt:lpstr>
      <vt:lpstr>Architecture of HDFS Apache Hadoop Distributed File System</vt:lpstr>
      <vt:lpstr>Features of HDFS  Apache Hadoop Distributed File System</vt:lpstr>
      <vt:lpstr>Apache Hadoop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Aarti</dc:creator>
  <cp:lastModifiedBy>tamana paula</cp:lastModifiedBy>
  <cp:revision>77</cp:revision>
  <dcterms:created xsi:type="dcterms:W3CDTF">2006-08-16T00:00:00Z</dcterms:created>
  <dcterms:modified xsi:type="dcterms:W3CDTF">2023-11-06T16:49:24Z</dcterms:modified>
</cp:coreProperties>
</file>