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307" r:id="rId2"/>
    <p:sldId id="323" r:id="rId3"/>
    <p:sldId id="324" r:id="rId4"/>
    <p:sldId id="325" r:id="rId5"/>
    <p:sldId id="326" r:id="rId6"/>
    <p:sldId id="327" r:id="rId7"/>
    <p:sldId id="328" r:id="rId8"/>
    <p:sldId id="329" r:id="rId9"/>
    <p:sldId id="344" r:id="rId10"/>
    <p:sldId id="330" r:id="rId11"/>
    <p:sldId id="331" r:id="rId12"/>
    <p:sldId id="334" r:id="rId13"/>
    <p:sldId id="335" r:id="rId14"/>
    <p:sldId id="336" r:id="rId15"/>
    <p:sldId id="339" r:id="rId16"/>
    <p:sldId id="340" r:id="rId17"/>
    <p:sldId id="341" r:id="rId18"/>
    <p:sldId id="342" r:id="rId19"/>
    <p:sldId id="343" r:id="rId20"/>
    <p:sldId id="345" r:id="rId21"/>
    <p:sldId id="332" r:id="rId22"/>
    <p:sldId id="333"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BB5"/>
    <a:srgbClr val="FF0066"/>
    <a:srgbClr val="5E02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9064" autoAdjust="0"/>
  </p:normalViewPr>
  <p:slideViewPr>
    <p:cSldViewPr>
      <p:cViewPr>
        <p:scale>
          <a:sx n="66" d="100"/>
          <a:sy n="66" d="100"/>
        </p:scale>
        <p:origin x="-1264" y="-1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89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435CEF96-7144-4BD6-9421-B7C787267BF8}" type="datetimeFigureOut">
              <a:rPr lang="en-US" smtClean="0"/>
              <a:pPr/>
              <a:t>8/14/2023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D4CA5A1F-F3B2-4AA5-A411-072B8A7D399D}" type="slidenum">
              <a:rPr lang="en-US" smtClean="0"/>
              <a:pPr/>
              <a:t>‹#›</a:t>
            </a:fld>
            <a:endParaRPr lang="en-US"/>
          </a:p>
        </p:txBody>
      </p:sp>
    </p:spTree>
    <p:extLst>
      <p:ext uri="{BB962C8B-B14F-4D97-AF65-F5344CB8AC3E}">
        <p14:creationId xmlns:p14="http://schemas.microsoft.com/office/powerpoint/2010/main" val="157785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DA4FDD9-7600-49B1-A0B2-66895FE6A8E1}"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333019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313084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233068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63351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4FDD9-7600-49B1-A0B2-66895FE6A8E1}"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30084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A4FDD9-7600-49B1-A0B2-66895FE6A8E1}"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244169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A4FDD9-7600-49B1-A0B2-66895FE6A8E1}"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82170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A4FDD9-7600-49B1-A0B2-66895FE6A8E1}"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343416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4FDD9-7600-49B1-A0B2-66895FE6A8E1}"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358088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DA4FDD9-7600-49B1-A0B2-66895FE6A8E1}"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243862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DA4FDD9-7600-49B1-A0B2-66895FE6A8E1}"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extLst>
      <p:ext uri="{BB962C8B-B14F-4D97-AF65-F5344CB8AC3E}">
        <p14:creationId xmlns:p14="http://schemas.microsoft.com/office/powerpoint/2010/main" val="407473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A4FDD9-7600-49B1-A0B2-66895FE6A8E1}" type="datetimeFigureOut">
              <a:rPr lang="en-US" smtClean="0"/>
              <a:pPr/>
              <a:t>8/14/2023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EB4AB5-5D31-4FC7-A991-7FAF685AB1D5}" type="slidenum">
              <a:rPr lang="en-US" smtClean="0"/>
              <a:pPr/>
              <a:t>‹#›</a:t>
            </a:fld>
            <a:endParaRPr lang="en-US"/>
          </a:p>
        </p:txBody>
      </p:sp>
    </p:spTree>
    <p:extLst>
      <p:ext uri="{BB962C8B-B14F-4D97-AF65-F5344CB8AC3E}">
        <p14:creationId xmlns:p14="http://schemas.microsoft.com/office/powerpoint/2010/main" val="18225084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62001"/>
            <a:ext cx="9144000" cy="493981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solidFill>
                  <a:srgbClr val="FF0000"/>
                </a:solidFill>
                <a:latin typeface="Times New Roman" pitchFamily="18" charset="0"/>
                <a:cs typeface="Times New Roman" pitchFamily="18" charset="0"/>
              </a:rPr>
              <a:t>UNIT – I, PART </a:t>
            </a:r>
            <a:r>
              <a:rPr lang="en-US" sz="4000">
                <a:solidFill>
                  <a:srgbClr val="FF0000"/>
                </a:solidFill>
                <a:latin typeface="Times New Roman" pitchFamily="18" charset="0"/>
                <a:cs typeface="Times New Roman" pitchFamily="18" charset="0"/>
              </a:rPr>
              <a:t>- C</a:t>
            </a:r>
            <a:endParaRPr lang="en-US" sz="4000" dirty="0">
              <a:solidFill>
                <a:srgbClr val="FF0000"/>
              </a:solidFill>
              <a:latin typeface="Times New Roman" pitchFamily="18" charset="0"/>
              <a:cs typeface="Times New Roman" pitchFamily="18" charset="0"/>
            </a:endParaRPr>
          </a:p>
          <a:p>
            <a:pPr algn="ctr"/>
            <a:r>
              <a:rPr lang="en-US" sz="3500" dirty="0">
                <a:latin typeface="Times New Roman" pitchFamily="18" charset="0"/>
                <a:cs typeface="Times New Roman" pitchFamily="18" charset="0"/>
              </a:rPr>
              <a:t>OVERVIEW OF DISTRIBUTED COMPUTING</a:t>
            </a: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a:p>
            <a:pPr algn="ctr"/>
            <a:endParaRPr lang="en-US" sz="4000" dirty="0">
              <a:latin typeface="Times New Roman" pitchFamily="18" charset="0"/>
              <a:cs typeface="Times New Roman" pitchFamily="18" charset="0"/>
            </a:endParaRPr>
          </a:p>
        </p:txBody>
      </p:sp>
      <p:sp>
        <p:nvSpPr>
          <p:cNvPr id="8" name="Slide Number Placeholder 5"/>
          <p:cNvSpPr txBox="1">
            <a:spLocks/>
          </p:cNvSpPr>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a:t>
            </a:fld>
            <a:endParaRPr lang="en-US" sz="2000" b="1" dirty="0">
              <a:solidFill>
                <a:srgbClr val="FFFF00"/>
              </a:solidFill>
              <a:latin typeface="Times New Roman" pitchFamily="18" charset="0"/>
              <a:cs typeface="Times New Roman" pitchFamily="18" charset="0"/>
            </a:endParaRPr>
          </a:p>
        </p:txBody>
      </p:sp>
      <p:sp>
        <p:nvSpPr>
          <p:cNvPr id="9" name="TextBox 8"/>
          <p:cNvSpPr txBox="1"/>
          <p:nvPr/>
        </p:nvSpPr>
        <p:spPr>
          <a:xfrm>
            <a:off x="106680" y="4012646"/>
            <a:ext cx="9144000" cy="1680460"/>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b="1" dirty="0">
                <a:solidFill>
                  <a:srgbClr val="C00000"/>
                </a:solidFill>
                <a:latin typeface="Times New Roman" pitchFamily="18" charset="0"/>
                <a:cs typeface="Times New Roman" pitchFamily="18" charset="0"/>
              </a:rPr>
              <a:t>Preferred Text Book</a:t>
            </a:r>
          </a:p>
          <a:p>
            <a:pPr marL="231775" indent="-231775" algn="just">
              <a:lnSpc>
                <a:spcPct val="130000"/>
              </a:lnSpc>
              <a:buFont typeface="Wingdings" pitchFamily="2" charset="2"/>
              <a:buChar char="Ø"/>
            </a:pPr>
            <a:r>
              <a:rPr lang="en-US" sz="1600" b="1" dirty="0">
                <a:solidFill>
                  <a:schemeClr val="tx1"/>
                </a:solidFill>
                <a:latin typeface="Times New Roman" pitchFamily="18" charset="0"/>
                <a:cs typeface="Times New Roman" pitchFamily="18" charset="0"/>
              </a:rPr>
              <a:t>Cloud Computing Bible: Barrie </a:t>
            </a:r>
            <a:r>
              <a:rPr lang="en-US" sz="1600" b="1" dirty="0" err="1">
                <a:solidFill>
                  <a:schemeClr val="tx1"/>
                </a:solidFill>
                <a:latin typeface="Times New Roman" pitchFamily="18" charset="0"/>
                <a:cs typeface="Times New Roman" pitchFamily="18" charset="0"/>
              </a:rPr>
              <a:t>Sosinky</a:t>
            </a:r>
            <a:r>
              <a:rPr lang="en-US" sz="1600" b="1" dirty="0">
                <a:solidFill>
                  <a:schemeClr val="tx1"/>
                </a:solidFill>
                <a:latin typeface="Times New Roman" pitchFamily="18" charset="0"/>
                <a:cs typeface="Times New Roman" pitchFamily="18" charset="0"/>
              </a:rPr>
              <a:t> – 1</a:t>
            </a:r>
            <a:r>
              <a:rPr lang="en-US" sz="1600" b="1" baseline="30000" dirty="0">
                <a:solidFill>
                  <a:schemeClr val="tx1"/>
                </a:solidFill>
                <a:latin typeface="Times New Roman" pitchFamily="18" charset="0"/>
                <a:cs typeface="Times New Roman" pitchFamily="18" charset="0"/>
              </a:rPr>
              <a:t>st</a:t>
            </a:r>
            <a:r>
              <a:rPr lang="en-US" sz="1600" b="1" dirty="0">
                <a:solidFill>
                  <a:schemeClr val="tx1"/>
                </a:solidFill>
                <a:latin typeface="Times New Roman" pitchFamily="18" charset="0"/>
                <a:cs typeface="Times New Roman" pitchFamily="18" charset="0"/>
              </a:rPr>
              <a:t> Edition, Wiley India Pvt. Ltd. </a:t>
            </a:r>
          </a:p>
          <a:p>
            <a:pPr marL="231775" indent="-231775" algn="just">
              <a:lnSpc>
                <a:spcPct val="130000"/>
              </a:lnSpc>
              <a:buFont typeface="Wingdings" pitchFamily="2" charset="2"/>
              <a:buChar char="Ø"/>
            </a:pPr>
            <a:r>
              <a:rPr lang="en-US" sz="1600" b="1" dirty="0">
                <a:solidFill>
                  <a:schemeClr val="tx1"/>
                </a:solidFill>
                <a:latin typeface="Times New Roman" pitchFamily="18" charset="0"/>
                <a:cs typeface="Times New Roman" pitchFamily="18" charset="0"/>
              </a:rPr>
              <a:t>Cloud Computing: Fundamentals, Industry Approach &amp; Trends by </a:t>
            </a:r>
            <a:r>
              <a:rPr lang="en-US" sz="1600" b="1" dirty="0" err="1">
                <a:solidFill>
                  <a:schemeClr val="tx1"/>
                </a:solidFill>
                <a:latin typeface="Times New Roman" pitchFamily="18" charset="0"/>
                <a:cs typeface="Times New Roman" pitchFamily="18" charset="0"/>
              </a:rPr>
              <a:t>Rishabh</a:t>
            </a:r>
            <a:r>
              <a:rPr lang="en-US" sz="1600" b="1" dirty="0">
                <a:solidFill>
                  <a:schemeClr val="tx1"/>
                </a:solidFill>
                <a:latin typeface="Times New Roman" pitchFamily="18" charset="0"/>
                <a:cs typeface="Times New Roman" pitchFamily="18" charset="0"/>
              </a:rPr>
              <a:t> Sharma, Wiley</a:t>
            </a:r>
          </a:p>
          <a:p>
            <a:pPr marL="231775" indent="-231775" algn="just">
              <a:lnSpc>
                <a:spcPct val="130000"/>
              </a:lnSpc>
              <a:buFont typeface="Wingdings" pitchFamily="2" charset="2"/>
              <a:buChar char="Ø"/>
            </a:pPr>
            <a:r>
              <a:rPr lang="en-US" sz="1600" b="1" dirty="0">
                <a:solidFill>
                  <a:schemeClr val="tx1"/>
                </a:solidFill>
                <a:latin typeface="Times New Roman" pitchFamily="18" charset="0"/>
                <a:cs typeface="Times New Roman" pitchFamily="18" charset="0"/>
              </a:rPr>
              <a:t>Cloud Computing: Principles &amp; Paradigms by Raj Kumar Buyya, James </a:t>
            </a:r>
            <a:r>
              <a:rPr lang="en-US" sz="1600" b="1" dirty="0" err="1">
                <a:solidFill>
                  <a:schemeClr val="tx1"/>
                </a:solidFill>
                <a:latin typeface="Times New Roman" pitchFamily="18" charset="0"/>
                <a:cs typeface="Times New Roman" pitchFamily="18" charset="0"/>
              </a:rPr>
              <a:t>Broberg</a:t>
            </a:r>
            <a:r>
              <a:rPr lang="en-US" sz="1600" b="1" dirty="0">
                <a:solidFill>
                  <a:schemeClr val="tx1"/>
                </a:solidFill>
                <a:latin typeface="Times New Roman" pitchFamily="18" charset="0"/>
                <a:cs typeface="Times New Roman" pitchFamily="18" charset="0"/>
              </a:rPr>
              <a:t>, Andrzej </a:t>
            </a:r>
            <a:r>
              <a:rPr lang="en-US" sz="1600" b="1" dirty="0" err="1">
                <a:solidFill>
                  <a:schemeClr val="tx1"/>
                </a:solidFill>
                <a:latin typeface="Times New Roman" pitchFamily="18" charset="0"/>
                <a:cs typeface="Times New Roman" pitchFamily="18" charset="0"/>
              </a:rPr>
              <a:t>Goscinski</a:t>
            </a:r>
            <a:r>
              <a:rPr lang="en-US" sz="1600" b="1" dirty="0">
                <a:solidFill>
                  <a:schemeClr val="tx1"/>
                </a:solidFill>
                <a:latin typeface="Times New Roman" pitchFamily="18" charset="0"/>
                <a:cs typeface="Times New Roman" pitchFamily="18" charset="0"/>
              </a:rPr>
              <a:t>, Wiley</a:t>
            </a:r>
          </a:p>
        </p:txBody>
      </p:sp>
      <p:sp>
        <p:nvSpPr>
          <p:cNvPr id="10" name="Rectangle 9"/>
          <p:cNvSpPr/>
          <p:nvPr/>
        </p:nvSpPr>
        <p:spPr>
          <a:xfrm>
            <a:off x="4021162" y="152400"/>
            <a:ext cx="184730" cy="492443"/>
          </a:xfrm>
          <a:prstGeom prst="rect">
            <a:avLst/>
          </a:prstGeom>
        </p:spPr>
        <p:txBody>
          <a:bodyPr wrap="none">
            <a:spAutoFit/>
          </a:bodyPr>
          <a:lstStyle/>
          <a:p>
            <a:pPr algn="ctr"/>
            <a:endParaRPr lang="en-US" sz="26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1" name="Date Placeholder 10"/>
          <p:cNvSpPr>
            <a:spLocks noGrp="1"/>
          </p:cNvSpPr>
          <p:nvPr>
            <p:ph type="dt" sz="half" idx="10"/>
          </p:nvPr>
        </p:nvSpPr>
        <p:spPr>
          <a:xfrm>
            <a:off x="76200" y="838200"/>
            <a:ext cx="2133600" cy="365125"/>
          </a:xfrm>
        </p:spPr>
        <p:txBody>
          <a:bodyPr/>
          <a:lstStyle/>
          <a:p>
            <a:fld id="{8490B966-F059-4857-9826-ABD1605A5F57}" type="datetime1">
              <a:rPr lang="en-US" sz="1600" b="1" smtClean="0">
                <a:solidFill>
                  <a:srgbClr val="7030A0"/>
                </a:solidFill>
                <a:latin typeface="Times New Roman" pitchFamily="18" charset="0"/>
                <a:cs typeface="Times New Roman" pitchFamily="18" charset="0"/>
              </a:rPr>
              <a:pPr/>
              <a:t>8/14/2023</a:t>
            </a:fld>
            <a:endParaRPr lang="en-US" sz="1600" b="1" dirty="0">
              <a:solidFill>
                <a:srgbClr val="7030A0"/>
              </a:solidFill>
              <a:latin typeface="Times New Roman" pitchFamily="18" charset="0"/>
              <a:cs typeface="Times New Roman" pitchFamily="18" charset="0"/>
            </a:endParaRPr>
          </a:p>
        </p:txBody>
      </p:sp>
      <p:sp>
        <p:nvSpPr>
          <p:cNvPr id="12" name="Rectangle 11"/>
          <p:cNvSpPr/>
          <p:nvPr/>
        </p:nvSpPr>
        <p:spPr>
          <a:xfrm>
            <a:off x="1066800" y="15240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CSE 423: VIRTUALIZATION &amp; CLOUD COMPUTING</a:t>
            </a:r>
          </a:p>
        </p:txBody>
      </p:sp>
      <p:sp>
        <p:nvSpPr>
          <p:cNvPr id="3" name="TextBox 2">
            <a:extLst>
              <a:ext uri="{FF2B5EF4-FFF2-40B4-BE49-F238E27FC236}">
                <a16:creationId xmlns="" xmlns:a16="http://schemas.microsoft.com/office/drawing/2014/main" id="{487D50E6-FF2E-BCD9-E771-4E50FCDC942E}"/>
              </a:ext>
            </a:extLst>
          </p:cNvPr>
          <p:cNvSpPr txBox="1"/>
          <p:nvPr/>
        </p:nvSpPr>
        <p:spPr>
          <a:xfrm>
            <a:off x="3581400" y="2238654"/>
            <a:ext cx="4641978"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10</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5139690" cy="1894749"/>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TYPES OF PARALLELISM</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solidFill>
                  <a:srgbClr val="FF0066"/>
                </a:solidFill>
                <a:latin typeface="Times New Roman" panose="02020603050405020304" pitchFamily="18" charset="0"/>
                <a:cs typeface="Times New Roman" panose="02020603050405020304" pitchFamily="18" charset="0"/>
              </a:rPr>
              <a:t>Data Level Parallelism</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Instructions from a single stream operate concurrently on several data – Limited by non-regular data manipulation patterns and by memory bandwidth</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3" name="Picture 2">
            <a:extLst>
              <a:ext uri="{FF2B5EF4-FFF2-40B4-BE49-F238E27FC236}">
                <a16:creationId xmlns="" xmlns:a16="http://schemas.microsoft.com/office/drawing/2014/main" id="{2EFB951D-E3B1-D715-6424-FBDF06A3C249}"/>
              </a:ext>
            </a:extLst>
          </p:cNvPr>
          <p:cNvPicPr>
            <a:picLocks noChangeAspect="1"/>
          </p:cNvPicPr>
          <p:nvPr/>
        </p:nvPicPr>
        <p:blipFill>
          <a:blip r:embed="rId2"/>
          <a:stretch>
            <a:fillRect/>
          </a:stretch>
        </p:blipFill>
        <p:spPr>
          <a:xfrm>
            <a:off x="5334000" y="1107385"/>
            <a:ext cx="3774831" cy="1864415"/>
          </a:xfrm>
          <a:prstGeom prst="rect">
            <a:avLst/>
          </a:prstGeom>
        </p:spPr>
      </p:pic>
      <p:sp>
        <p:nvSpPr>
          <p:cNvPr id="4" name="TextBox 3">
            <a:extLst>
              <a:ext uri="{FF2B5EF4-FFF2-40B4-BE49-F238E27FC236}">
                <a16:creationId xmlns="" xmlns:a16="http://schemas.microsoft.com/office/drawing/2014/main" id="{5F1146AE-49BE-A78D-5944-D69B742DC842}"/>
              </a:ext>
            </a:extLst>
          </p:cNvPr>
          <p:cNvSpPr txBox="1"/>
          <p:nvPr/>
        </p:nvSpPr>
        <p:spPr>
          <a:xfrm>
            <a:off x="194310" y="2583111"/>
            <a:ext cx="8755380" cy="3815275"/>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WHY PARALLEL COMPUTING?</a:t>
            </a:r>
          </a:p>
          <a:p>
            <a:pPr marL="342900" indent="-34290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Real-world data needs more dynamic simulation and modeling, and for achieving the same, parallel computing is the key.</a:t>
            </a:r>
          </a:p>
          <a:p>
            <a:pPr marL="342900" indent="-34290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Parallel computing provides concurrency and saves time and money.</a:t>
            </a:r>
          </a:p>
          <a:p>
            <a:pPr marL="342900" indent="-34290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Complex, large datasets, and their management can be organized only and only using parallel computing’s approach</a:t>
            </a:r>
          </a:p>
          <a:p>
            <a:pPr marL="342900" indent="-34290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Ensures the effective utilization of the resources</a:t>
            </a:r>
          </a:p>
          <a:p>
            <a:pPr algn="just">
              <a:lnSpc>
                <a:spcPct val="150000"/>
              </a:lnSpc>
            </a:pPr>
            <a:r>
              <a:rPr lang="en-US" sz="1600" b="1" dirty="0">
                <a:solidFill>
                  <a:srgbClr val="FF0066"/>
                </a:solidFill>
                <a:latin typeface="Times New Roman" panose="02020603050405020304" pitchFamily="18" charset="0"/>
                <a:cs typeface="Times New Roman" panose="02020603050405020304" pitchFamily="18" charset="0"/>
              </a:rPr>
              <a:t>APPLICATIONS</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Databases and Data mining.</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Real-time simulation of systems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Advanced graphics, augmented reality, and virtual reality.</a:t>
            </a:r>
            <a:endParaRPr lang="en-US" sz="1600" b="1" dirty="0">
              <a:solidFill>
                <a:srgbClr val="1F0BB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5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1000"/>
                                        <p:tgtEl>
                                          <p:spTgt spid="4">
                                            <p:txEl>
                                              <p:pRg st="0" end="0"/>
                                            </p:txEl>
                                          </p:spTgt>
                                        </p:tgtEl>
                                      </p:cBhvr>
                                    </p:animEffect>
                                    <p:anim calcmode="lin" valueType="num">
                                      <p:cBhvr>
                                        <p:cTn id="4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1000"/>
                                        <p:tgtEl>
                                          <p:spTgt spid="4">
                                            <p:txEl>
                                              <p:pRg st="1" end="1"/>
                                            </p:txEl>
                                          </p:spTgt>
                                        </p:tgtEl>
                                      </p:cBhvr>
                                    </p:animEffect>
                                    <p:anim calcmode="lin" valueType="num">
                                      <p:cBhvr>
                                        <p:cTn id="5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animEffect transition="in" filter="fade">
                                      <p:cBhvr>
                                        <p:cTn id="59" dur="1000"/>
                                        <p:tgtEl>
                                          <p:spTgt spid="4">
                                            <p:txEl>
                                              <p:pRg st="2" end="2"/>
                                            </p:txEl>
                                          </p:spTgt>
                                        </p:tgtEl>
                                      </p:cBhvr>
                                    </p:animEffect>
                                    <p:anim calcmode="lin" valueType="num">
                                      <p:cBhvr>
                                        <p:cTn id="6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1000"/>
                                        <p:tgtEl>
                                          <p:spTgt spid="4">
                                            <p:txEl>
                                              <p:pRg st="3" end="3"/>
                                            </p:txEl>
                                          </p:spTgt>
                                        </p:tgtEl>
                                      </p:cBhvr>
                                    </p:animEffect>
                                    <p:anim calcmode="lin" valueType="num">
                                      <p:cBhvr>
                                        <p:cTn id="6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Effect transition="in" filter="fade">
                                      <p:cBhvr>
                                        <p:cTn id="73" dur="1000"/>
                                        <p:tgtEl>
                                          <p:spTgt spid="4">
                                            <p:txEl>
                                              <p:pRg st="4" end="4"/>
                                            </p:txEl>
                                          </p:spTgt>
                                        </p:tgtEl>
                                      </p:cBhvr>
                                    </p:animEffect>
                                    <p:anim calcmode="lin" valueType="num">
                                      <p:cBhvr>
                                        <p:cTn id="7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
                                            <p:txEl>
                                              <p:pRg st="5" end="5"/>
                                            </p:txEl>
                                          </p:spTgt>
                                        </p:tgtEl>
                                        <p:attrNameLst>
                                          <p:attrName>style.visibility</p:attrName>
                                        </p:attrNameLst>
                                      </p:cBhvr>
                                      <p:to>
                                        <p:strVal val="visible"/>
                                      </p:to>
                                    </p:set>
                                    <p:animEffect transition="in" filter="fade">
                                      <p:cBhvr>
                                        <p:cTn id="80" dur="1000"/>
                                        <p:tgtEl>
                                          <p:spTgt spid="4">
                                            <p:txEl>
                                              <p:pRg st="5" end="5"/>
                                            </p:txEl>
                                          </p:spTgt>
                                        </p:tgtEl>
                                      </p:cBhvr>
                                    </p:animEffect>
                                    <p:anim calcmode="lin" valueType="num">
                                      <p:cBhvr>
                                        <p:cTn id="8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1000"/>
                                        <p:tgtEl>
                                          <p:spTgt spid="4">
                                            <p:txEl>
                                              <p:pRg st="6" end="6"/>
                                            </p:txEl>
                                          </p:spTgt>
                                        </p:tgtEl>
                                      </p:cBhvr>
                                    </p:animEffect>
                                    <p:anim calcmode="lin" valueType="num">
                                      <p:cBhvr>
                                        <p:cTn id="8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
                                            <p:txEl>
                                              <p:pRg st="7" end="7"/>
                                            </p:txEl>
                                          </p:spTgt>
                                        </p:tgtEl>
                                        <p:attrNameLst>
                                          <p:attrName>style.visibility</p:attrName>
                                        </p:attrNameLst>
                                      </p:cBhvr>
                                      <p:to>
                                        <p:strVal val="visible"/>
                                      </p:to>
                                    </p:set>
                                    <p:animEffect transition="in" filter="fade">
                                      <p:cBhvr>
                                        <p:cTn id="94" dur="1000"/>
                                        <p:tgtEl>
                                          <p:spTgt spid="4">
                                            <p:txEl>
                                              <p:pRg st="7" end="7"/>
                                            </p:txEl>
                                          </p:spTgt>
                                        </p:tgtEl>
                                      </p:cBhvr>
                                    </p:animEffect>
                                    <p:anim calcmode="lin" valueType="num">
                                      <p:cBhvr>
                                        <p:cTn id="9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4">
                                            <p:txEl>
                                              <p:pRg st="8" end="8"/>
                                            </p:txEl>
                                          </p:spTgt>
                                        </p:tgtEl>
                                        <p:attrNameLst>
                                          <p:attrName>style.visibility</p:attrName>
                                        </p:attrNameLst>
                                      </p:cBhvr>
                                      <p:to>
                                        <p:strVal val="visible"/>
                                      </p:to>
                                    </p:set>
                                    <p:animEffect transition="in" filter="fade">
                                      <p:cBhvr>
                                        <p:cTn id="101" dur="1000"/>
                                        <p:tgtEl>
                                          <p:spTgt spid="4">
                                            <p:txEl>
                                              <p:pRg st="8" end="8"/>
                                            </p:txEl>
                                          </p:spTgt>
                                        </p:tgtEl>
                                      </p:cBhvr>
                                    </p:animEffect>
                                    <p:anim calcmode="lin" valueType="num">
                                      <p:cBhvr>
                                        <p:cTn id="10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11</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55380" cy="3002745"/>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LIMITATIONS OF PARALLEL COMPUTING</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addresses such as communication and synchronization between multiple sub-tasks and processes which is difficult to achieve.</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algorithms must be managed in such a way that they can be handled in a parallel mechanism.</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algorithms or programs must have low coupling and high cohesion. But it’s difficult to create such programs.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More technically skilled and expert programmers can code a parallelism-based program well.</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155344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12</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 ARCHITECTURE</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55380" cy="5218736"/>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Parallel Architecture Types: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parallel computer architecture is classified based on the following: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Multiprocessors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 Computers</a:t>
            </a:r>
          </a:p>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Models based on Shared Memory Multi Computers:</a:t>
            </a:r>
          </a:p>
          <a:p>
            <a:pPr marL="342900" indent="-342900" algn="just">
              <a:lnSpc>
                <a:spcPct val="150000"/>
              </a:lnSpc>
              <a:buFont typeface="+mj-lt"/>
              <a:buAutoNum type="arabicPeriod"/>
            </a:pPr>
            <a:r>
              <a:rPr lang="en-US" sz="1600" b="1" dirty="0">
                <a:solidFill>
                  <a:srgbClr val="0070C0"/>
                </a:solidFill>
                <a:latin typeface="Times New Roman" panose="02020603050405020304" pitchFamily="18" charset="0"/>
                <a:cs typeface="Times New Roman" panose="02020603050405020304" pitchFamily="18" charset="0"/>
              </a:rPr>
              <a:t>Uniform Memory Access (UMA)</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 the processors share the physical memory uniformly.</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 the processors have equal access time to all the memory words.</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processor may have a private cache memory.</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Same rule is followed for peripheral devices.</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all the processors have equal access to all the peripheral devices, the system is called a </a:t>
            </a:r>
            <a:r>
              <a:rPr lang="en-US" sz="1600" b="1" dirty="0">
                <a:solidFill>
                  <a:srgbClr val="1F0BB5"/>
                </a:solidFill>
                <a:latin typeface="Times New Roman" panose="02020603050405020304" pitchFamily="18" charset="0"/>
                <a:cs typeface="Times New Roman" panose="02020603050405020304" pitchFamily="18" charset="0"/>
              </a:rPr>
              <a:t>symmetric multiprocessor</a:t>
            </a:r>
            <a:r>
              <a:rPr lang="en-US" sz="1600" dirty="0">
                <a:latin typeface="Times New Roman" panose="02020603050405020304" pitchFamily="18" charset="0"/>
                <a:cs typeface="Times New Roman" panose="02020603050405020304" pitchFamily="18" charset="0"/>
              </a:rPr>
              <a:t>. </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only one or a few processors can access the peripheral devices, the system is called an </a:t>
            </a:r>
            <a:r>
              <a:rPr lang="en-US" sz="1600" b="1" dirty="0">
                <a:solidFill>
                  <a:srgbClr val="FF0066"/>
                </a:solidFill>
                <a:latin typeface="Times New Roman" panose="02020603050405020304" pitchFamily="18" charset="0"/>
                <a:cs typeface="Times New Roman" panose="02020603050405020304" pitchFamily="18" charset="0"/>
              </a:rPr>
              <a:t>asymmetric multiprocessor</a:t>
            </a:r>
            <a:r>
              <a:rPr lang="en-US" sz="1600" dirty="0">
                <a:latin typeface="Times New Roman" panose="02020603050405020304" pitchFamily="18" charset="0"/>
                <a:cs typeface="Times New Roman" panose="02020603050405020304" pitchFamily="18" charset="0"/>
              </a:rPr>
              <a:t>.</a:t>
            </a:r>
            <a:endParaRPr lang="en-US" sz="1600" b="1" dirty="0">
              <a:solidFill>
                <a:srgbClr val="1F0BB5"/>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2689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1000"/>
                                        <p:tgtEl>
                                          <p:spTgt spid="9">
                                            <p:txEl>
                                              <p:pRg st="5" end="5"/>
                                            </p:txEl>
                                          </p:spTgt>
                                        </p:tgtEl>
                                      </p:cBhvr>
                                    </p:animEffect>
                                    <p:anim calcmode="lin" valueType="num">
                                      <p:cBhvr>
                                        <p:cTn id="5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Effect transition="in" filter="fade">
                                      <p:cBhvr>
                                        <p:cTn id="61" dur="1000"/>
                                        <p:tgtEl>
                                          <p:spTgt spid="9">
                                            <p:txEl>
                                              <p:pRg st="6" end="6"/>
                                            </p:txEl>
                                          </p:spTgt>
                                        </p:tgtEl>
                                      </p:cBhvr>
                                    </p:animEffect>
                                    <p:anim calcmode="lin" valueType="num">
                                      <p:cBhvr>
                                        <p:cTn id="6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1000"/>
                                        <p:tgtEl>
                                          <p:spTgt spid="9">
                                            <p:txEl>
                                              <p:pRg st="7" end="7"/>
                                            </p:txEl>
                                          </p:spTgt>
                                        </p:tgtEl>
                                      </p:cBhvr>
                                    </p:animEffect>
                                    <p:anim calcmode="lin" valueType="num">
                                      <p:cBhvr>
                                        <p:cTn id="6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9">
                                            <p:txEl>
                                              <p:pRg st="8" end="8"/>
                                            </p:txEl>
                                          </p:spTgt>
                                        </p:tgtEl>
                                        <p:attrNameLst>
                                          <p:attrName>style.visibility</p:attrName>
                                        </p:attrNameLst>
                                      </p:cBhvr>
                                      <p:to>
                                        <p:strVal val="visible"/>
                                      </p:to>
                                    </p:set>
                                    <p:animEffect transition="in" filter="fade">
                                      <p:cBhvr>
                                        <p:cTn id="75" dur="1000"/>
                                        <p:tgtEl>
                                          <p:spTgt spid="9">
                                            <p:txEl>
                                              <p:pRg st="8" end="8"/>
                                            </p:txEl>
                                          </p:spTgt>
                                        </p:tgtEl>
                                      </p:cBhvr>
                                    </p:animEffect>
                                    <p:anim calcmode="lin" valueType="num">
                                      <p:cBhvr>
                                        <p:cTn id="7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9">
                                            <p:txEl>
                                              <p:pRg st="9" end="9"/>
                                            </p:txEl>
                                          </p:spTgt>
                                        </p:tgtEl>
                                        <p:attrNameLst>
                                          <p:attrName>style.visibility</p:attrName>
                                        </p:attrNameLst>
                                      </p:cBhvr>
                                      <p:to>
                                        <p:strVal val="visible"/>
                                      </p:to>
                                    </p:set>
                                    <p:animEffect transition="in" filter="fade">
                                      <p:cBhvr>
                                        <p:cTn id="82" dur="1000"/>
                                        <p:tgtEl>
                                          <p:spTgt spid="9">
                                            <p:txEl>
                                              <p:pRg st="9" end="9"/>
                                            </p:txEl>
                                          </p:spTgt>
                                        </p:tgtEl>
                                      </p:cBhvr>
                                    </p:animEffect>
                                    <p:anim calcmode="lin" valueType="num">
                                      <p:cBhvr>
                                        <p:cTn id="8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9">
                                            <p:txEl>
                                              <p:pRg st="10" end="10"/>
                                            </p:txEl>
                                          </p:spTgt>
                                        </p:tgtEl>
                                        <p:attrNameLst>
                                          <p:attrName>style.visibility</p:attrName>
                                        </p:attrNameLst>
                                      </p:cBhvr>
                                      <p:to>
                                        <p:strVal val="visible"/>
                                      </p:to>
                                    </p:set>
                                    <p:animEffect transition="in" filter="fade">
                                      <p:cBhvr>
                                        <p:cTn id="89" dur="1000"/>
                                        <p:tgtEl>
                                          <p:spTgt spid="9">
                                            <p:txEl>
                                              <p:pRg st="10" end="10"/>
                                            </p:txEl>
                                          </p:spTgt>
                                        </p:tgtEl>
                                      </p:cBhvr>
                                    </p:animEffect>
                                    <p:anim calcmode="lin" valueType="num">
                                      <p:cBhvr>
                                        <p:cTn id="90"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91"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9">
                                            <p:txEl>
                                              <p:pRg st="11" end="11"/>
                                            </p:txEl>
                                          </p:spTgt>
                                        </p:tgtEl>
                                        <p:attrNameLst>
                                          <p:attrName>style.visibility</p:attrName>
                                        </p:attrNameLst>
                                      </p:cBhvr>
                                      <p:to>
                                        <p:strVal val="visible"/>
                                      </p:to>
                                    </p:set>
                                    <p:animEffect transition="in" filter="fade">
                                      <p:cBhvr>
                                        <p:cTn id="96" dur="1000"/>
                                        <p:tgtEl>
                                          <p:spTgt spid="9">
                                            <p:txEl>
                                              <p:pRg st="11" end="11"/>
                                            </p:txEl>
                                          </p:spTgt>
                                        </p:tgtEl>
                                      </p:cBhvr>
                                    </p:animEffect>
                                    <p:anim calcmode="lin" valueType="num">
                                      <p:cBhvr>
                                        <p:cTn id="9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98"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13</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42347"/>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 ARCHITECTURE</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1827"/>
            <a:ext cx="8870806" cy="2633413"/>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Parallel Architecture Types:</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b="1" dirty="0">
                <a:solidFill>
                  <a:srgbClr val="0070C0"/>
                </a:solidFill>
                <a:latin typeface="Times New Roman" panose="02020603050405020304" pitchFamily="18" charset="0"/>
                <a:cs typeface="Times New Roman" panose="02020603050405020304" pitchFamily="18" charset="0"/>
              </a:rPr>
              <a:t>Uniform Memory Access (UMA)</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all the processors have equal access to all the peripheral devices, the system is called a </a:t>
            </a:r>
            <a:r>
              <a:rPr lang="en-US" sz="1600" b="1" dirty="0">
                <a:solidFill>
                  <a:srgbClr val="1F0BB5"/>
                </a:solidFill>
                <a:latin typeface="Times New Roman" panose="02020603050405020304" pitchFamily="18" charset="0"/>
                <a:cs typeface="Times New Roman" panose="02020603050405020304" pitchFamily="18" charset="0"/>
              </a:rPr>
              <a:t>symmetric multiprocessor</a:t>
            </a:r>
            <a:r>
              <a:rPr lang="en-US" sz="1600" dirty="0">
                <a:latin typeface="Times New Roman" panose="02020603050405020304" pitchFamily="18" charset="0"/>
                <a:cs typeface="Times New Roman" panose="02020603050405020304" pitchFamily="18" charset="0"/>
              </a:rPr>
              <a:t>. </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only one or a few processors can access the peripheral devices, the system is called an </a:t>
            </a:r>
            <a:r>
              <a:rPr lang="en-US" sz="1600" b="1" dirty="0">
                <a:solidFill>
                  <a:srgbClr val="FF0066"/>
                </a:solidFill>
                <a:latin typeface="Times New Roman" panose="02020603050405020304" pitchFamily="18" charset="0"/>
                <a:cs typeface="Times New Roman" panose="02020603050405020304" pitchFamily="18" charset="0"/>
              </a:rPr>
              <a:t>asymmetric multiprocessor</a:t>
            </a:r>
            <a:r>
              <a:rPr lang="en-US" sz="1600" dirty="0">
                <a:latin typeface="Times New Roman" panose="02020603050405020304" pitchFamily="18" charset="0"/>
                <a:cs typeface="Times New Roman" panose="02020603050405020304" pitchFamily="18" charset="0"/>
              </a:rPr>
              <a:t>.</a:t>
            </a:r>
          </a:p>
          <a:p>
            <a:pPr marL="623888"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3" name="Picture 2">
            <a:extLst>
              <a:ext uri="{FF2B5EF4-FFF2-40B4-BE49-F238E27FC236}">
                <a16:creationId xmlns="" xmlns:a16="http://schemas.microsoft.com/office/drawing/2014/main" id="{8E9EB018-0BDC-4498-AD56-90B6BCB71487}"/>
              </a:ext>
            </a:extLst>
          </p:cNvPr>
          <p:cNvPicPr>
            <a:picLocks noChangeAspect="1"/>
          </p:cNvPicPr>
          <p:nvPr/>
        </p:nvPicPr>
        <p:blipFill>
          <a:blip r:embed="rId2"/>
          <a:stretch>
            <a:fillRect/>
          </a:stretch>
        </p:blipFill>
        <p:spPr>
          <a:xfrm>
            <a:off x="4761374" y="2895600"/>
            <a:ext cx="4188316" cy="2895600"/>
          </a:xfrm>
          <a:prstGeom prst="rect">
            <a:avLst/>
          </a:prstGeom>
        </p:spPr>
      </p:pic>
    </p:spTree>
    <p:extLst>
      <p:ext uri="{BB962C8B-B14F-4D97-AF65-F5344CB8AC3E}">
        <p14:creationId xmlns:p14="http://schemas.microsoft.com/office/powerpoint/2010/main" val="14194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14</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39655"/>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 ARCHITECTURE</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1827"/>
            <a:ext cx="8870806" cy="3095078"/>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Parallel Architecture Types:</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1600" b="1" dirty="0">
                <a:solidFill>
                  <a:srgbClr val="0070C0"/>
                </a:solidFill>
                <a:latin typeface="Times New Roman" panose="02020603050405020304" pitchFamily="18" charset="0"/>
                <a:cs typeface="Times New Roman" panose="02020603050405020304" pitchFamily="18" charset="0"/>
              </a:rPr>
              <a:t>Non-Uniform Memory Access (NUMA)</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NUMA multiprocessor model, the access time varies with the location of the memory word. </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the shared memory is physically distributed among all the processors, called </a:t>
            </a:r>
            <a:r>
              <a:rPr lang="en-IN" sz="1600" b="1" dirty="0">
                <a:solidFill>
                  <a:srgbClr val="FF0000"/>
                </a:solidFill>
                <a:latin typeface="Times New Roman" panose="02020603050405020304" pitchFamily="18" charset="0"/>
                <a:cs typeface="Times New Roman" panose="02020603050405020304" pitchFamily="18" charset="0"/>
              </a:rPr>
              <a:t>local memories</a:t>
            </a:r>
            <a:r>
              <a:rPr lang="en-IN" sz="1600" dirty="0">
                <a:latin typeface="Times New Roman" panose="02020603050405020304" pitchFamily="18" charset="0"/>
                <a:cs typeface="Times New Roman" panose="02020603050405020304" pitchFamily="18" charset="0"/>
              </a:rPr>
              <a:t>.</a:t>
            </a:r>
          </a:p>
          <a:p>
            <a:pPr marL="623888"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collection of all local memories forms a </a:t>
            </a:r>
            <a:r>
              <a:rPr lang="en-US" sz="1600" b="1" dirty="0">
                <a:latin typeface="Times New Roman" panose="02020603050405020304" pitchFamily="18" charset="0"/>
                <a:cs typeface="Times New Roman" panose="02020603050405020304" pitchFamily="18" charset="0"/>
              </a:rPr>
              <a:t>global address space</a:t>
            </a:r>
            <a:r>
              <a:rPr lang="en-US" sz="1600" dirty="0">
                <a:latin typeface="Times New Roman" panose="02020603050405020304" pitchFamily="18" charset="0"/>
                <a:cs typeface="Times New Roman" panose="02020603050405020304" pitchFamily="18" charset="0"/>
              </a:rPr>
              <a:t> that can be accessed by all the processors.</a:t>
            </a:r>
          </a:p>
          <a:p>
            <a:pPr marL="623888"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4" name="Picture 3">
            <a:extLst>
              <a:ext uri="{FF2B5EF4-FFF2-40B4-BE49-F238E27FC236}">
                <a16:creationId xmlns="" xmlns:a16="http://schemas.microsoft.com/office/drawing/2014/main" id="{F64BAA2D-393C-4AD8-9A4C-EBF9ECF8BC82}"/>
              </a:ext>
            </a:extLst>
          </p:cNvPr>
          <p:cNvPicPr>
            <a:picLocks noChangeAspect="1"/>
          </p:cNvPicPr>
          <p:nvPr/>
        </p:nvPicPr>
        <p:blipFill>
          <a:blip r:embed="rId2"/>
          <a:stretch>
            <a:fillRect/>
          </a:stretch>
        </p:blipFill>
        <p:spPr>
          <a:xfrm>
            <a:off x="4181475" y="3027000"/>
            <a:ext cx="4962525" cy="3391345"/>
          </a:xfrm>
          <a:prstGeom prst="rect">
            <a:avLst/>
          </a:prstGeom>
        </p:spPr>
      </p:pic>
    </p:spTree>
    <p:extLst>
      <p:ext uri="{BB962C8B-B14F-4D97-AF65-F5344CB8AC3E}">
        <p14:creationId xmlns:p14="http://schemas.microsoft.com/office/powerpoint/2010/main" val="215947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15</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DISTRIBUTED SYSTEM TYPES</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55380" cy="4110741"/>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Distributed System Types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nodes in the distributed system can be arranged in the form of client/server or peer-to-peer systems. </a:t>
            </a:r>
          </a:p>
          <a:p>
            <a:pPr algn="just">
              <a:lnSpc>
                <a:spcPct val="150000"/>
              </a:lnSpc>
            </a:pPr>
            <a:r>
              <a:rPr lang="en-US" sz="1600" b="1" dirty="0">
                <a:solidFill>
                  <a:srgbClr val="FF0066"/>
                </a:solidFill>
                <a:latin typeface="Times New Roman" panose="02020603050405020304" pitchFamily="18" charset="0"/>
                <a:cs typeface="Times New Roman" panose="02020603050405020304" pitchFamily="18" charset="0"/>
              </a:rPr>
              <a:t>Client/Server Model</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the client request the resources and the server provides the resources.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server may serve multiple clients at the same time while a client is in contact with only one server</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client and the server communicate with each other via computer networks.</a:t>
            </a:r>
          </a:p>
          <a:p>
            <a:pPr algn="just">
              <a:lnSpc>
                <a:spcPct val="150000"/>
              </a:lnSpc>
            </a:pPr>
            <a:r>
              <a:rPr lang="en-US" sz="1600" b="1" dirty="0">
                <a:solidFill>
                  <a:srgbClr val="0070C0"/>
                </a:solidFill>
                <a:latin typeface="Times New Roman" panose="02020603050405020304" pitchFamily="18" charset="0"/>
                <a:cs typeface="Times New Roman" panose="02020603050405020304" pitchFamily="18" charset="0"/>
              </a:rPr>
              <a:t>Peer-to-Peer Model</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They contain nodes that are equal participants in data sharing.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 the tasks are equally divided between all the nodes.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nodes interact with each other as required and share the resources</a:t>
            </a:r>
            <a:r>
              <a:rPr lang="en-US" sz="1600" dirty="0">
                <a:solidFill>
                  <a:srgbClr val="0070C0"/>
                </a:solidFill>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319944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16</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DISTRIBUTED SYSTEM – ADVANTAGES/DIS. ADV.</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55380" cy="5218736"/>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Advantages of Distributed System</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 the </a:t>
            </a:r>
            <a:r>
              <a:rPr lang="en-US" sz="1600" b="1" dirty="0">
                <a:solidFill>
                  <a:srgbClr val="FF0066"/>
                </a:solidFill>
                <a:latin typeface="Times New Roman" panose="02020603050405020304" pitchFamily="18" charset="0"/>
                <a:cs typeface="Times New Roman" panose="02020603050405020304" pitchFamily="18" charset="0"/>
              </a:rPr>
              <a:t>nodes</a:t>
            </a:r>
            <a:r>
              <a:rPr lang="en-US" sz="1600" dirty="0">
                <a:latin typeface="Times New Roman" panose="02020603050405020304" pitchFamily="18" charset="0"/>
                <a:cs typeface="Times New Roman" panose="02020603050405020304" pitchFamily="18" charset="0"/>
              </a:rPr>
              <a:t> in the distributed system are </a:t>
            </a:r>
            <a:r>
              <a:rPr lang="en-US" sz="1600" b="1" dirty="0">
                <a:solidFill>
                  <a:srgbClr val="1F0BB5"/>
                </a:solidFill>
                <a:latin typeface="Times New Roman" panose="02020603050405020304" pitchFamily="18" charset="0"/>
                <a:cs typeface="Times New Roman" panose="02020603050405020304" pitchFamily="18" charset="0"/>
              </a:rPr>
              <a:t>connected</a:t>
            </a:r>
            <a:r>
              <a:rPr lang="en-US" sz="1600" dirty="0">
                <a:latin typeface="Times New Roman" panose="02020603050405020304" pitchFamily="18" charset="0"/>
                <a:cs typeface="Times New Roman" panose="02020603050405020304" pitchFamily="18" charset="0"/>
              </a:rPr>
              <a:t> to each other. So nodes can share data with other nodes</a:t>
            </a:r>
          </a:p>
          <a:p>
            <a:pPr marL="285750" indent="-285750" algn="just">
              <a:lnSpc>
                <a:spcPct val="150000"/>
              </a:lnSpc>
              <a:buFont typeface="Wingdings" panose="05000000000000000000" pitchFamily="2" charset="2"/>
              <a:buChar char="Ø"/>
            </a:pPr>
            <a:r>
              <a:rPr lang="en-US" sz="1600" b="1" dirty="0">
                <a:solidFill>
                  <a:srgbClr val="00B050"/>
                </a:solidFill>
                <a:latin typeface="Times New Roman" panose="02020603050405020304" pitchFamily="18" charset="0"/>
                <a:cs typeface="Times New Roman" panose="02020603050405020304" pitchFamily="18" charset="0"/>
              </a:rPr>
              <a:t>More nodes</a:t>
            </a:r>
            <a:r>
              <a:rPr lang="en-US" sz="1600" dirty="0">
                <a:latin typeface="Times New Roman" panose="02020603050405020304" pitchFamily="18" charset="0"/>
                <a:cs typeface="Times New Roman" panose="02020603050405020304" pitchFamily="18" charset="0"/>
              </a:rPr>
              <a:t> are easily be added to the distributed system i.e. it can scale as required</a:t>
            </a:r>
          </a:p>
          <a:p>
            <a:pPr marL="285750" indent="-285750" algn="just">
              <a:lnSpc>
                <a:spcPct val="150000"/>
              </a:lnSpc>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Failure of one node</a:t>
            </a:r>
            <a:r>
              <a:rPr lang="en-US" sz="1600" dirty="0">
                <a:latin typeface="Times New Roman" panose="02020603050405020304" pitchFamily="18" charset="0"/>
                <a:cs typeface="Times New Roman" panose="02020603050405020304" pitchFamily="18" charset="0"/>
              </a:rPr>
              <a:t> does not lead to the failure of an entire distributed system. Other nodes can still communicate with each other.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Resources like </a:t>
            </a:r>
            <a:r>
              <a:rPr lang="en-US" sz="1600" b="1" dirty="0">
                <a:solidFill>
                  <a:srgbClr val="0070C0"/>
                </a:solidFill>
                <a:latin typeface="Times New Roman" panose="02020603050405020304" pitchFamily="18" charset="0"/>
                <a:cs typeface="Times New Roman" panose="02020603050405020304" pitchFamily="18" charset="0"/>
              </a:rPr>
              <a:t>printers</a:t>
            </a:r>
            <a:r>
              <a:rPr lang="en-US" sz="1600" dirty="0">
                <a:latin typeface="Times New Roman" panose="02020603050405020304" pitchFamily="18" charset="0"/>
                <a:cs typeface="Times New Roman" panose="02020603050405020304" pitchFamily="18" charset="0"/>
              </a:rPr>
              <a:t> can be shared with </a:t>
            </a:r>
            <a:r>
              <a:rPr lang="en-US" sz="1600" b="1" dirty="0">
                <a:solidFill>
                  <a:srgbClr val="00B050"/>
                </a:solidFill>
                <a:latin typeface="Times New Roman" panose="02020603050405020304" pitchFamily="18" charset="0"/>
                <a:cs typeface="Times New Roman" panose="02020603050405020304" pitchFamily="18" charset="0"/>
              </a:rPr>
              <a:t>multiple nodes</a:t>
            </a:r>
            <a:r>
              <a:rPr lang="en-US" sz="1600" dirty="0">
                <a:latin typeface="Times New Roman" panose="02020603050405020304" pitchFamily="18" charset="0"/>
                <a:cs typeface="Times New Roman" panose="02020603050405020304" pitchFamily="18" charset="0"/>
              </a:rPr>
              <a:t> rather than been restricted to just one</a:t>
            </a:r>
          </a:p>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Dis-Advantages of Distributed System</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difficult to provide </a:t>
            </a:r>
            <a:r>
              <a:rPr lang="en-US" sz="1600" b="1" dirty="0">
                <a:solidFill>
                  <a:srgbClr val="FF0000"/>
                </a:solidFill>
                <a:latin typeface="Times New Roman" panose="02020603050405020304" pitchFamily="18" charset="0"/>
                <a:cs typeface="Times New Roman" panose="02020603050405020304" pitchFamily="18" charset="0"/>
              </a:rPr>
              <a:t>adequate security</a:t>
            </a:r>
            <a:r>
              <a:rPr lang="en-US" sz="1600" dirty="0">
                <a:latin typeface="Times New Roman" panose="02020603050405020304" pitchFamily="18" charset="0"/>
                <a:cs typeface="Times New Roman" panose="02020603050405020304" pitchFamily="18" charset="0"/>
              </a:rPr>
              <a:t> in distributed systems because the nodes as well the connection need to be secured</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a:t>
            </a:r>
            <a:r>
              <a:rPr lang="en-US" sz="1600" b="1" dirty="0">
                <a:solidFill>
                  <a:srgbClr val="1F0BB5"/>
                </a:solidFill>
                <a:latin typeface="Times New Roman" panose="02020603050405020304" pitchFamily="18" charset="0"/>
                <a:cs typeface="Times New Roman" panose="02020603050405020304" pitchFamily="18" charset="0"/>
              </a:rPr>
              <a:t>messages and data</a:t>
            </a:r>
            <a:r>
              <a:rPr lang="en-US" sz="1600" dirty="0">
                <a:latin typeface="Times New Roman" panose="02020603050405020304" pitchFamily="18" charset="0"/>
                <a:cs typeface="Times New Roman" panose="02020603050405020304" pitchFamily="18" charset="0"/>
              </a:rPr>
              <a:t> can be lost in the network while traveling from one node to another</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database connected to the distributed system is quite complicated and difficult to handle as compared to a single user system</a:t>
            </a:r>
          </a:p>
          <a:p>
            <a:pPr marL="285750" indent="-285750" algn="just">
              <a:lnSpc>
                <a:spcPct val="150000"/>
              </a:lnSpc>
              <a:buFont typeface="Wingdings" panose="05000000000000000000" pitchFamily="2" charset="2"/>
              <a:buChar char="Ø"/>
            </a:pPr>
            <a:r>
              <a:rPr lang="en-US" sz="1600" b="1" dirty="0">
                <a:solidFill>
                  <a:srgbClr val="FF0066"/>
                </a:solidFill>
                <a:latin typeface="Times New Roman" panose="02020603050405020304" pitchFamily="18" charset="0"/>
                <a:cs typeface="Times New Roman" panose="02020603050405020304" pitchFamily="18" charset="0"/>
              </a:rPr>
              <a:t>Overloading</a:t>
            </a:r>
            <a:r>
              <a:rPr lang="en-US" sz="1600" dirty="0">
                <a:latin typeface="Times New Roman" panose="02020603050405020304" pitchFamily="18" charset="0"/>
                <a:cs typeface="Times New Roman" panose="02020603050405020304" pitchFamily="18" charset="0"/>
              </a:rPr>
              <a:t> may occur in the network if all the nodes try to send data at once.</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302755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17</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DISTRIBUTED COMPUTING MODELS</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3528060" cy="3741409"/>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The Models are:</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Virtualization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Service-oriented Architecture (SOA)</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Grid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Utility Computing</a:t>
            </a:r>
          </a:p>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Virtualization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a technique that allows sharing single physical instance  of an application or resource among multiple organization or tenants</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3" name="Picture 2">
            <a:extLst>
              <a:ext uri="{FF2B5EF4-FFF2-40B4-BE49-F238E27FC236}">
                <a16:creationId xmlns="" xmlns:a16="http://schemas.microsoft.com/office/drawing/2014/main" id="{4181F55A-63EA-4FED-B04B-F8637ADFE337}"/>
              </a:ext>
            </a:extLst>
          </p:cNvPr>
          <p:cNvPicPr>
            <a:picLocks noChangeAspect="1"/>
          </p:cNvPicPr>
          <p:nvPr/>
        </p:nvPicPr>
        <p:blipFill>
          <a:blip r:embed="rId2"/>
          <a:stretch>
            <a:fillRect/>
          </a:stretch>
        </p:blipFill>
        <p:spPr>
          <a:xfrm>
            <a:off x="3722370" y="2399207"/>
            <a:ext cx="5324475" cy="3867150"/>
          </a:xfrm>
          <a:prstGeom prst="rect">
            <a:avLst/>
          </a:prstGeom>
        </p:spPr>
      </p:pic>
    </p:spTree>
    <p:extLst>
      <p:ext uri="{BB962C8B-B14F-4D97-AF65-F5344CB8AC3E}">
        <p14:creationId xmlns:p14="http://schemas.microsoft.com/office/powerpoint/2010/main" val="21209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18</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DISTRIBUTED COMPUTING MODELS</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97290" cy="1894749"/>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Service-Oriented Architecture</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helps to use the application as a service for other applications regardless of the type of vendor, product, or technology</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possible to exchange the data between applications of different vendors without additional programming or making changes to service.</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4" name="Picture 3">
            <a:extLst>
              <a:ext uri="{FF2B5EF4-FFF2-40B4-BE49-F238E27FC236}">
                <a16:creationId xmlns="" xmlns:a16="http://schemas.microsoft.com/office/drawing/2014/main" id="{4B42E5F6-E853-43DD-BF42-98939666B161}"/>
              </a:ext>
            </a:extLst>
          </p:cNvPr>
          <p:cNvPicPr>
            <a:picLocks noChangeAspect="1"/>
          </p:cNvPicPr>
          <p:nvPr/>
        </p:nvPicPr>
        <p:blipFill>
          <a:blip r:embed="rId2"/>
          <a:stretch>
            <a:fillRect/>
          </a:stretch>
        </p:blipFill>
        <p:spPr>
          <a:xfrm>
            <a:off x="2382116" y="2790340"/>
            <a:ext cx="6581775" cy="3610460"/>
          </a:xfrm>
          <a:prstGeom prst="rect">
            <a:avLst/>
          </a:prstGeom>
        </p:spPr>
      </p:pic>
    </p:spTree>
    <p:extLst>
      <p:ext uri="{BB962C8B-B14F-4D97-AF65-F5344CB8AC3E}">
        <p14:creationId xmlns:p14="http://schemas.microsoft.com/office/powerpoint/2010/main" val="277213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19</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DISTRIBUTED COMPUTING MODELS</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97290" cy="2308324"/>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Grid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refers to distributed computing, in which a </a:t>
            </a:r>
            <a:r>
              <a:rPr lang="en-US" sz="1600" b="1" dirty="0">
                <a:solidFill>
                  <a:srgbClr val="0070C0"/>
                </a:solidFill>
                <a:latin typeface="Times New Roman" panose="02020603050405020304" pitchFamily="18" charset="0"/>
                <a:cs typeface="Times New Roman" panose="02020603050405020304" pitchFamily="18" charset="0"/>
              </a:rPr>
              <a:t>group of computers</a:t>
            </a:r>
            <a:r>
              <a:rPr lang="en-US" sz="1600" dirty="0">
                <a:latin typeface="Times New Roman" panose="02020603050405020304" pitchFamily="18" charset="0"/>
                <a:cs typeface="Times New Roman" panose="02020603050405020304" pitchFamily="18" charset="0"/>
              </a:rPr>
              <a:t> from </a:t>
            </a:r>
            <a:r>
              <a:rPr lang="en-US" sz="1600" b="1" dirty="0">
                <a:solidFill>
                  <a:srgbClr val="FF0000"/>
                </a:solidFill>
                <a:latin typeface="Times New Roman" panose="02020603050405020304" pitchFamily="18" charset="0"/>
                <a:cs typeface="Times New Roman" panose="02020603050405020304" pitchFamily="18" charset="0"/>
              </a:rPr>
              <a:t>multiple locations</a:t>
            </a:r>
            <a:r>
              <a:rPr lang="en-US" sz="1600" dirty="0">
                <a:latin typeface="Times New Roman" panose="02020603050405020304" pitchFamily="18" charset="0"/>
                <a:cs typeface="Times New Roman" panose="02020603050405020304" pitchFamily="18" charset="0"/>
              </a:rPr>
              <a:t> are connected with each other to achieve a common objective. These computer resources are </a:t>
            </a:r>
            <a:r>
              <a:rPr lang="en-US" sz="1600" b="1" dirty="0">
                <a:solidFill>
                  <a:srgbClr val="FF0000"/>
                </a:solidFill>
                <a:latin typeface="Times New Roman" panose="02020603050405020304" pitchFamily="18" charset="0"/>
                <a:cs typeface="Times New Roman" panose="02020603050405020304" pitchFamily="18" charset="0"/>
              </a:rPr>
              <a:t>heterogeneous and graphically distributed</a:t>
            </a:r>
            <a:r>
              <a:rPr lang="en-US" sz="1600" dirty="0">
                <a:solidFill>
                  <a:srgbClr val="FF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breaks complex tasks into </a:t>
            </a:r>
            <a:r>
              <a:rPr lang="en-US" sz="1600" b="1" dirty="0">
                <a:solidFill>
                  <a:srgbClr val="1F0BB5"/>
                </a:solidFill>
                <a:latin typeface="Times New Roman" panose="02020603050405020304" pitchFamily="18" charset="0"/>
                <a:cs typeface="Times New Roman" panose="02020603050405020304" pitchFamily="18" charset="0"/>
              </a:rPr>
              <a:t>smaller pieces</a:t>
            </a:r>
            <a:r>
              <a:rPr lang="en-US" sz="1600" dirty="0">
                <a:latin typeface="Times New Roman" panose="02020603050405020304" pitchFamily="18" charset="0"/>
                <a:cs typeface="Times New Roman" panose="02020603050405020304" pitchFamily="18" charset="0"/>
              </a:rPr>
              <a:t>,  which are distributed to CPUs that reside within the grid.</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3" name="Picture 2">
            <a:extLst>
              <a:ext uri="{FF2B5EF4-FFF2-40B4-BE49-F238E27FC236}">
                <a16:creationId xmlns="" xmlns:a16="http://schemas.microsoft.com/office/drawing/2014/main" id="{EF7537A3-5AE2-474A-9785-6CB3B2EF55D1}"/>
              </a:ext>
            </a:extLst>
          </p:cNvPr>
          <p:cNvPicPr>
            <a:picLocks noChangeAspect="1"/>
          </p:cNvPicPr>
          <p:nvPr/>
        </p:nvPicPr>
        <p:blipFill>
          <a:blip r:embed="rId2"/>
          <a:stretch>
            <a:fillRect/>
          </a:stretch>
        </p:blipFill>
        <p:spPr>
          <a:xfrm>
            <a:off x="3886200" y="2743200"/>
            <a:ext cx="5105400" cy="3520440"/>
          </a:xfrm>
          <a:prstGeom prst="rect">
            <a:avLst/>
          </a:prstGeom>
        </p:spPr>
      </p:pic>
      <p:sp>
        <p:nvSpPr>
          <p:cNvPr id="13" name="TextBox 12">
            <a:extLst>
              <a:ext uri="{FF2B5EF4-FFF2-40B4-BE49-F238E27FC236}">
                <a16:creationId xmlns="" xmlns:a16="http://schemas.microsoft.com/office/drawing/2014/main" id="{628D44CE-2C2D-45EB-AD0F-AD3D28DE2707}"/>
              </a:ext>
            </a:extLst>
          </p:cNvPr>
          <p:cNvSpPr txBox="1"/>
          <p:nvPr/>
        </p:nvSpPr>
        <p:spPr>
          <a:xfrm>
            <a:off x="222019" y="3081587"/>
            <a:ext cx="3664181" cy="2633413"/>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Utility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based on a </a:t>
            </a:r>
            <a:r>
              <a:rPr lang="en-US" sz="1600" b="1" dirty="0">
                <a:solidFill>
                  <a:srgbClr val="FF0000"/>
                </a:solidFill>
                <a:latin typeface="Times New Roman" panose="02020603050405020304" pitchFamily="18" charset="0"/>
                <a:cs typeface="Times New Roman" panose="02020603050405020304" pitchFamily="18" charset="0"/>
              </a:rPr>
              <a:t>pay-per-use model</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offers computational resources on-demand as a </a:t>
            </a:r>
            <a:r>
              <a:rPr lang="en-US" sz="1600" b="1" dirty="0">
                <a:solidFill>
                  <a:srgbClr val="0070C0"/>
                </a:solidFill>
                <a:latin typeface="Times New Roman" panose="02020603050405020304" pitchFamily="18" charset="0"/>
                <a:cs typeface="Times New Roman" panose="02020603050405020304" pitchFamily="18" charset="0"/>
              </a:rPr>
              <a:t>metered service</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Cloud computing, Grid computing and managed IT services are based on the concept of utility computing.</a:t>
            </a:r>
          </a:p>
        </p:txBody>
      </p:sp>
    </p:spTree>
    <p:extLst>
      <p:ext uri="{BB962C8B-B14F-4D97-AF65-F5344CB8AC3E}">
        <p14:creationId xmlns:p14="http://schemas.microsoft.com/office/powerpoint/2010/main" val="140906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762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2</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25400" y="747147"/>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640318"/>
            <a:ext cx="9144000" cy="461665"/>
          </a:xfrm>
          <a:prstGeom prst="rect">
            <a:avLst/>
          </a:prstGeom>
          <a:noFill/>
        </p:spPr>
        <p:txBody>
          <a:bodyPr wrap="square" rtlCol="0">
            <a:spAutoFit/>
          </a:bodyPr>
          <a:lstStyle/>
          <a:p>
            <a:r>
              <a:rPr lang="en-US" sz="2400" b="1" dirty="0">
                <a:solidFill>
                  <a:srgbClr val="C00000"/>
                </a:solidFill>
                <a:latin typeface="Times New Roman" pitchFamily="18" charset="0"/>
                <a:cs typeface="Times New Roman" pitchFamily="18" charset="0"/>
              </a:rPr>
              <a:t>CONTENT</a:t>
            </a:r>
          </a:p>
        </p:txBody>
      </p:sp>
      <p:sp>
        <p:nvSpPr>
          <p:cNvPr id="13" name="Rectangle 12"/>
          <p:cNvSpPr/>
          <p:nvPr/>
        </p:nvSpPr>
        <p:spPr>
          <a:xfrm>
            <a:off x="1143000" y="71735"/>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
        <p:nvSpPr>
          <p:cNvPr id="15" name="TextBox 14"/>
          <p:cNvSpPr txBox="1"/>
          <p:nvPr/>
        </p:nvSpPr>
        <p:spPr>
          <a:xfrm>
            <a:off x="228600" y="1101983"/>
            <a:ext cx="4343400" cy="2673617"/>
          </a:xfrm>
          <a:prstGeom prst="rect">
            <a:avLst/>
          </a:prstGeom>
          <a:noFill/>
        </p:spPr>
        <p:txBody>
          <a:bodyPr wrap="square" rtlCol="0">
            <a:spAutoFit/>
          </a:bodyPr>
          <a:lstStyle/>
          <a:p>
            <a:pPr algn="just">
              <a:lnSpc>
                <a:spcPct val="200000"/>
              </a:lnSpc>
            </a:pPr>
            <a:r>
              <a:rPr lang="en-US" sz="1600" b="1" dirty="0">
                <a:solidFill>
                  <a:srgbClr val="0070C0"/>
                </a:solidFill>
                <a:latin typeface="Times New Roman" pitchFamily="18" charset="0"/>
                <a:cs typeface="Times New Roman" pitchFamily="18" charset="0"/>
              </a:rPr>
              <a:t>DISTRIBUTED COMPUTING </a:t>
            </a:r>
          </a:p>
          <a:p>
            <a:pPr marL="573088" lvl="1" indent="-457200" algn="just">
              <a:lnSpc>
                <a:spcPct val="200000"/>
              </a:lnSpc>
              <a:buFont typeface="Wingdings" pitchFamily="2" charset="2"/>
              <a:buChar char="Ø"/>
            </a:pPr>
            <a:r>
              <a:rPr lang="en-US" sz="1400" b="1" dirty="0">
                <a:latin typeface="Times New Roman" pitchFamily="18" charset="0"/>
                <a:cs typeface="Times New Roman" pitchFamily="18" charset="0"/>
              </a:rPr>
              <a:t>Parallel and Distributed Systems</a:t>
            </a:r>
          </a:p>
          <a:p>
            <a:pPr marL="573088" lvl="1" indent="-457200" algn="just">
              <a:lnSpc>
                <a:spcPct val="200000"/>
              </a:lnSpc>
              <a:buFont typeface="Wingdings" pitchFamily="2" charset="2"/>
              <a:buChar char="Ø"/>
            </a:pPr>
            <a:r>
              <a:rPr lang="en-US" sz="1400" b="1" dirty="0">
                <a:latin typeface="Times New Roman" pitchFamily="18" charset="0"/>
                <a:cs typeface="Times New Roman" pitchFamily="18" charset="0"/>
              </a:rPr>
              <a:t>Parallel Computing </a:t>
            </a:r>
          </a:p>
          <a:p>
            <a:pPr marL="573088" lvl="1" indent="-457200" algn="just">
              <a:lnSpc>
                <a:spcPct val="200000"/>
              </a:lnSpc>
              <a:buFont typeface="Wingdings" pitchFamily="2" charset="2"/>
              <a:buChar char="Ø"/>
            </a:pPr>
            <a:r>
              <a:rPr lang="en-US" sz="1400" b="1" dirty="0">
                <a:latin typeface="Times New Roman" pitchFamily="18" charset="0"/>
                <a:cs typeface="Times New Roman" pitchFamily="18" charset="0"/>
              </a:rPr>
              <a:t>Parallel Computer Architecture</a:t>
            </a:r>
          </a:p>
          <a:p>
            <a:pPr marL="573088" lvl="1" indent="-457200" algn="just">
              <a:lnSpc>
                <a:spcPct val="200000"/>
              </a:lnSpc>
              <a:buFont typeface="Wingdings" pitchFamily="2" charset="2"/>
              <a:buChar char="Ø"/>
            </a:pPr>
            <a:r>
              <a:rPr lang="en-US" sz="1400" b="1" dirty="0">
                <a:latin typeface="Times New Roman" pitchFamily="18" charset="0"/>
                <a:cs typeface="Times New Roman" pitchFamily="18" charset="0"/>
              </a:rPr>
              <a:t>Distributed Systems</a:t>
            </a:r>
          </a:p>
          <a:p>
            <a:pPr marL="573088" lvl="1" indent="-457200" algn="just">
              <a:lnSpc>
                <a:spcPct val="200000"/>
              </a:lnSpc>
              <a:buFont typeface="Wingdings" pitchFamily="2" charset="2"/>
              <a:buChar char="Ø"/>
            </a:pPr>
            <a:r>
              <a:rPr lang="en-US" sz="1400" b="1" dirty="0">
                <a:latin typeface="Times New Roman" pitchFamily="18" charset="0"/>
                <a:cs typeface="Times New Roman" pitchFamily="18" charset="0"/>
              </a:rPr>
              <a:t>Differences &amp; Similarities</a:t>
            </a:r>
          </a:p>
        </p:txBody>
      </p:sp>
      <p:pic>
        <p:nvPicPr>
          <p:cNvPr id="9" name="Picture 8">
            <a:extLst>
              <a:ext uri="{FF2B5EF4-FFF2-40B4-BE49-F238E27FC236}">
                <a16:creationId xmlns="" xmlns:a16="http://schemas.microsoft.com/office/drawing/2014/main" id="{319E8E14-E19F-4160-93DB-E9EB51183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235" y="1620625"/>
            <a:ext cx="3872165" cy="2078730"/>
          </a:xfrm>
          <a:prstGeom prst="rect">
            <a:avLst/>
          </a:prstGeom>
        </p:spPr>
      </p:pic>
    </p:spTree>
    <p:extLst>
      <p:ext uri="{BB962C8B-B14F-4D97-AF65-F5344CB8AC3E}">
        <p14:creationId xmlns:p14="http://schemas.microsoft.com/office/powerpoint/2010/main" val="168674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utility computing with examples?</a:t>
            </a:r>
            <a:br>
              <a:rPr lang="en-US" dirty="0"/>
            </a:br>
            <a:endParaRPr lang="en-IN" dirty="0"/>
          </a:p>
        </p:txBody>
      </p:sp>
      <p:sp>
        <p:nvSpPr>
          <p:cNvPr id="3" name="Content Placeholder 2"/>
          <p:cNvSpPr>
            <a:spLocks noGrp="1"/>
          </p:cNvSpPr>
          <p:nvPr>
            <p:ph idx="1"/>
          </p:nvPr>
        </p:nvSpPr>
        <p:spPr/>
        <p:txBody>
          <a:bodyPr/>
          <a:lstStyle/>
          <a:p>
            <a:r>
              <a:rPr lang="en-US" dirty="0" smtClean="0"/>
              <a:t>Utility </a:t>
            </a:r>
            <a:r>
              <a:rPr lang="en-US" dirty="0"/>
              <a:t>computing basically refers to the utility computing technologies and the business models that are offered by a service provider to the IT customers. The client is charged as per their consumption. Examples of these IT services are storage, computing power, and applications.</a:t>
            </a:r>
          </a:p>
          <a:p>
            <a:endParaRPr lang="en-IN" dirty="0"/>
          </a:p>
        </p:txBody>
      </p:sp>
    </p:spTree>
    <p:extLst>
      <p:ext uri="{BB962C8B-B14F-4D97-AF65-F5344CB8AC3E}">
        <p14:creationId xmlns:p14="http://schemas.microsoft.com/office/powerpoint/2010/main" val="341341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21</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COMPARISION OF PARALLEL &amp; DISTRIBUTED COMPUTING</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94310" y="833514"/>
            <a:ext cx="8755380" cy="3741409"/>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Parallel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parallel computing multiple processors perform multiple tasks assigned to them simultaneously</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Memory in a Parallel system can either be </a:t>
            </a:r>
            <a:r>
              <a:rPr lang="en-US" sz="1600" b="1" dirty="0">
                <a:solidFill>
                  <a:srgbClr val="FF0066"/>
                </a:solidFill>
                <a:latin typeface="Times New Roman" panose="02020603050405020304" pitchFamily="18" charset="0"/>
                <a:cs typeface="Times New Roman" panose="02020603050405020304" pitchFamily="18" charset="0"/>
              </a:rPr>
              <a:t>shared</a:t>
            </a:r>
            <a:r>
              <a:rPr lang="en-US" sz="1600" dirty="0">
                <a:latin typeface="Times New Roman" panose="02020603050405020304" pitchFamily="18" charset="0"/>
                <a:cs typeface="Times New Roman" panose="02020603050405020304" pitchFamily="18" charset="0"/>
              </a:rPr>
              <a:t> or </a:t>
            </a:r>
            <a:r>
              <a:rPr lang="en-US" sz="1600" b="1" dirty="0">
                <a:solidFill>
                  <a:srgbClr val="1F0BB5"/>
                </a:solidFill>
                <a:latin typeface="Times New Roman" panose="02020603050405020304" pitchFamily="18" charset="0"/>
                <a:cs typeface="Times New Roman" panose="02020603050405020304" pitchFamily="18" charset="0"/>
              </a:rPr>
              <a:t>distributed</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Parallel Computing Provides concurrency and saves time and money.</a:t>
            </a:r>
          </a:p>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Distributed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a:t>
            </a:r>
            <a:r>
              <a:rPr lang="en-US" sz="1600" b="1" dirty="0">
                <a:solidFill>
                  <a:srgbClr val="FF0066"/>
                </a:solidFill>
                <a:latin typeface="Times New Roman" panose="02020603050405020304" pitchFamily="18" charset="0"/>
                <a:cs typeface="Times New Roman" panose="02020603050405020304" pitchFamily="18" charset="0"/>
              </a:rPr>
              <a:t>multiple autonomous computers</a:t>
            </a:r>
            <a:r>
              <a:rPr lang="en-US" sz="1600" dirty="0">
                <a:latin typeface="Times New Roman" panose="02020603050405020304" pitchFamily="18" charset="0"/>
                <a:cs typeface="Times New Roman" panose="02020603050405020304" pitchFamily="18" charset="0"/>
              </a:rPr>
              <a:t> will be working and it seems to the </a:t>
            </a:r>
            <a:r>
              <a:rPr lang="en-US" sz="1600" b="1" dirty="0">
                <a:solidFill>
                  <a:srgbClr val="0070C0"/>
                </a:solidFill>
                <a:latin typeface="Times New Roman" panose="02020603050405020304" pitchFamily="18" charset="0"/>
                <a:cs typeface="Times New Roman" panose="02020603050405020304" pitchFamily="18" charset="0"/>
              </a:rPr>
              <a:t>user as a single system</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there is </a:t>
            </a:r>
            <a:r>
              <a:rPr lang="en-US" sz="1600" b="1" dirty="0">
                <a:solidFill>
                  <a:srgbClr val="1F0BB5"/>
                </a:solidFill>
                <a:latin typeface="Times New Roman" panose="02020603050405020304" pitchFamily="18" charset="0"/>
                <a:cs typeface="Times New Roman" panose="02020603050405020304" pitchFamily="18" charset="0"/>
              </a:rPr>
              <a:t>no shared memory</a:t>
            </a:r>
            <a:r>
              <a:rPr lang="en-US" sz="1600" dirty="0">
                <a:latin typeface="Times New Roman" panose="02020603050405020304" pitchFamily="18" charset="0"/>
                <a:cs typeface="Times New Roman" panose="02020603050405020304" pitchFamily="18" charset="0"/>
              </a:rPr>
              <a:t> and computers communicate with each other through message passing.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computing, a single task is divided among different computers.</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181332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22</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COMPARISION OF PARALLEL &amp; DISTRIBUTED COMPUTING</a:t>
            </a: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graphicFrame>
        <p:nvGraphicFramePr>
          <p:cNvPr id="2" name="Table 2">
            <a:extLst>
              <a:ext uri="{FF2B5EF4-FFF2-40B4-BE49-F238E27FC236}">
                <a16:creationId xmlns="" xmlns:a16="http://schemas.microsoft.com/office/drawing/2014/main" id="{3F891D49-F3D7-4F08-A6AB-99F615BE58F6}"/>
              </a:ext>
            </a:extLst>
          </p:cNvPr>
          <p:cNvGraphicFramePr>
            <a:graphicFrameLocks noGrp="1"/>
          </p:cNvGraphicFramePr>
          <p:nvPr>
            <p:extLst>
              <p:ext uri="{D42A27DB-BD31-4B8C-83A1-F6EECF244321}">
                <p14:modId xmlns:p14="http://schemas.microsoft.com/office/powerpoint/2010/main" val="641846729"/>
              </p:ext>
            </p:extLst>
          </p:nvPr>
        </p:nvGraphicFramePr>
        <p:xfrm>
          <a:off x="253365" y="948319"/>
          <a:ext cx="8637270" cy="5923534"/>
        </p:xfrm>
        <a:graphic>
          <a:graphicData uri="http://schemas.openxmlformats.org/drawingml/2006/table">
            <a:tbl>
              <a:tblPr firstRow="1" bandRow="1">
                <a:tableStyleId>{F2DE63D5-997A-4646-A377-4702673A728D}</a:tableStyleId>
              </a:tblPr>
              <a:tblGrid>
                <a:gridCol w="1405890">
                  <a:extLst>
                    <a:ext uri="{9D8B030D-6E8A-4147-A177-3AD203B41FA5}">
                      <a16:colId xmlns="" xmlns:a16="http://schemas.microsoft.com/office/drawing/2014/main" val="169772438"/>
                    </a:ext>
                  </a:extLst>
                </a:gridCol>
                <a:gridCol w="3446145">
                  <a:extLst>
                    <a:ext uri="{9D8B030D-6E8A-4147-A177-3AD203B41FA5}">
                      <a16:colId xmlns="" xmlns:a16="http://schemas.microsoft.com/office/drawing/2014/main" val="2135629237"/>
                    </a:ext>
                  </a:extLst>
                </a:gridCol>
                <a:gridCol w="3785235">
                  <a:extLst>
                    <a:ext uri="{9D8B030D-6E8A-4147-A177-3AD203B41FA5}">
                      <a16:colId xmlns="" xmlns:a16="http://schemas.microsoft.com/office/drawing/2014/main" val="580949784"/>
                    </a:ext>
                  </a:extLst>
                </a:gridCol>
              </a:tblGrid>
              <a:tr h="370840">
                <a:tc>
                  <a:txBody>
                    <a:bodyPr/>
                    <a:lstStyle/>
                    <a:p>
                      <a:pPr algn="ctr">
                        <a:lnSpc>
                          <a:spcPct val="112000"/>
                        </a:lnSpc>
                      </a:pPr>
                      <a:r>
                        <a:rPr lang="en-US" sz="1600" dirty="0">
                          <a:latin typeface="Times New Roman" panose="02020603050405020304" pitchFamily="18" charset="0"/>
                          <a:cs typeface="Times New Roman" panose="02020603050405020304" pitchFamily="18" charset="0"/>
                        </a:rPr>
                        <a:t>Parameter</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12000"/>
                        </a:lnSpc>
                      </a:pPr>
                      <a:r>
                        <a:rPr lang="en-US" sz="1600" dirty="0">
                          <a:latin typeface="Times New Roman" panose="02020603050405020304" pitchFamily="18" charset="0"/>
                          <a:cs typeface="Times New Roman" panose="02020603050405020304" pitchFamily="18" charset="0"/>
                        </a:rPr>
                        <a:t>Parallel Computing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12000"/>
                        </a:lnSpc>
                      </a:pPr>
                      <a:r>
                        <a:rPr lang="en-US" sz="1600" dirty="0">
                          <a:latin typeface="Times New Roman" panose="02020603050405020304" pitchFamily="18" charset="0"/>
                          <a:cs typeface="Times New Roman" panose="02020603050405020304" pitchFamily="18" charset="0"/>
                        </a:rPr>
                        <a:t>Distributed Computing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8558529"/>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Parallel vs. Distributed</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Parallel computing is a computation type in which multiple processors execute multiple tasks simultaneously</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Distributed computing is a computation type in which multiple computers execute common tasks while communicating with each other using message passing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28796905"/>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No. of Computers Required</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Parallel computing occurs on one computer.</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Distributed computing occurs between multiple computers. </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53731087"/>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Processing Mechanism</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IN" sz="1600" dirty="0">
                          <a:latin typeface="Times New Roman" panose="02020603050405020304" pitchFamily="18" charset="0"/>
                          <a:cs typeface="Times New Roman" panose="02020603050405020304" pitchFamily="18" charset="0"/>
                        </a:rPr>
                        <a:t>In parallel computing multiple processors perform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In distributed computing, computers rely on message passing. </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672898172"/>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Synchronization</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All processors share a single master clock for synchronization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There is no global clock in distributed computing, it uses synchronization algorithms.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39262585"/>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Memory</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In Parallel Computing, computers can have shared memory or distributed memory</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In Distributed computing, each computer has their own memory</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9347416"/>
                  </a:ext>
                </a:extLst>
              </a:tr>
              <a:tr h="0">
                <a:tc>
                  <a:txBody>
                    <a:bodyPr/>
                    <a:lstStyle/>
                    <a:p>
                      <a:pPr algn="ctr">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Usage</a:t>
                      </a:r>
                      <a:endParaRPr lang="en-IN" sz="16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Parallel computing is used to increase performance and for scientific computing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just">
                        <a:lnSpc>
                          <a:spcPct val="114000"/>
                        </a:lnSpc>
                        <a:spcBef>
                          <a:spcPts val="0"/>
                        </a:spcBef>
                        <a:spcAft>
                          <a:spcPts val="0"/>
                        </a:spcAft>
                      </a:pPr>
                      <a:r>
                        <a:rPr lang="en-US" sz="1600" dirty="0">
                          <a:latin typeface="Times New Roman" panose="02020603050405020304" pitchFamily="18" charset="0"/>
                          <a:cs typeface="Times New Roman" panose="02020603050405020304" pitchFamily="18" charset="0"/>
                        </a:rPr>
                        <a:t>Distributed computing is used to share resources and to increase scalability.</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2083477374"/>
                  </a:ext>
                </a:extLst>
              </a:tr>
            </a:tbl>
          </a:graphicData>
        </a:graphic>
      </p:graphicFrame>
    </p:spTree>
    <p:extLst>
      <p:ext uri="{BB962C8B-B14F-4D97-AF65-F5344CB8AC3E}">
        <p14:creationId xmlns:p14="http://schemas.microsoft.com/office/powerpoint/2010/main" val="28630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3</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INTRODUCTION</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228600" y="962770"/>
            <a:ext cx="8686800" cy="5547481"/>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DISTRIBUTED SYSTEMS</a:t>
            </a:r>
            <a:endParaRPr lang="en-US" sz="1600" b="1" dirty="0">
              <a:solidFill>
                <a:srgbClr val="0070C0"/>
              </a:solidFill>
              <a:latin typeface="Times New Roman" pitchFamily="18" charset="0"/>
              <a:cs typeface="Times New Roman" pitchFamily="18" charset="0"/>
            </a:endParaRPr>
          </a:p>
          <a:p>
            <a:pPr marL="573088" lvl="1" indent="-457200" algn="just">
              <a:lnSpc>
                <a:spcPct val="150000"/>
              </a:lnSpc>
              <a:buFont typeface="Wingdings" pitchFamily="2" charset="2"/>
              <a:buChar char="Ø"/>
            </a:pPr>
            <a:r>
              <a:rPr lang="en-US" sz="1600" dirty="0">
                <a:latin typeface="Times New Roman" pitchFamily="18" charset="0"/>
                <a:cs typeface="Times New Roman" pitchFamily="18" charset="0"/>
              </a:rPr>
              <a:t>It is a </a:t>
            </a:r>
            <a:r>
              <a:rPr lang="en-US" sz="1600" b="1" dirty="0">
                <a:solidFill>
                  <a:srgbClr val="0070C0"/>
                </a:solidFill>
                <a:latin typeface="Times New Roman" pitchFamily="18" charset="0"/>
                <a:cs typeface="Times New Roman" pitchFamily="18" charset="0"/>
              </a:rPr>
              <a:t>collection of independent entities</a:t>
            </a:r>
            <a:r>
              <a:rPr lang="en-US" sz="1600" dirty="0">
                <a:latin typeface="Times New Roman" pitchFamily="18" charset="0"/>
                <a:cs typeface="Times New Roman" pitchFamily="18" charset="0"/>
              </a:rPr>
              <a:t> that cooperate to solve a problem that cannot be individually solved.</a:t>
            </a:r>
          </a:p>
          <a:p>
            <a:pPr marL="573088" lvl="1" indent="-457200" algn="just">
              <a:lnSpc>
                <a:spcPct val="150000"/>
              </a:lnSpc>
              <a:buFont typeface="Wingdings" pitchFamily="2" charset="2"/>
              <a:buChar char="Ø"/>
            </a:pPr>
            <a:r>
              <a:rPr lang="en-US" sz="1600" dirty="0">
                <a:latin typeface="Times New Roman" pitchFamily="18" charset="0"/>
                <a:cs typeface="Times New Roman" pitchFamily="18" charset="0"/>
              </a:rPr>
              <a:t>It’s been in existence since the start of the universe.</a:t>
            </a:r>
          </a:p>
          <a:p>
            <a:pPr marL="573088" lvl="1" indent="-457200" algn="just">
              <a:lnSpc>
                <a:spcPct val="150000"/>
              </a:lnSpc>
              <a:buFont typeface="Wingdings" pitchFamily="2" charset="2"/>
              <a:buChar char="Ø"/>
            </a:pPr>
            <a:r>
              <a:rPr lang="en-US" sz="1600" dirty="0">
                <a:latin typeface="Times New Roman" pitchFamily="18" charset="0"/>
                <a:cs typeface="Times New Roman" pitchFamily="18" charset="0"/>
              </a:rPr>
              <a:t>For computing systems, a distributed system has been characterized as follows:</a:t>
            </a:r>
          </a:p>
          <a:p>
            <a:pPr marL="900113" lvl="2" indent="-309563" algn="just">
              <a:lnSpc>
                <a:spcPct val="150000"/>
              </a:lnSpc>
              <a:buFont typeface="Wingdings" panose="05000000000000000000" pitchFamily="2" charset="2"/>
              <a:buChar char="§"/>
            </a:pPr>
            <a:r>
              <a:rPr lang="en-US" sz="1600" dirty="0">
                <a:latin typeface="Times New Roman" pitchFamily="18" charset="0"/>
                <a:cs typeface="Times New Roman" pitchFamily="18" charset="0"/>
              </a:rPr>
              <a:t>A collection of computers that </a:t>
            </a:r>
            <a:r>
              <a:rPr lang="en-US" sz="1600" b="1" dirty="0">
                <a:solidFill>
                  <a:srgbClr val="FF0000"/>
                </a:solidFill>
                <a:latin typeface="Times New Roman" pitchFamily="18" charset="0"/>
                <a:cs typeface="Times New Roman" pitchFamily="18" charset="0"/>
              </a:rPr>
              <a:t>do not </a:t>
            </a:r>
            <a:r>
              <a:rPr lang="en-US" sz="1600" b="1" dirty="0">
                <a:solidFill>
                  <a:srgbClr val="00B050"/>
                </a:solidFill>
                <a:latin typeface="Times New Roman" pitchFamily="18" charset="0"/>
                <a:cs typeface="Times New Roman" pitchFamily="18" charset="0"/>
              </a:rPr>
              <a:t>share common memory</a:t>
            </a:r>
            <a:r>
              <a:rPr lang="en-US" sz="1600" dirty="0">
                <a:latin typeface="Times New Roman" pitchFamily="18" charset="0"/>
                <a:cs typeface="Times New Roman" pitchFamily="18" charset="0"/>
              </a:rPr>
              <a:t> or </a:t>
            </a:r>
            <a:r>
              <a:rPr lang="en-US" sz="1600" b="1" dirty="0">
                <a:solidFill>
                  <a:srgbClr val="0070C0"/>
                </a:solidFill>
                <a:latin typeface="Times New Roman" pitchFamily="18" charset="0"/>
                <a:cs typeface="Times New Roman" pitchFamily="18" charset="0"/>
              </a:rPr>
              <a:t>a common physical clock</a:t>
            </a:r>
            <a:r>
              <a:rPr lang="en-US" sz="1600" dirty="0">
                <a:latin typeface="Times New Roman" pitchFamily="18" charset="0"/>
                <a:cs typeface="Times New Roman" pitchFamily="18" charset="0"/>
              </a:rPr>
              <a:t>, that communicate by message passing over a communication network. Each computer has its own memory and runs its own operating system</a:t>
            </a:r>
          </a:p>
          <a:p>
            <a:pPr marL="900113" lvl="2" indent="-309563" algn="just">
              <a:lnSpc>
                <a:spcPct val="150000"/>
              </a:lnSpc>
              <a:buFont typeface="Wingdings" panose="05000000000000000000" pitchFamily="2" charset="2"/>
              <a:buChar char="§"/>
            </a:pPr>
            <a:r>
              <a:rPr lang="en-US" sz="1600" dirty="0">
                <a:latin typeface="Times New Roman" pitchFamily="18" charset="0"/>
                <a:cs typeface="Times New Roman" pitchFamily="18" charset="0"/>
              </a:rPr>
              <a:t>A collection of </a:t>
            </a:r>
            <a:r>
              <a:rPr lang="en-US" sz="1600" b="1" dirty="0">
                <a:solidFill>
                  <a:srgbClr val="FF0000"/>
                </a:solidFill>
                <a:latin typeface="Times New Roman" pitchFamily="18" charset="0"/>
                <a:cs typeface="Times New Roman" pitchFamily="18" charset="0"/>
              </a:rPr>
              <a:t>independent computers</a:t>
            </a:r>
            <a:r>
              <a:rPr lang="en-US" sz="1600" dirty="0">
                <a:latin typeface="Times New Roman" pitchFamily="18" charset="0"/>
                <a:cs typeface="Times New Roman" pitchFamily="18" charset="0"/>
              </a:rPr>
              <a:t> that appear to the users of the system as a single coherent computer.</a:t>
            </a:r>
          </a:p>
          <a:p>
            <a:pPr marL="900113" lvl="2" indent="-309563" algn="just">
              <a:lnSpc>
                <a:spcPct val="150000"/>
              </a:lnSpc>
              <a:buFont typeface="Wingdings" panose="05000000000000000000" pitchFamily="2" charset="2"/>
              <a:buChar char="§"/>
            </a:pPr>
            <a:r>
              <a:rPr lang="en-US" sz="1600" dirty="0">
                <a:latin typeface="Times New Roman" pitchFamily="18" charset="0"/>
                <a:cs typeface="Times New Roman" pitchFamily="18" charset="0"/>
              </a:rPr>
              <a:t>A term that describes a wide range of computers, from </a:t>
            </a:r>
            <a:r>
              <a:rPr lang="en-US" sz="1600" b="1" dirty="0">
                <a:solidFill>
                  <a:srgbClr val="C00000"/>
                </a:solidFill>
                <a:latin typeface="Times New Roman" pitchFamily="18" charset="0"/>
                <a:cs typeface="Times New Roman" pitchFamily="18" charset="0"/>
              </a:rPr>
              <a:t>weakly coupled</a:t>
            </a:r>
            <a:r>
              <a:rPr lang="en-US" sz="1600" dirty="0">
                <a:latin typeface="Times New Roman" pitchFamily="18" charset="0"/>
                <a:cs typeface="Times New Roman" pitchFamily="18" charset="0"/>
              </a:rPr>
              <a:t> systems such as </a:t>
            </a:r>
            <a:r>
              <a:rPr lang="en-US" sz="1600" b="1" dirty="0">
                <a:solidFill>
                  <a:srgbClr val="C00000"/>
                </a:solidFill>
                <a:latin typeface="Times New Roman" pitchFamily="18" charset="0"/>
                <a:cs typeface="Times New Roman" pitchFamily="18" charset="0"/>
              </a:rPr>
              <a:t>wide area networks</a:t>
            </a:r>
            <a:r>
              <a:rPr lang="en-US" sz="1600" dirty="0">
                <a:latin typeface="Times New Roman" pitchFamily="18" charset="0"/>
                <a:cs typeface="Times New Roman" pitchFamily="18" charset="0"/>
              </a:rPr>
              <a:t>, to </a:t>
            </a:r>
            <a:r>
              <a:rPr lang="en-US" sz="1600" b="1" dirty="0">
                <a:solidFill>
                  <a:srgbClr val="7030A0"/>
                </a:solidFill>
                <a:latin typeface="Times New Roman" pitchFamily="18" charset="0"/>
                <a:cs typeface="Times New Roman" pitchFamily="18" charset="0"/>
              </a:rPr>
              <a:t>strongly coupled systems</a:t>
            </a:r>
            <a:r>
              <a:rPr lang="en-US" sz="1600" dirty="0">
                <a:latin typeface="Times New Roman" pitchFamily="18" charset="0"/>
                <a:cs typeface="Times New Roman" pitchFamily="18" charset="0"/>
              </a:rPr>
              <a:t> such as </a:t>
            </a:r>
            <a:r>
              <a:rPr lang="en-US" sz="1600" b="1" dirty="0">
                <a:solidFill>
                  <a:srgbClr val="7030A0"/>
                </a:solidFill>
                <a:latin typeface="Times New Roman" pitchFamily="18" charset="0"/>
                <a:cs typeface="Times New Roman" pitchFamily="18" charset="0"/>
              </a:rPr>
              <a:t>local area networks</a:t>
            </a:r>
            <a:r>
              <a:rPr lang="en-US" sz="1600" dirty="0">
                <a:latin typeface="Times New Roman" pitchFamily="18" charset="0"/>
                <a:cs typeface="Times New Roman" pitchFamily="18" charset="0"/>
              </a:rPr>
              <a:t> to </a:t>
            </a:r>
            <a:r>
              <a:rPr lang="en-US" sz="1600" b="1" dirty="0">
                <a:solidFill>
                  <a:srgbClr val="1F0BB5"/>
                </a:solidFill>
                <a:latin typeface="Times New Roman" pitchFamily="18" charset="0"/>
                <a:cs typeface="Times New Roman" pitchFamily="18" charset="0"/>
              </a:rPr>
              <a:t>very strongly coupled systems</a:t>
            </a:r>
            <a:r>
              <a:rPr lang="en-US" sz="1600" dirty="0">
                <a:latin typeface="Times New Roman" pitchFamily="18" charset="0"/>
                <a:cs typeface="Times New Roman" pitchFamily="18" charset="0"/>
              </a:rPr>
              <a:t> such as </a:t>
            </a:r>
            <a:r>
              <a:rPr lang="en-US" sz="1600" b="1" dirty="0">
                <a:solidFill>
                  <a:srgbClr val="1F0BB5"/>
                </a:solidFill>
                <a:latin typeface="Times New Roman" pitchFamily="18" charset="0"/>
                <a:cs typeface="Times New Roman" pitchFamily="18" charset="0"/>
              </a:rPr>
              <a:t>multiprocessor systems</a:t>
            </a:r>
            <a:r>
              <a:rPr lang="en-US" sz="1600" dirty="0">
                <a:latin typeface="Times New Roman" pitchFamily="18" charset="0"/>
                <a:cs typeface="Times New Roman" pitchFamily="18" charset="0"/>
              </a:rPr>
              <a:t>.</a:t>
            </a:r>
          </a:p>
          <a:p>
            <a:pPr marL="573088" lvl="1" indent="-457200" algn="just">
              <a:lnSpc>
                <a:spcPct val="150000"/>
              </a:lnSpc>
              <a:buFont typeface="Wingdings" pitchFamily="2" charset="2"/>
              <a:buChar char="Ø"/>
            </a:pPr>
            <a:endParaRPr lang="en-US" sz="1600" dirty="0">
              <a:latin typeface="Times New Roman" pitchFamily="18" charset="0"/>
              <a:cs typeface="Times New Roman" pitchFamily="18" charset="0"/>
            </a:endParaRPr>
          </a:p>
          <a:p>
            <a:pPr marL="573088" lvl="1" indent="-457200" algn="just">
              <a:lnSpc>
                <a:spcPct val="150000"/>
              </a:lnSpc>
              <a:buFont typeface="Wingdings" pitchFamily="2" charset="2"/>
              <a:buChar char="Ø"/>
            </a:pPr>
            <a:endParaRPr lang="en-US" sz="1400" b="1" dirty="0">
              <a:latin typeface="Times New Roman" pitchFamily="18" charset="0"/>
              <a:cs typeface="Times New Roman" pitchFamily="18" charset="0"/>
            </a:endParaRPr>
          </a:p>
        </p:txBody>
      </p:sp>
      <p:sp>
        <p:nvSpPr>
          <p:cNvPr id="10" name="Rectangle 9">
            <a:extLst>
              <a:ext uri="{FF2B5EF4-FFF2-40B4-BE49-F238E27FC236}">
                <a16:creationId xmlns="" xmlns:a16="http://schemas.microsoft.com/office/drawing/2014/main" id="{7BED5F84-D155-4F25-A23E-F8214E42573C}"/>
              </a:ext>
            </a:extLst>
          </p:cNvPr>
          <p:cNvSpPr/>
          <p:nvPr/>
        </p:nvSpPr>
        <p:spPr>
          <a:xfrm>
            <a:off x="12192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91190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barn(inVertical)">
                                      <p:cBhvr>
                                        <p:cTn id="26" dur="500"/>
                                        <p:tgtEl>
                                          <p:spTgt spid="9">
                                            <p:txEl>
                                              <p:pRg st="1" end="1"/>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barn(inVertical)">
                                      <p:cBhvr>
                                        <p:cTn id="29" dur="500"/>
                                        <p:tgtEl>
                                          <p:spTgt spid="9">
                                            <p:txEl>
                                              <p:pRg st="2" end="2"/>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arn(inVertical)">
                                      <p:cBhvr>
                                        <p:cTn id="32" dur="500"/>
                                        <p:tgtEl>
                                          <p:spTgt spid="9">
                                            <p:txEl>
                                              <p:pRg st="3" end="3"/>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barn(inVertical)">
                                      <p:cBhvr>
                                        <p:cTn id="35" dur="500"/>
                                        <p:tgtEl>
                                          <p:spTgt spid="9">
                                            <p:txEl>
                                              <p:pRg st="4" end="4"/>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barn(inVertical)">
                                      <p:cBhvr>
                                        <p:cTn id="38" dur="500"/>
                                        <p:tgtEl>
                                          <p:spTgt spid="9">
                                            <p:txEl>
                                              <p:pRg st="5" end="5"/>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barn(inVertical)">
                                      <p:cBhvr>
                                        <p:cTn id="4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4</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INTRODUCTION</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228600" y="962770"/>
            <a:ext cx="8763000" cy="5218736"/>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FEATURES OF DISTRIBUTED SYSTEMS</a:t>
            </a:r>
            <a:endParaRPr lang="en-US" sz="1600" b="1" dirty="0">
              <a:solidFill>
                <a:srgbClr val="0070C0"/>
              </a:solidFill>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US" sz="1600" b="1" dirty="0">
                <a:solidFill>
                  <a:srgbClr val="FF0066"/>
                </a:solidFill>
                <a:latin typeface="Times New Roman" pitchFamily="18" charset="0"/>
                <a:cs typeface="Times New Roman" pitchFamily="18" charset="0"/>
              </a:rPr>
              <a:t>No Common Physical Clock</a:t>
            </a:r>
          </a:p>
          <a:p>
            <a:pPr marL="623888" lvl="1"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It is am important assumption as it introduces the element of “</a:t>
            </a:r>
            <a:r>
              <a:rPr lang="en-US" sz="1600" b="1" dirty="0">
                <a:latin typeface="Times New Roman" pitchFamily="18" charset="0"/>
                <a:cs typeface="Times New Roman" pitchFamily="18" charset="0"/>
              </a:rPr>
              <a:t>distribution</a:t>
            </a:r>
            <a:r>
              <a:rPr lang="en-US" sz="1600" dirty="0">
                <a:latin typeface="Times New Roman" pitchFamily="18" charset="0"/>
                <a:cs typeface="Times New Roman" pitchFamily="18" charset="0"/>
              </a:rPr>
              <a:t>” in the system and gives rise to the inherent asynchrony amongst the processors.</a:t>
            </a:r>
          </a:p>
          <a:p>
            <a:pPr marL="285750" indent="-285750" algn="just">
              <a:lnSpc>
                <a:spcPct val="150000"/>
              </a:lnSpc>
              <a:buFont typeface="Wingdings" panose="05000000000000000000" pitchFamily="2" charset="2"/>
              <a:buChar char="Ø"/>
            </a:pPr>
            <a:r>
              <a:rPr lang="en-US" sz="1600" b="1" dirty="0">
                <a:solidFill>
                  <a:srgbClr val="1F0BB5"/>
                </a:solidFill>
                <a:latin typeface="Times New Roman" pitchFamily="18" charset="0"/>
                <a:cs typeface="Times New Roman" pitchFamily="18" charset="0"/>
              </a:rPr>
              <a:t>No Shared Memory</a:t>
            </a:r>
          </a:p>
          <a:p>
            <a:pPr marL="623888" lvl="1"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A key feature that requires message passing for communication.</a:t>
            </a:r>
          </a:p>
          <a:p>
            <a:pPr marL="623888" lvl="1"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This feature implies the absence of the common physical clock</a:t>
            </a:r>
          </a:p>
          <a:p>
            <a:pPr marL="285750" indent="-285750" algn="just">
              <a:lnSpc>
                <a:spcPct val="150000"/>
              </a:lnSpc>
              <a:buFont typeface="Wingdings" panose="05000000000000000000" pitchFamily="2" charset="2"/>
              <a:buChar char="Ø"/>
            </a:pPr>
            <a:r>
              <a:rPr lang="en-US" sz="1600" b="1" dirty="0">
                <a:solidFill>
                  <a:srgbClr val="0070C0"/>
                </a:solidFill>
                <a:latin typeface="Times New Roman" pitchFamily="18" charset="0"/>
                <a:cs typeface="Times New Roman" pitchFamily="18" charset="0"/>
              </a:rPr>
              <a:t>Geographical Separation: </a:t>
            </a:r>
          </a:p>
          <a:p>
            <a:pPr marL="539750" lvl="1"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Geographically the wider apart the processors are, the more representative the system of the distributed system. </a:t>
            </a:r>
          </a:p>
          <a:p>
            <a:pPr marL="539750" lvl="1" indent="-28575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It is not necessary for the processors to be on a wide area network .</a:t>
            </a:r>
          </a:p>
          <a:p>
            <a:pPr marL="285750" indent="-285750" algn="just">
              <a:lnSpc>
                <a:spcPct val="150000"/>
              </a:lnSpc>
              <a:buFont typeface="Wingdings" panose="05000000000000000000" pitchFamily="2" charset="2"/>
              <a:buChar char="Ø"/>
            </a:pPr>
            <a:r>
              <a:rPr lang="en-US" sz="1600" b="1" dirty="0">
                <a:solidFill>
                  <a:srgbClr val="FF0066"/>
                </a:solidFill>
                <a:latin typeface="Times New Roman" pitchFamily="18" charset="0"/>
                <a:cs typeface="Times New Roman" pitchFamily="18" charset="0"/>
              </a:rPr>
              <a:t>Autonomy and Heterogeneity: </a:t>
            </a:r>
            <a:r>
              <a:rPr lang="en-US" sz="1600" dirty="0">
                <a:latin typeface="Times New Roman" pitchFamily="18" charset="0"/>
                <a:cs typeface="Times New Roman" pitchFamily="18" charset="0"/>
              </a:rPr>
              <a:t>The processors are “</a:t>
            </a:r>
            <a:r>
              <a:rPr lang="en-US" sz="1600" b="1" dirty="0">
                <a:latin typeface="Times New Roman" pitchFamily="18" charset="0"/>
                <a:cs typeface="Times New Roman" pitchFamily="18" charset="0"/>
              </a:rPr>
              <a:t>loosely coupled</a:t>
            </a:r>
            <a:r>
              <a:rPr lang="en-US" sz="1600" dirty="0">
                <a:latin typeface="Times New Roman" pitchFamily="18" charset="0"/>
                <a:cs typeface="Times New Roman" pitchFamily="18" charset="0"/>
              </a:rPr>
              <a:t>”. They have different speeds and each can be running on a different operating system. They are not part of dedicated systems, but cooperate with one another by offering services or solving a problem jointly.</a:t>
            </a:r>
            <a:endParaRPr lang="en-US" sz="1400" b="1" dirty="0">
              <a:latin typeface="Times New Roman" pitchFamily="18" charset="0"/>
              <a:cs typeface="Times New Roman" pitchFamily="18" charset="0"/>
            </a:endParaRPr>
          </a:p>
        </p:txBody>
      </p:sp>
      <p:sp>
        <p:nvSpPr>
          <p:cNvPr id="10" name="Rectangle 9">
            <a:extLst>
              <a:ext uri="{FF2B5EF4-FFF2-40B4-BE49-F238E27FC236}">
                <a16:creationId xmlns="" xmlns:a16="http://schemas.microsoft.com/office/drawing/2014/main" id="{EA542A0C-816A-4BAE-B8B2-E7C2D980BC99}"/>
              </a:ext>
            </a:extLst>
          </p:cNvPr>
          <p:cNvSpPr/>
          <p:nvPr/>
        </p:nvSpPr>
        <p:spPr>
          <a:xfrm>
            <a:off x="1143000" y="-4465"/>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334469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1000"/>
                                        <p:tgtEl>
                                          <p:spTgt spid="9">
                                            <p:txEl>
                                              <p:pRg st="5" end="5"/>
                                            </p:txEl>
                                          </p:spTgt>
                                        </p:tgtEl>
                                      </p:cBhvr>
                                    </p:animEffect>
                                    <p:anim calcmode="lin" valueType="num">
                                      <p:cBhvr>
                                        <p:cTn id="5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Effect transition="in" filter="fade">
                                      <p:cBhvr>
                                        <p:cTn id="61" dur="1000"/>
                                        <p:tgtEl>
                                          <p:spTgt spid="9">
                                            <p:txEl>
                                              <p:pRg st="6" end="6"/>
                                            </p:txEl>
                                          </p:spTgt>
                                        </p:tgtEl>
                                      </p:cBhvr>
                                    </p:animEffect>
                                    <p:anim calcmode="lin" valueType="num">
                                      <p:cBhvr>
                                        <p:cTn id="6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1000"/>
                                        <p:tgtEl>
                                          <p:spTgt spid="9">
                                            <p:txEl>
                                              <p:pRg st="7" end="7"/>
                                            </p:txEl>
                                          </p:spTgt>
                                        </p:tgtEl>
                                      </p:cBhvr>
                                    </p:animEffect>
                                    <p:anim calcmode="lin" valueType="num">
                                      <p:cBhvr>
                                        <p:cTn id="6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9">
                                            <p:txEl>
                                              <p:pRg st="8" end="8"/>
                                            </p:txEl>
                                          </p:spTgt>
                                        </p:tgtEl>
                                        <p:attrNameLst>
                                          <p:attrName>style.visibility</p:attrName>
                                        </p:attrNameLst>
                                      </p:cBhvr>
                                      <p:to>
                                        <p:strVal val="visible"/>
                                      </p:to>
                                    </p:set>
                                    <p:animEffect transition="in" filter="fade">
                                      <p:cBhvr>
                                        <p:cTn id="75" dur="1000"/>
                                        <p:tgtEl>
                                          <p:spTgt spid="9">
                                            <p:txEl>
                                              <p:pRg st="8" end="8"/>
                                            </p:txEl>
                                          </p:spTgt>
                                        </p:tgtEl>
                                      </p:cBhvr>
                                    </p:animEffect>
                                    <p:anim calcmode="lin" valueType="num">
                                      <p:cBhvr>
                                        <p:cTn id="7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9">
                                            <p:txEl>
                                              <p:pRg st="9" end="9"/>
                                            </p:txEl>
                                          </p:spTgt>
                                        </p:tgtEl>
                                        <p:attrNameLst>
                                          <p:attrName>style.visibility</p:attrName>
                                        </p:attrNameLst>
                                      </p:cBhvr>
                                      <p:to>
                                        <p:strVal val="visible"/>
                                      </p:to>
                                    </p:set>
                                    <p:animEffect transition="in" filter="fade">
                                      <p:cBhvr>
                                        <p:cTn id="82" dur="1000"/>
                                        <p:tgtEl>
                                          <p:spTgt spid="9">
                                            <p:txEl>
                                              <p:pRg st="9" end="9"/>
                                            </p:txEl>
                                          </p:spTgt>
                                        </p:tgtEl>
                                      </p:cBhvr>
                                    </p:animEffect>
                                    <p:anim calcmode="lin" valueType="num">
                                      <p:cBhvr>
                                        <p:cTn id="8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5</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RELATION TO COMPUTER SYSTEM COMPONENT</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236220" y="962770"/>
            <a:ext cx="8755380" cy="417422"/>
          </a:xfrm>
          <a:prstGeom prst="rect">
            <a:avLst/>
          </a:prstGeom>
          <a:noFill/>
        </p:spPr>
        <p:txBody>
          <a:bodyPr wrap="square" rtlCol="0">
            <a:spAutoFit/>
          </a:bodyPr>
          <a:lstStyle/>
          <a:p>
            <a:pPr algn="just">
              <a:lnSpc>
                <a:spcPct val="150000"/>
              </a:lnSpc>
            </a:pPr>
            <a:r>
              <a:rPr lang="en-US" sz="1600" dirty="0">
                <a:latin typeface="Times New Roman" pitchFamily="18" charset="0"/>
                <a:cs typeface="Times New Roman" pitchFamily="18" charset="0"/>
              </a:rPr>
              <a:t>The distributed system is presented as:</a:t>
            </a:r>
          </a:p>
        </p:txBody>
      </p:sp>
      <p:pic>
        <p:nvPicPr>
          <p:cNvPr id="7" name="Picture 6">
            <a:extLst>
              <a:ext uri="{FF2B5EF4-FFF2-40B4-BE49-F238E27FC236}">
                <a16:creationId xmlns="" xmlns:a16="http://schemas.microsoft.com/office/drawing/2014/main" id="{C45AC9C3-415A-4C7D-A105-A3CDA17724A3}"/>
              </a:ext>
            </a:extLst>
          </p:cNvPr>
          <p:cNvPicPr>
            <a:picLocks noChangeAspect="1"/>
          </p:cNvPicPr>
          <p:nvPr/>
        </p:nvPicPr>
        <p:blipFill>
          <a:blip r:embed="rId2"/>
          <a:stretch>
            <a:fillRect/>
          </a:stretch>
        </p:blipFill>
        <p:spPr>
          <a:xfrm>
            <a:off x="332509" y="1443662"/>
            <a:ext cx="3934691" cy="2145164"/>
          </a:xfrm>
          <a:prstGeom prst="rect">
            <a:avLst/>
          </a:prstGeom>
          <a:ln>
            <a:solidFill>
              <a:srgbClr val="1F0BB5"/>
            </a:solidFill>
          </a:ln>
        </p:spPr>
      </p:pic>
      <p:sp>
        <p:nvSpPr>
          <p:cNvPr id="15" name="TextBox 14">
            <a:extLst>
              <a:ext uri="{FF2B5EF4-FFF2-40B4-BE49-F238E27FC236}">
                <a16:creationId xmlns="" xmlns:a16="http://schemas.microsoft.com/office/drawing/2014/main" id="{96C6251C-C39E-47EC-A43B-799700DDC3BA}"/>
              </a:ext>
            </a:extLst>
          </p:cNvPr>
          <p:cNvSpPr txBox="1"/>
          <p:nvPr/>
        </p:nvSpPr>
        <p:spPr>
          <a:xfrm>
            <a:off x="236220" y="3588826"/>
            <a:ext cx="4030980" cy="1156086"/>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Each computer has a memory processing unit and the computers are connected by a communication network.</a:t>
            </a:r>
          </a:p>
        </p:txBody>
      </p:sp>
      <p:pic>
        <p:nvPicPr>
          <p:cNvPr id="16" name="Picture 15">
            <a:extLst>
              <a:ext uri="{FF2B5EF4-FFF2-40B4-BE49-F238E27FC236}">
                <a16:creationId xmlns="" xmlns:a16="http://schemas.microsoft.com/office/drawing/2014/main" id="{6AE0A795-6B76-436A-B8CA-4064E188743E}"/>
              </a:ext>
            </a:extLst>
          </p:cNvPr>
          <p:cNvPicPr>
            <a:picLocks noChangeAspect="1"/>
          </p:cNvPicPr>
          <p:nvPr/>
        </p:nvPicPr>
        <p:blipFill>
          <a:blip r:embed="rId3"/>
          <a:stretch>
            <a:fillRect/>
          </a:stretch>
        </p:blipFill>
        <p:spPr>
          <a:xfrm>
            <a:off x="4411980" y="1443662"/>
            <a:ext cx="4614256" cy="2145164"/>
          </a:xfrm>
          <a:prstGeom prst="rect">
            <a:avLst/>
          </a:prstGeom>
          <a:ln>
            <a:solidFill>
              <a:srgbClr val="1F0BB5"/>
            </a:solidFill>
          </a:ln>
        </p:spPr>
      </p:pic>
      <p:sp>
        <p:nvSpPr>
          <p:cNvPr id="17" name="TextBox 16">
            <a:extLst>
              <a:ext uri="{FF2B5EF4-FFF2-40B4-BE49-F238E27FC236}">
                <a16:creationId xmlns="" xmlns:a16="http://schemas.microsoft.com/office/drawing/2014/main" id="{ACB4C13B-5232-4EE5-BC29-DB2E3C95262D}"/>
              </a:ext>
            </a:extLst>
          </p:cNvPr>
          <p:cNvSpPr txBox="1"/>
          <p:nvPr/>
        </p:nvSpPr>
        <p:spPr>
          <a:xfrm>
            <a:off x="4427220" y="3581400"/>
            <a:ext cx="4564380" cy="1525418"/>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It shows the relationship of the software components that run on each of the computers and use the local operating system and network protocol stack for functioning.</a:t>
            </a:r>
          </a:p>
        </p:txBody>
      </p:sp>
      <p:sp>
        <p:nvSpPr>
          <p:cNvPr id="18" name="TextBox 17">
            <a:extLst>
              <a:ext uri="{FF2B5EF4-FFF2-40B4-BE49-F238E27FC236}">
                <a16:creationId xmlns="" xmlns:a16="http://schemas.microsoft.com/office/drawing/2014/main" id="{8C4D2693-BD31-43BF-B0DF-9132C95A35BF}"/>
              </a:ext>
            </a:extLst>
          </p:cNvPr>
          <p:cNvSpPr txBox="1"/>
          <p:nvPr/>
        </p:nvSpPr>
        <p:spPr>
          <a:xfrm>
            <a:off x="361604" y="5029200"/>
            <a:ext cx="8664632" cy="1525418"/>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The distributed software is also termed as “</a:t>
            </a:r>
            <a:r>
              <a:rPr lang="en-US" sz="1600" b="1" dirty="0">
                <a:solidFill>
                  <a:srgbClr val="1F0BB5"/>
                </a:solidFill>
                <a:latin typeface="Times New Roman" pitchFamily="18" charset="0"/>
                <a:cs typeface="Times New Roman" pitchFamily="18" charset="0"/>
              </a:rPr>
              <a:t>middleware</a:t>
            </a:r>
            <a:r>
              <a:rPr lang="en-US" sz="1600" dirty="0">
                <a:latin typeface="Times New Roman" pitchFamily="18" charset="0"/>
                <a:cs typeface="Times New Roman" pitchFamily="18" charset="0"/>
              </a:rPr>
              <a:t>”</a:t>
            </a:r>
          </a:p>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A distributed execution is the execution of the process across the distributed system to collaboratively achieve a common goal.</a:t>
            </a:r>
          </a:p>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An execution is also termed as a “</a:t>
            </a:r>
            <a:r>
              <a:rPr lang="en-US" sz="1600" b="1" dirty="0">
                <a:solidFill>
                  <a:srgbClr val="FF0066"/>
                </a:solidFill>
                <a:latin typeface="Times New Roman" pitchFamily="18" charset="0"/>
                <a:cs typeface="Times New Roman" pitchFamily="18" charset="0"/>
              </a:rPr>
              <a:t>computation</a:t>
            </a:r>
            <a:r>
              <a:rPr lang="en-US" sz="1600" dirty="0">
                <a:latin typeface="Times New Roman" pitchFamily="18" charset="0"/>
                <a:cs typeface="Times New Roman" pitchFamily="18" charset="0"/>
              </a:rPr>
              <a:t>” or “</a:t>
            </a:r>
            <a:r>
              <a:rPr lang="en-US" sz="1600" b="1" dirty="0">
                <a:solidFill>
                  <a:srgbClr val="1F0BB5"/>
                </a:solidFill>
                <a:latin typeface="Times New Roman" pitchFamily="18" charset="0"/>
                <a:cs typeface="Times New Roman" pitchFamily="18" charset="0"/>
              </a:rPr>
              <a:t>run</a:t>
            </a:r>
            <a:r>
              <a:rPr lang="en-US" sz="1600" dirty="0">
                <a:latin typeface="Times New Roman" pitchFamily="18" charset="0"/>
                <a:cs typeface="Times New Roman" pitchFamily="18" charset="0"/>
              </a:rPr>
              <a:t>”</a:t>
            </a:r>
          </a:p>
        </p:txBody>
      </p:sp>
      <p:sp>
        <p:nvSpPr>
          <p:cNvPr id="19" name="Rectangle 18">
            <a:extLst>
              <a:ext uri="{FF2B5EF4-FFF2-40B4-BE49-F238E27FC236}">
                <a16:creationId xmlns="" xmlns:a16="http://schemas.microsoft.com/office/drawing/2014/main" id="{E2E4587B-FD3C-4837-893A-12D70111B5E5}"/>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155583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1000"/>
                                        <p:tgtEl>
                                          <p:spTgt spid="15">
                                            <p:txEl>
                                              <p:pRg st="0" end="0"/>
                                            </p:txEl>
                                          </p:spTgt>
                                        </p:tgtEl>
                                      </p:cBhvr>
                                    </p:animEffect>
                                    <p:anim calcmode="lin" valueType="num">
                                      <p:cBhvr>
                                        <p:cTn id="3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fade">
                                      <p:cBhvr>
                                        <p:cTn id="43" dur="1000"/>
                                        <p:tgtEl>
                                          <p:spTgt spid="17">
                                            <p:txEl>
                                              <p:pRg st="0" end="0"/>
                                            </p:txEl>
                                          </p:spTgt>
                                        </p:tgtEl>
                                      </p:cBhvr>
                                    </p:animEffect>
                                    <p:anim calcmode="lin" valueType="num">
                                      <p:cBhvr>
                                        <p:cTn id="44"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fade">
                                      <p:cBhvr>
                                        <p:cTn id="55" dur="1000"/>
                                        <p:tgtEl>
                                          <p:spTgt spid="18">
                                            <p:txEl>
                                              <p:pRg st="0" end="0"/>
                                            </p:txEl>
                                          </p:spTgt>
                                        </p:tgtEl>
                                      </p:cBhvr>
                                    </p:animEffect>
                                    <p:anim calcmode="lin" valueType="num">
                                      <p:cBhvr>
                                        <p:cTn id="56"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8">
                                            <p:txEl>
                                              <p:pRg st="1" end="1"/>
                                            </p:txEl>
                                          </p:spTgt>
                                        </p:tgtEl>
                                        <p:attrNameLst>
                                          <p:attrName>style.visibility</p:attrName>
                                        </p:attrNameLst>
                                      </p:cBhvr>
                                      <p:to>
                                        <p:strVal val="visible"/>
                                      </p:to>
                                    </p:set>
                                    <p:animEffect transition="in" filter="fade">
                                      <p:cBhvr>
                                        <p:cTn id="62" dur="1000"/>
                                        <p:tgtEl>
                                          <p:spTgt spid="18">
                                            <p:txEl>
                                              <p:pRg st="1" end="1"/>
                                            </p:txEl>
                                          </p:spTgt>
                                        </p:tgtEl>
                                      </p:cBhvr>
                                    </p:animEffect>
                                    <p:anim calcmode="lin" valueType="num">
                                      <p:cBhvr>
                                        <p:cTn id="63"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64"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fade">
                                      <p:cBhvr>
                                        <p:cTn id="69" dur="1000"/>
                                        <p:tgtEl>
                                          <p:spTgt spid="18">
                                            <p:txEl>
                                              <p:pRg st="2" end="2"/>
                                            </p:txEl>
                                          </p:spTgt>
                                        </p:tgtEl>
                                      </p:cBhvr>
                                    </p:animEffect>
                                    <p:anim calcmode="lin" valueType="num">
                                      <p:cBhvr>
                                        <p:cTn id="70"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5"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6</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RELATION TO COMPUTER SYSTEM COMPONENT</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236220" y="962770"/>
            <a:ext cx="8755380" cy="417422"/>
          </a:xfrm>
          <a:prstGeom prst="rect">
            <a:avLst/>
          </a:prstGeom>
          <a:noFill/>
        </p:spPr>
        <p:txBody>
          <a:bodyPr wrap="square" rtlCol="0">
            <a:spAutoFit/>
          </a:bodyPr>
          <a:lstStyle/>
          <a:p>
            <a:pPr algn="just">
              <a:lnSpc>
                <a:spcPct val="150000"/>
              </a:lnSpc>
            </a:pPr>
            <a:r>
              <a:rPr lang="en-US" sz="1600" dirty="0">
                <a:latin typeface="Times New Roman" pitchFamily="18" charset="0"/>
                <a:cs typeface="Times New Roman" pitchFamily="18" charset="0"/>
              </a:rPr>
              <a:t>The distributed system is presented as:</a:t>
            </a:r>
          </a:p>
        </p:txBody>
      </p:sp>
      <p:sp>
        <p:nvSpPr>
          <p:cNvPr id="15" name="TextBox 14">
            <a:extLst>
              <a:ext uri="{FF2B5EF4-FFF2-40B4-BE49-F238E27FC236}">
                <a16:creationId xmlns="" xmlns:a16="http://schemas.microsoft.com/office/drawing/2014/main" id="{96C6251C-C39E-47EC-A43B-799700DDC3BA}"/>
              </a:ext>
            </a:extLst>
          </p:cNvPr>
          <p:cNvSpPr txBox="1"/>
          <p:nvPr/>
        </p:nvSpPr>
        <p:spPr>
          <a:xfrm>
            <a:off x="4180955" y="1426175"/>
            <a:ext cx="4792980" cy="1894749"/>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The distributed system uses the layered architecture to break down the complexity of system design.</a:t>
            </a:r>
          </a:p>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middleware </a:t>
            </a:r>
            <a:r>
              <a:rPr lang="en-US" sz="1600" dirty="0">
                <a:latin typeface="Times New Roman" pitchFamily="18" charset="0"/>
                <a:cs typeface="Times New Roman" pitchFamily="18" charset="0"/>
              </a:rPr>
              <a:t>is the distributed software that drives the distributed system. It provides the transparency of heterogeneity at the platform level</a:t>
            </a:r>
          </a:p>
        </p:txBody>
      </p:sp>
      <p:pic>
        <p:nvPicPr>
          <p:cNvPr id="16" name="Picture 15">
            <a:extLst>
              <a:ext uri="{FF2B5EF4-FFF2-40B4-BE49-F238E27FC236}">
                <a16:creationId xmlns="" xmlns:a16="http://schemas.microsoft.com/office/drawing/2014/main" id="{6AE0A795-6B76-436A-B8CA-4064E188743E}"/>
              </a:ext>
            </a:extLst>
          </p:cNvPr>
          <p:cNvPicPr>
            <a:picLocks noChangeAspect="1"/>
          </p:cNvPicPr>
          <p:nvPr/>
        </p:nvPicPr>
        <p:blipFill>
          <a:blip r:embed="rId2"/>
          <a:stretch>
            <a:fillRect/>
          </a:stretch>
        </p:blipFill>
        <p:spPr>
          <a:xfrm>
            <a:off x="333895" y="1403314"/>
            <a:ext cx="3847060" cy="3460051"/>
          </a:xfrm>
          <a:prstGeom prst="rect">
            <a:avLst/>
          </a:prstGeom>
          <a:ln>
            <a:solidFill>
              <a:srgbClr val="1F0BB5"/>
            </a:solidFill>
          </a:ln>
        </p:spPr>
      </p:pic>
      <p:sp>
        <p:nvSpPr>
          <p:cNvPr id="17" name="TextBox 16">
            <a:extLst>
              <a:ext uri="{FF2B5EF4-FFF2-40B4-BE49-F238E27FC236}">
                <a16:creationId xmlns="" xmlns:a16="http://schemas.microsoft.com/office/drawing/2014/main" id="{ACB4C13B-5232-4EE5-BC29-DB2E3C95262D}"/>
              </a:ext>
            </a:extLst>
          </p:cNvPr>
          <p:cNvSpPr txBox="1"/>
          <p:nvPr/>
        </p:nvSpPr>
        <p:spPr>
          <a:xfrm>
            <a:off x="4191000" y="3352800"/>
            <a:ext cx="4564380" cy="1525418"/>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It is assumed that the middleware layer </a:t>
            </a:r>
            <a:r>
              <a:rPr lang="en-US" sz="1600" b="1" dirty="0">
                <a:solidFill>
                  <a:srgbClr val="FF0066"/>
                </a:solidFill>
                <a:latin typeface="Times New Roman" pitchFamily="18" charset="0"/>
                <a:cs typeface="Times New Roman" pitchFamily="18" charset="0"/>
              </a:rPr>
              <a:t>does not</a:t>
            </a:r>
            <a:r>
              <a:rPr lang="en-US" sz="1600" dirty="0">
                <a:latin typeface="Times New Roman" pitchFamily="18" charset="0"/>
                <a:cs typeface="Times New Roman" pitchFamily="18" charset="0"/>
              </a:rPr>
              <a:t> contain the </a:t>
            </a:r>
            <a:r>
              <a:rPr lang="en-US" sz="1600" b="1" dirty="0">
                <a:solidFill>
                  <a:srgbClr val="1F0BB5"/>
                </a:solidFill>
                <a:latin typeface="Times New Roman" pitchFamily="18" charset="0"/>
                <a:cs typeface="Times New Roman" pitchFamily="18" charset="0"/>
              </a:rPr>
              <a:t>traditional application layer</a:t>
            </a:r>
            <a:r>
              <a:rPr lang="en-US" sz="1600" dirty="0">
                <a:latin typeface="Times New Roman" pitchFamily="18" charset="0"/>
                <a:cs typeface="Times New Roman" pitchFamily="18" charset="0"/>
              </a:rPr>
              <a:t> functions of the network protocol stack such as HTTP, MAIL, FTP and TELNET</a:t>
            </a:r>
          </a:p>
        </p:txBody>
      </p:sp>
      <p:sp>
        <p:nvSpPr>
          <p:cNvPr id="18" name="TextBox 17">
            <a:extLst>
              <a:ext uri="{FF2B5EF4-FFF2-40B4-BE49-F238E27FC236}">
                <a16:creationId xmlns="" xmlns:a16="http://schemas.microsoft.com/office/drawing/2014/main" id="{8C4D2693-BD31-43BF-B0DF-9132C95A35BF}"/>
              </a:ext>
            </a:extLst>
          </p:cNvPr>
          <p:cNvSpPr txBox="1"/>
          <p:nvPr/>
        </p:nvSpPr>
        <p:spPr>
          <a:xfrm>
            <a:off x="361604" y="4953000"/>
            <a:ext cx="8664632" cy="786754"/>
          </a:xfrm>
          <a:prstGeom prst="rect">
            <a:avLst/>
          </a:prstGeom>
          <a:noFill/>
        </p:spPr>
        <p:txBody>
          <a:bodyPr wrap="square" rtlCol="0">
            <a:spAutoFit/>
          </a:bodyPr>
          <a:lstStyle/>
          <a:p>
            <a:pPr marL="203200" indent="-203200" algn="just">
              <a:lnSpc>
                <a:spcPct val="150000"/>
              </a:lnSpc>
              <a:buFont typeface="Wingdings" panose="05000000000000000000" pitchFamily="2" charset="2"/>
              <a:buChar char="§"/>
            </a:pPr>
            <a:r>
              <a:rPr lang="en-US" sz="1600" dirty="0">
                <a:latin typeface="Times New Roman" pitchFamily="18" charset="0"/>
                <a:cs typeface="Times New Roman" pitchFamily="18" charset="0"/>
              </a:rPr>
              <a:t>Various primitives and calls to functions defined in various libraries of  the middleware layer are embedded in the user program code</a:t>
            </a:r>
          </a:p>
        </p:txBody>
      </p:sp>
      <p:sp>
        <p:nvSpPr>
          <p:cNvPr id="19" name="Rectangle 18">
            <a:extLst>
              <a:ext uri="{FF2B5EF4-FFF2-40B4-BE49-F238E27FC236}">
                <a16:creationId xmlns="" xmlns:a16="http://schemas.microsoft.com/office/drawing/2014/main" id="{F9A644AE-A7EF-48E8-BC25-15826B1196F8}"/>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Tree>
    <p:extLst>
      <p:ext uri="{BB962C8B-B14F-4D97-AF65-F5344CB8AC3E}">
        <p14:creationId xmlns:p14="http://schemas.microsoft.com/office/powerpoint/2010/main" val="17867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1000"/>
                                        <p:tgtEl>
                                          <p:spTgt spid="15">
                                            <p:txEl>
                                              <p:pRg st="0" end="0"/>
                                            </p:txEl>
                                          </p:spTgt>
                                        </p:tgtEl>
                                      </p:cBhvr>
                                    </p:animEffect>
                                    <p:anim calcmode="lin" valueType="num">
                                      <p:cBhvr>
                                        <p:cTn id="3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
                                            <p:txEl>
                                              <p:pRg st="1" end="1"/>
                                            </p:txEl>
                                          </p:spTgt>
                                        </p:tgtEl>
                                        <p:attrNameLst>
                                          <p:attrName>style.visibility</p:attrName>
                                        </p:attrNameLst>
                                      </p:cBhvr>
                                      <p:to>
                                        <p:strVal val="visible"/>
                                      </p:to>
                                    </p:set>
                                    <p:animEffect transition="in" filter="fade">
                                      <p:cBhvr>
                                        <p:cTn id="38" dur="1000"/>
                                        <p:tgtEl>
                                          <p:spTgt spid="15">
                                            <p:txEl>
                                              <p:pRg st="1" end="1"/>
                                            </p:txEl>
                                          </p:spTgt>
                                        </p:tgtEl>
                                      </p:cBhvr>
                                    </p:animEffect>
                                    <p:anim calcmode="lin" valueType="num">
                                      <p:cBhvr>
                                        <p:cTn id="39"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fade">
                                      <p:cBhvr>
                                        <p:cTn id="50" dur="1000"/>
                                        <p:tgtEl>
                                          <p:spTgt spid="17">
                                            <p:txEl>
                                              <p:pRg st="0" end="0"/>
                                            </p:txEl>
                                          </p:spTgt>
                                        </p:tgtEl>
                                      </p:cBhvr>
                                    </p:animEffect>
                                    <p:anim calcmode="lin" valueType="num">
                                      <p:cBhvr>
                                        <p:cTn id="51"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1000"/>
                                        <p:tgtEl>
                                          <p:spTgt spid="18">
                                            <p:txEl>
                                              <p:pRg st="0" end="0"/>
                                            </p:txEl>
                                          </p:spTgt>
                                        </p:tgtEl>
                                      </p:cBhvr>
                                    </p:animEffect>
                                    <p:anim calcmode="lin" valueType="num">
                                      <p:cBhvr>
                                        <p:cTn id="63"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5"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7</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457200"/>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236220" y="838200"/>
            <a:ext cx="5402580" cy="5957400"/>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itchFamily="18" charset="0"/>
                <a:cs typeface="Times New Roman" pitchFamily="18" charset="0"/>
              </a:rPr>
              <a:t>INTRODUCTION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the use of </a:t>
            </a:r>
            <a:r>
              <a:rPr lang="en-US" sz="1600" b="1" dirty="0">
                <a:solidFill>
                  <a:srgbClr val="FF0066"/>
                </a:solidFill>
                <a:latin typeface="Times New Roman" panose="02020603050405020304" pitchFamily="18" charset="0"/>
                <a:cs typeface="Times New Roman" panose="02020603050405020304" pitchFamily="18" charset="0"/>
              </a:rPr>
              <a:t>multiple processing elements</a:t>
            </a:r>
            <a:r>
              <a:rPr lang="en-US" sz="1600" dirty="0">
                <a:latin typeface="Times New Roman" panose="02020603050405020304" pitchFamily="18" charset="0"/>
                <a:cs typeface="Times New Roman" panose="02020603050405020304" pitchFamily="18" charset="0"/>
              </a:rPr>
              <a:t> simultaneously for solving any problem.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Problems are broken down into instructions and are solved concurrently as each resource that has been applied to work is working at the same time.</a:t>
            </a:r>
          </a:p>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Advantages (over Serial Computing)</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saves </a:t>
            </a:r>
            <a:r>
              <a:rPr lang="en-US" sz="1600" b="1" dirty="0">
                <a:solidFill>
                  <a:srgbClr val="FF0000"/>
                </a:solidFill>
                <a:latin typeface="Times New Roman" panose="02020603050405020304" pitchFamily="18" charset="0"/>
                <a:cs typeface="Times New Roman" panose="02020603050405020304" pitchFamily="18" charset="0"/>
              </a:rPr>
              <a:t>time and money</a:t>
            </a:r>
            <a:r>
              <a:rPr lang="en-US" sz="1600" dirty="0">
                <a:latin typeface="Times New Roman" panose="02020603050405020304" pitchFamily="18" charset="0"/>
                <a:cs typeface="Times New Roman" panose="02020603050405020304" pitchFamily="18" charset="0"/>
              </a:rPr>
              <a:t> as many resources working together will reduce the time and cut potential costs.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can be </a:t>
            </a:r>
            <a:r>
              <a:rPr lang="en-US" sz="1600" b="1" dirty="0">
                <a:solidFill>
                  <a:srgbClr val="1F0BB5"/>
                </a:solidFill>
                <a:latin typeface="Times New Roman" panose="02020603050405020304" pitchFamily="18" charset="0"/>
                <a:cs typeface="Times New Roman" panose="02020603050405020304" pitchFamily="18" charset="0"/>
              </a:rPr>
              <a:t>impractical</a:t>
            </a:r>
            <a:r>
              <a:rPr lang="en-US" sz="1600" dirty="0">
                <a:latin typeface="Times New Roman" panose="02020603050405020304" pitchFamily="18" charset="0"/>
                <a:cs typeface="Times New Roman" panose="02020603050405020304" pitchFamily="18" charset="0"/>
              </a:rPr>
              <a:t> to solve larger problems on Serial Computing.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can take advantage of </a:t>
            </a:r>
            <a:r>
              <a:rPr lang="en-US" sz="1600" b="1" dirty="0">
                <a:solidFill>
                  <a:srgbClr val="FF0066"/>
                </a:solidFill>
                <a:latin typeface="Times New Roman" panose="02020603050405020304" pitchFamily="18" charset="0"/>
                <a:cs typeface="Times New Roman" panose="02020603050405020304" pitchFamily="18" charset="0"/>
              </a:rPr>
              <a:t>non-local resources</a:t>
            </a:r>
            <a:r>
              <a:rPr lang="en-US" sz="1600" dirty="0">
                <a:latin typeface="Times New Roman" panose="02020603050405020304" pitchFamily="18" charset="0"/>
                <a:cs typeface="Times New Roman" panose="02020603050405020304" pitchFamily="18" charset="0"/>
              </a:rPr>
              <a:t> when the local resources are finite.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Serial Computing ‘</a:t>
            </a:r>
            <a:r>
              <a:rPr lang="en-US" sz="1600" b="1" dirty="0">
                <a:solidFill>
                  <a:srgbClr val="00B050"/>
                </a:solidFill>
                <a:latin typeface="Times New Roman" panose="02020603050405020304" pitchFamily="18" charset="0"/>
                <a:cs typeface="Times New Roman" panose="02020603050405020304" pitchFamily="18" charset="0"/>
              </a:rPr>
              <a:t>wastes</a:t>
            </a:r>
            <a:r>
              <a:rPr lang="en-US" sz="1600" dirty="0">
                <a:latin typeface="Times New Roman" panose="02020603050405020304" pitchFamily="18" charset="0"/>
                <a:cs typeface="Times New Roman" panose="02020603050405020304" pitchFamily="18" charset="0"/>
              </a:rPr>
              <a:t>’ the potential computing power, thus Parallel Computing makes better work of the hardware.</a:t>
            </a:r>
          </a:p>
          <a:p>
            <a:pPr marL="285750" indent="-285750" algn="just">
              <a:lnSpc>
                <a:spcPct val="150000"/>
              </a:lnSpc>
              <a:buFont typeface="Wingdings" panose="05000000000000000000" pitchFamily="2" charset="2"/>
              <a:buChar char="Ø"/>
            </a:pPr>
            <a:endParaRPr lang="en-US" sz="1600" b="1" dirty="0">
              <a:solidFill>
                <a:srgbClr val="1F0BB5"/>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B6D7464A-403D-414C-B5CD-D6608C745C8B}"/>
              </a:ext>
            </a:extLst>
          </p:cNvPr>
          <p:cNvPicPr>
            <a:picLocks noChangeAspect="1"/>
          </p:cNvPicPr>
          <p:nvPr/>
        </p:nvPicPr>
        <p:blipFill>
          <a:blip r:embed="rId2"/>
          <a:stretch>
            <a:fillRect/>
          </a:stretch>
        </p:blipFill>
        <p:spPr>
          <a:xfrm>
            <a:off x="5638800" y="4444365"/>
            <a:ext cx="3429000" cy="2047875"/>
          </a:xfrm>
          <a:prstGeom prst="rect">
            <a:avLst/>
          </a:prstGeom>
        </p:spPr>
      </p:pic>
      <p:sp>
        <p:nvSpPr>
          <p:cNvPr id="19" name="Rectangle 18">
            <a:extLst>
              <a:ext uri="{FF2B5EF4-FFF2-40B4-BE49-F238E27FC236}">
                <a16:creationId xmlns="" xmlns:a16="http://schemas.microsoft.com/office/drawing/2014/main" id="{976481B6-84FE-4828-A812-948AD5C81C3A}"/>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pic>
        <p:nvPicPr>
          <p:cNvPr id="1026" name="Picture 2" descr="Introduction to Parallel Computing Tutorial | HPC @ LLNL">
            <a:extLst>
              <a:ext uri="{FF2B5EF4-FFF2-40B4-BE49-F238E27FC236}">
                <a16:creationId xmlns="" xmlns:a16="http://schemas.microsoft.com/office/drawing/2014/main" id="{8232A378-8F75-38E6-3E7D-73F477EAC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354" y="1102297"/>
            <a:ext cx="3452446"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7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1000"/>
                                        <p:tgtEl>
                                          <p:spTgt spid="9">
                                            <p:txEl>
                                              <p:pRg st="5" end="5"/>
                                            </p:txEl>
                                          </p:spTgt>
                                        </p:tgtEl>
                                      </p:cBhvr>
                                    </p:animEffect>
                                    <p:anim calcmode="lin" valueType="num">
                                      <p:cBhvr>
                                        <p:cTn id="5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Effect transition="in" filter="fade">
                                      <p:cBhvr>
                                        <p:cTn id="61" dur="1000"/>
                                        <p:tgtEl>
                                          <p:spTgt spid="9">
                                            <p:txEl>
                                              <p:pRg st="6" end="6"/>
                                            </p:txEl>
                                          </p:spTgt>
                                        </p:tgtEl>
                                      </p:cBhvr>
                                    </p:animEffect>
                                    <p:anim calcmode="lin" valueType="num">
                                      <p:cBhvr>
                                        <p:cTn id="6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1000"/>
                                        <p:tgtEl>
                                          <p:spTgt spid="9">
                                            <p:txEl>
                                              <p:pRg st="7" end="7"/>
                                            </p:txEl>
                                          </p:spTgt>
                                        </p:tgtEl>
                                      </p:cBhvr>
                                    </p:animEffect>
                                    <p:anim calcmode="lin" valueType="num">
                                      <p:cBhvr>
                                        <p:cTn id="6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txBox="1">
            <a:spLocks/>
          </p:cNvSpPr>
          <p:nvPr/>
        </p:nvSpPr>
        <p:spPr>
          <a:xfrm>
            <a:off x="91440" y="4465"/>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FFFF00"/>
                </a:solidFill>
                <a:latin typeface="Times New Roman" pitchFamily="18" charset="0"/>
                <a:cs typeface="Times New Roman" pitchFamily="18" charset="0"/>
              </a:rPr>
              <a:pPr/>
              <a:t>8</a:t>
            </a:fld>
            <a:endParaRPr lang="en-US" sz="2000" b="1" dirty="0">
              <a:solidFill>
                <a:srgbClr val="FFFF00"/>
              </a:solidFill>
              <a:latin typeface="Times New Roman" pitchFamily="18" charset="0"/>
              <a:cs typeface="Times New Roman" pitchFamily="18" charset="0"/>
            </a:endParaRPr>
          </a:p>
        </p:txBody>
      </p:sp>
      <p:sp>
        <p:nvSpPr>
          <p:cNvPr id="14" name="TextBox 13"/>
          <p:cNvSpPr txBox="1"/>
          <p:nvPr/>
        </p:nvSpPr>
        <p:spPr>
          <a:xfrm>
            <a:off x="0" y="366147"/>
            <a:ext cx="9144000" cy="626325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a:p>
            <a:pPr marL="457200" indent="-457200">
              <a:spcBef>
                <a:spcPts val="300"/>
              </a:spcBef>
              <a:spcAft>
                <a:spcPts val="300"/>
              </a:spcAft>
            </a:pPr>
            <a:endParaRPr lang="en-US" sz="2400" b="1" dirty="0">
              <a:ln w="11430"/>
              <a:solidFill>
                <a:srgbClr val="C00000"/>
              </a:solidFill>
              <a:latin typeface="Times New Roman" pitchFamily="18" charset="0"/>
              <a:cs typeface="Times New Roman" pitchFamily="18" charset="0"/>
            </a:endParaRPr>
          </a:p>
        </p:txBody>
      </p:sp>
      <p:sp>
        <p:nvSpPr>
          <p:cNvPr id="12" name="TextBox 11"/>
          <p:cNvSpPr txBox="1"/>
          <p:nvPr/>
        </p:nvSpPr>
        <p:spPr>
          <a:xfrm>
            <a:off x="0" y="457200"/>
            <a:ext cx="9144000" cy="461665"/>
          </a:xfrm>
          <a:prstGeom prst="rect">
            <a:avLst/>
          </a:prstGeom>
          <a:noFill/>
        </p:spPr>
        <p:txBody>
          <a:bodyPr wrap="square" rtlCol="0">
            <a:spAutoFit/>
          </a:bodyPr>
          <a:lstStyle/>
          <a:p>
            <a:pPr algn="ctr"/>
            <a:r>
              <a:rPr lang="en-US" sz="2400" b="1" dirty="0">
                <a:solidFill>
                  <a:srgbClr val="C00000"/>
                </a:solidFill>
                <a:latin typeface="Times New Roman" pitchFamily="18" charset="0"/>
                <a:cs typeface="Times New Roman" pitchFamily="18" charset="0"/>
              </a:rPr>
              <a:t>PARALLEL COMPUTING</a:t>
            </a:r>
          </a:p>
        </p:txBody>
      </p:sp>
      <p:sp>
        <p:nvSpPr>
          <p:cNvPr id="9" name="TextBox 8">
            <a:extLst>
              <a:ext uri="{FF2B5EF4-FFF2-40B4-BE49-F238E27FC236}">
                <a16:creationId xmlns="" xmlns:a16="http://schemas.microsoft.com/office/drawing/2014/main" id="{02F2A1B0-ED31-4862-8473-FCE29987A043}"/>
              </a:ext>
            </a:extLst>
          </p:cNvPr>
          <p:cNvSpPr txBox="1"/>
          <p:nvPr/>
        </p:nvSpPr>
        <p:spPr>
          <a:xfrm>
            <a:off x="152400" y="762000"/>
            <a:ext cx="6553200" cy="1980927"/>
          </a:xfrm>
          <a:prstGeom prst="rect">
            <a:avLst/>
          </a:prstGeom>
          <a:noFill/>
        </p:spPr>
        <p:txBody>
          <a:bodyPr wrap="square" rtlCol="0">
            <a:spAutoFit/>
          </a:bodyPr>
          <a:lstStyle/>
          <a:p>
            <a:pPr algn="just">
              <a:lnSpc>
                <a:spcPct val="130000"/>
              </a:lnSpc>
            </a:pPr>
            <a:r>
              <a:rPr lang="en-US" sz="1600" b="1" dirty="0">
                <a:solidFill>
                  <a:srgbClr val="1F0BB5"/>
                </a:solidFill>
                <a:latin typeface="Times New Roman" pitchFamily="18" charset="0"/>
                <a:cs typeface="Times New Roman" pitchFamily="18" charset="0"/>
              </a:rPr>
              <a:t>TYPES OF PARALLELISM</a:t>
            </a:r>
            <a:endParaRPr lang="en-US" sz="1600" dirty="0">
              <a:latin typeface="Times New Roman" panose="02020603050405020304" pitchFamily="18" charset="0"/>
              <a:cs typeface="Times New Roman" panose="02020603050405020304" pitchFamily="18" charset="0"/>
            </a:endParaRPr>
          </a:p>
          <a:p>
            <a:pPr algn="just">
              <a:lnSpc>
                <a:spcPct val="130000"/>
              </a:lnSpc>
            </a:pPr>
            <a:r>
              <a:rPr lang="en-US" sz="1600" b="1" dirty="0">
                <a:solidFill>
                  <a:srgbClr val="FF0066"/>
                </a:solidFill>
                <a:latin typeface="Times New Roman" panose="02020603050405020304" pitchFamily="18" charset="0"/>
                <a:cs typeface="Times New Roman" panose="02020603050405020304" pitchFamily="18" charset="0"/>
              </a:rPr>
              <a:t>Bit Level Parallelism</a:t>
            </a:r>
          </a:p>
          <a:p>
            <a:pPr marL="285750" indent="-28575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the parallel computing form based on the </a:t>
            </a:r>
            <a:r>
              <a:rPr lang="en-US" sz="1600" b="1" dirty="0">
                <a:solidFill>
                  <a:srgbClr val="FF0000"/>
                </a:solidFill>
                <a:latin typeface="Times New Roman" panose="02020603050405020304" pitchFamily="18" charset="0"/>
                <a:cs typeface="Times New Roman" panose="02020603050405020304" pitchFamily="18" charset="0"/>
              </a:rPr>
              <a:t>increasing processor’s size</a:t>
            </a:r>
            <a:r>
              <a:rPr lang="en-US" sz="1600" dirty="0">
                <a:latin typeface="Times New Roman" panose="02020603050405020304" pitchFamily="18" charset="0"/>
                <a:cs typeface="Times New Roman" panose="02020603050405020304" pitchFamily="18" charset="0"/>
              </a:rPr>
              <a:t>. </a:t>
            </a:r>
          </a:p>
          <a:p>
            <a:pPr marL="285750" indent="-28575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reduces</a:t>
            </a:r>
            <a:r>
              <a:rPr lang="en-US" sz="1600" dirty="0">
                <a:latin typeface="Times New Roman" panose="02020603050405020304" pitchFamily="18" charset="0"/>
                <a:cs typeface="Times New Roman" panose="02020603050405020304" pitchFamily="18" charset="0"/>
              </a:rPr>
              <a:t> the </a:t>
            </a:r>
            <a:r>
              <a:rPr lang="en-US" sz="1600" b="1" dirty="0">
                <a:solidFill>
                  <a:srgbClr val="1F0BB5"/>
                </a:solidFill>
                <a:latin typeface="Times New Roman" panose="02020603050405020304" pitchFamily="18" charset="0"/>
                <a:cs typeface="Times New Roman" panose="02020603050405020304" pitchFamily="18" charset="0"/>
              </a:rPr>
              <a:t>number of instructions</a:t>
            </a:r>
            <a:r>
              <a:rPr lang="en-US" sz="1600" dirty="0">
                <a:latin typeface="Times New Roman" panose="02020603050405020304" pitchFamily="18" charset="0"/>
                <a:cs typeface="Times New Roman" panose="02020603050405020304" pitchFamily="18" charset="0"/>
              </a:rPr>
              <a:t> that the system must execute in order to perform a task on large-sized data. </a:t>
            </a:r>
            <a:endParaRPr lang="en-US" sz="1600" dirty="0">
              <a:solidFill>
                <a:srgbClr val="1F0BB5"/>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E2D971E2-957D-48B7-A4AB-A0000BE47F7E}"/>
              </a:ext>
            </a:extLst>
          </p:cNvPr>
          <p:cNvSpPr/>
          <p:nvPr/>
        </p:nvSpPr>
        <p:spPr>
          <a:xfrm>
            <a:off x="1143000" y="0"/>
            <a:ext cx="8001000" cy="461665"/>
          </a:xfrm>
          <a:prstGeom prst="rect">
            <a:avLst/>
          </a:prstGeom>
        </p:spPr>
        <p:txBody>
          <a:bodyPr wrap="square">
            <a:spAutoFit/>
          </a:bodyPr>
          <a:lstStyle/>
          <a:p>
            <a:pPr algn="r"/>
            <a:r>
              <a:rPr lang="en-US" sz="2400" b="1" dirty="0">
                <a:ln w="11430"/>
                <a:solidFill>
                  <a:srgbClr val="FFFF00"/>
                </a:solidFill>
                <a:effectLst>
                  <a:outerShdw blurRad="50800" dist="39000" dir="5460000" algn="tl">
                    <a:srgbClr val="000000">
                      <a:alpha val="38000"/>
                    </a:srgbClr>
                  </a:outerShdw>
                </a:effectLst>
                <a:latin typeface="Times New Roman" pitchFamily="18" charset="0"/>
                <a:cs typeface="Times New Roman" pitchFamily="18" charset="0"/>
              </a:rPr>
              <a:t>PART -II: PARALLEL &amp; DISTRIBUTED COMPUTING</a:t>
            </a:r>
          </a:p>
        </p:txBody>
      </p:sp>
      <p:sp>
        <p:nvSpPr>
          <p:cNvPr id="2" name="TextBox 1">
            <a:extLst>
              <a:ext uri="{FF2B5EF4-FFF2-40B4-BE49-F238E27FC236}">
                <a16:creationId xmlns="" xmlns:a16="http://schemas.microsoft.com/office/drawing/2014/main" id="{75D81391-E6F1-B0CF-843D-AFFD957F7DFC}"/>
              </a:ext>
            </a:extLst>
          </p:cNvPr>
          <p:cNvSpPr txBox="1"/>
          <p:nvPr/>
        </p:nvSpPr>
        <p:spPr>
          <a:xfrm>
            <a:off x="160020" y="2667000"/>
            <a:ext cx="5859780" cy="2301015"/>
          </a:xfrm>
          <a:prstGeom prst="rect">
            <a:avLst/>
          </a:prstGeom>
          <a:noFill/>
        </p:spPr>
        <p:txBody>
          <a:bodyPr wrap="square" rtlCol="0">
            <a:spAutoFit/>
          </a:bodyPr>
          <a:lstStyle/>
          <a:p>
            <a:pPr algn="just">
              <a:lnSpc>
                <a:spcPct val="130000"/>
              </a:lnSpc>
            </a:pPr>
            <a:r>
              <a:rPr lang="en-US" sz="1600" b="1" dirty="0">
                <a:solidFill>
                  <a:srgbClr val="1F0BB5"/>
                </a:solidFill>
                <a:latin typeface="Times New Roman" panose="02020603050405020304" pitchFamily="18" charset="0"/>
                <a:cs typeface="Times New Roman" panose="02020603050405020304" pitchFamily="18" charset="0"/>
              </a:rPr>
              <a:t>Instruction Level Parallelism</a:t>
            </a:r>
          </a:p>
          <a:p>
            <a:pPr marL="285750" indent="-28575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processor can only address less than one instruction for each clock cycle phase. </a:t>
            </a:r>
          </a:p>
          <a:p>
            <a:pPr marL="285750" indent="-28575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These instructions can be re-ordered and grouped which are later on executed concurrently without affecting the result of the program. </a:t>
            </a:r>
          </a:p>
          <a:p>
            <a:pPr marL="285750" indent="-285750" algn="just">
              <a:lnSpc>
                <a:spcPct val="13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called </a:t>
            </a:r>
            <a:r>
              <a:rPr lang="en-US" sz="1600" b="1" dirty="0">
                <a:solidFill>
                  <a:srgbClr val="FF0066"/>
                </a:solidFill>
                <a:latin typeface="Times New Roman" panose="02020603050405020304" pitchFamily="18" charset="0"/>
                <a:cs typeface="Times New Roman" panose="02020603050405020304" pitchFamily="18" charset="0"/>
              </a:rPr>
              <a:t>instruction-level parallelism</a:t>
            </a:r>
            <a:r>
              <a:rPr lang="en-US" sz="1600" dirty="0">
                <a:latin typeface="Times New Roman" panose="02020603050405020304" pitchFamily="18" charset="0"/>
                <a:cs typeface="Times New Roman" panose="02020603050405020304" pitchFamily="18" charset="0"/>
              </a:rPr>
              <a:t>.</a:t>
            </a:r>
            <a:endParaRPr lang="en-US" sz="1600" b="1" dirty="0">
              <a:solidFill>
                <a:srgbClr val="1F0BB5"/>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0CC05F97-1DA2-90C5-C4BC-D76334F34ECD}"/>
              </a:ext>
            </a:extLst>
          </p:cNvPr>
          <p:cNvSpPr txBox="1"/>
          <p:nvPr/>
        </p:nvSpPr>
        <p:spPr>
          <a:xfrm>
            <a:off x="76200" y="4953000"/>
            <a:ext cx="8907780" cy="1525418"/>
          </a:xfrm>
          <a:prstGeom prst="rect">
            <a:avLst/>
          </a:prstGeom>
          <a:noFill/>
        </p:spPr>
        <p:txBody>
          <a:bodyPr wrap="square" rtlCol="0">
            <a:spAutoFit/>
          </a:bodyPr>
          <a:lstStyle/>
          <a:p>
            <a:pPr algn="just">
              <a:lnSpc>
                <a:spcPct val="150000"/>
              </a:lnSpc>
            </a:pPr>
            <a:r>
              <a:rPr lang="en-US" sz="1600" b="1" dirty="0">
                <a:solidFill>
                  <a:srgbClr val="1F0BB5"/>
                </a:solidFill>
                <a:latin typeface="Times New Roman" panose="02020603050405020304" pitchFamily="18" charset="0"/>
                <a:cs typeface="Times New Roman" panose="02020603050405020304" pitchFamily="18" charset="0"/>
              </a:rPr>
              <a:t>Task Parallelism</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employs the decomposition of a task into subtasks and then allocates each of the subtasks for execution. </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processors perform the execution of sub-tasks concurrently.</a:t>
            </a:r>
            <a:endParaRPr lang="en-US" sz="1600" b="1" dirty="0">
              <a:solidFill>
                <a:srgbClr val="1F0BB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07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1000"/>
                                        <p:tgtEl>
                                          <p:spTgt spid="2"/>
                                        </p:tgtEl>
                                      </p:cBhvr>
                                    </p:animEffect>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xEl>
                                              <p:pRg st="0" end="0"/>
                                            </p:txEl>
                                          </p:spTgt>
                                        </p:tgtEl>
                                        <p:attrNameLst>
                                          <p:attrName>style.visibility</p:attrName>
                                        </p:attrNameLst>
                                      </p:cBhvr>
                                      <p:to>
                                        <p:strVal val="visible"/>
                                      </p:to>
                                    </p:set>
                                    <p:animEffect transition="in" filter="fade">
                                      <p:cBhvr>
                                        <p:cTn id="52" dur="1000"/>
                                        <p:tgtEl>
                                          <p:spTgt spid="2">
                                            <p:txEl>
                                              <p:pRg st="0" end="0"/>
                                            </p:txEl>
                                          </p:spTgt>
                                        </p:tgtEl>
                                      </p:cBhvr>
                                    </p:animEffect>
                                    <p:anim calcmode="lin" valueType="num">
                                      <p:cBhvr>
                                        <p:cTn id="5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
                                            <p:txEl>
                                              <p:pRg st="1" end="1"/>
                                            </p:txEl>
                                          </p:spTgt>
                                        </p:tgtEl>
                                        <p:attrNameLst>
                                          <p:attrName>style.visibility</p:attrName>
                                        </p:attrNameLst>
                                      </p:cBhvr>
                                      <p:to>
                                        <p:strVal val="visible"/>
                                      </p:to>
                                    </p:set>
                                    <p:animEffect transition="in" filter="fade">
                                      <p:cBhvr>
                                        <p:cTn id="59" dur="1000"/>
                                        <p:tgtEl>
                                          <p:spTgt spid="2">
                                            <p:txEl>
                                              <p:pRg st="1" end="1"/>
                                            </p:txEl>
                                          </p:spTgt>
                                        </p:tgtEl>
                                      </p:cBhvr>
                                    </p:animEffect>
                                    <p:anim calcmode="lin" valueType="num">
                                      <p:cBhvr>
                                        <p:cTn id="6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
                                            <p:txEl>
                                              <p:pRg st="2" end="2"/>
                                            </p:txEl>
                                          </p:spTgt>
                                        </p:tgtEl>
                                        <p:attrNameLst>
                                          <p:attrName>style.visibility</p:attrName>
                                        </p:attrNameLst>
                                      </p:cBhvr>
                                      <p:to>
                                        <p:strVal val="visible"/>
                                      </p:to>
                                    </p:set>
                                    <p:animEffect transition="in" filter="fade">
                                      <p:cBhvr>
                                        <p:cTn id="66" dur="1000"/>
                                        <p:tgtEl>
                                          <p:spTgt spid="2">
                                            <p:txEl>
                                              <p:pRg st="2" end="2"/>
                                            </p:txEl>
                                          </p:spTgt>
                                        </p:tgtEl>
                                      </p:cBhvr>
                                    </p:animEffect>
                                    <p:anim calcmode="lin" valueType="num">
                                      <p:cBhvr>
                                        <p:cTn id="6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
                                            <p:txEl>
                                              <p:pRg st="3" end="3"/>
                                            </p:txEl>
                                          </p:spTgt>
                                        </p:tgtEl>
                                        <p:attrNameLst>
                                          <p:attrName>style.visibility</p:attrName>
                                        </p:attrNameLst>
                                      </p:cBhvr>
                                      <p:to>
                                        <p:strVal val="visible"/>
                                      </p:to>
                                    </p:set>
                                    <p:animEffect transition="in" filter="fade">
                                      <p:cBhvr>
                                        <p:cTn id="73" dur="1000"/>
                                        <p:tgtEl>
                                          <p:spTgt spid="2">
                                            <p:txEl>
                                              <p:pRg st="3" end="3"/>
                                            </p:txEl>
                                          </p:spTgt>
                                        </p:tgtEl>
                                      </p:cBhvr>
                                    </p:animEffect>
                                    <p:anim calcmode="lin" valueType="num">
                                      <p:cBhvr>
                                        <p:cTn id="7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3" end="3"/>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1000"/>
                                        <p:tgtEl>
                                          <p:spTgt spid="3"/>
                                        </p:tgtEl>
                                      </p:cBhvr>
                                    </p:animEffect>
                                    <p:anim calcmode="lin" valueType="num">
                                      <p:cBhvr>
                                        <p:cTn id="79" dur="1000" fill="hold"/>
                                        <p:tgtEl>
                                          <p:spTgt spid="3"/>
                                        </p:tgtEl>
                                        <p:attrNameLst>
                                          <p:attrName>ppt_x</p:attrName>
                                        </p:attrNameLst>
                                      </p:cBhvr>
                                      <p:tavLst>
                                        <p:tav tm="0">
                                          <p:val>
                                            <p:strVal val="#ppt_x"/>
                                          </p:val>
                                        </p:tav>
                                        <p:tav tm="100000">
                                          <p:val>
                                            <p:strVal val="#ppt_x"/>
                                          </p:val>
                                        </p:tav>
                                      </p:tavLst>
                                    </p:anim>
                                    <p:anim calcmode="lin" valueType="num">
                                      <p:cBhvr>
                                        <p:cTn id="8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1000"/>
                                        <p:tgtEl>
                                          <p:spTgt spid="3">
                                            <p:txEl>
                                              <p:pRg st="0" end="0"/>
                                            </p:txEl>
                                          </p:spTgt>
                                        </p:tgtEl>
                                      </p:cBhvr>
                                    </p:animEffect>
                                    <p:anim calcmode="lin" valueType="num">
                                      <p:cBhvr>
                                        <p:cTn id="8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 end="1"/>
                                            </p:txEl>
                                          </p:spTgt>
                                        </p:tgtEl>
                                        <p:attrNameLst>
                                          <p:attrName>style.visibility</p:attrName>
                                        </p:attrNameLst>
                                      </p:cBhvr>
                                      <p:to>
                                        <p:strVal val="visible"/>
                                      </p:to>
                                    </p:set>
                                    <p:animEffect transition="in" filter="fade">
                                      <p:cBhvr>
                                        <p:cTn id="92" dur="1000"/>
                                        <p:tgtEl>
                                          <p:spTgt spid="3">
                                            <p:txEl>
                                              <p:pRg st="1" end="1"/>
                                            </p:txEl>
                                          </p:spTgt>
                                        </p:tgtEl>
                                      </p:cBhvr>
                                    </p:animEffect>
                                    <p:anim calcmode="lin" valueType="num">
                                      <p:cBhvr>
                                        <p:cTn id="9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2" end="2"/>
                                            </p:txEl>
                                          </p:spTgt>
                                        </p:tgtEl>
                                        <p:attrNameLst>
                                          <p:attrName>style.visibility</p:attrName>
                                        </p:attrNameLst>
                                      </p:cBhvr>
                                      <p:to>
                                        <p:strVal val="visible"/>
                                      </p:to>
                                    </p:set>
                                    <p:animEffect transition="in" filter="fade">
                                      <p:cBhvr>
                                        <p:cTn id="99" dur="1000"/>
                                        <p:tgtEl>
                                          <p:spTgt spid="3">
                                            <p:txEl>
                                              <p:pRg st="2" end="2"/>
                                            </p:txEl>
                                          </p:spTgt>
                                        </p:tgtEl>
                                      </p:cBhvr>
                                    </p:animEffect>
                                    <p:anim calcmode="lin" valueType="num">
                                      <p:cBhvr>
                                        <p:cTn id="10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FF0000"/>
                </a:solidFill>
              </a:rPr>
              <a:t>Bit-level parallelism</a:t>
            </a:r>
            <a:endParaRPr lang="en-IN" sz="4400" b="1" dirty="0">
              <a:solidFill>
                <a:srgbClr val="FF0000"/>
              </a:solidFill>
            </a:endParaRPr>
          </a:p>
        </p:txBody>
      </p:sp>
      <p:sp>
        <p:nvSpPr>
          <p:cNvPr id="3" name="Content Placeholder 2"/>
          <p:cNvSpPr>
            <a:spLocks noGrp="1"/>
          </p:cNvSpPr>
          <p:nvPr>
            <p:ph idx="1"/>
          </p:nvPr>
        </p:nvSpPr>
        <p:spPr/>
        <p:txBody>
          <a:bodyPr/>
          <a:lstStyle/>
          <a:p>
            <a:r>
              <a:rPr lang="en-US" dirty="0"/>
              <a:t>Bit-level parallelism is a form of parallel computing based on increasing processor word size. Increasing the word size reduces the number of instructions the processor must execute in order to perform an operation on variables whose sizes are greater than the length of the word</a:t>
            </a:r>
            <a:r>
              <a:rPr lang="en-US" dirty="0" smtClean="0"/>
              <a:t>.</a:t>
            </a:r>
          </a:p>
          <a:p>
            <a:endParaRPr lang="en-US" dirty="0"/>
          </a:p>
          <a:p>
            <a:r>
              <a:rPr lang="en-US" dirty="0"/>
              <a:t>For example, a processor with a 32-bit word size can perform 4 independent 1-byte additions simultaneously. If the processor size is 1 byte, it would need to perform 4 operations.</a:t>
            </a:r>
            <a:endParaRPr lang="en-IN" dirty="0"/>
          </a:p>
        </p:txBody>
      </p:sp>
    </p:spTree>
    <p:extLst>
      <p:ext uri="{BB962C8B-B14F-4D97-AF65-F5344CB8AC3E}">
        <p14:creationId xmlns:p14="http://schemas.microsoft.com/office/powerpoint/2010/main" val="3918549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11999</TotalTime>
  <Words>2092</Words>
  <Application>Microsoft Office PowerPoint</Application>
  <PresentationFormat>On-screen Show (4:3)</PresentationFormat>
  <Paragraphs>462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Bit-level parallelism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utility computing with examples? </vt:lpstr>
      <vt:lpstr>PowerPoint Presentation</vt:lpstr>
      <vt:lpstr>PowerPoint Presentation</vt:lpstr>
    </vt:vector>
  </TitlesOfParts>
  <Company>VIEW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Software Engineering</dc:subject>
  <dc:creator>Ajay Kumar Badhan</dc:creator>
  <cp:lastModifiedBy>Dell</cp:lastModifiedBy>
  <cp:revision>319</cp:revision>
  <cp:lastPrinted>2022-01-19T05:28:42Z</cp:lastPrinted>
  <dcterms:created xsi:type="dcterms:W3CDTF">2018-06-11T05:09:05Z</dcterms:created>
  <dcterms:modified xsi:type="dcterms:W3CDTF">2023-08-14T08:04:09Z</dcterms:modified>
  <cp:contentStatus/>
</cp:coreProperties>
</file>