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72" r:id="rId2"/>
    <p:sldId id="273" r:id="rId3"/>
    <p:sldId id="256" r:id="rId4"/>
    <p:sldId id="257" r:id="rId5"/>
    <p:sldId id="260" r:id="rId6"/>
    <p:sldId id="261" r:id="rId7"/>
    <p:sldId id="262" r:id="rId8"/>
    <p:sldId id="263" r:id="rId9"/>
    <p:sldId id="264" r:id="rId10"/>
    <p:sldId id="265" r:id="rId11"/>
    <p:sldId id="266" r:id="rId12"/>
    <p:sldId id="267" r:id="rId13"/>
    <p:sldId id="259" r:id="rId14"/>
    <p:sldId id="270" r:id="rId15"/>
    <p:sldId id="271" r:id="rId16"/>
    <p:sldId id="274" r:id="rId17"/>
    <p:sldId id="276" r:id="rId18"/>
    <p:sldId id="277" r:id="rId19"/>
    <p:sldId id="278" r:id="rId20"/>
    <p:sldId id="292" r:id="rId21"/>
    <p:sldId id="279" r:id="rId22"/>
    <p:sldId id="280" r:id="rId23"/>
    <p:sldId id="281" r:id="rId24"/>
    <p:sldId id="282" r:id="rId25"/>
    <p:sldId id="283" r:id="rId26"/>
    <p:sldId id="287" r:id="rId27"/>
    <p:sldId id="288" r:id="rId28"/>
    <p:sldId id="289" r:id="rId29"/>
    <p:sldId id="295" r:id="rId30"/>
    <p:sldId id="294" r:id="rId31"/>
    <p:sldId id="291" r:id="rId32"/>
    <p:sldId id="296" r:id="rId33"/>
    <p:sldId id="298" r:id="rId34"/>
    <p:sldId id="297" r:id="rId35"/>
    <p:sldId id="299" r:id="rId36"/>
    <p:sldId id="300" r:id="rId37"/>
    <p:sldId id="301" r:id="rId38"/>
    <p:sldId id="302" r:id="rId39"/>
    <p:sldId id="30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hna Kumar" initials="KK" lastIdx="1" clrIdx="0">
    <p:extLst>
      <p:ext uri="{19B8F6BF-5375-455C-9EA6-DF929625EA0E}">
        <p15:presenceInfo xmlns:p15="http://schemas.microsoft.com/office/powerpoint/2012/main" userId="2c0bbfeed36883b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an Ruzdan" userId="281b3fb1-178d-4595-a67e-42f3d5782a4e" providerId="ADAL" clId="{699213A0-207F-4EEF-9C4B-334FF896D783}"/>
    <pc:docChg chg="custSel modSld">
      <pc:chgData name="Ayan Ruzdan" userId="281b3fb1-178d-4595-a67e-42f3d5782a4e" providerId="ADAL" clId="{699213A0-207F-4EEF-9C4B-334FF896D783}" dt="2023-12-04T14:09:14.086" v="7" actId="1035"/>
      <pc:docMkLst>
        <pc:docMk/>
      </pc:docMkLst>
      <pc:sldChg chg="modSp mod">
        <pc:chgData name="Ayan Ruzdan" userId="281b3fb1-178d-4595-a67e-42f3d5782a4e" providerId="ADAL" clId="{699213A0-207F-4EEF-9C4B-334FF896D783}" dt="2023-12-04T10:32:02.368" v="4" actId="1035"/>
        <pc:sldMkLst>
          <pc:docMk/>
          <pc:sldMk cId="1094874754" sldId="259"/>
        </pc:sldMkLst>
        <pc:picChg chg="mod">
          <ac:chgData name="Ayan Ruzdan" userId="281b3fb1-178d-4595-a67e-42f3d5782a4e" providerId="ADAL" clId="{699213A0-207F-4EEF-9C4B-334FF896D783}" dt="2023-12-04T10:32:02.368" v="4" actId="1035"/>
          <ac:picMkLst>
            <pc:docMk/>
            <pc:sldMk cId="1094874754" sldId="259"/>
            <ac:picMk id="5" creationId="{6DCC4BE9-A805-4C8A-ACAA-E02F9106DC96}"/>
          </ac:picMkLst>
        </pc:picChg>
      </pc:sldChg>
      <pc:sldChg chg="delSp mod">
        <pc:chgData name="Ayan Ruzdan" userId="281b3fb1-178d-4595-a67e-42f3d5782a4e" providerId="ADAL" clId="{699213A0-207F-4EEF-9C4B-334FF896D783}" dt="2023-12-04T10:44:21.841" v="5" actId="478"/>
        <pc:sldMkLst>
          <pc:docMk/>
          <pc:sldMk cId="637956675" sldId="278"/>
        </pc:sldMkLst>
        <pc:spChg chg="del">
          <ac:chgData name="Ayan Ruzdan" userId="281b3fb1-178d-4595-a67e-42f3d5782a4e" providerId="ADAL" clId="{699213A0-207F-4EEF-9C4B-334FF896D783}" dt="2023-12-04T10:44:21.841" v="5" actId="478"/>
          <ac:spMkLst>
            <pc:docMk/>
            <pc:sldMk cId="637956675" sldId="278"/>
            <ac:spMk id="6" creationId="{D441C8B1-8C20-1111-768B-DB65ADA638DB}"/>
          </ac:spMkLst>
        </pc:spChg>
      </pc:sldChg>
      <pc:sldChg chg="modSp mod">
        <pc:chgData name="Ayan Ruzdan" userId="281b3fb1-178d-4595-a67e-42f3d5782a4e" providerId="ADAL" clId="{699213A0-207F-4EEF-9C4B-334FF896D783}" dt="2023-12-04T14:09:14.086" v="7" actId="1035"/>
        <pc:sldMkLst>
          <pc:docMk/>
          <pc:sldMk cId="991382291" sldId="283"/>
        </pc:sldMkLst>
        <pc:picChg chg="mod">
          <ac:chgData name="Ayan Ruzdan" userId="281b3fb1-178d-4595-a67e-42f3d5782a4e" providerId="ADAL" clId="{699213A0-207F-4EEF-9C4B-334FF896D783}" dt="2023-12-04T14:09:14.086" v="7" actId="1035"/>
          <ac:picMkLst>
            <pc:docMk/>
            <pc:sldMk cId="991382291" sldId="283"/>
            <ac:picMk id="6" creationId="{4909A1E8-0CAE-32BD-FDFE-3A3820C0924F}"/>
          </ac:picMkLst>
        </pc:picChg>
      </pc:sldChg>
      <pc:sldChg chg="delSp mod">
        <pc:chgData name="Ayan Ruzdan" userId="281b3fb1-178d-4595-a67e-42f3d5782a4e" providerId="ADAL" clId="{699213A0-207F-4EEF-9C4B-334FF896D783}" dt="2023-12-04T09:56:26.255" v="0" actId="478"/>
        <pc:sldMkLst>
          <pc:docMk/>
          <pc:sldMk cId="1669481667" sldId="297"/>
        </pc:sldMkLst>
        <pc:spChg chg="del">
          <ac:chgData name="Ayan Ruzdan" userId="281b3fb1-178d-4595-a67e-42f3d5782a4e" providerId="ADAL" clId="{699213A0-207F-4EEF-9C4B-334FF896D783}" dt="2023-12-04T09:56:26.255" v="0" actId="478"/>
          <ac:spMkLst>
            <pc:docMk/>
            <pc:sldMk cId="1669481667" sldId="297"/>
            <ac:spMk id="2" creationId="{45CE7187-EFA6-E457-8A45-4CAFE38FB49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BAB3-AF1E-40A6-83C1-3A5E0CE6F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ED63F4-2B49-4F46-A88F-E31E0AF2B4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23B169-F4DA-4BCE-94AE-2BA4B68C59DB}"/>
              </a:ext>
            </a:extLst>
          </p:cNvPr>
          <p:cNvSpPr>
            <a:spLocks noGrp="1"/>
          </p:cNvSpPr>
          <p:nvPr>
            <p:ph type="dt" sz="half" idx="10"/>
          </p:nvPr>
        </p:nvSpPr>
        <p:spPr/>
        <p:txBody>
          <a:bodyPr/>
          <a:lstStyle/>
          <a:p>
            <a:fld id="{B7081873-D40E-4424-83E4-E17123717D2C}" type="datetimeFigureOut">
              <a:rPr lang="en-US" smtClean="0"/>
              <a:t>12/4/2023</a:t>
            </a:fld>
            <a:endParaRPr lang="en-US"/>
          </a:p>
        </p:txBody>
      </p:sp>
      <p:sp>
        <p:nvSpPr>
          <p:cNvPr id="5" name="Footer Placeholder 4">
            <a:extLst>
              <a:ext uri="{FF2B5EF4-FFF2-40B4-BE49-F238E27FC236}">
                <a16:creationId xmlns:a16="http://schemas.microsoft.com/office/drawing/2014/main" id="{F52CC337-18B6-475B-AA24-6AF67D80A3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F14B94-366C-42FC-BF0E-13E7EAF6B76E}"/>
              </a:ext>
            </a:extLst>
          </p:cNvPr>
          <p:cNvSpPr>
            <a:spLocks noGrp="1"/>
          </p:cNvSpPr>
          <p:nvPr>
            <p:ph type="sldNum" sz="quarter" idx="12"/>
          </p:nvPr>
        </p:nvSpPr>
        <p:spPr/>
        <p:txBody>
          <a:bodyPr/>
          <a:lstStyle/>
          <a:p>
            <a:fld id="{AF21AE88-CDA4-4D37-9A5D-D5F40022A613}" type="slidenum">
              <a:rPr lang="en-US" smtClean="0"/>
              <a:t>‹#›</a:t>
            </a:fld>
            <a:endParaRPr lang="en-US"/>
          </a:p>
        </p:txBody>
      </p:sp>
    </p:spTree>
    <p:extLst>
      <p:ext uri="{BB962C8B-B14F-4D97-AF65-F5344CB8AC3E}">
        <p14:creationId xmlns:p14="http://schemas.microsoft.com/office/powerpoint/2010/main" val="1081426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EAC94-4643-4B3B-9D7B-EBF46A44CE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3BDF45-1BEB-4BD2-BC36-AE9DD9D58A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3E866B-56B1-4444-B5FC-B2946CCC3EDF}"/>
              </a:ext>
            </a:extLst>
          </p:cNvPr>
          <p:cNvSpPr>
            <a:spLocks noGrp="1"/>
          </p:cNvSpPr>
          <p:nvPr>
            <p:ph type="dt" sz="half" idx="10"/>
          </p:nvPr>
        </p:nvSpPr>
        <p:spPr/>
        <p:txBody>
          <a:bodyPr/>
          <a:lstStyle/>
          <a:p>
            <a:fld id="{B7081873-D40E-4424-83E4-E17123717D2C}" type="datetimeFigureOut">
              <a:rPr lang="en-US" smtClean="0"/>
              <a:t>12/4/2023</a:t>
            </a:fld>
            <a:endParaRPr lang="en-US"/>
          </a:p>
        </p:txBody>
      </p:sp>
      <p:sp>
        <p:nvSpPr>
          <p:cNvPr id="5" name="Footer Placeholder 4">
            <a:extLst>
              <a:ext uri="{FF2B5EF4-FFF2-40B4-BE49-F238E27FC236}">
                <a16:creationId xmlns:a16="http://schemas.microsoft.com/office/drawing/2014/main" id="{798EDEE8-B7E6-4000-B110-6522CD140F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65248F-D07B-4DD3-8E98-4773F0AB9834}"/>
              </a:ext>
            </a:extLst>
          </p:cNvPr>
          <p:cNvSpPr>
            <a:spLocks noGrp="1"/>
          </p:cNvSpPr>
          <p:nvPr>
            <p:ph type="sldNum" sz="quarter" idx="12"/>
          </p:nvPr>
        </p:nvSpPr>
        <p:spPr/>
        <p:txBody>
          <a:bodyPr/>
          <a:lstStyle/>
          <a:p>
            <a:fld id="{AF21AE88-CDA4-4D37-9A5D-D5F40022A613}" type="slidenum">
              <a:rPr lang="en-US" smtClean="0"/>
              <a:t>‹#›</a:t>
            </a:fld>
            <a:endParaRPr lang="en-US"/>
          </a:p>
        </p:txBody>
      </p:sp>
    </p:spTree>
    <p:extLst>
      <p:ext uri="{BB962C8B-B14F-4D97-AF65-F5344CB8AC3E}">
        <p14:creationId xmlns:p14="http://schemas.microsoft.com/office/powerpoint/2010/main" val="605180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0E3CDE-43E0-4489-AE3D-F2120F9A87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79EEFD-3119-4D8D-BE0A-95FC536036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8F9BD0-FA20-49F4-8EAE-D4439B6BFDBB}"/>
              </a:ext>
            </a:extLst>
          </p:cNvPr>
          <p:cNvSpPr>
            <a:spLocks noGrp="1"/>
          </p:cNvSpPr>
          <p:nvPr>
            <p:ph type="dt" sz="half" idx="10"/>
          </p:nvPr>
        </p:nvSpPr>
        <p:spPr/>
        <p:txBody>
          <a:bodyPr/>
          <a:lstStyle/>
          <a:p>
            <a:fld id="{B7081873-D40E-4424-83E4-E17123717D2C}" type="datetimeFigureOut">
              <a:rPr lang="en-US" smtClean="0"/>
              <a:t>12/4/2023</a:t>
            </a:fld>
            <a:endParaRPr lang="en-US"/>
          </a:p>
        </p:txBody>
      </p:sp>
      <p:sp>
        <p:nvSpPr>
          <p:cNvPr id="5" name="Footer Placeholder 4">
            <a:extLst>
              <a:ext uri="{FF2B5EF4-FFF2-40B4-BE49-F238E27FC236}">
                <a16:creationId xmlns:a16="http://schemas.microsoft.com/office/drawing/2014/main" id="{B6349FE9-5A8F-45F9-AB23-1077CFAE01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3A241A-BF36-4C93-ADCF-08318863607B}"/>
              </a:ext>
            </a:extLst>
          </p:cNvPr>
          <p:cNvSpPr>
            <a:spLocks noGrp="1"/>
          </p:cNvSpPr>
          <p:nvPr>
            <p:ph type="sldNum" sz="quarter" idx="12"/>
          </p:nvPr>
        </p:nvSpPr>
        <p:spPr/>
        <p:txBody>
          <a:bodyPr/>
          <a:lstStyle/>
          <a:p>
            <a:fld id="{AF21AE88-CDA4-4D37-9A5D-D5F40022A613}" type="slidenum">
              <a:rPr lang="en-US" smtClean="0"/>
              <a:t>‹#›</a:t>
            </a:fld>
            <a:endParaRPr lang="en-US"/>
          </a:p>
        </p:txBody>
      </p:sp>
    </p:spTree>
    <p:extLst>
      <p:ext uri="{BB962C8B-B14F-4D97-AF65-F5344CB8AC3E}">
        <p14:creationId xmlns:p14="http://schemas.microsoft.com/office/powerpoint/2010/main" val="83362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3E407-4076-4B13-B988-98EBF029C9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749E4F-643C-4161-9095-6EEC7B736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56B77-FB41-4377-AA73-C864FCC5D1B8}"/>
              </a:ext>
            </a:extLst>
          </p:cNvPr>
          <p:cNvSpPr>
            <a:spLocks noGrp="1"/>
          </p:cNvSpPr>
          <p:nvPr>
            <p:ph type="dt" sz="half" idx="10"/>
          </p:nvPr>
        </p:nvSpPr>
        <p:spPr/>
        <p:txBody>
          <a:bodyPr/>
          <a:lstStyle/>
          <a:p>
            <a:fld id="{B7081873-D40E-4424-83E4-E17123717D2C}" type="datetimeFigureOut">
              <a:rPr lang="en-US" smtClean="0"/>
              <a:t>12/4/2023</a:t>
            </a:fld>
            <a:endParaRPr lang="en-US"/>
          </a:p>
        </p:txBody>
      </p:sp>
      <p:sp>
        <p:nvSpPr>
          <p:cNvPr id="5" name="Footer Placeholder 4">
            <a:extLst>
              <a:ext uri="{FF2B5EF4-FFF2-40B4-BE49-F238E27FC236}">
                <a16:creationId xmlns:a16="http://schemas.microsoft.com/office/drawing/2014/main" id="{64C85BD8-B0D5-4E1C-929D-B3FD3A816A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9C8CD3-DB3B-4209-B97E-663603888030}"/>
              </a:ext>
            </a:extLst>
          </p:cNvPr>
          <p:cNvSpPr>
            <a:spLocks noGrp="1"/>
          </p:cNvSpPr>
          <p:nvPr>
            <p:ph type="sldNum" sz="quarter" idx="12"/>
          </p:nvPr>
        </p:nvSpPr>
        <p:spPr/>
        <p:txBody>
          <a:bodyPr/>
          <a:lstStyle/>
          <a:p>
            <a:fld id="{AF21AE88-CDA4-4D37-9A5D-D5F40022A613}" type="slidenum">
              <a:rPr lang="en-US" smtClean="0"/>
              <a:t>‹#›</a:t>
            </a:fld>
            <a:endParaRPr lang="en-US"/>
          </a:p>
        </p:txBody>
      </p:sp>
    </p:spTree>
    <p:extLst>
      <p:ext uri="{BB962C8B-B14F-4D97-AF65-F5344CB8AC3E}">
        <p14:creationId xmlns:p14="http://schemas.microsoft.com/office/powerpoint/2010/main" val="3510836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F8B4-71CA-46D7-8C22-F05BEE761F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13940A-D1A4-454D-9AE6-D773E98995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0F2E5E-51FD-4174-9C98-8C6C360E5C4B}"/>
              </a:ext>
            </a:extLst>
          </p:cNvPr>
          <p:cNvSpPr>
            <a:spLocks noGrp="1"/>
          </p:cNvSpPr>
          <p:nvPr>
            <p:ph type="dt" sz="half" idx="10"/>
          </p:nvPr>
        </p:nvSpPr>
        <p:spPr/>
        <p:txBody>
          <a:bodyPr/>
          <a:lstStyle/>
          <a:p>
            <a:fld id="{B7081873-D40E-4424-83E4-E17123717D2C}" type="datetimeFigureOut">
              <a:rPr lang="en-US" smtClean="0"/>
              <a:t>12/4/2023</a:t>
            </a:fld>
            <a:endParaRPr lang="en-US"/>
          </a:p>
        </p:txBody>
      </p:sp>
      <p:sp>
        <p:nvSpPr>
          <p:cNvPr id="5" name="Footer Placeholder 4">
            <a:extLst>
              <a:ext uri="{FF2B5EF4-FFF2-40B4-BE49-F238E27FC236}">
                <a16:creationId xmlns:a16="http://schemas.microsoft.com/office/drawing/2014/main" id="{D36967DD-6FCD-41B0-B51F-7B2F7B72D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22236D-8873-4D4C-9AC1-1C214A035763}"/>
              </a:ext>
            </a:extLst>
          </p:cNvPr>
          <p:cNvSpPr>
            <a:spLocks noGrp="1"/>
          </p:cNvSpPr>
          <p:nvPr>
            <p:ph type="sldNum" sz="quarter" idx="12"/>
          </p:nvPr>
        </p:nvSpPr>
        <p:spPr/>
        <p:txBody>
          <a:bodyPr/>
          <a:lstStyle/>
          <a:p>
            <a:fld id="{AF21AE88-CDA4-4D37-9A5D-D5F40022A613}" type="slidenum">
              <a:rPr lang="en-US" smtClean="0"/>
              <a:t>‹#›</a:t>
            </a:fld>
            <a:endParaRPr lang="en-US"/>
          </a:p>
        </p:txBody>
      </p:sp>
    </p:spTree>
    <p:extLst>
      <p:ext uri="{BB962C8B-B14F-4D97-AF65-F5344CB8AC3E}">
        <p14:creationId xmlns:p14="http://schemas.microsoft.com/office/powerpoint/2010/main" val="2069369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43D1-49E4-4491-A37F-1E47568EB0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90089B-FF6A-4E30-B177-198F36DB92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372537-5E42-4E22-9BA5-27B33EAC53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DA297A-34A7-47D7-8E05-371489132723}"/>
              </a:ext>
            </a:extLst>
          </p:cNvPr>
          <p:cNvSpPr>
            <a:spLocks noGrp="1"/>
          </p:cNvSpPr>
          <p:nvPr>
            <p:ph type="dt" sz="half" idx="10"/>
          </p:nvPr>
        </p:nvSpPr>
        <p:spPr/>
        <p:txBody>
          <a:bodyPr/>
          <a:lstStyle/>
          <a:p>
            <a:fld id="{B7081873-D40E-4424-83E4-E17123717D2C}" type="datetimeFigureOut">
              <a:rPr lang="en-US" smtClean="0"/>
              <a:t>12/4/2023</a:t>
            </a:fld>
            <a:endParaRPr lang="en-US"/>
          </a:p>
        </p:txBody>
      </p:sp>
      <p:sp>
        <p:nvSpPr>
          <p:cNvPr id="6" name="Footer Placeholder 5">
            <a:extLst>
              <a:ext uri="{FF2B5EF4-FFF2-40B4-BE49-F238E27FC236}">
                <a16:creationId xmlns:a16="http://schemas.microsoft.com/office/drawing/2014/main" id="{9568D009-018E-46D7-8E40-143FAA480F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92879D-91B7-43DE-99CD-096B7F5FFBB1}"/>
              </a:ext>
            </a:extLst>
          </p:cNvPr>
          <p:cNvSpPr>
            <a:spLocks noGrp="1"/>
          </p:cNvSpPr>
          <p:nvPr>
            <p:ph type="sldNum" sz="quarter" idx="12"/>
          </p:nvPr>
        </p:nvSpPr>
        <p:spPr/>
        <p:txBody>
          <a:bodyPr/>
          <a:lstStyle/>
          <a:p>
            <a:fld id="{AF21AE88-CDA4-4D37-9A5D-D5F40022A613}" type="slidenum">
              <a:rPr lang="en-US" smtClean="0"/>
              <a:t>‹#›</a:t>
            </a:fld>
            <a:endParaRPr lang="en-US"/>
          </a:p>
        </p:txBody>
      </p:sp>
    </p:spTree>
    <p:extLst>
      <p:ext uri="{BB962C8B-B14F-4D97-AF65-F5344CB8AC3E}">
        <p14:creationId xmlns:p14="http://schemas.microsoft.com/office/powerpoint/2010/main" val="314610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4017E-ACC7-4CAA-8AB8-CA70E28EE7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371559-FA38-4BE8-92EE-E2F752B9B8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E97614-AC91-4070-8AC1-A6BB04E40F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9479CE-6AB6-43E6-88A5-8AAF6B760E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2D56B2-6C98-4633-84FE-061F204D72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FA6E9B-958D-45CC-839C-75FCE3B7FB90}"/>
              </a:ext>
            </a:extLst>
          </p:cNvPr>
          <p:cNvSpPr>
            <a:spLocks noGrp="1"/>
          </p:cNvSpPr>
          <p:nvPr>
            <p:ph type="dt" sz="half" idx="10"/>
          </p:nvPr>
        </p:nvSpPr>
        <p:spPr/>
        <p:txBody>
          <a:bodyPr/>
          <a:lstStyle/>
          <a:p>
            <a:fld id="{B7081873-D40E-4424-83E4-E17123717D2C}" type="datetimeFigureOut">
              <a:rPr lang="en-US" smtClean="0"/>
              <a:t>12/4/2023</a:t>
            </a:fld>
            <a:endParaRPr lang="en-US"/>
          </a:p>
        </p:txBody>
      </p:sp>
      <p:sp>
        <p:nvSpPr>
          <p:cNvPr id="8" name="Footer Placeholder 7">
            <a:extLst>
              <a:ext uri="{FF2B5EF4-FFF2-40B4-BE49-F238E27FC236}">
                <a16:creationId xmlns:a16="http://schemas.microsoft.com/office/drawing/2014/main" id="{C312EBFD-E361-49FB-B991-47A158AA8B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1909D6-B99A-49B3-A0D3-15B4199E6AC5}"/>
              </a:ext>
            </a:extLst>
          </p:cNvPr>
          <p:cNvSpPr>
            <a:spLocks noGrp="1"/>
          </p:cNvSpPr>
          <p:nvPr>
            <p:ph type="sldNum" sz="quarter" idx="12"/>
          </p:nvPr>
        </p:nvSpPr>
        <p:spPr/>
        <p:txBody>
          <a:bodyPr/>
          <a:lstStyle/>
          <a:p>
            <a:fld id="{AF21AE88-CDA4-4D37-9A5D-D5F40022A613}" type="slidenum">
              <a:rPr lang="en-US" smtClean="0"/>
              <a:t>‹#›</a:t>
            </a:fld>
            <a:endParaRPr lang="en-US"/>
          </a:p>
        </p:txBody>
      </p:sp>
    </p:spTree>
    <p:extLst>
      <p:ext uri="{BB962C8B-B14F-4D97-AF65-F5344CB8AC3E}">
        <p14:creationId xmlns:p14="http://schemas.microsoft.com/office/powerpoint/2010/main" val="3267117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15434-6122-4E6C-A7D3-90D119EAF0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DF9D34-1F89-4E25-A39E-6A795EE8373B}"/>
              </a:ext>
            </a:extLst>
          </p:cNvPr>
          <p:cNvSpPr>
            <a:spLocks noGrp="1"/>
          </p:cNvSpPr>
          <p:nvPr>
            <p:ph type="dt" sz="half" idx="10"/>
          </p:nvPr>
        </p:nvSpPr>
        <p:spPr/>
        <p:txBody>
          <a:bodyPr/>
          <a:lstStyle/>
          <a:p>
            <a:fld id="{B7081873-D40E-4424-83E4-E17123717D2C}" type="datetimeFigureOut">
              <a:rPr lang="en-US" smtClean="0"/>
              <a:t>12/4/2023</a:t>
            </a:fld>
            <a:endParaRPr lang="en-US"/>
          </a:p>
        </p:txBody>
      </p:sp>
      <p:sp>
        <p:nvSpPr>
          <p:cNvPr id="4" name="Footer Placeholder 3">
            <a:extLst>
              <a:ext uri="{FF2B5EF4-FFF2-40B4-BE49-F238E27FC236}">
                <a16:creationId xmlns:a16="http://schemas.microsoft.com/office/drawing/2014/main" id="{BAA441F7-9BC0-4F09-B030-5A2FAF648A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B3C804-84A9-41A4-AD19-0E90FED8F873}"/>
              </a:ext>
            </a:extLst>
          </p:cNvPr>
          <p:cNvSpPr>
            <a:spLocks noGrp="1"/>
          </p:cNvSpPr>
          <p:nvPr>
            <p:ph type="sldNum" sz="quarter" idx="12"/>
          </p:nvPr>
        </p:nvSpPr>
        <p:spPr/>
        <p:txBody>
          <a:bodyPr/>
          <a:lstStyle/>
          <a:p>
            <a:fld id="{AF21AE88-CDA4-4D37-9A5D-D5F40022A613}" type="slidenum">
              <a:rPr lang="en-US" smtClean="0"/>
              <a:t>‹#›</a:t>
            </a:fld>
            <a:endParaRPr lang="en-US"/>
          </a:p>
        </p:txBody>
      </p:sp>
    </p:spTree>
    <p:extLst>
      <p:ext uri="{BB962C8B-B14F-4D97-AF65-F5344CB8AC3E}">
        <p14:creationId xmlns:p14="http://schemas.microsoft.com/office/powerpoint/2010/main" val="1771604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5B41B8-BB12-4FC3-9ACC-BA41BF6F9AB3}"/>
              </a:ext>
            </a:extLst>
          </p:cNvPr>
          <p:cNvSpPr>
            <a:spLocks noGrp="1"/>
          </p:cNvSpPr>
          <p:nvPr>
            <p:ph type="dt" sz="half" idx="10"/>
          </p:nvPr>
        </p:nvSpPr>
        <p:spPr/>
        <p:txBody>
          <a:bodyPr/>
          <a:lstStyle/>
          <a:p>
            <a:fld id="{B7081873-D40E-4424-83E4-E17123717D2C}" type="datetimeFigureOut">
              <a:rPr lang="en-US" smtClean="0"/>
              <a:t>12/4/2023</a:t>
            </a:fld>
            <a:endParaRPr lang="en-US"/>
          </a:p>
        </p:txBody>
      </p:sp>
      <p:sp>
        <p:nvSpPr>
          <p:cNvPr id="3" name="Footer Placeholder 2">
            <a:extLst>
              <a:ext uri="{FF2B5EF4-FFF2-40B4-BE49-F238E27FC236}">
                <a16:creationId xmlns:a16="http://schemas.microsoft.com/office/drawing/2014/main" id="{0878452A-1E47-4AE3-A76B-8944452787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EAD3B5-0C12-4F9E-BD32-A17A0D6C0CE6}"/>
              </a:ext>
            </a:extLst>
          </p:cNvPr>
          <p:cNvSpPr>
            <a:spLocks noGrp="1"/>
          </p:cNvSpPr>
          <p:nvPr>
            <p:ph type="sldNum" sz="quarter" idx="12"/>
          </p:nvPr>
        </p:nvSpPr>
        <p:spPr/>
        <p:txBody>
          <a:bodyPr/>
          <a:lstStyle/>
          <a:p>
            <a:fld id="{AF21AE88-CDA4-4D37-9A5D-D5F40022A613}" type="slidenum">
              <a:rPr lang="en-US" smtClean="0"/>
              <a:t>‹#›</a:t>
            </a:fld>
            <a:endParaRPr lang="en-US"/>
          </a:p>
        </p:txBody>
      </p:sp>
    </p:spTree>
    <p:extLst>
      <p:ext uri="{BB962C8B-B14F-4D97-AF65-F5344CB8AC3E}">
        <p14:creationId xmlns:p14="http://schemas.microsoft.com/office/powerpoint/2010/main" val="3097744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8D7E7-ACA5-4829-9C73-4CFF29BC58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AE67FA-10FB-42B8-B371-723CD0680E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496EDB-6FBC-4FFE-AB86-E03475DFE7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F2F371-E747-400A-9808-3021313AA098}"/>
              </a:ext>
            </a:extLst>
          </p:cNvPr>
          <p:cNvSpPr>
            <a:spLocks noGrp="1"/>
          </p:cNvSpPr>
          <p:nvPr>
            <p:ph type="dt" sz="half" idx="10"/>
          </p:nvPr>
        </p:nvSpPr>
        <p:spPr/>
        <p:txBody>
          <a:bodyPr/>
          <a:lstStyle/>
          <a:p>
            <a:fld id="{B7081873-D40E-4424-83E4-E17123717D2C}" type="datetimeFigureOut">
              <a:rPr lang="en-US" smtClean="0"/>
              <a:t>12/4/2023</a:t>
            </a:fld>
            <a:endParaRPr lang="en-US"/>
          </a:p>
        </p:txBody>
      </p:sp>
      <p:sp>
        <p:nvSpPr>
          <p:cNvPr id="6" name="Footer Placeholder 5">
            <a:extLst>
              <a:ext uri="{FF2B5EF4-FFF2-40B4-BE49-F238E27FC236}">
                <a16:creationId xmlns:a16="http://schemas.microsoft.com/office/drawing/2014/main" id="{B04ABE6F-15E8-4E5E-BC20-0AB279191F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DF766E-C373-425B-B670-B1FB0A719482}"/>
              </a:ext>
            </a:extLst>
          </p:cNvPr>
          <p:cNvSpPr>
            <a:spLocks noGrp="1"/>
          </p:cNvSpPr>
          <p:nvPr>
            <p:ph type="sldNum" sz="quarter" idx="12"/>
          </p:nvPr>
        </p:nvSpPr>
        <p:spPr/>
        <p:txBody>
          <a:bodyPr/>
          <a:lstStyle/>
          <a:p>
            <a:fld id="{AF21AE88-CDA4-4D37-9A5D-D5F40022A613}" type="slidenum">
              <a:rPr lang="en-US" smtClean="0"/>
              <a:t>‹#›</a:t>
            </a:fld>
            <a:endParaRPr lang="en-US"/>
          </a:p>
        </p:txBody>
      </p:sp>
    </p:spTree>
    <p:extLst>
      <p:ext uri="{BB962C8B-B14F-4D97-AF65-F5344CB8AC3E}">
        <p14:creationId xmlns:p14="http://schemas.microsoft.com/office/powerpoint/2010/main" val="1814239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53DB3-FA65-498A-B124-AFA9E6082C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C8B57E-2CF1-4CFB-8F45-7067AB55FE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8668F0-387C-423B-BD17-496D45C351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178460-2A16-4EE4-8E62-1C787A598CB3}"/>
              </a:ext>
            </a:extLst>
          </p:cNvPr>
          <p:cNvSpPr>
            <a:spLocks noGrp="1"/>
          </p:cNvSpPr>
          <p:nvPr>
            <p:ph type="dt" sz="half" idx="10"/>
          </p:nvPr>
        </p:nvSpPr>
        <p:spPr/>
        <p:txBody>
          <a:bodyPr/>
          <a:lstStyle/>
          <a:p>
            <a:fld id="{B7081873-D40E-4424-83E4-E17123717D2C}" type="datetimeFigureOut">
              <a:rPr lang="en-US" smtClean="0"/>
              <a:t>12/4/2023</a:t>
            </a:fld>
            <a:endParaRPr lang="en-US"/>
          </a:p>
        </p:txBody>
      </p:sp>
      <p:sp>
        <p:nvSpPr>
          <p:cNvPr id="6" name="Footer Placeholder 5">
            <a:extLst>
              <a:ext uri="{FF2B5EF4-FFF2-40B4-BE49-F238E27FC236}">
                <a16:creationId xmlns:a16="http://schemas.microsoft.com/office/drawing/2014/main" id="{458FC248-65B8-49E6-BB23-8F5CC777FF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E58747-B7EF-4BF9-A12B-02268D899E13}"/>
              </a:ext>
            </a:extLst>
          </p:cNvPr>
          <p:cNvSpPr>
            <a:spLocks noGrp="1"/>
          </p:cNvSpPr>
          <p:nvPr>
            <p:ph type="sldNum" sz="quarter" idx="12"/>
          </p:nvPr>
        </p:nvSpPr>
        <p:spPr/>
        <p:txBody>
          <a:bodyPr/>
          <a:lstStyle/>
          <a:p>
            <a:fld id="{AF21AE88-CDA4-4D37-9A5D-D5F40022A613}" type="slidenum">
              <a:rPr lang="en-US" smtClean="0"/>
              <a:t>‹#›</a:t>
            </a:fld>
            <a:endParaRPr lang="en-US"/>
          </a:p>
        </p:txBody>
      </p:sp>
    </p:spTree>
    <p:extLst>
      <p:ext uri="{BB962C8B-B14F-4D97-AF65-F5344CB8AC3E}">
        <p14:creationId xmlns:p14="http://schemas.microsoft.com/office/powerpoint/2010/main" val="781427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EF920D-CAF8-4667-AD8C-0B0A794C60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748555-C783-4E5A-ABB8-88A7456060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034419-3552-4288-9E90-C1B161E995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081873-D40E-4424-83E4-E17123717D2C}" type="datetimeFigureOut">
              <a:rPr lang="en-US" smtClean="0"/>
              <a:t>12/4/2023</a:t>
            </a:fld>
            <a:endParaRPr lang="en-US"/>
          </a:p>
        </p:txBody>
      </p:sp>
      <p:sp>
        <p:nvSpPr>
          <p:cNvPr id="5" name="Footer Placeholder 4">
            <a:extLst>
              <a:ext uri="{FF2B5EF4-FFF2-40B4-BE49-F238E27FC236}">
                <a16:creationId xmlns:a16="http://schemas.microsoft.com/office/drawing/2014/main" id="{5D6675BA-AD4E-41FC-A9C6-ECA59EB54A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BC9930-3A89-4B07-ADEA-8605A5169B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21AE88-CDA4-4D37-9A5D-D5F40022A613}" type="slidenum">
              <a:rPr lang="en-US" smtClean="0"/>
              <a:t>‹#›</a:t>
            </a:fld>
            <a:endParaRPr lang="en-US"/>
          </a:p>
        </p:txBody>
      </p:sp>
    </p:spTree>
    <p:extLst>
      <p:ext uri="{BB962C8B-B14F-4D97-AF65-F5344CB8AC3E}">
        <p14:creationId xmlns:p14="http://schemas.microsoft.com/office/powerpoint/2010/main" val="407097197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BE5516-FB22-461F-B235-B64A2D583038}"/>
              </a:ext>
            </a:extLst>
          </p:cNvPr>
          <p:cNvSpPr>
            <a:spLocks noGrp="1"/>
          </p:cNvSpPr>
          <p:nvPr>
            <p:ph type="title"/>
          </p:nvPr>
        </p:nvSpPr>
        <p:spPr/>
        <p:txBody>
          <a:bodyPr/>
          <a:lstStyle/>
          <a:p>
            <a:r>
              <a:rPr lang="en-US" b="1" dirty="0">
                <a:solidFill>
                  <a:schemeClr val="accent3"/>
                </a:solidFill>
              </a:rPr>
              <a:t>        </a:t>
            </a:r>
            <a:r>
              <a:rPr lang="en-US" dirty="0"/>
              <a:t>INT331:FUNDAMENTALS OF DEVOPS</a:t>
            </a:r>
            <a:endParaRPr lang="en-US" b="1" dirty="0">
              <a:solidFill>
                <a:schemeClr val="accent3"/>
              </a:solidFill>
            </a:endParaRPr>
          </a:p>
        </p:txBody>
      </p:sp>
      <p:sp>
        <p:nvSpPr>
          <p:cNvPr id="5" name="Content Placeholder 4">
            <a:extLst>
              <a:ext uri="{FF2B5EF4-FFF2-40B4-BE49-F238E27FC236}">
                <a16:creationId xmlns:a16="http://schemas.microsoft.com/office/drawing/2014/main" id="{17547B78-FFA1-4986-A07E-8729A1089D9C}"/>
              </a:ext>
            </a:extLst>
          </p:cNvPr>
          <p:cNvSpPr>
            <a:spLocks noGrp="1"/>
          </p:cNvSpPr>
          <p:nvPr>
            <p:ph idx="1"/>
          </p:nvPr>
        </p:nvSpPr>
        <p:spPr/>
        <p:txBody>
          <a:bodyPr/>
          <a:lstStyle/>
          <a:p>
            <a:pPr marL="0" indent="0">
              <a:buNone/>
            </a:pPr>
            <a:r>
              <a:rPr lang="en-US" b="1" dirty="0"/>
              <a:t>                                       </a:t>
            </a:r>
            <a:r>
              <a:rPr lang="en-US" sz="4400" dirty="0"/>
              <a:t>course overview</a:t>
            </a:r>
          </a:p>
          <a:p>
            <a:pPr marL="0" indent="0">
              <a:buNone/>
            </a:pPr>
            <a:r>
              <a:rPr lang="en-US" sz="3200" dirty="0"/>
              <a:t>LTP : 2 0 2						                CREDITS : 3</a:t>
            </a:r>
          </a:p>
          <a:p>
            <a:pPr marL="0" indent="0">
              <a:buNone/>
            </a:pPr>
            <a:r>
              <a:rPr lang="en-US" sz="2000" b="1" dirty="0"/>
              <a:t>    Text Book:</a:t>
            </a:r>
          </a:p>
          <a:p>
            <a:pPr marL="800100" lvl="1" indent="-342900">
              <a:buAutoNum type="arabicPeriod"/>
            </a:pPr>
            <a:r>
              <a:rPr lang="en-US" sz="1600" dirty="0"/>
              <a:t>LINUX POCKET GUIDE: ESSENTIAL COMMANDS by DANIEL J. BARRETT, O'REILLY </a:t>
            </a:r>
            <a:endParaRPr lang="en-US" sz="1600" b="1" dirty="0"/>
          </a:p>
          <a:p>
            <a:pPr marL="0" indent="0">
              <a:buNone/>
            </a:pPr>
            <a:r>
              <a:rPr lang="en-US" sz="3600" b="1" dirty="0"/>
              <a:t>  </a:t>
            </a:r>
            <a:r>
              <a:rPr lang="en-US" sz="2400" b="1" dirty="0"/>
              <a:t>Reference books:</a:t>
            </a:r>
          </a:p>
          <a:p>
            <a:pPr marL="457200" lvl="1" indent="0">
              <a:buNone/>
            </a:pPr>
            <a:r>
              <a:rPr lang="en-US" sz="1600" dirty="0"/>
              <a:t>1</a:t>
            </a:r>
            <a:r>
              <a:rPr lang="en-US" sz="1200" dirty="0"/>
              <a:t>.    </a:t>
            </a:r>
            <a:r>
              <a:rPr lang="en-US" sz="1600" dirty="0"/>
              <a:t>DEVOPS: A SOFTWARE ARCHITECT'S PERSPECTIVE (SEI SERIES IN SOFTWARE ENGINEERING) by LEN BASS , INGO WEBER, LIMING ZHU, ADDISON-WESLEY</a:t>
            </a:r>
            <a:endParaRPr lang="en-US" sz="2800" b="1" dirty="0"/>
          </a:p>
          <a:p>
            <a:pPr marL="0" indent="0">
              <a:buNone/>
            </a:pPr>
            <a:endParaRPr lang="en-US" sz="2000" b="1" dirty="0"/>
          </a:p>
        </p:txBody>
      </p:sp>
    </p:spTree>
    <p:extLst>
      <p:ext uri="{BB962C8B-B14F-4D97-AF65-F5344CB8AC3E}">
        <p14:creationId xmlns:p14="http://schemas.microsoft.com/office/powerpoint/2010/main" val="3397910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5FC8-26E8-477A-9FD2-EB401253754D}"/>
              </a:ext>
            </a:extLst>
          </p:cNvPr>
          <p:cNvSpPr>
            <a:spLocks noGrp="1"/>
          </p:cNvSpPr>
          <p:nvPr>
            <p:ph type="title"/>
          </p:nvPr>
        </p:nvSpPr>
        <p:spPr>
          <a:xfrm>
            <a:off x="832701" y="176589"/>
            <a:ext cx="10515600" cy="1325563"/>
          </a:xfrm>
        </p:spPr>
        <p:txBody>
          <a:bodyPr>
            <a:normAutofit fontScale="90000"/>
          </a:bodyPr>
          <a:lstStyle/>
          <a:p>
            <a:r>
              <a:rPr lang="en-US" sz="28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Waterfall Model..</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F60715D-AAD3-4815-A154-2C7322B3338B}"/>
              </a:ext>
            </a:extLst>
          </p:cNvPr>
          <p:cNvSpPr>
            <a:spLocks noGrp="1"/>
          </p:cNvSpPr>
          <p:nvPr>
            <p:ph idx="1"/>
          </p:nvPr>
        </p:nvSpPr>
        <p:spPr>
          <a:xfrm>
            <a:off x="832701" y="725865"/>
            <a:ext cx="10515600" cy="5618374"/>
          </a:xfrm>
        </p:spPr>
        <p:txBody>
          <a:bodyPr>
            <a:normAutofit/>
          </a:bodyPr>
          <a:lstStyle/>
          <a:p>
            <a:pPr>
              <a:buFont typeface="Wingdings" panose="05000000000000000000" pitchFamily="2" charset="2"/>
              <a:buChar char="q"/>
            </a:pPr>
            <a:r>
              <a:rPr lang="en-US" sz="2400" i="0" dirty="0">
                <a:solidFill>
                  <a:srgbClr val="273239"/>
                </a:solidFill>
                <a:effectLst/>
                <a:latin typeface="Nunito"/>
              </a:rPr>
              <a:t>Advantages of the Classical Waterfall Model</a:t>
            </a:r>
          </a:p>
          <a:p>
            <a:pPr algn="l">
              <a:buFont typeface="+mj-lt"/>
              <a:buAutoNum type="arabicPeriod"/>
            </a:pPr>
            <a:r>
              <a:rPr lang="en-US" sz="2400" b="1" i="0" dirty="0">
                <a:solidFill>
                  <a:srgbClr val="374151"/>
                </a:solidFill>
                <a:effectLst/>
                <a:latin typeface="Söhne"/>
              </a:rPr>
              <a:t>Easy to Understand: </a:t>
            </a:r>
            <a:r>
              <a:rPr lang="en-US" sz="2400" b="0" i="0" dirty="0">
                <a:solidFill>
                  <a:srgbClr val="374151"/>
                </a:solidFill>
                <a:effectLst/>
                <a:latin typeface="Söhne"/>
              </a:rPr>
              <a:t>Simple and easy to grasp.</a:t>
            </a:r>
          </a:p>
          <a:p>
            <a:pPr algn="l">
              <a:buFont typeface="+mj-lt"/>
              <a:buAutoNum type="arabicPeriod"/>
            </a:pPr>
            <a:r>
              <a:rPr lang="en-US" sz="2400" b="1" i="0" dirty="0">
                <a:solidFill>
                  <a:srgbClr val="374151"/>
                </a:solidFill>
                <a:effectLst/>
                <a:latin typeface="Söhne"/>
              </a:rPr>
              <a:t>Individual Processing: </a:t>
            </a:r>
            <a:r>
              <a:rPr lang="en-US" sz="2400" b="0" i="0" dirty="0">
                <a:solidFill>
                  <a:srgbClr val="374151"/>
                </a:solidFill>
                <a:effectLst/>
                <a:latin typeface="Söhne"/>
              </a:rPr>
              <a:t>Phases processed one at a time.</a:t>
            </a:r>
          </a:p>
          <a:p>
            <a:pPr algn="l">
              <a:buFont typeface="+mj-lt"/>
              <a:buAutoNum type="arabicPeriod"/>
            </a:pPr>
            <a:r>
              <a:rPr lang="en-US" sz="2400" b="1" i="0" dirty="0">
                <a:solidFill>
                  <a:srgbClr val="374151"/>
                </a:solidFill>
                <a:effectLst/>
                <a:latin typeface="Söhne"/>
              </a:rPr>
              <a:t>Properly Defined: </a:t>
            </a:r>
            <a:r>
              <a:rPr lang="en-US" sz="2400" b="0" i="0" dirty="0">
                <a:solidFill>
                  <a:srgbClr val="374151"/>
                </a:solidFill>
                <a:effectLst/>
                <a:latin typeface="Söhne"/>
              </a:rPr>
              <a:t>Each stage has a clear definition.</a:t>
            </a:r>
          </a:p>
          <a:p>
            <a:pPr algn="l">
              <a:buFont typeface="+mj-lt"/>
              <a:buAutoNum type="arabicPeriod"/>
            </a:pPr>
            <a:r>
              <a:rPr lang="en-US" sz="2400" b="1" i="0" dirty="0">
                <a:solidFill>
                  <a:srgbClr val="374151"/>
                </a:solidFill>
                <a:effectLst/>
                <a:latin typeface="Söhne"/>
              </a:rPr>
              <a:t>Properly Documented: </a:t>
            </a:r>
            <a:r>
              <a:rPr lang="en-US" sz="2400" b="0" i="0" dirty="0">
                <a:solidFill>
                  <a:srgbClr val="374151"/>
                </a:solidFill>
                <a:effectLst/>
                <a:latin typeface="Söhne"/>
              </a:rPr>
              <a:t>Processes and results are well-documented.</a:t>
            </a:r>
          </a:p>
          <a:p>
            <a:pPr algn="l">
              <a:buFont typeface="+mj-lt"/>
              <a:buAutoNum type="arabicPeriod"/>
            </a:pPr>
            <a:r>
              <a:rPr lang="en-US" sz="2400" b="1" i="0" dirty="0">
                <a:solidFill>
                  <a:srgbClr val="374151"/>
                </a:solidFill>
                <a:effectLst/>
                <a:latin typeface="Söhne"/>
              </a:rPr>
              <a:t>Works for Smaller Projects: </a:t>
            </a:r>
            <a:r>
              <a:rPr lang="en-US" sz="2400" b="0" i="0" dirty="0">
                <a:solidFill>
                  <a:srgbClr val="374151"/>
                </a:solidFill>
                <a:effectLst/>
                <a:latin typeface="Söhne"/>
              </a:rPr>
              <a:t>Suitable for smaller projects with well-understood requirements.</a:t>
            </a:r>
          </a:p>
          <a:p>
            <a:pPr marL="0" indent="0">
              <a:buNone/>
            </a:pPr>
            <a:endParaRPr lang="en-US" sz="1200" i="0" dirty="0">
              <a:solidFill>
                <a:srgbClr val="273239"/>
              </a:solidFill>
              <a:effectLst/>
              <a:latin typeface="Nunito"/>
            </a:endParaRPr>
          </a:p>
          <a:p>
            <a:pPr>
              <a:buFont typeface="Wingdings" panose="05000000000000000000" pitchFamily="2" charset="2"/>
              <a:buChar char="q"/>
            </a:pPr>
            <a:endParaRPr lang="en-US" sz="1600" i="0" dirty="0">
              <a:solidFill>
                <a:srgbClr val="273239"/>
              </a:solidFill>
              <a:effectLst/>
              <a:latin typeface="Nunito"/>
            </a:endParaRPr>
          </a:p>
          <a:p>
            <a:pPr>
              <a:buFont typeface="Wingdings" panose="05000000000000000000" pitchFamily="2" charset="2"/>
              <a:buChar char="q"/>
            </a:pPr>
            <a:endParaRPr lang="en-US" sz="1600" i="0" dirty="0">
              <a:solidFill>
                <a:srgbClr val="273239"/>
              </a:solidFill>
              <a:effectLst/>
              <a:latin typeface="Nunito"/>
            </a:endParaRPr>
          </a:p>
          <a:p>
            <a:pPr>
              <a:buFont typeface="Wingdings" panose="05000000000000000000" pitchFamily="2" charset="2"/>
              <a:buChar char="q"/>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1515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5FC8-26E8-477A-9FD2-EB401253754D}"/>
              </a:ext>
            </a:extLst>
          </p:cNvPr>
          <p:cNvSpPr>
            <a:spLocks noGrp="1"/>
          </p:cNvSpPr>
          <p:nvPr>
            <p:ph type="title"/>
          </p:nvPr>
        </p:nvSpPr>
        <p:spPr>
          <a:xfrm>
            <a:off x="832701" y="176589"/>
            <a:ext cx="10515600" cy="1325563"/>
          </a:xfrm>
        </p:spPr>
        <p:txBody>
          <a:bodyPr>
            <a:normAutofit fontScale="90000"/>
          </a:bodyPr>
          <a:lstStyle/>
          <a:p>
            <a:r>
              <a:rPr lang="en-US" sz="2800" i="0" dirty="0">
                <a:solidFill>
                  <a:schemeClr val="accent2"/>
                </a:solidFill>
                <a:effectLst/>
                <a:latin typeface="Nunito"/>
              </a:rPr>
              <a:t>Disadvantages of the Classical Waterfall Model</a:t>
            </a:r>
            <a:br>
              <a:rPr lang="en-US" sz="2800" i="0" dirty="0">
                <a:solidFill>
                  <a:srgbClr val="273239"/>
                </a:solidFill>
                <a:effectLst/>
                <a:latin typeface="Nunito"/>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F60715D-AAD3-4815-A154-2C7322B3338B}"/>
              </a:ext>
            </a:extLst>
          </p:cNvPr>
          <p:cNvSpPr>
            <a:spLocks noGrp="1"/>
          </p:cNvSpPr>
          <p:nvPr>
            <p:ph idx="1"/>
          </p:nvPr>
        </p:nvSpPr>
        <p:spPr>
          <a:xfrm>
            <a:off x="832701" y="725865"/>
            <a:ext cx="10515600" cy="5618374"/>
          </a:xfrm>
        </p:spPr>
        <p:txBody>
          <a:bodyPr>
            <a:normAutofit/>
          </a:bodyPr>
          <a:lstStyle/>
          <a:p>
            <a:pPr>
              <a:buFont typeface="Wingdings" panose="05000000000000000000" pitchFamily="2" charset="2"/>
              <a:buChar char="q"/>
            </a:pPr>
            <a:r>
              <a:rPr lang="en-US" sz="2400" b="0" i="0" dirty="0">
                <a:solidFill>
                  <a:srgbClr val="273239"/>
                </a:solidFill>
                <a:effectLst/>
                <a:latin typeface="Nunito"/>
              </a:rPr>
              <a:t>The Classical Waterfall Model suffers from various shortcomings</a:t>
            </a:r>
          </a:p>
          <a:p>
            <a:pPr algn="l">
              <a:buFont typeface="+mj-lt"/>
              <a:buAutoNum type="arabicPeriod"/>
            </a:pPr>
            <a:r>
              <a:rPr lang="en-US" sz="2400" b="1" i="0" dirty="0">
                <a:solidFill>
                  <a:srgbClr val="374151"/>
                </a:solidFill>
                <a:effectLst/>
                <a:latin typeface="Söhne"/>
              </a:rPr>
              <a:t>No Feedback Path</a:t>
            </a:r>
            <a:r>
              <a:rPr lang="en-US" sz="2400" i="0" dirty="0">
                <a:solidFill>
                  <a:srgbClr val="374151"/>
                </a:solidFill>
                <a:effectLst/>
                <a:latin typeface="Söhne"/>
              </a:rPr>
              <a:t>: Assumes no developer errors in any phase.</a:t>
            </a:r>
          </a:p>
          <a:p>
            <a:pPr algn="l">
              <a:buFont typeface="+mj-lt"/>
              <a:buAutoNum type="arabicPeriod"/>
            </a:pPr>
            <a:r>
              <a:rPr lang="en-US" sz="2400" b="1" i="0" dirty="0">
                <a:solidFill>
                  <a:srgbClr val="374151"/>
                </a:solidFill>
                <a:effectLst/>
                <a:latin typeface="Söhne"/>
              </a:rPr>
              <a:t>Difficult Change Accommodation</a:t>
            </a:r>
            <a:r>
              <a:rPr lang="en-US" sz="2400" i="0" dirty="0">
                <a:solidFill>
                  <a:srgbClr val="374151"/>
                </a:solidFill>
                <a:effectLst/>
                <a:latin typeface="Söhne"/>
              </a:rPr>
              <a:t>: Assumes complete and accurate customer requirements at the beginning.</a:t>
            </a:r>
          </a:p>
          <a:p>
            <a:pPr algn="l">
              <a:buFont typeface="+mj-lt"/>
              <a:buAutoNum type="arabicPeriod"/>
            </a:pPr>
            <a:r>
              <a:rPr lang="en-US" sz="2400" b="1" i="0" dirty="0">
                <a:solidFill>
                  <a:srgbClr val="374151"/>
                </a:solidFill>
                <a:effectLst/>
                <a:latin typeface="Söhne"/>
              </a:rPr>
              <a:t>No Overlapping Phases</a:t>
            </a:r>
            <a:r>
              <a:rPr lang="en-US" sz="2400" i="0" dirty="0">
                <a:solidFill>
                  <a:srgbClr val="374151"/>
                </a:solidFill>
                <a:effectLst/>
                <a:latin typeface="Söhne"/>
              </a:rPr>
              <a:t>: New phases start only after the completion of previous ones.</a:t>
            </a:r>
          </a:p>
          <a:p>
            <a:pPr algn="l">
              <a:buFont typeface="+mj-lt"/>
              <a:buAutoNum type="arabicPeriod"/>
            </a:pPr>
            <a:r>
              <a:rPr lang="en-US" sz="2400" b="1" i="0" dirty="0">
                <a:solidFill>
                  <a:srgbClr val="374151"/>
                </a:solidFill>
                <a:effectLst/>
                <a:latin typeface="Söhne"/>
              </a:rPr>
              <a:t>Late Defect Detection</a:t>
            </a:r>
            <a:r>
              <a:rPr lang="en-US" sz="2400" i="0" dirty="0">
                <a:solidFill>
                  <a:srgbClr val="374151"/>
                </a:solidFill>
                <a:effectLst/>
                <a:latin typeface="Söhne"/>
              </a:rPr>
              <a:t>: Testing occurs toward the end of the development process.</a:t>
            </a:r>
          </a:p>
          <a:p>
            <a:pPr marL="0" indent="0" algn="l">
              <a:buNone/>
            </a:pPr>
            <a:r>
              <a:rPr lang="en-US" sz="2400" b="1" i="0" dirty="0">
                <a:solidFill>
                  <a:srgbClr val="374151"/>
                </a:solidFill>
                <a:effectLst/>
                <a:latin typeface="Söhne"/>
              </a:rPr>
              <a:t>5.Not Suitable for Complex Projects</a:t>
            </a:r>
            <a:r>
              <a:rPr lang="en-US" sz="2400" i="0" dirty="0">
                <a:solidFill>
                  <a:srgbClr val="374151"/>
                </a:solidFill>
                <a:effectLst/>
                <a:latin typeface="Söhne"/>
              </a:rPr>
              <a:t>: Not ideal for handling complex projects due to its linear nature.</a:t>
            </a:r>
          </a:p>
          <a:p>
            <a:pPr marL="0" indent="0" algn="l">
              <a:buNone/>
            </a:pPr>
            <a:r>
              <a:rPr lang="en-US" sz="2400" b="1" dirty="0">
                <a:solidFill>
                  <a:srgbClr val="374151"/>
                </a:solidFill>
                <a:latin typeface="Söhne"/>
              </a:rPr>
              <a:t>6.Heavy weight Model: </a:t>
            </a:r>
            <a:r>
              <a:rPr lang="en-US" sz="2400" dirty="0">
                <a:solidFill>
                  <a:srgbClr val="374151"/>
                </a:solidFill>
                <a:latin typeface="Söhne"/>
              </a:rPr>
              <a:t> Rigid and sequential nature.</a:t>
            </a:r>
            <a:endParaRPr lang="en-US" sz="2400" i="0" dirty="0">
              <a:solidFill>
                <a:srgbClr val="374151"/>
              </a:solidFill>
              <a:effectLst/>
              <a:latin typeface="Söhne"/>
            </a:endParaRPr>
          </a:p>
          <a:p>
            <a:pPr marL="0" indent="0">
              <a:buNone/>
            </a:pPr>
            <a:endParaRPr lang="en-US" sz="1600" i="0" dirty="0">
              <a:solidFill>
                <a:srgbClr val="273239"/>
              </a:solidFill>
              <a:effectLst/>
              <a:latin typeface="Nunito"/>
            </a:endParaRPr>
          </a:p>
          <a:p>
            <a:pPr>
              <a:buFont typeface="Wingdings" panose="05000000000000000000" pitchFamily="2" charset="2"/>
              <a:buChar char="q"/>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21543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5FC8-26E8-477A-9FD2-EB401253754D}"/>
              </a:ext>
            </a:extLst>
          </p:cNvPr>
          <p:cNvSpPr>
            <a:spLocks noGrp="1"/>
          </p:cNvSpPr>
          <p:nvPr>
            <p:ph type="title"/>
          </p:nvPr>
        </p:nvSpPr>
        <p:spPr>
          <a:xfrm>
            <a:off x="843699" y="513761"/>
            <a:ext cx="10515600" cy="1325563"/>
          </a:xfrm>
        </p:spPr>
        <p:txBody>
          <a:bodyPr>
            <a:normAutofit fontScale="90000"/>
          </a:bodyPr>
          <a:lstStyle/>
          <a:p>
            <a:r>
              <a:rPr lang="en-US" sz="2700" i="0" dirty="0">
                <a:solidFill>
                  <a:schemeClr val="accent2"/>
                </a:solidFill>
                <a:effectLst/>
                <a:latin typeface="Nunito"/>
              </a:rPr>
              <a:t>Applications of Classical Waterfall Model</a:t>
            </a:r>
            <a:br>
              <a:rPr lang="en-US" sz="2700" i="0" dirty="0">
                <a:solidFill>
                  <a:schemeClr val="accent2"/>
                </a:solidFill>
                <a:effectLst/>
                <a:latin typeface="Nunito"/>
              </a:rPr>
            </a:br>
            <a:br>
              <a:rPr lang="en-US" sz="2800" i="0" dirty="0">
                <a:solidFill>
                  <a:srgbClr val="273239"/>
                </a:solidFill>
                <a:effectLst/>
                <a:latin typeface="Nunito"/>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F60715D-AAD3-4815-A154-2C7322B3338B}"/>
              </a:ext>
            </a:extLst>
          </p:cNvPr>
          <p:cNvSpPr>
            <a:spLocks noGrp="1"/>
          </p:cNvSpPr>
          <p:nvPr>
            <p:ph idx="1"/>
          </p:nvPr>
        </p:nvSpPr>
        <p:spPr>
          <a:xfrm>
            <a:off x="832701" y="725865"/>
            <a:ext cx="10515600" cy="5618374"/>
          </a:xfrm>
        </p:spPr>
        <p:txBody>
          <a:bodyPr>
            <a:normAutofit/>
          </a:bodyPr>
          <a:lstStyle/>
          <a:p>
            <a:pPr algn="l">
              <a:buFont typeface="+mj-lt"/>
              <a:buAutoNum type="arabicPeriod"/>
            </a:pPr>
            <a:r>
              <a:rPr lang="en-US" sz="2400" b="1" i="0" dirty="0">
                <a:solidFill>
                  <a:srgbClr val="374151"/>
                </a:solidFill>
                <a:effectLst/>
                <a:latin typeface="Söhne"/>
              </a:rPr>
              <a:t>Safety-Critical Systems: </a:t>
            </a:r>
            <a:r>
              <a:rPr lang="en-US" sz="2400" b="0" i="0" dirty="0">
                <a:solidFill>
                  <a:srgbClr val="374151"/>
                </a:solidFill>
                <a:effectLst/>
                <a:latin typeface="Söhne"/>
              </a:rPr>
              <a:t>Used in aerospace or medical systems where errors can have severe consequences.</a:t>
            </a:r>
          </a:p>
          <a:p>
            <a:pPr algn="l">
              <a:buFont typeface="+mj-lt"/>
              <a:buAutoNum type="arabicPeriod"/>
            </a:pPr>
            <a:r>
              <a:rPr lang="en-US" sz="2400" b="1" i="0" dirty="0">
                <a:solidFill>
                  <a:srgbClr val="374151"/>
                </a:solidFill>
                <a:effectLst/>
                <a:latin typeface="Söhne"/>
              </a:rPr>
              <a:t>Government and Defense Projects: </a:t>
            </a:r>
            <a:r>
              <a:rPr lang="en-US" sz="2400" b="0" i="0" dirty="0">
                <a:solidFill>
                  <a:srgbClr val="374151"/>
                </a:solidFill>
                <a:effectLst/>
                <a:latin typeface="Söhne"/>
              </a:rPr>
              <a:t>Offers a structured approach to meet requirements and deadlines.</a:t>
            </a:r>
          </a:p>
          <a:p>
            <a:pPr algn="l">
              <a:buFont typeface="+mj-lt"/>
              <a:buAutoNum type="arabicPeriod"/>
            </a:pPr>
            <a:r>
              <a:rPr lang="en-US" sz="2400" b="1" i="0" dirty="0">
                <a:solidFill>
                  <a:srgbClr val="374151"/>
                </a:solidFill>
                <a:effectLst/>
                <a:latin typeface="Söhne"/>
              </a:rPr>
              <a:t>Projects with well-defined Requirements: </a:t>
            </a:r>
            <a:r>
              <a:rPr lang="en-US" sz="2400" b="0" i="0" dirty="0">
                <a:solidFill>
                  <a:srgbClr val="374151"/>
                </a:solidFill>
                <a:effectLst/>
                <a:latin typeface="Söhne"/>
              </a:rPr>
              <a:t>Suited for projects with clear objectives and scope.</a:t>
            </a:r>
          </a:p>
          <a:p>
            <a:pPr algn="l">
              <a:buFont typeface="+mj-lt"/>
              <a:buAutoNum type="arabicPeriod"/>
            </a:pPr>
            <a:r>
              <a:rPr lang="en-US" sz="2400" b="1" i="0" dirty="0">
                <a:solidFill>
                  <a:srgbClr val="374151"/>
                </a:solidFill>
                <a:effectLst/>
                <a:latin typeface="Söhne"/>
              </a:rPr>
              <a:t>Projects with Stable Requirements: </a:t>
            </a:r>
            <a:r>
              <a:rPr lang="en-US" sz="2400" b="0" i="0" dirty="0">
                <a:solidFill>
                  <a:srgbClr val="374151"/>
                </a:solidFill>
                <a:effectLst/>
                <a:latin typeface="Söhne"/>
              </a:rPr>
              <a:t>Well-suited for projects without frequent changes after completing phases.</a:t>
            </a:r>
          </a:p>
          <a:p>
            <a:pPr marL="0" indent="0">
              <a:buNone/>
            </a:pPr>
            <a:endParaRPr lang="en-US" sz="1600" i="0" dirty="0">
              <a:solidFill>
                <a:srgbClr val="273239"/>
              </a:solidFill>
              <a:effectLst/>
              <a:latin typeface="Nunito"/>
            </a:endParaRPr>
          </a:p>
          <a:p>
            <a:pPr>
              <a:buFont typeface="Wingdings" panose="05000000000000000000" pitchFamily="2" charset="2"/>
              <a:buChar char="q"/>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89915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347AB-5673-424F-988F-7DC37AE41DA8}"/>
              </a:ext>
            </a:extLst>
          </p:cNvPr>
          <p:cNvSpPr>
            <a:spLocks noGrp="1"/>
          </p:cNvSpPr>
          <p:nvPr>
            <p:ph type="title"/>
          </p:nvPr>
        </p:nvSpPr>
        <p:spPr/>
        <p:txBody>
          <a:bodyPr>
            <a:normAutofit/>
          </a:bodyPr>
          <a:lstStyle/>
          <a:p>
            <a:r>
              <a:rPr lang="en-US" sz="2400" b="0" i="0" dirty="0">
                <a:solidFill>
                  <a:schemeClr val="accent2"/>
                </a:solidFill>
                <a:effectLst/>
                <a:latin typeface="Söhne"/>
              </a:rPr>
              <a:t>Iterative waterfall model</a:t>
            </a:r>
            <a:endParaRPr lang="en-US" sz="2400" dirty="0">
              <a:solidFill>
                <a:schemeClr val="accent2"/>
              </a:solidFill>
            </a:endParaRPr>
          </a:p>
        </p:txBody>
      </p:sp>
      <p:sp>
        <p:nvSpPr>
          <p:cNvPr id="3" name="Content Placeholder 2">
            <a:extLst>
              <a:ext uri="{FF2B5EF4-FFF2-40B4-BE49-F238E27FC236}">
                <a16:creationId xmlns:a16="http://schemas.microsoft.com/office/drawing/2014/main" id="{F21E8EBD-FA0E-4CC5-A624-924E874BAA11}"/>
              </a:ext>
            </a:extLst>
          </p:cNvPr>
          <p:cNvSpPr>
            <a:spLocks noGrp="1"/>
          </p:cNvSpPr>
          <p:nvPr>
            <p:ph idx="1"/>
          </p:nvPr>
        </p:nvSpPr>
        <p:spPr>
          <a:xfrm>
            <a:off x="785567" y="1363712"/>
            <a:ext cx="10515600" cy="4351338"/>
          </a:xfrm>
        </p:spPr>
        <p:txBody>
          <a:bodyPr>
            <a:normAutofit/>
          </a:bodyPr>
          <a:lstStyle/>
          <a:p>
            <a:pPr>
              <a:buFont typeface="Wingdings" panose="05000000000000000000" pitchFamily="2" charset="2"/>
              <a:buChar char="q"/>
            </a:pPr>
            <a:r>
              <a:rPr lang="en-US" sz="2400" b="0" i="0" dirty="0">
                <a:solidFill>
                  <a:srgbClr val="374151"/>
                </a:solidFill>
                <a:effectLst/>
                <a:latin typeface="Söhne"/>
              </a:rPr>
              <a:t>The Iterative waterfall model improves the classical waterfall model for practical software development.</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pic>
        <p:nvPicPr>
          <p:cNvPr id="5" name="Picture 4">
            <a:extLst>
              <a:ext uri="{FF2B5EF4-FFF2-40B4-BE49-F238E27FC236}">
                <a16:creationId xmlns:a16="http://schemas.microsoft.com/office/drawing/2014/main" id="{6DCC4BE9-A805-4C8A-ACAA-E02F9106DC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2249" y="2858296"/>
            <a:ext cx="5529579" cy="3108871"/>
          </a:xfrm>
          <a:prstGeom prst="rect">
            <a:avLst/>
          </a:prstGeom>
        </p:spPr>
      </p:pic>
    </p:spTree>
    <p:extLst>
      <p:ext uri="{BB962C8B-B14F-4D97-AF65-F5344CB8AC3E}">
        <p14:creationId xmlns:p14="http://schemas.microsoft.com/office/powerpoint/2010/main" val="1094874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347AB-5673-424F-988F-7DC37AE41DA8}"/>
              </a:ext>
            </a:extLst>
          </p:cNvPr>
          <p:cNvSpPr>
            <a:spLocks noGrp="1"/>
          </p:cNvSpPr>
          <p:nvPr>
            <p:ph type="title"/>
          </p:nvPr>
        </p:nvSpPr>
        <p:spPr>
          <a:xfrm>
            <a:off x="762785" y="0"/>
            <a:ext cx="10515600" cy="1325563"/>
          </a:xfrm>
        </p:spPr>
        <p:txBody>
          <a:bodyPr>
            <a:normAutofit/>
          </a:bodyPr>
          <a:lstStyle/>
          <a:p>
            <a:r>
              <a:rPr lang="en-US" sz="2400" b="0" i="0" dirty="0">
                <a:solidFill>
                  <a:schemeClr val="accent2"/>
                </a:solidFill>
                <a:effectLst/>
                <a:latin typeface="Söhne"/>
              </a:rPr>
              <a:t>Iterative waterfall model</a:t>
            </a:r>
            <a:endParaRPr lang="en-US" sz="2400" dirty="0">
              <a:solidFill>
                <a:schemeClr val="accent2"/>
              </a:solidFill>
            </a:endParaRPr>
          </a:p>
        </p:txBody>
      </p:sp>
      <p:sp>
        <p:nvSpPr>
          <p:cNvPr id="3" name="Content Placeholder 2">
            <a:extLst>
              <a:ext uri="{FF2B5EF4-FFF2-40B4-BE49-F238E27FC236}">
                <a16:creationId xmlns:a16="http://schemas.microsoft.com/office/drawing/2014/main" id="{F21E8EBD-FA0E-4CC5-A624-924E874BAA11}"/>
              </a:ext>
            </a:extLst>
          </p:cNvPr>
          <p:cNvSpPr>
            <a:spLocks noGrp="1"/>
          </p:cNvSpPr>
          <p:nvPr>
            <p:ph idx="1"/>
          </p:nvPr>
        </p:nvSpPr>
        <p:spPr>
          <a:xfrm>
            <a:off x="762785" y="996067"/>
            <a:ext cx="10945306" cy="5253904"/>
          </a:xfrm>
        </p:spPr>
        <p:txBody>
          <a:bodyPr>
            <a:normAutofit/>
          </a:bodyPr>
          <a:lstStyle/>
          <a:p>
            <a:pPr>
              <a:buFont typeface="Wingdings" panose="05000000000000000000" pitchFamily="2" charset="2"/>
              <a:buChar char="q"/>
            </a:pPr>
            <a:r>
              <a:rPr lang="en-US" sz="2400" b="0" i="0" dirty="0">
                <a:solidFill>
                  <a:srgbClr val="374151"/>
                </a:solidFill>
                <a:effectLst/>
                <a:latin typeface="Söhne"/>
              </a:rPr>
              <a:t>When to use the Iterative Model?</a:t>
            </a:r>
          </a:p>
          <a:p>
            <a:pPr marL="457200" lvl="1" indent="0">
              <a:buNone/>
            </a:pPr>
            <a:r>
              <a:rPr lang="en-US" sz="2000" b="0" i="0" dirty="0">
                <a:solidFill>
                  <a:srgbClr val="374151"/>
                </a:solidFill>
                <a:effectLst/>
                <a:latin typeface="Söhne"/>
              </a:rPr>
              <a:t>When requirements are defined clearly and easy to understand.</a:t>
            </a:r>
          </a:p>
          <a:p>
            <a:pPr marL="457200" lvl="1" indent="0">
              <a:buNone/>
            </a:pPr>
            <a:r>
              <a:rPr lang="en-US" sz="2000" b="0" i="0" dirty="0">
                <a:solidFill>
                  <a:srgbClr val="374151"/>
                </a:solidFill>
                <a:effectLst/>
                <a:latin typeface="Söhne"/>
              </a:rPr>
              <a:t>When the software application is large.</a:t>
            </a:r>
          </a:p>
          <a:p>
            <a:pPr marL="457200" lvl="1" indent="0">
              <a:buNone/>
            </a:pPr>
            <a:r>
              <a:rPr lang="en-US" sz="2000" b="0" i="0" dirty="0">
                <a:solidFill>
                  <a:srgbClr val="374151"/>
                </a:solidFill>
                <a:effectLst/>
                <a:latin typeface="Söhne"/>
              </a:rPr>
              <a:t>When there is a requirement of changes in future.</a:t>
            </a:r>
            <a:endParaRPr lang="en-US" sz="2400" dirty="0"/>
          </a:p>
          <a:p>
            <a:pPr>
              <a:buFont typeface="Wingdings" panose="05000000000000000000" pitchFamily="2" charset="2"/>
              <a:buChar char="q"/>
            </a:pPr>
            <a:r>
              <a:rPr lang="en-US" sz="2400" dirty="0"/>
              <a:t>Advantage(Pros) of Iterative Model:</a:t>
            </a:r>
          </a:p>
          <a:p>
            <a:pPr marL="457200" lvl="1" indent="0">
              <a:buNone/>
            </a:pPr>
            <a:r>
              <a:rPr lang="en-US" sz="2000" dirty="0"/>
              <a:t>Testing and debugging during smaller iteration is easy.</a:t>
            </a:r>
          </a:p>
          <a:p>
            <a:pPr marL="457200" lvl="1" indent="0">
              <a:buNone/>
            </a:pPr>
            <a:r>
              <a:rPr lang="en-US" sz="2000" dirty="0"/>
              <a:t>A Parallel development can plan.</a:t>
            </a:r>
          </a:p>
          <a:p>
            <a:pPr marL="457200" lvl="1" indent="0">
              <a:buNone/>
            </a:pPr>
            <a:r>
              <a:rPr lang="en-US" sz="2000" dirty="0"/>
              <a:t>It is easily acceptable to ever-changing needs of the project.</a:t>
            </a:r>
          </a:p>
          <a:p>
            <a:pPr marL="457200" lvl="1" indent="0">
              <a:buNone/>
            </a:pPr>
            <a:r>
              <a:rPr lang="en-US" sz="2000" dirty="0"/>
              <a:t>Risks are identified and resolved during iteration.</a:t>
            </a:r>
          </a:p>
          <a:p>
            <a:pPr marL="457200" lvl="1" indent="0">
              <a:buNone/>
            </a:pPr>
            <a:r>
              <a:rPr lang="en-US" sz="2000" dirty="0"/>
              <a:t>Limited time spent on documentation and extra time on designing.</a:t>
            </a:r>
          </a:p>
          <a:p>
            <a:pPr>
              <a:buFont typeface="Wingdings" panose="05000000000000000000" pitchFamily="2" charset="2"/>
              <a:buChar char="q"/>
            </a:pPr>
            <a:endParaRPr lang="en-US" sz="2400" dirty="0"/>
          </a:p>
          <a:p>
            <a:pPr marL="0" indent="0">
              <a:buNone/>
            </a:pPr>
            <a:endParaRPr lang="en-US" sz="2400" dirty="0"/>
          </a:p>
        </p:txBody>
      </p:sp>
    </p:spTree>
    <p:extLst>
      <p:ext uri="{BB962C8B-B14F-4D97-AF65-F5344CB8AC3E}">
        <p14:creationId xmlns:p14="http://schemas.microsoft.com/office/powerpoint/2010/main" val="2463923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347AB-5673-424F-988F-7DC37AE41DA8}"/>
              </a:ext>
            </a:extLst>
          </p:cNvPr>
          <p:cNvSpPr>
            <a:spLocks noGrp="1"/>
          </p:cNvSpPr>
          <p:nvPr>
            <p:ph type="title"/>
          </p:nvPr>
        </p:nvSpPr>
        <p:spPr>
          <a:xfrm>
            <a:off x="762785" y="0"/>
            <a:ext cx="10515600" cy="1325563"/>
          </a:xfrm>
        </p:spPr>
        <p:txBody>
          <a:bodyPr>
            <a:normAutofit/>
          </a:bodyPr>
          <a:lstStyle/>
          <a:p>
            <a:r>
              <a:rPr lang="en-US" sz="2400" b="0" i="0" dirty="0">
                <a:solidFill>
                  <a:schemeClr val="accent2"/>
                </a:solidFill>
                <a:effectLst/>
                <a:latin typeface="Söhne"/>
              </a:rPr>
              <a:t>Iterative waterfall model</a:t>
            </a:r>
            <a:endParaRPr lang="en-US" sz="2400" dirty="0">
              <a:solidFill>
                <a:schemeClr val="accent2"/>
              </a:solidFill>
            </a:endParaRPr>
          </a:p>
        </p:txBody>
      </p:sp>
      <p:sp>
        <p:nvSpPr>
          <p:cNvPr id="3" name="Content Placeholder 2">
            <a:extLst>
              <a:ext uri="{FF2B5EF4-FFF2-40B4-BE49-F238E27FC236}">
                <a16:creationId xmlns:a16="http://schemas.microsoft.com/office/drawing/2014/main" id="{F21E8EBD-FA0E-4CC5-A624-924E874BAA11}"/>
              </a:ext>
            </a:extLst>
          </p:cNvPr>
          <p:cNvSpPr>
            <a:spLocks noGrp="1"/>
          </p:cNvSpPr>
          <p:nvPr>
            <p:ph idx="1"/>
          </p:nvPr>
        </p:nvSpPr>
        <p:spPr>
          <a:xfrm>
            <a:off x="762785" y="996067"/>
            <a:ext cx="10945306" cy="5253904"/>
          </a:xfrm>
        </p:spPr>
        <p:txBody>
          <a:bodyPr>
            <a:normAutofit/>
          </a:bodyPr>
          <a:lstStyle/>
          <a:p>
            <a:pPr>
              <a:buFont typeface="Wingdings" panose="05000000000000000000" pitchFamily="2" charset="2"/>
              <a:buChar char="q"/>
            </a:pPr>
            <a:r>
              <a:rPr lang="en-US" sz="2400" dirty="0"/>
              <a:t>Disadvantage(Cons) of Iterative Model:</a:t>
            </a:r>
          </a:p>
          <a:p>
            <a:pPr marL="457200" lvl="1" indent="0">
              <a:buNone/>
            </a:pPr>
            <a:r>
              <a:rPr lang="en-US" sz="2000" dirty="0"/>
              <a:t>1.More Resources may be required.</a:t>
            </a:r>
          </a:p>
          <a:p>
            <a:pPr marL="457200" lvl="1" indent="0">
              <a:buNone/>
            </a:pPr>
            <a:r>
              <a:rPr lang="en-US" sz="2000" dirty="0"/>
              <a:t>2.Design can be changed again and again because of imperfect requirements.</a:t>
            </a:r>
          </a:p>
          <a:p>
            <a:pPr marL="457200" lvl="1" indent="0">
              <a:buNone/>
            </a:pPr>
            <a:r>
              <a:rPr lang="en-US" sz="2000" dirty="0"/>
              <a:t>3.Requirement changes can cause over budget.</a:t>
            </a:r>
          </a:p>
          <a:p>
            <a:pPr marL="457200" lvl="1" indent="0">
              <a:buNone/>
            </a:pPr>
            <a:r>
              <a:rPr lang="en-US" sz="2000" dirty="0"/>
              <a:t>4.Project completion date not confirmed because of changing requirements.</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1416841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47812-592B-411D-B727-CAD4F2BFFE58}"/>
              </a:ext>
            </a:extLst>
          </p:cNvPr>
          <p:cNvSpPr>
            <a:spLocks noGrp="1"/>
          </p:cNvSpPr>
          <p:nvPr>
            <p:ph type="title"/>
          </p:nvPr>
        </p:nvSpPr>
        <p:spPr>
          <a:xfrm>
            <a:off x="839788" y="457200"/>
            <a:ext cx="3932237" cy="909687"/>
          </a:xfrm>
        </p:spPr>
        <p:txBody>
          <a:bodyPr/>
          <a:lstStyle/>
          <a:p>
            <a:r>
              <a:rPr lang="en-US" dirty="0">
                <a:solidFill>
                  <a:schemeClr val="accent2"/>
                </a:solidFill>
              </a:rPr>
              <a:t>Prototype Model</a:t>
            </a:r>
          </a:p>
        </p:txBody>
      </p:sp>
      <p:sp>
        <p:nvSpPr>
          <p:cNvPr id="6" name="Text Placeholder 5">
            <a:extLst>
              <a:ext uri="{FF2B5EF4-FFF2-40B4-BE49-F238E27FC236}">
                <a16:creationId xmlns:a16="http://schemas.microsoft.com/office/drawing/2014/main" id="{5BFCADAA-6282-489A-BDC5-06325C06ACA6}"/>
              </a:ext>
            </a:extLst>
          </p:cNvPr>
          <p:cNvSpPr>
            <a:spLocks noGrp="1"/>
          </p:cNvSpPr>
          <p:nvPr>
            <p:ph type="body" sz="half" idx="2"/>
          </p:nvPr>
        </p:nvSpPr>
        <p:spPr>
          <a:xfrm>
            <a:off x="613545" y="1875869"/>
            <a:ext cx="5183940" cy="3985181"/>
          </a:xfrm>
        </p:spPr>
        <p:txBody>
          <a:bodyPr/>
          <a:lstStyle/>
          <a:p>
            <a:pPr algn="l">
              <a:buFont typeface="Arial" panose="020B0604020202020204" pitchFamily="34" charset="0"/>
              <a:buChar char="•"/>
            </a:pPr>
            <a:r>
              <a:rPr lang="en-US" b="0" i="0" dirty="0">
                <a:solidFill>
                  <a:srgbClr val="374151"/>
                </a:solidFill>
                <a:effectLst/>
                <a:latin typeface="Söhne"/>
              </a:rPr>
              <a:t>Build working prototype before actual software development</a:t>
            </a:r>
          </a:p>
          <a:p>
            <a:pPr algn="l"/>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Prototype is basic, limited functionality, and less reliable</a:t>
            </a:r>
          </a:p>
          <a:p>
            <a:pPr algn="l"/>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Useful when detailed requirements are unclear</a:t>
            </a:r>
          </a:p>
          <a:p>
            <a:pPr algn="l"/>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Suitable for clients with a general idea of software needs</a:t>
            </a:r>
          </a:p>
          <a:p>
            <a:endParaRPr lang="en-US" dirty="0"/>
          </a:p>
        </p:txBody>
      </p:sp>
      <p:pic>
        <p:nvPicPr>
          <p:cNvPr id="16" name="Content Placeholder 15">
            <a:extLst>
              <a:ext uri="{FF2B5EF4-FFF2-40B4-BE49-F238E27FC236}">
                <a16:creationId xmlns:a16="http://schemas.microsoft.com/office/drawing/2014/main" id="{21ABFAC9-5D16-769D-5BF8-2D5362ABC4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34628" y="271290"/>
            <a:ext cx="5308157" cy="6240004"/>
          </a:xfrm>
        </p:spPr>
      </p:pic>
    </p:spTree>
    <p:extLst>
      <p:ext uri="{BB962C8B-B14F-4D97-AF65-F5344CB8AC3E}">
        <p14:creationId xmlns:p14="http://schemas.microsoft.com/office/powerpoint/2010/main" val="1999012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347AB-5673-424F-988F-7DC37AE41DA8}"/>
              </a:ext>
            </a:extLst>
          </p:cNvPr>
          <p:cNvSpPr>
            <a:spLocks noGrp="1"/>
          </p:cNvSpPr>
          <p:nvPr>
            <p:ph type="title"/>
          </p:nvPr>
        </p:nvSpPr>
        <p:spPr>
          <a:xfrm>
            <a:off x="762785" y="0"/>
            <a:ext cx="10515600" cy="1325563"/>
          </a:xfrm>
        </p:spPr>
        <p:txBody>
          <a:bodyPr>
            <a:normAutofit/>
          </a:bodyPr>
          <a:lstStyle/>
          <a:p>
            <a:r>
              <a:rPr lang="en-US" sz="2400" dirty="0">
                <a:solidFill>
                  <a:schemeClr val="accent2"/>
                </a:solidFill>
              </a:rPr>
              <a:t>Prototype Model</a:t>
            </a:r>
          </a:p>
        </p:txBody>
      </p:sp>
      <p:sp>
        <p:nvSpPr>
          <p:cNvPr id="3" name="Content Placeholder 2">
            <a:extLst>
              <a:ext uri="{FF2B5EF4-FFF2-40B4-BE49-F238E27FC236}">
                <a16:creationId xmlns:a16="http://schemas.microsoft.com/office/drawing/2014/main" id="{F21E8EBD-FA0E-4CC5-A624-924E874BAA11}"/>
              </a:ext>
            </a:extLst>
          </p:cNvPr>
          <p:cNvSpPr>
            <a:spLocks noGrp="1"/>
          </p:cNvSpPr>
          <p:nvPr>
            <p:ph idx="1"/>
          </p:nvPr>
        </p:nvSpPr>
        <p:spPr>
          <a:xfrm>
            <a:off x="762785" y="996067"/>
            <a:ext cx="10945306" cy="5253904"/>
          </a:xfrm>
        </p:spPr>
        <p:txBody>
          <a:bodyPr>
            <a:normAutofit/>
          </a:bodyPr>
          <a:lstStyle/>
          <a:p>
            <a:pPr>
              <a:buFont typeface="Wingdings" panose="05000000000000000000" pitchFamily="2" charset="2"/>
              <a:buChar char="q"/>
            </a:pPr>
            <a:r>
              <a:rPr lang="en-US" sz="2400" dirty="0"/>
              <a:t>Advantage of Prototype Model</a:t>
            </a:r>
          </a:p>
          <a:p>
            <a:pPr lvl="1"/>
            <a:r>
              <a:rPr lang="en-US" sz="2000" dirty="0"/>
              <a:t>Reduce the risk of incorrect user requirement</a:t>
            </a:r>
          </a:p>
          <a:p>
            <a:pPr lvl="1"/>
            <a:r>
              <a:rPr lang="en-US" sz="2000" dirty="0"/>
              <a:t>Good where requirement are changing/uncommitted</a:t>
            </a:r>
          </a:p>
          <a:p>
            <a:pPr lvl="1"/>
            <a:r>
              <a:rPr lang="en-US" sz="2000" dirty="0"/>
              <a:t>Regular visible process aids management</a:t>
            </a:r>
          </a:p>
        </p:txBody>
      </p:sp>
    </p:spTree>
    <p:extLst>
      <p:ext uri="{BB962C8B-B14F-4D97-AF65-F5344CB8AC3E}">
        <p14:creationId xmlns:p14="http://schemas.microsoft.com/office/powerpoint/2010/main" val="1920551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347AB-5673-424F-988F-7DC37AE41DA8}"/>
              </a:ext>
            </a:extLst>
          </p:cNvPr>
          <p:cNvSpPr>
            <a:spLocks noGrp="1"/>
          </p:cNvSpPr>
          <p:nvPr>
            <p:ph type="title"/>
          </p:nvPr>
        </p:nvSpPr>
        <p:spPr>
          <a:xfrm>
            <a:off x="762785" y="0"/>
            <a:ext cx="10515600" cy="1325563"/>
          </a:xfrm>
        </p:spPr>
        <p:txBody>
          <a:bodyPr>
            <a:normAutofit/>
          </a:bodyPr>
          <a:lstStyle/>
          <a:p>
            <a:r>
              <a:rPr lang="en-US" sz="2400" dirty="0">
                <a:solidFill>
                  <a:schemeClr val="accent2"/>
                </a:solidFill>
              </a:rPr>
              <a:t>Prototype Model</a:t>
            </a:r>
          </a:p>
        </p:txBody>
      </p:sp>
      <p:sp>
        <p:nvSpPr>
          <p:cNvPr id="3" name="Content Placeholder 2">
            <a:extLst>
              <a:ext uri="{FF2B5EF4-FFF2-40B4-BE49-F238E27FC236}">
                <a16:creationId xmlns:a16="http://schemas.microsoft.com/office/drawing/2014/main" id="{F21E8EBD-FA0E-4CC5-A624-924E874BAA11}"/>
              </a:ext>
            </a:extLst>
          </p:cNvPr>
          <p:cNvSpPr>
            <a:spLocks noGrp="1"/>
          </p:cNvSpPr>
          <p:nvPr>
            <p:ph idx="1"/>
          </p:nvPr>
        </p:nvSpPr>
        <p:spPr>
          <a:xfrm>
            <a:off x="762785" y="996067"/>
            <a:ext cx="10945306" cy="5253904"/>
          </a:xfrm>
        </p:spPr>
        <p:txBody>
          <a:bodyPr>
            <a:normAutofit/>
          </a:bodyPr>
          <a:lstStyle/>
          <a:p>
            <a:pPr>
              <a:buFont typeface="Wingdings" panose="05000000000000000000" pitchFamily="2" charset="2"/>
              <a:buChar char="q"/>
            </a:pPr>
            <a:r>
              <a:rPr lang="en-US" sz="2400" dirty="0"/>
              <a:t>Disadvantage of Prototype Model</a:t>
            </a:r>
          </a:p>
          <a:p>
            <a:pPr lvl="1"/>
            <a:r>
              <a:rPr lang="en-US" sz="2000" dirty="0"/>
              <a:t>Require extensive customer collaboration</a:t>
            </a:r>
          </a:p>
          <a:p>
            <a:pPr lvl="2"/>
            <a:r>
              <a:rPr lang="en-US" sz="1600" dirty="0"/>
              <a:t>Costs customer money</a:t>
            </a:r>
          </a:p>
          <a:p>
            <a:pPr lvl="2"/>
            <a:r>
              <a:rPr lang="en-US" sz="1600" dirty="0"/>
              <a:t>Needs committed customer</a:t>
            </a:r>
          </a:p>
          <a:p>
            <a:pPr lvl="2"/>
            <a:r>
              <a:rPr lang="en-US" sz="1600" dirty="0"/>
              <a:t>Difficult to finish if customer withdraw</a:t>
            </a:r>
          </a:p>
          <a:p>
            <a:pPr lvl="2"/>
            <a:r>
              <a:rPr lang="en-US" sz="1600" dirty="0"/>
              <a:t>May be too customer specific, no broad market</a:t>
            </a:r>
          </a:p>
          <a:p>
            <a:pPr lvl="1"/>
            <a:r>
              <a:rPr lang="en-US" sz="2000" dirty="0"/>
              <a:t>Difficult to know how long the project will last.</a:t>
            </a:r>
          </a:p>
          <a:p>
            <a:pPr lvl="1"/>
            <a:r>
              <a:rPr lang="en-US" sz="2000" dirty="0"/>
              <a:t>Prototyping tools are expensive.</a:t>
            </a:r>
          </a:p>
          <a:p>
            <a:pPr lvl="1"/>
            <a:r>
              <a:rPr lang="en-US" sz="2000" dirty="0"/>
              <a:t>Special tools &amp; techniques are required to build a prototype.</a:t>
            </a:r>
          </a:p>
          <a:p>
            <a:pPr lvl="1"/>
            <a:r>
              <a:rPr lang="en-US" sz="2000" dirty="0"/>
              <a:t>It is a time-consuming process.</a:t>
            </a:r>
          </a:p>
        </p:txBody>
      </p:sp>
    </p:spTree>
    <p:extLst>
      <p:ext uri="{BB962C8B-B14F-4D97-AF65-F5344CB8AC3E}">
        <p14:creationId xmlns:p14="http://schemas.microsoft.com/office/powerpoint/2010/main" val="3925846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E7AAA-475F-45DD-ABA7-54EFAE4AFC30}"/>
              </a:ext>
            </a:extLst>
          </p:cNvPr>
          <p:cNvSpPr>
            <a:spLocks noGrp="1"/>
          </p:cNvSpPr>
          <p:nvPr>
            <p:ph type="title"/>
          </p:nvPr>
        </p:nvSpPr>
        <p:spPr>
          <a:xfrm>
            <a:off x="715651" y="77722"/>
            <a:ext cx="10087466" cy="568129"/>
          </a:xfrm>
        </p:spPr>
        <p:txBody>
          <a:bodyPr>
            <a:normAutofit fontScale="90000"/>
          </a:bodyPr>
          <a:lstStyle/>
          <a:p>
            <a:r>
              <a:rPr lang="en-US" dirty="0">
                <a:solidFill>
                  <a:schemeClr val="accent2"/>
                </a:solidFill>
              </a:rPr>
              <a:t>Evolutionary model</a:t>
            </a:r>
          </a:p>
        </p:txBody>
      </p:sp>
      <p:pic>
        <p:nvPicPr>
          <p:cNvPr id="10" name="Content Placeholder 9">
            <a:extLst>
              <a:ext uri="{FF2B5EF4-FFF2-40B4-BE49-F238E27FC236}">
                <a16:creationId xmlns:a16="http://schemas.microsoft.com/office/drawing/2014/main" id="{F09FF916-031E-726A-21A1-0F55EF866E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8125" y="1074738"/>
            <a:ext cx="3724275" cy="5276850"/>
          </a:xfrm>
        </p:spPr>
      </p:pic>
    </p:spTree>
    <p:extLst>
      <p:ext uri="{BB962C8B-B14F-4D97-AF65-F5344CB8AC3E}">
        <p14:creationId xmlns:p14="http://schemas.microsoft.com/office/powerpoint/2010/main" val="637956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62049-0388-4E42-8D42-78B0E73BB6F5}"/>
              </a:ext>
            </a:extLst>
          </p:cNvPr>
          <p:cNvSpPr>
            <a:spLocks noGrp="1"/>
          </p:cNvSpPr>
          <p:nvPr>
            <p:ph type="title"/>
          </p:nvPr>
        </p:nvSpPr>
        <p:spPr/>
        <p:txBody>
          <a:bodyPr/>
          <a:lstStyle/>
          <a:p>
            <a:r>
              <a:rPr lang="en-US" dirty="0"/>
              <a:t>					</a:t>
            </a:r>
            <a:r>
              <a:rPr lang="en-US" b="1" dirty="0"/>
              <a:t>Unit I</a:t>
            </a:r>
          </a:p>
        </p:txBody>
      </p:sp>
      <p:sp>
        <p:nvSpPr>
          <p:cNvPr id="3" name="Content Placeholder 2">
            <a:extLst>
              <a:ext uri="{FF2B5EF4-FFF2-40B4-BE49-F238E27FC236}">
                <a16:creationId xmlns:a16="http://schemas.microsoft.com/office/drawing/2014/main" id="{6C86B088-8F23-4F46-BB1A-9D7E85F0E435}"/>
              </a:ext>
            </a:extLst>
          </p:cNvPr>
          <p:cNvSpPr>
            <a:spLocks noGrp="1"/>
          </p:cNvSpPr>
          <p:nvPr>
            <p:ph idx="1"/>
          </p:nvPr>
        </p:nvSpPr>
        <p:spPr/>
        <p:txBody>
          <a:bodyPr/>
          <a:lstStyle/>
          <a:p>
            <a:pPr marL="0" indent="0">
              <a:buNone/>
            </a:pPr>
            <a:r>
              <a:rPr lang="en-US" dirty="0"/>
              <a:t>               </a:t>
            </a:r>
          </a:p>
          <a:p>
            <a:endParaRPr lang="en-US" dirty="0"/>
          </a:p>
          <a:p>
            <a:endParaRPr lang="en-US" dirty="0"/>
          </a:p>
          <a:p>
            <a:pPr marL="0" indent="0">
              <a:buNone/>
            </a:pPr>
            <a:r>
              <a:rPr lang="en-US" dirty="0"/>
              <a:t>  	   </a:t>
            </a:r>
            <a:r>
              <a:rPr lang="en-US" sz="3600" b="1" dirty="0"/>
              <a:t>Introduction to Software Development</a:t>
            </a:r>
          </a:p>
        </p:txBody>
      </p:sp>
    </p:spTree>
    <p:extLst>
      <p:ext uri="{BB962C8B-B14F-4D97-AF65-F5344CB8AC3E}">
        <p14:creationId xmlns:p14="http://schemas.microsoft.com/office/powerpoint/2010/main" val="2323617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E7AAA-475F-45DD-ABA7-54EFAE4AFC30}"/>
              </a:ext>
            </a:extLst>
          </p:cNvPr>
          <p:cNvSpPr>
            <a:spLocks noGrp="1"/>
          </p:cNvSpPr>
          <p:nvPr>
            <p:ph type="title"/>
          </p:nvPr>
        </p:nvSpPr>
        <p:spPr/>
        <p:txBody>
          <a:bodyPr/>
          <a:lstStyle/>
          <a:p>
            <a:r>
              <a:rPr lang="en-US" dirty="0">
                <a:solidFill>
                  <a:schemeClr val="accent2"/>
                </a:solidFill>
              </a:rPr>
              <a:t>Evolutionary model</a:t>
            </a:r>
          </a:p>
        </p:txBody>
      </p:sp>
      <p:sp>
        <p:nvSpPr>
          <p:cNvPr id="4" name="Content Placeholder 3">
            <a:extLst>
              <a:ext uri="{FF2B5EF4-FFF2-40B4-BE49-F238E27FC236}">
                <a16:creationId xmlns:a16="http://schemas.microsoft.com/office/drawing/2014/main" id="{6C433B50-BBA4-8906-E94A-7E200EC2B96E}"/>
              </a:ext>
            </a:extLst>
          </p:cNvPr>
          <p:cNvSpPr>
            <a:spLocks noGrp="1"/>
          </p:cNvSpPr>
          <p:nvPr>
            <p:ph idx="1"/>
          </p:nvPr>
        </p:nvSpPr>
        <p:spPr/>
        <p:txBody>
          <a:bodyPr/>
          <a:lstStyle/>
          <a:p>
            <a:pPr>
              <a:buFont typeface="Wingdings" panose="05000000000000000000" pitchFamily="2" charset="2"/>
              <a:buChar char="v"/>
            </a:pPr>
            <a:r>
              <a:rPr lang="en-US" dirty="0"/>
              <a:t>Evolutionary model is a combination of Iterative and Incremental model of software development life cycle.</a:t>
            </a:r>
          </a:p>
          <a:p>
            <a:pPr>
              <a:buFont typeface="Wingdings" panose="05000000000000000000" pitchFamily="2" charset="2"/>
              <a:buChar char="v"/>
            </a:pPr>
            <a:r>
              <a:rPr lang="en-US" dirty="0"/>
              <a:t>Incremental model first implement a few basic features and deliver to the customer. Then build the next part and deliver it again and repeat this step until the desired system is fully realized. </a:t>
            </a:r>
          </a:p>
          <a:p>
            <a:pPr>
              <a:buFont typeface="Wingdings" panose="05000000000000000000" pitchFamily="2" charset="2"/>
              <a:buChar char="v"/>
            </a:pPr>
            <a:r>
              <a:rPr lang="en-US" dirty="0"/>
              <a:t>Iterative model main advantage is its feedback process in every phase.</a:t>
            </a:r>
          </a:p>
          <a:p>
            <a:pPr>
              <a:buFont typeface="Wingdings" panose="05000000000000000000" pitchFamily="2" charset="2"/>
              <a:buChar char="v"/>
            </a:pPr>
            <a:r>
              <a:rPr lang="en-US" dirty="0"/>
              <a:t>Also known as "Design a little, build a little, test a little, deploy a little model".</a:t>
            </a:r>
          </a:p>
        </p:txBody>
      </p:sp>
    </p:spTree>
    <p:extLst>
      <p:ext uri="{BB962C8B-B14F-4D97-AF65-F5344CB8AC3E}">
        <p14:creationId xmlns:p14="http://schemas.microsoft.com/office/powerpoint/2010/main" val="655777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7E773-3F96-467A-A973-60F1C314F64C}"/>
              </a:ext>
            </a:extLst>
          </p:cNvPr>
          <p:cNvSpPr>
            <a:spLocks noGrp="1"/>
          </p:cNvSpPr>
          <p:nvPr>
            <p:ph type="title"/>
          </p:nvPr>
        </p:nvSpPr>
        <p:spPr/>
        <p:txBody>
          <a:bodyPr/>
          <a:lstStyle/>
          <a:p>
            <a:r>
              <a:rPr lang="en-US" dirty="0">
                <a:solidFill>
                  <a:schemeClr val="accent2"/>
                </a:solidFill>
              </a:rPr>
              <a:t>Evolutionary model</a:t>
            </a:r>
            <a:endParaRPr lang="en-US" dirty="0"/>
          </a:p>
        </p:txBody>
      </p:sp>
      <p:sp>
        <p:nvSpPr>
          <p:cNvPr id="3" name="Content Placeholder 2">
            <a:extLst>
              <a:ext uri="{FF2B5EF4-FFF2-40B4-BE49-F238E27FC236}">
                <a16:creationId xmlns:a16="http://schemas.microsoft.com/office/drawing/2014/main" id="{F8EA6C35-8936-4368-814A-40B07E8A0CE1}"/>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Used in large projects with modular implementation.</a:t>
            </a:r>
          </a:p>
          <a:p>
            <a:pPr algn="l">
              <a:buFont typeface="Arial" panose="020B0604020202020204" pitchFamily="34" charset="0"/>
              <a:buChar char="•"/>
            </a:pPr>
            <a:r>
              <a:rPr lang="en-US" b="0" i="0" dirty="0">
                <a:solidFill>
                  <a:srgbClr val="374151"/>
                </a:solidFill>
                <a:effectLst/>
                <a:latin typeface="Söhne"/>
              </a:rPr>
              <a:t>Commonly applied when customers need early access to core features.</a:t>
            </a:r>
          </a:p>
          <a:p>
            <a:pPr algn="l">
              <a:buFont typeface="Arial" panose="020B0604020202020204" pitchFamily="34" charset="0"/>
              <a:buChar char="•"/>
            </a:pPr>
            <a:r>
              <a:rPr lang="en-US" b="0" i="0" dirty="0">
                <a:solidFill>
                  <a:srgbClr val="374151"/>
                </a:solidFill>
                <a:effectLst/>
                <a:latin typeface="Söhne"/>
              </a:rPr>
              <a:t>Suitable for object-oriented software development due to easy unit partitioning with objects.</a:t>
            </a:r>
          </a:p>
          <a:p>
            <a:endParaRPr lang="en-US" dirty="0"/>
          </a:p>
        </p:txBody>
      </p:sp>
    </p:spTree>
    <p:extLst>
      <p:ext uri="{BB962C8B-B14F-4D97-AF65-F5344CB8AC3E}">
        <p14:creationId xmlns:p14="http://schemas.microsoft.com/office/powerpoint/2010/main" val="1017787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7E773-3F96-467A-A973-60F1C314F64C}"/>
              </a:ext>
            </a:extLst>
          </p:cNvPr>
          <p:cNvSpPr>
            <a:spLocks noGrp="1"/>
          </p:cNvSpPr>
          <p:nvPr>
            <p:ph type="title"/>
          </p:nvPr>
        </p:nvSpPr>
        <p:spPr/>
        <p:txBody>
          <a:bodyPr/>
          <a:lstStyle/>
          <a:p>
            <a:r>
              <a:rPr lang="en-US" dirty="0">
                <a:solidFill>
                  <a:schemeClr val="accent2"/>
                </a:solidFill>
              </a:rPr>
              <a:t>Evolutionary model</a:t>
            </a:r>
            <a:endParaRPr lang="en-US" dirty="0"/>
          </a:p>
        </p:txBody>
      </p:sp>
      <p:sp>
        <p:nvSpPr>
          <p:cNvPr id="3" name="Content Placeholder 2">
            <a:extLst>
              <a:ext uri="{FF2B5EF4-FFF2-40B4-BE49-F238E27FC236}">
                <a16:creationId xmlns:a16="http://schemas.microsoft.com/office/drawing/2014/main" id="{F8EA6C35-8936-4368-814A-40B07E8A0CE1}"/>
              </a:ext>
            </a:extLst>
          </p:cNvPr>
          <p:cNvSpPr>
            <a:spLocks noGrp="1"/>
          </p:cNvSpPr>
          <p:nvPr>
            <p:ph idx="1"/>
          </p:nvPr>
        </p:nvSpPr>
        <p:spPr/>
        <p:txBody>
          <a:bodyPr/>
          <a:lstStyle/>
          <a:p>
            <a:pPr>
              <a:buFont typeface="Wingdings" panose="05000000000000000000" pitchFamily="2" charset="2"/>
              <a:buChar char="q"/>
            </a:pPr>
            <a:r>
              <a:rPr lang="en-US" b="0" i="0" dirty="0">
                <a:solidFill>
                  <a:srgbClr val="343541"/>
                </a:solidFill>
                <a:effectLst/>
                <a:latin typeface="Söhne"/>
              </a:rPr>
              <a:t>Necessary conditions for implementing this model:</a:t>
            </a:r>
          </a:p>
          <a:p>
            <a:pPr lvl="1"/>
            <a:r>
              <a:rPr lang="en-US" b="0" i="0" dirty="0">
                <a:solidFill>
                  <a:srgbClr val="374151"/>
                </a:solidFill>
                <a:effectLst/>
                <a:latin typeface="Söhne"/>
              </a:rPr>
              <a:t>Clear and detailed explanation of customer needs to the developer team.</a:t>
            </a:r>
          </a:p>
          <a:p>
            <a:pPr lvl="1"/>
            <a:r>
              <a:rPr lang="en-US" b="0" i="0" dirty="0">
                <a:solidFill>
                  <a:srgbClr val="374151"/>
                </a:solidFill>
                <a:effectLst/>
                <a:latin typeface="Söhne"/>
              </a:rPr>
              <a:t>Limited need for major changes, mostly small incremental modifications.</a:t>
            </a:r>
          </a:p>
          <a:p>
            <a:pPr lvl="1"/>
            <a:r>
              <a:rPr lang="en-US" b="0" i="0" dirty="0">
                <a:solidFill>
                  <a:srgbClr val="374151"/>
                </a:solidFill>
                <a:effectLst/>
                <a:latin typeface="Söhne"/>
              </a:rPr>
              <a:t>Adequate time available to accommodate market constraints.</a:t>
            </a:r>
          </a:p>
          <a:p>
            <a:pPr lvl="1"/>
            <a:r>
              <a:rPr lang="en-US" b="0" i="0" dirty="0">
                <a:solidFill>
                  <a:srgbClr val="374151"/>
                </a:solidFill>
                <a:effectLst/>
                <a:latin typeface="Söhne"/>
              </a:rPr>
              <a:t>High-risk project with continuous progress reporting to the customer.</a:t>
            </a:r>
          </a:p>
          <a:p>
            <a:pPr lvl="1"/>
            <a:r>
              <a:rPr lang="en-US" b="0" i="0" dirty="0">
                <a:solidFill>
                  <a:srgbClr val="374151"/>
                </a:solidFill>
                <a:effectLst/>
                <a:latin typeface="Söhne"/>
              </a:rPr>
              <a:t>Suitable for new technologies that require learning and adaptation.</a:t>
            </a:r>
          </a:p>
          <a:p>
            <a:pPr marL="0" indent="0">
              <a:buNone/>
            </a:pPr>
            <a:endParaRPr lang="en-US" dirty="0"/>
          </a:p>
        </p:txBody>
      </p:sp>
    </p:spTree>
    <p:extLst>
      <p:ext uri="{BB962C8B-B14F-4D97-AF65-F5344CB8AC3E}">
        <p14:creationId xmlns:p14="http://schemas.microsoft.com/office/powerpoint/2010/main" val="19155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7E773-3F96-467A-A973-60F1C314F64C}"/>
              </a:ext>
            </a:extLst>
          </p:cNvPr>
          <p:cNvSpPr>
            <a:spLocks noGrp="1"/>
          </p:cNvSpPr>
          <p:nvPr>
            <p:ph type="title"/>
          </p:nvPr>
        </p:nvSpPr>
        <p:spPr/>
        <p:txBody>
          <a:bodyPr/>
          <a:lstStyle/>
          <a:p>
            <a:r>
              <a:rPr lang="en-US" dirty="0">
                <a:solidFill>
                  <a:schemeClr val="accent2"/>
                </a:solidFill>
              </a:rPr>
              <a:t>Evolutionary model</a:t>
            </a:r>
            <a:endParaRPr lang="en-US" dirty="0"/>
          </a:p>
        </p:txBody>
      </p:sp>
      <p:sp>
        <p:nvSpPr>
          <p:cNvPr id="3" name="Content Placeholder 2">
            <a:extLst>
              <a:ext uri="{FF2B5EF4-FFF2-40B4-BE49-F238E27FC236}">
                <a16:creationId xmlns:a16="http://schemas.microsoft.com/office/drawing/2014/main" id="{F8EA6C35-8936-4368-814A-40B07E8A0CE1}"/>
              </a:ext>
            </a:extLst>
          </p:cNvPr>
          <p:cNvSpPr>
            <a:spLocks noGrp="1"/>
          </p:cNvSpPr>
          <p:nvPr>
            <p:ph idx="1"/>
          </p:nvPr>
        </p:nvSpPr>
        <p:spPr/>
        <p:txBody>
          <a:bodyPr/>
          <a:lstStyle/>
          <a:p>
            <a:pPr algn="l">
              <a:buFont typeface="Wingdings" panose="05000000000000000000" pitchFamily="2" charset="2"/>
              <a:buChar char="q"/>
            </a:pPr>
            <a:r>
              <a:rPr lang="en-US" b="0" i="0" dirty="0">
                <a:solidFill>
                  <a:srgbClr val="374151"/>
                </a:solidFill>
                <a:effectLst/>
                <a:latin typeface="Söhne"/>
              </a:rPr>
              <a:t>Advantages:</a:t>
            </a:r>
          </a:p>
          <a:p>
            <a:pPr lvl="1"/>
            <a:r>
              <a:rPr lang="en-US" b="0" i="0" dirty="0">
                <a:solidFill>
                  <a:srgbClr val="374151"/>
                </a:solidFill>
                <a:effectLst/>
                <a:latin typeface="Söhne"/>
              </a:rPr>
              <a:t>Users can experiment with a partially developed system.</a:t>
            </a:r>
          </a:p>
          <a:p>
            <a:pPr lvl="1"/>
            <a:r>
              <a:rPr lang="en-US" b="0" i="0" dirty="0">
                <a:solidFill>
                  <a:srgbClr val="374151"/>
                </a:solidFill>
                <a:effectLst/>
                <a:latin typeface="Söhne"/>
              </a:rPr>
              <a:t>Thorough testing of core modules reduces errors.</a:t>
            </a:r>
          </a:p>
          <a:p>
            <a:pPr algn="l">
              <a:buFont typeface="Wingdings" panose="05000000000000000000" pitchFamily="2" charset="2"/>
              <a:buChar char="q"/>
            </a:pPr>
            <a:r>
              <a:rPr lang="en-US" b="0" i="0" dirty="0">
                <a:solidFill>
                  <a:srgbClr val="374151"/>
                </a:solidFill>
                <a:effectLst/>
                <a:latin typeface="Söhne"/>
              </a:rPr>
              <a:t>Disadvantages:</a:t>
            </a:r>
          </a:p>
          <a:p>
            <a:pPr lvl="1"/>
            <a:r>
              <a:rPr lang="en-US" b="0" i="0" dirty="0">
                <a:solidFill>
                  <a:srgbClr val="374151"/>
                </a:solidFill>
                <a:effectLst/>
                <a:latin typeface="Söhne"/>
              </a:rPr>
              <a:t>Difficulty in dividing the problem into acceptable incremental versions for delivery to the customer.</a:t>
            </a:r>
          </a:p>
          <a:p>
            <a:pPr marL="0" indent="0">
              <a:buNone/>
            </a:pPr>
            <a:endParaRPr lang="en-US" b="0" i="0" dirty="0">
              <a:solidFill>
                <a:srgbClr val="343541"/>
              </a:solidFill>
              <a:effectLst/>
              <a:latin typeface="Söhne"/>
            </a:endParaRPr>
          </a:p>
        </p:txBody>
      </p:sp>
    </p:spTree>
    <p:extLst>
      <p:ext uri="{BB962C8B-B14F-4D97-AF65-F5344CB8AC3E}">
        <p14:creationId xmlns:p14="http://schemas.microsoft.com/office/powerpoint/2010/main" val="742715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C6ACA-A573-474A-882F-A5D809069AC6}"/>
              </a:ext>
            </a:extLst>
          </p:cNvPr>
          <p:cNvSpPr>
            <a:spLocks noGrp="1"/>
          </p:cNvSpPr>
          <p:nvPr>
            <p:ph type="title"/>
          </p:nvPr>
        </p:nvSpPr>
        <p:spPr/>
        <p:txBody>
          <a:bodyPr/>
          <a:lstStyle/>
          <a:p>
            <a:r>
              <a:rPr lang="en-US" dirty="0">
                <a:solidFill>
                  <a:schemeClr val="accent2"/>
                </a:solidFill>
              </a:rPr>
              <a:t>Spiral Model</a:t>
            </a:r>
          </a:p>
        </p:txBody>
      </p:sp>
      <p:sp>
        <p:nvSpPr>
          <p:cNvPr id="3" name="Content Placeholder 2">
            <a:extLst>
              <a:ext uri="{FF2B5EF4-FFF2-40B4-BE49-F238E27FC236}">
                <a16:creationId xmlns:a16="http://schemas.microsoft.com/office/drawing/2014/main" id="{ED0F5983-7029-454C-93F0-8064A077419B}"/>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Also known as the cyclic model.</a:t>
            </a:r>
          </a:p>
          <a:p>
            <a:pPr algn="l">
              <a:buFont typeface="Arial" panose="020B0604020202020204" pitchFamily="34" charset="0"/>
              <a:buChar char="•"/>
            </a:pPr>
            <a:r>
              <a:rPr lang="en-US" b="0" i="0" dirty="0">
                <a:solidFill>
                  <a:srgbClr val="374151"/>
                </a:solidFill>
                <a:effectLst/>
                <a:latin typeface="Söhne"/>
              </a:rPr>
              <a:t>Allows early customer usage by developing application module by module.</a:t>
            </a:r>
          </a:p>
          <a:p>
            <a:pPr algn="l">
              <a:buFont typeface="Arial" panose="020B0604020202020204" pitchFamily="34" charset="0"/>
              <a:buChar char="•"/>
            </a:pPr>
            <a:r>
              <a:rPr lang="en-US" b="0" i="0" dirty="0">
                <a:solidFill>
                  <a:srgbClr val="374151"/>
                </a:solidFill>
                <a:effectLst/>
                <a:latin typeface="Söhne"/>
              </a:rPr>
              <a:t>Adaptation to changing requirements as the application is developed in stages.</a:t>
            </a:r>
          </a:p>
          <a:p>
            <a:pPr marL="0" indent="0">
              <a:buNone/>
            </a:pPr>
            <a:endParaRPr lang="en-US" dirty="0"/>
          </a:p>
        </p:txBody>
      </p:sp>
    </p:spTree>
    <p:extLst>
      <p:ext uri="{BB962C8B-B14F-4D97-AF65-F5344CB8AC3E}">
        <p14:creationId xmlns:p14="http://schemas.microsoft.com/office/powerpoint/2010/main" val="407394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C6ACA-A573-474A-882F-A5D809069AC6}"/>
              </a:ext>
            </a:extLst>
          </p:cNvPr>
          <p:cNvSpPr>
            <a:spLocks noGrp="1"/>
          </p:cNvSpPr>
          <p:nvPr>
            <p:ph type="title"/>
          </p:nvPr>
        </p:nvSpPr>
        <p:spPr/>
        <p:txBody>
          <a:bodyPr/>
          <a:lstStyle/>
          <a:p>
            <a:r>
              <a:rPr lang="en-US" dirty="0">
                <a:solidFill>
                  <a:schemeClr val="accent2"/>
                </a:solidFill>
              </a:rPr>
              <a:t>Spiral Model</a:t>
            </a:r>
          </a:p>
        </p:txBody>
      </p:sp>
      <p:pic>
        <p:nvPicPr>
          <p:cNvPr id="6" name="Content Placeholder 5">
            <a:extLst>
              <a:ext uri="{FF2B5EF4-FFF2-40B4-BE49-F238E27FC236}">
                <a16:creationId xmlns:a16="http://schemas.microsoft.com/office/drawing/2014/main" id="{4909A1E8-0CAE-32BD-FDFE-3A3820C092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5784" y="1847654"/>
            <a:ext cx="7879191" cy="3649065"/>
          </a:xfrm>
        </p:spPr>
      </p:pic>
    </p:spTree>
    <p:extLst>
      <p:ext uri="{BB962C8B-B14F-4D97-AF65-F5344CB8AC3E}">
        <p14:creationId xmlns:p14="http://schemas.microsoft.com/office/powerpoint/2010/main" val="991382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D31DA-E73D-4A93-A53C-3B0B4EDAFB40}"/>
              </a:ext>
            </a:extLst>
          </p:cNvPr>
          <p:cNvSpPr>
            <a:spLocks noGrp="1"/>
          </p:cNvSpPr>
          <p:nvPr>
            <p:ph type="title"/>
          </p:nvPr>
        </p:nvSpPr>
        <p:spPr/>
        <p:txBody>
          <a:bodyPr/>
          <a:lstStyle/>
          <a:p>
            <a:r>
              <a:rPr lang="en-US" dirty="0">
                <a:solidFill>
                  <a:schemeClr val="accent2"/>
                </a:solidFill>
              </a:rPr>
              <a:t>Spiral Model</a:t>
            </a:r>
          </a:p>
        </p:txBody>
      </p:sp>
      <p:sp>
        <p:nvSpPr>
          <p:cNvPr id="3" name="Content Placeholder 2">
            <a:extLst>
              <a:ext uri="{FF2B5EF4-FFF2-40B4-BE49-F238E27FC236}">
                <a16:creationId xmlns:a16="http://schemas.microsoft.com/office/drawing/2014/main" id="{51EE4FE1-164D-4710-8FBF-67A8FF17773C}"/>
              </a:ext>
            </a:extLst>
          </p:cNvPr>
          <p:cNvSpPr>
            <a:spLocks noGrp="1"/>
          </p:cNvSpPr>
          <p:nvPr>
            <p:ph idx="1"/>
          </p:nvPr>
        </p:nvSpPr>
        <p:spPr/>
        <p:txBody>
          <a:bodyPr/>
          <a:lstStyle/>
          <a:p>
            <a:pPr>
              <a:buFont typeface="Wingdings" panose="05000000000000000000" pitchFamily="2" charset="2"/>
              <a:buChar char="q"/>
            </a:pPr>
            <a:r>
              <a:rPr lang="en-US" i="0" dirty="0">
                <a:solidFill>
                  <a:srgbClr val="273239"/>
                </a:solidFill>
                <a:effectLst/>
                <a:latin typeface="Nunito"/>
              </a:rPr>
              <a:t>Why Spiral Model is called Meta Model?</a:t>
            </a:r>
          </a:p>
          <a:p>
            <a:pPr lvl="1"/>
            <a:r>
              <a:rPr lang="en-US" b="0" i="0" dirty="0">
                <a:solidFill>
                  <a:srgbClr val="374151"/>
                </a:solidFill>
                <a:effectLst/>
                <a:latin typeface="Söhne"/>
              </a:rPr>
              <a:t>The Spiral model is known as a Meta-Model, encompassing other SDLC models.</a:t>
            </a:r>
          </a:p>
          <a:p>
            <a:pPr lvl="1"/>
            <a:r>
              <a:rPr lang="en-US" b="0" i="0" dirty="0">
                <a:solidFill>
                  <a:srgbClr val="374151"/>
                </a:solidFill>
                <a:effectLst/>
                <a:latin typeface="Söhne"/>
              </a:rPr>
              <a:t>Single loop spiral resembles Iterative Waterfall Model.</a:t>
            </a:r>
          </a:p>
          <a:p>
            <a:pPr lvl="1"/>
            <a:r>
              <a:rPr lang="en-US" b="0" i="0" dirty="0">
                <a:solidFill>
                  <a:srgbClr val="374151"/>
                </a:solidFill>
                <a:effectLst/>
                <a:latin typeface="Söhne"/>
              </a:rPr>
              <a:t>Utilizes Prototyping Model by building prototypes in each phase for risk-handling.</a:t>
            </a:r>
          </a:p>
          <a:p>
            <a:pPr lvl="1"/>
            <a:r>
              <a:rPr lang="en-US" b="0" i="0" dirty="0">
                <a:solidFill>
                  <a:srgbClr val="374151"/>
                </a:solidFill>
                <a:effectLst/>
                <a:latin typeface="Söhne"/>
              </a:rPr>
              <a:t>Supports the Evolutionary model with iterations building the complete system.</a:t>
            </a:r>
          </a:p>
          <a:p>
            <a:pPr marL="0" indent="0">
              <a:buNone/>
            </a:pPr>
            <a:endParaRPr lang="en-US" dirty="0"/>
          </a:p>
        </p:txBody>
      </p:sp>
    </p:spTree>
    <p:extLst>
      <p:ext uri="{BB962C8B-B14F-4D97-AF65-F5344CB8AC3E}">
        <p14:creationId xmlns:p14="http://schemas.microsoft.com/office/powerpoint/2010/main" val="3474161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D31DA-E73D-4A93-A53C-3B0B4EDAFB40}"/>
              </a:ext>
            </a:extLst>
          </p:cNvPr>
          <p:cNvSpPr>
            <a:spLocks noGrp="1"/>
          </p:cNvSpPr>
          <p:nvPr>
            <p:ph type="title"/>
          </p:nvPr>
        </p:nvSpPr>
        <p:spPr/>
        <p:txBody>
          <a:bodyPr/>
          <a:lstStyle/>
          <a:p>
            <a:r>
              <a:rPr lang="en-US" dirty="0">
                <a:solidFill>
                  <a:schemeClr val="accent2"/>
                </a:solidFill>
              </a:rPr>
              <a:t>Spiral Model</a:t>
            </a:r>
          </a:p>
        </p:txBody>
      </p:sp>
      <p:sp>
        <p:nvSpPr>
          <p:cNvPr id="3" name="Content Placeholder 2">
            <a:extLst>
              <a:ext uri="{FF2B5EF4-FFF2-40B4-BE49-F238E27FC236}">
                <a16:creationId xmlns:a16="http://schemas.microsoft.com/office/drawing/2014/main" id="{51EE4FE1-164D-4710-8FBF-67A8FF17773C}"/>
              </a:ext>
            </a:extLst>
          </p:cNvPr>
          <p:cNvSpPr>
            <a:spLocks noGrp="1"/>
          </p:cNvSpPr>
          <p:nvPr>
            <p:ph idx="1"/>
          </p:nvPr>
        </p:nvSpPr>
        <p:spPr/>
        <p:txBody>
          <a:bodyPr>
            <a:normAutofit/>
          </a:bodyPr>
          <a:lstStyle/>
          <a:p>
            <a:pPr>
              <a:buFont typeface="Wingdings" panose="05000000000000000000" pitchFamily="2" charset="2"/>
              <a:buChar char="q"/>
            </a:pPr>
            <a:r>
              <a:rPr lang="en-US" b="0" i="0" dirty="0">
                <a:solidFill>
                  <a:srgbClr val="374151"/>
                </a:solidFill>
                <a:effectLst/>
                <a:latin typeface="Söhne"/>
              </a:rPr>
              <a:t>Advantages</a:t>
            </a:r>
          </a:p>
          <a:p>
            <a:pPr lvl="1"/>
            <a:r>
              <a:rPr lang="en-US" b="0" i="0" dirty="0">
                <a:solidFill>
                  <a:srgbClr val="374151"/>
                </a:solidFill>
                <a:effectLst/>
                <a:latin typeface="Söhne"/>
              </a:rPr>
              <a:t>Risk Handling: Addresses unknown risks during development phases.</a:t>
            </a:r>
          </a:p>
          <a:p>
            <a:pPr lvl="1"/>
            <a:r>
              <a:rPr lang="en-US" b="0" i="0" dirty="0">
                <a:solidFill>
                  <a:srgbClr val="374151"/>
                </a:solidFill>
                <a:effectLst/>
                <a:latin typeface="Söhne"/>
              </a:rPr>
              <a:t>Good for Large Projects: Recommended for large and complex projects.</a:t>
            </a:r>
          </a:p>
          <a:p>
            <a:pPr lvl="1"/>
            <a:r>
              <a:rPr lang="en-US" b="0" i="0" dirty="0">
                <a:solidFill>
                  <a:srgbClr val="374151"/>
                </a:solidFill>
                <a:effectLst/>
                <a:latin typeface="Söhne"/>
              </a:rPr>
              <a:t>Flexibility in Requirements: Allows accurate incorporation of change requests.</a:t>
            </a:r>
          </a:p>
          <a:p>
            <a:pPr lvl="1"/>
            <a:r>
              <a:rPr lang="en-US" b="0" i="0" dirty="0">
                <a:solidFill>
                  <a:srgbClr val="374151"/>
                </a:solidFill>
                <a:effectLst/>
                <a:latin typeface="Söhne"/>
              </a:rPr>
              <a:t>Customer Satisfaction: Early product development fosters customer familiarity.</a:t>
            </a:r>
          </a:p>
          <a:p>
            <a:pPr lvl="1"/>
            <a:r>
              <a:rPr lang="en-US" b="0" i="0" dirty="0">
                <a:solidFill>
                  <a:srgbClr val="374151"/>
                </a:solidFill>
                <a:effectLst/>
                <a:latin typeface="Söhne"/>
              </a:rPr>
              <a:t>Iterative and Incremental Approach: Supports flexibility and adaptability.</a:t>
            </a:r>
          </a:p>
          <a:p>
            <a:pPr lvl="1"/>
            <a:r>
              <a:rPr lang="en-US" b="0" i="0" dirty="0">
                <a:solidFill>
                  <a:srgbClr val="374151"/>
                </a:solidFill>
                <a:effectLst/>
                <a:latin typeface="Söhne"/>
              </a:rPr>
              <a:t>Emphasis on Risk Management: Minimizes the impact of uncertainty.</a:t>
            </a:r>
          </a:p>
          <a:p>
            <a:pPr lvl="1"/>
            <a:r>
              <a:rPr lang="en-US" b="0" i="0" dirty="0">
                <a:solidFill>
                  <a:srgbClr val="374151"/>
                </a:solidFill>
                <a:effectLst/>
                <a:latin typeface="Söhne"/>
              </a:rPr>
              <a:t>Improved Communication: Regular evaluations improve customer-team communication.</a:t>
            </a:r>
          </a:p>
          <a:p>
            <a:pPr lvl="1"/>
            <a:r>
              <a:rPr lang="en-US" b="0" i="0" dirty="0">
                <a:solidFill>
                  <a:srgbClr val="374151"/>
                </a:solidFill>
                <a:effectLst/>
                <a:latin typeface="Söhne"/>
              </a:rPr>
              <a:t>Improved Quality: Multiple iterations enhance software quality and reliability.</a:t>
            </a:r>
          </a:p>
          <a:p>
            <a:pPr marL="0" indent="0">
              <a:buNone/>
            </a:pPr>
            <a:endParaRPr lang="en-US" dirty="0"/>
          </a:p>
        </p:txBody>
      </p:sp>
    </p:spTree>
    <p:extLst>
      <p:ext uri="{BB962C8B-B14F-4D97-AF65-F5344CB8AC3E}">
        <p14:creationId xmlns:p14="http://schemas.microsoft.com/office/powerpoint/2010/main" val="2312973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D31DA-E73D-4A93-A53C-3B0B4EDAFB40}"/>
              </a:ext>
            </a:extLst>
          </p:cNvPr>
          <p:cNvSpPr>
            <a:spLocks noGrp="1"/>
          </p:cNvSpPr>
          <p:nvPr>
            <p:ph type="title"/>
          </p:nvPr>
        </p:nvSpPr>
        <p:spPr/>
        <p:txBody>
          <a:bodyPr/>
          <a:lstStyle/>
          <a:p>
            <a:r>
              <a:rPr lang="en-US" dirty="0">
                <a:solidFill>
                  <a:schemeClr val="accent2"/>
                </a:solidFill>
              </a:rPr>
              <a:t>Spiral Model</a:t>
            </a:r>
          </a:p>
        </p:txBody>
      </p:sp>
      <p:sp>
        <p:nvSpPr>
          <p:cNvPr id="3" name="Content Placeholder 2">
            <a:extLst>
              <a:ext uri="{FF2B5EF4-FFF2-40B4-BE49-F238E27FC236}">
                <a16:creationId xmlns:a16="http://schemas.microsoft.com/office/drawing/2014/main" id="{51EE4FE1-164D-4710-8FBF-67A8FF17773C}"/>
              </a:ext>
            </a:extLst>
          </p:cNvPr>
          <p:cNvSpPr>
            <a:spLocks noGrp="1"/>
          </p:cNvSpPr>
          <p:nvPr>
            <p:ph idx="1"/>
          </p:nvPr>
        </p:nvSpPr>
        <p:spPr/>
        <p:txBody>
          <a:bodyPr>
            <a:normAutofit/>
          </a:bodyPr>
          <a:lstStyle/>
          <a:p>
            <a:pPr>
              <a:buFont typeface="Wingdings" panose="05000000000000000000" pitchFamily="2" charset="2"/>
              <a:buChar char="q"/>
            </a:pPr>
            <a:r>
              <a:rPr lang="en-US" dirty="0">
                <a:solidFill>
                  <a:srgbClr val="374151"/>
                </a:solidFill>
                <a:latin typeface="Söhne"/>
              </a:rPr>
              <a:t>Disa</a:t>
            </a:r>
            <a:r>
              <a:rPr lang="en-US" b="0" i="0" dirty="0">
                <a:solidFill>
                  <a:srgbClr val="374151"/>
                </a:solidFill>
                <a:effectLst/>
                <a:latin typeface="Söhne"/>
              </a:rPr>
              <a:t>dvantages</a:t>
            </a:r>
          </a:p>
          <a:p>
            <a:pPr lvl="1"/>
            <a:r>
              <a:rPr lang="en-US" b="0" i="0" dirty="0">
                <a:solidFill>
                  <a:srgbClr val="374151"/>
                </a:solidFill>
                <a:effectLst/>
                <a:latin typeface="Söhne"/>
              </a:rPr>
              <a:t>Complexity: More complex compared to other SDLC models.</a:t>
            </a:r>
          </a:p>
          <a:p>
            <a:pPr lvl="1"/>
            <a:r>
              <a:rPr lang="en-US" b="0" i="0" dirty="0">
                <a:solidFill>
                  <a:srgbClr val="374151"/>
                </a:solidFill>
                <a:effectLst/>
                <a:latin typeface="Söhne"/>
              </a:rPr>
              <a:t>Expensive: Not suitable for small projects due to high costs.</a:t>
            </a:r>
          </a:p>
          <a:p>
            <a:pPr lvl="1"/>
            <a:r>
              <a:rPr lang="en-US" b="0" i="0" dirty="0">
                <a:solidFill>
                  <a:srgbClr val="374151"/>
                </a:solidFill>
                <a:effectLst/>
                <a:latin typeface="Söhne"/>
              </a:rPr>
              <a:t>Difficulty in Time Management: Unknown number of phases makes time estimation challenging.</a:t>
            </a:r>
          </a:p>
          <a:p>
            <a:pPr lvl="1"/>
            <a:r>
              <a:rPr lang="en-US" b="0" i="0" dirty="0">
                <a:solidFill>
                  <a:srgbClr val="374151"/>
                </a:solidFill>
                <a:effectLst/>
                <a:latin typeface="Söhne"/>
              </a:rPr>
              <a:t>Time-Consuming: Involves multiple evaluations and reviews, leading to time consumption.</a:t>
            </a:r>
          </a:p>
          <a:p>
            <a:pPr lvl="1"/>
            <a:r>
              <a:rPr lang="en-US" b="0" i="0" dirty="0">
                <a:solidFill>
                  <a:srgbClr val="374151"/>
                </a:solidFill>
                <a:effectLst/>
                <a:latin typeface="Söhne"/>
              </a:rPr>
              <a:t>Resource Intensive: Requires significant investment in planning, risk analysis, and evaluations.</a:t>
            </a:r>
          </a:p>
          <a:p>
            <a:pPr marL="0" indent="0">
              <a:buNone/>
            </a:pPr>
            <a:endParaRPr lang="en-US" dirty="0"/>
          </a:p>
        </p:txBody>
      </p:sp>
    </p:spTree>
    <p:extLst>
      <p:ext uri="{BB962C8B-B14F-4D97-AF65-F5344CB8AC3E}">
        <p14:creationId xmlns:p14="http://schemas.microsoft.com/office/powerpoint/2010/main" val="2066574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16BBC-A921-1665-CD1F-64507D65C386}"/>
              </a:ext>
            </a:extLst>
          </p:cNvPr>
          <p:cNvSpPr>
            <a:spLocks noGrp="1"/>
          </p:cNvSpPr>
          <p:nvPr>
            <p:ph type="title"/>
          </p:nvPr>
        </p:nvSpPr>
        <p:spPr/>
        <p:txBody>
          <a:bodyPr/>
          <a:lstStyle/>
          <a:p>
            <a:r>
              <a:rPr lang="en-US" sz="3200" b="1" i="0" dirty="0">
                <a:solidFill>
                  <a:schemeClr val="accent2"/>
                </a:solidFill>
                <a:effectLst/>
                <a:latin typeface="Söhne"/>
              </a:rPr>
              <a:t>Agile model</a:t>
            </a:r>
            <a:endParaRPr lang="en-US" dirty="0">
              <a:solidFill>
                <a:schemeClr val="accent2"/>
              </a:solidFill>
            </a:endParaRPr>
          </a:p>
        </p:txBody>
      </p:sp>
      <p:pic>
        <p:nvPicPr>
          <p:cNvPr id="5" name="Content Placeholder 4">
            <a:extLst>
              <a:ext uri="{FF2B5EF4-FFF2-40B4-BE49-F238E27FC236}">
                <a16:creationId xmlns:a16="http://schemas.microsoft.com/office/drawing/2014/main" id="{5EAD1D19-443A-6974-C9F7-4203DBA58A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8994" y="1196867"/>
            <a:ext cx="7871381" cy="4980096"/>
          </a:xfrm>
        </p:spPr>
      </p:pic>
    </p:spTree>
    <p:extLst>
      <p:ext uri="{BB962C8B-B14F-4D97-AF65-F5344CB8AC3E}">
        <p14:creationId xmlns:p14="http://schemas.microsoft.com/office/powerpoint/2010/main" val="3477653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1C026-5A4C-4380-963C-A0DECF58901C}"/>
              </a:ext>
            </a:extLst>
          </p:cNvPr>
          <p:cNvSpPr>
            <a:spLocks noGrp="1"/>
          </p:cNvSpPr>
          <p:nvPr>
            <p:ph type="ctrTitle"/>
          </p:nvPr>
        </p:nvSpPr>
        <p:spPr>
          <a:xfrm>
            <a:off x="1322632" y="1125145"/>
            <a:ext cx="8170160" cy="515120"/>
          </a:xfrm>
        </p:spPr>
        <p:txBody>
          <a:bodyPr>
            <a:normAutofit fontScale="90000"/>
          </a:bodyPr>
          <a:lstStyle/>
          <a:p>
            <a:pPr algn="l"/>
            <a:r>
              <a:rPr lang="en-US" sz="4000" dirty="0">
                <a:solidFill>
                  <a:srgbClr val="FF0000"/>
                </a:solidFill>
                <a:latin typeface="Söhne"/>
              </a:rPr>
              <a:t>W</a:t>
            </a:r>
            <a:r>
              <a:rPr lang="en-US" sz="4000" b="0" i="0" dirty="0">
                <a:solidFill>
                  <a:srgbClr val="FF0000"/>
                </a:solidFill>
                <a:effectLst/>
                <a:latin typeface="Söhne"/>
              </a:rPr>
              <a:t>hat is software engineering</a:t>
            </a:r>
            <a:br>
              <a:rPr lang="en-US" sz="1400" dirty="0"/>
            </a:br>
            <a:endParaRPr lang="en-US" sz="4000" dirty="0">
              <a:solidFill>
                <a:schemeClr val="accent2"/>
              </a:solidFill>
            </a:endParaRPr>
          </a:p>
        </p:txBody>
      </p:sp>
      <p:sp>
        <p:nvSpPr>
          <p:cNvPr id="3" name="Subtitle 2">
            <a:extLst>
              <a:ext uri="{FF2B5EF4-FFF2-40B4-BE49-F238E27FC236}">
                <a16:creationId xmlns:a16="http://schemas.microsoft.com/office/drawing/2014/main" id="{AE814B91-064B-406A-A55E-2DBD9A568109}"/>
              </a:ext>
            </a:extLst>
          </p:cNvPr>
          <p:cNvSpPr>
            <a:spLocks noGrp="1"/>
          </p:cNvSpPr>
          <p:nvPr>
            <p:ph type="subTitle" idx="1"/>
          </p:nvPr>
        </p:nvSpPr>
        <p:spPr>
          <a:xfrm>
            <a:off x="1416901" y="1518714"/>
            <a:ext cx="8990292" cy="5164890"/>
          </a:xfrm>
        </p:spPr>
        <p:txBody>
          <a:bodyPr>
            <a:normAutofit/>
          </a:bodyPr>
          <a:lstStyle/>
          <a:p>
            <a:pPr marL="342900" indent="-342900" algn="l">
              <a:buFont typeface="Wingdings" panose="05000000000000000000" pitchFamily="2" charset="2"/>
              <a:buChar char="q"/>
            </a:pPr>
            <a:r>
              <a:rPr lang="en-US" dirty="0"/>
              <a:t>The term software engineering is composed of two words, software and engineering.</a:t>
            </a:r>
          </a:p>
          <a:p>
            <a:pPr marL="342900" indent="-342900" algn="l">
              <a:buFont typeface="Wingdings" panose="05000000000000000000" pitchFamily="2" charset="2"/>
              <a:buChar char="q"/>
            </a:pPr>
            <a:r>
              <a:rPr lang="en-US" dirty="0"/>
              <a:t>Software is more than just a program code.</a:t>
            </a:r>
          </a:p>
          <a:p>
            <a:pPr marL="342900" indent="-342900" algn="l">
              <a:buFont typeface="Wingdings" panose="05000000000000000000" pitchFamily="2" charset="2"/>
              <a:buChar char="q"/>
            </a:pPr>
            <a:r>
              <a:rPr lang="en-US" dirty="0"/>
              <a:t>Engineering on the other hand, is all about developing products.</a:t>
            </a:r>
          </a:p>
          <a:p>
            <a:pPr marL="342900" indent="-342900" algn="l">
              <a:buFont typeface="Wingdings" panose="05000000000000000000" pitchFamily="2" charset="2"/>
              <a:buChar char="q"/>
            </a:pPr>
            <a:r>
              <a:rPr lang="en-US" dirty="0"/>
              <a:t>NEED OF SOFTWARE ENGINEERING.</a:t>
            </a:r>
          </a:p>
          <a:p>
            <a:pPr marL="342900" indent="-342900" algn="l">
              <a:buFont typeface="Arial" panose="020B0604020202020204" pitchFamily="34" charset="0"/>
              <a:buChar char="•"/>
            </a:pPr>
            <a:r>
              <a:rPr lang="en-US" dirty="0"/>
              <a:t>Large software.</a:t>
            </a:r>
          </a:p>
          <a:p>
            <a:pPr marL="342900" indent="-342900" algn="l">
              <a:buFont typeface="Arial" panose="020B0604020202020204" pitchFamily="34" charset="0"/>
              <a:buChar char="•"/>
            </a:pPr>
            <a:r>
              <a:rPr lang="en-US" dirty="0"/>
              <a:t>Scalability.</a:t>
            </a:r>
          </a:p>
          <a:p>
            <a:pPr marL="342900" indent="-342900" algn="l">
              <a:buFont typeface="Arial" panose="020B0604020202020204" pitchFamily="34" charset="0"/>
              <a:buChar char="•"/>
            </a:pPr>
            <a:r>
              <a:rPr lang="en-US" dirty="0"/>
              <a:t>Cost.</a:t>
            </a:r>
          </a:p>
          <a:p>
            <a:pPr marL="342900" indent="-342900" algn="l">
              <a:buFont typeface="Arial" panose="020B0604020202020204" pitchFamily="34" charset="0"/>
              <a:buChar char="•"/>
            </a:pPr>
            <a:r>
              <a:rPr lang="en-US" dirty="0"/>
              <a:t>Dynamic Nature.</a:t>
            </a:r>
          </a:p>
          <a:p>
            <a:pPr marL="342900" indent="-342900" algn="l">
              <a:buFont typeface="Arial" panose="020B0604020202020204" pitchFamily="34" charset="0"/>
              <a:buChar char="•"/>
            </a:pPr>
            <a:r>
              <a:rPr lang="en-US" dirty="0"/>
              <a:t>Quality Management.</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6789979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B597D-E7D4-4C00-98B2-DA420C4CF0E6}"/>
              </a:ext>
            </a:extLst>
          </p:cNvPr>
          <p:cNvSpPr>
            <a:spLocks noGrp="1"/>
          </p:cNvSpPr>
          <p:nvPr>
            <p:ph type="title"/>
          </p:nvPr>
        </p:nvSpPr>
        <p:spPr/>
        <p:txBody>
          <a:bodyPr/>
          <a:lstStyle/>
          <a:p>
            <a:r>
              <a:rPr lang="en-US" dirty="0">
                <a:solidFill>
                  <a:schemeClr val="accent2"/>
                </a:solidFill>
                <a:latin typeface="Source Sans 3"/>
              </a:rPr>
              <a:t>Agile model</a:t>
            </a:r>
            <a:endParaRPr lang="en-US" dirty="0">
              <a:solidFill>
                <a:schemeClr val="accent2"/>
              </a:solidFill>
            </a:endParaRPr>
          </a:p>
        </p:txBody>
      </p:sp>
      <p:sp>
        <p:nvSpPr>
          <p:cNvPr id="3" name="Content Placeholder 2">
            <a:extLst>
              <a:ext uri="{FF2B5EF4-FFF2-40B4-BE49-F238E27FC236}">
                <a16:creationId xmlns:a16="http://schemas.microsoft.com/office/drawing/2014/main" id="{31CF0CF0-672B-4441-8738-B0A7A2636CE3}"/>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Incremental and Periodic Development</a:t>
            </a:r>
            <a:r>
              <a:rPr lang="en-US" b="0" i="0" dirty="0">
                <a:solidFill>
                  <a:srgbClr val="374151"/>
                </a:solidFill>
                <a:effectLst/>
                <a:latin typeface="Söhne"/>
              </a:rPr>
              <a:t>: Agile follows incremental and periodic development cycles.</a:t>
            </a:r>
          </a:p>
          <a:p>
            <a:pPr algn="l">
              <a:buFont typeface="Arial" panose="020B0604020202020204" pitchFamily="34" charset="0"/>
              <a:buChar char="•"/>
            </a:pPr>
            <a:r>
              <a:rPr lang="en-US" b="1" i="0" dirty="0">
                <a:solidFill>
                  <a:srgbClr val="374151"/>
                </a:solidFill>
                <a:effectLst/>
                <a:latin typeface="Söhne"/>
              </a:rPr>
              <a:t>Continuous Improvement</a:t>
            </a:r>
            <a:r>
              <a:rPr lang="en-US" b="0" i="0" dirty="0">
                <a:solidFill>
                  <a:srgbClr val="374151"/>
                </a:solidFill>
                <a:effectLst/>
                <a:latin typeface="Söhne"/>
              </a:rPr>
              <a:t>: Software is repeatedly improved using customer feedback.</a:t>
            </a:r>
          </a:p>
          <a:p>
            <a:pPr algn="l">
              <a:buFont typeface="Arial" panose="020B0604020202020204" pitchFamily="34" charset="0"/>
              <a:buChar char="•"/>
            </a:pPr>
            <a:r>
              <a:rPr lang="en-US" b="1" i="0" dirty="0">
                <a:solidFill>
                  <a:srgbClr val="374151"/>
                </a:solidFill>
                <a:effectLst/>
                <a:latin typeface="Söhne"/>
              </a:rPr>
              <a:t>Iterative Approach</a:t>
            </a:r>
            <a:r>
              <a:rPr lang="en-US" b="0" i="0" dirty="0">
                <a:solidFill>
                  <a:srgbClr val="374151"/>
                </a:solidFill>
                <a:effectLst/>
                <a:latin typeface="Söhne"/>
              </a:rPr>
              <a:t>: Development life cycle divided into tiny increments or iterations.</a:t>
            </a:r>
          </a:p>
          <a:p>
            <a:endParaRPr lang="en-US" dirty="0"/>
          </a:p>
        </p:txBody>
      </p:sp>
    </p:spTree>
    <p:extLst>
      <p:ext uri="{BB962C8B-B14F-4D97-AF65-F5344CB8AC3E}">
        <p14:creationId xmlns:p14="http://schemas.microsoft.com/office/powerpoint/2010/main" val="8882633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B597D-E7D4-4C00-98B2-DA420C4CF0E6}"/>
              </a:ext>
            </a:extLst>
          </p:cNvPr>
          <p:cNvSpPr>
            <a:spLocks noGrp="1"/>
          </p:cNvSpPr>
          <p:nvPr>
            <p:ph type="title"/>
          </p:nvPr>
        </p:nvSpPr>
        <p:spPr/>
        <p:txBody>
          <a:bodyPr/>
          <a:lstStyle/>
          <a:p>
            <a:r>
              <a:rPr lang="en-US" dirty="0">
                <a:solidFill>
                  <a:schemeClr val="accent2"/>
                </a:solidFill>
                <a:latin typeface="Source Sans 3"/>
              </a:rPr>
              <a:t>Agile model</a:t>
            </a:r>
            <a:endParaRPr lang="en-US" dirty="0">
              <a:solidFill>
                <a:schemeClr val="accent2"/>
              </a:solidFill>
            </a:endParaRPr>
          </a:p>
        </p:txBody>
      </p:sp>
      <p:sp>
        <p:nvSpPr>
          <p:cNvPr id="3" name="Content Placeholder 2">
            <a:extLst>
              <a:ext uri="{FF2B5EF4-FFF2-40B4-BE49-F238E27FC236}">
                <a16:creationId xmlns:a16="http://schemas.microsoft.com/office/drawing/2014/main" id="{31CF0CF0-672B-4441-8738-B0A7A2636CE3}"/>
              </a:ext>
            </a:extLst>
          </p:cNvPr>
          <p:cNvSpPr>
            <a:spLocks noGrp="1"/>
          </p:cNvSpPr>
          <p:nvPr>
            <p:ph idx="1"/>
          </p:nvPr>
        </p:nvSpPr>
        <p:spPr/>
        <p:txBody>
          <a:bodyPr/>
          <a:lstStyle/>
          <a:p>
            <a:pPr>
              <a:buFont typeface="Wingdings" panose="05000000000000000000" pitchFamily="2" charset="2"/>
              <a:buChar char="q"/>
            </a:pPr>
            <a:r>
              <a:rPr lang="en-US" dirty="0"/>
              <a:t>Six methods are identified as agile development methods they are following :</a:t>
            </a:r>
          </a:p>
          <a:p>
            <a:pPr lvl="1"/>
            <a:r>
              <a:rPr lang="en-US" dirty="0"/>
              <a:t>Crystal methodologies</a:t>
            </a:r>
          </a:p>
          <a:p>
            <a:pPr lvl="1"/>
            <a:r>
              <a:rPr lang="en-US" dirty="0"/>
              <a:t>Dynamic software development method</a:t>
            </a:r>
          </a:p>
          <a:p>
            <a:pPr lvl="1"/>
            <a:r>
              <a:rPr lang="en-US" dirty="0"/>
              <a:t>Feature-driven development</a:t>
            </a:r>
          </a:p>
          <a:p>
            <a:pPr lvl="1"/>
            <a:r>
              <a:rPr lang="en-US" dirty="0"/>
              <a:t>Lean software development</a:t>
            </a:r>
          </a:p>
          <a:p>
            <a:pPr lvl="1"/>
            <a:r>
              <a:rPr lang="en-US" dirty="0"/>
              <a:t>Scrum</a:t>
            </a:r>
          </a:p>
          <a:p>
            <a:pPr lvl="1"/>
            <a:r>
              <a:rPr lang="en-US" dirty="0"/>
              <a:t>Extreme programming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678713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99BEE-B96E-A15B-9348-0049E04C49C1}"/>
              </a:ext>
            </a:extLst>
          </p:cNvPr>
          <p:cNvSpPr>
            <a:spLocks noGrp="1"/>
          </p:cNvSpPr>
          <p:nvPr>
            <p:ph type="title"/>
          </p:nvPr>
        </p:nvSpPr>
        <p:spPr/>
        <p:txBody>
          <a:bodyPr/>
          <a:lstStyle/>
          <a:p>
            <a:r>
              <a:rPr lang="en-US" dirty="0">
                <a:solidFill>
                  <a:schemeClr val="accent2"/>
                </a:solidFill>
              </a:rPr>
              <a:t>Software testing and debugging</a:t>
            </a:r>
          </a:p>
        </p:txBody>
      </p:sp>
      <p:sp>
        <p:nvSpPr>
          <p:cNvPr id="3" name="Content Placeholder 2">
            <a:extLst>
              <a:ext uri="{FF2B5EF4-FFF2-40B4-BE49-F238E27FC236}">
                <a16:creationId xmlns:a16="http://schemas.microsoft.com/office/drawing/2014/main" id="{1BA67498-F034-9DF3-23C0-B127DC941274}"/>
              </a:ext>
            </a:extLst>
          </p:cNvPr>
          <p:cNvSpPr>
            <a:spLocks noGrp="1"/>
          </p:cNvSpPr>
          <p:nvPr>
            <p:ph idx="1"/>
          </p:nvPr>
        </p:nvSpPr>
        <p:spPr/>
        <p:txBody>
          <a:bodyPr>
            <a:normAutofit lnSpcReduction="10000"/>
          </a:bodyPr>
          <a:lstStyle/>
          <a:p>
            <a:pPr>
              <a:buFont typeface="Wingdings" panose="05000000000000000000" pitchFamily="2" charset="2"/>
              <a:buChar char="v"/>
            </a:pPr>
            <a:r>
              <a:rPr lang="en-US" dirty="0"/>
              <a:t>Testing:</a:t>
            </a:r>
          </a:p>
          <a:p>
            <a:pPr marL="457200" lvl="1" indent="0" algn="just">
              <a:buNone/>
            </a:pPr>
            <a:r>
              <a:rPr lang="en-US" b="1" dirty="0"/>
              <a:t>Purpose</a:t>
            </a:r>
            <a:r>
              <a:rPr lang="en-US" dirty="0"/>
              <a:t>: Testing is the process of evaluating a software application to identify whether it meets its requirements, works as intended, and produces the expected results.</a:t>
            </a:r>
          </a:p>
          <a:p>
            <a:pPr marL="457200" lvl="1" indent="0" algn="just">
              <a:buNone/>
            </a:pPr>
            <a:r>
              <a:rPr lang="en-US" b="1" dirty="0"/>
              <a:t>Focus</a:t>
            </a:r>
            <a:r>
              <a:rPr lang="en-US" dirty="0"/>
              <a:t>: Testing focuses on assessing the functionality, correctness, and performance of the software.</a:t>
            </a:r>
          </a:p>
          <a:p>
            <a:pPr marL="457200" lvl="1" indent="0" algn="just">
              <a:buNone/>
            </a:pPr>
            <a:r>
              <a:rPr lang="en-US" b="1" dirty="0"/>
              <a:t>When</a:t>
            </a:r>
            <a:r>
              <a:rPr lang="en-US" dirty="0"/>
              <a:t>: Testing is done before and after debugging. It's an ongoing process throughout the development lifecycle.</a:t>
            </a:r>
          </a:p>
          <a:p>
            <a:pPr marL="457200" lvl="1" indent="0" algn="just">
              <a:buNone/>
            </a:pPr>
            <a:r>
              <a:rPr lang="en-US" b="1" dirty="0"/>
              <a:t>Activities</a:t>
            </a:r>
            <a:r>
              <a:rPr lang="en-US" dirty="0"/>
              <a:t>: Testing involves designing and executing test cases, comparing actual outputs with expected outputs, and verifying that the software behaves correctly under various conditions.</a:t>
            </a:r>
          </a:p>
          <a:p>
            <a:pPr marL="457200" lvl="1" indent="0" algn="just">
              <a:buNone/>
            </a:pPr>
            <a:r>
              <a:rPr lang="en-US" b="1" dirty="0"/>
              <a:t>Outcome</a:t>
            </a:r>
            <a:r>
              <a:rPr lang="en-US" dirty="0"/>
              <a:t>: The outcome of testing is to gain confidence that the software works as expected and to identify potential defects that need to be addressed.</a:t>
            </a:r>
          </a:p>
        </p:txBody>
      </p:sp>
    </p:spTree>
    <p:extLst>
      <p:ext uri="{BB962C8B-B14F-4D97-AF65-F5344CB8AC3E}">
        <p14:creationId xmlns:p14="http://schemas.microsoft.com/office/powerpoint/2010/main" val="11764376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99BEE-B96E-A15B-9348-0049E04C49C1}"/>
              </a:ext>
            </a:extLst>
          </p:cNvPr>
          <p:cNvSpPr>
            <a:spLocks noGrp="1"/>
          </p:cNvSpPr>
          <p:nvPr>
            <p:ph type="title"/>
          </p:nvPr>
        </p:nvSpPr>
        <p:spPr/>
        <p:txBody>
          <a:bodyPr/>
          <a:lstStyle/>
          <a:p>
            <a:r>
              <a:rPr lang="en-US" dirty="0">
                <a:solidFill>
                  <a:schemeClr val="accent2"/>
                </a:solidFill>
              </a:rPr>
              <a:t>Software testing and debugging</a:t>
            </a:r>
          </a:p>
        </p:txBody>
      </p:sp>
      <p:sp>
        <p:nvSpPr>
          <p:cNvPr id="3" name="Content Placeholder 2">
            <a:extLst>
              <a:ext uri="{FF2B5EF4-FFF2-40B4-BE49-F238E27FC236}">
                <a16:creationId xmlns:a16="http://schemas.microsoft.com/office/drawing/2014/main" id="{1BA67498-F034-9DF3-23C0-B127DC941274}"/>
              </a:ext>
            </a:extLst>
          </p:cNvPr>
          <p:cNvSpPr>
            <a:spLocks noGrp="1"/>
          </p:cNvSpPr>
          <p:nvPr>
            <p:ph idx="1"/>
          </p:nvPr>
        </p:nvSpPr>
        <p:spPr/>
        <p:txBody>
          <a:bodyPr>
            <a:normAutofit lnSpcReduction="10000"/>
          </a:bodyPr>
          <a:lstStyle/>
          <a:p>
            <a:pPr>
              <a:buFont typeface="Wingdings" panose="05000000000000000000" pitchFamily="2" charset="2"/>
              <a:buChar char="v"/>
            </a:pPr>
            <a:r>
              <a:rPr lang="en-US" dirty="0"/>
              <a:t>Debugging:</a:t>
            </a:r>
          </a:p>
          <a:p>
            <a:pPr marL="457200" lvl="1" indent="0">
              <a:buNone/>
            </a:pPr>
            <a:r>
              <a:rPr lang="en-US" b="1" dirty="0"/>
              <a:t>Purpose</a:t>
            </a:r>
            <a:r>
              <a:rPr lang="en-US" dirty="0"/>
              <a:t>: Debugging is the process of identifying, isolating, and fixing defects or issues in the software that have been found during testing or use.</a:t>
            </a:r>
          </a:p>
          <a:p>
            <a:pPr marL="457200" lvl="1" indent="0">
              <a:buNone/>
            </a:pPr>
            <a:r>
              <a:rPr lang="en-US" b="1" dirty="0"/>
              <a:t>Focus</a:t>
            </a:r>
            <a:r>
              <a:rPr lang="en-US" dirty="0"/>
              <a:t>: Debugging focuses on finding the root cause of unexpected behavior or incorrect results.</a:t>
            </a:r>
          </a:p>
          <a:p>
            <a:pPr marL="457200" lvl="1" indent="0">
              <a:buNone/>
            </a:pPr>
            <a:r>
              <a:rPr lang="en-US" b="1" dirty="0"/>
              <a:t>When</a:t>
            </a:r>
            <a:r>
              <a:rPr lang="en-US" dirty="0"/>
              <a:t>: Debugging is done after testing uncovers issues. It's the process of investigating and resolving defects that have been identified.</a:t>
            </a:r>
          </a:p>
          <a:p>
            <a:pPr marL="457200" lvl="1" indent="0">
              <a:buNone/>
            </a:pPr>
            <a:r>
              <a:rPr lang="en-US" b="1" dirty="0"/>
              <a:t>Activities</a:t>
            </a:r>
            <a:r>
              <a:rPr lang="en-US" dirty="0"/>
              <a:t>: Debugging involves analyzing code, logs, and data to locate the source of the problem, making necessary code changes to correct the issue, and testing the fixed code to ensure it behaves as expected.</a:t>
            </a:r>
          </a:p>
          <a:p>
            <a:pPr marL="457200" lvl="1" indent="0">
              <a:buNone/>
            </a:pPr>
            <a:r>
              <a:rPr lang="en-US" b="1" dirty="0"/>
              <a:t>Outcome</a:t>
            </a:r>
            <a:r>
              <a:rPr lang="en-US" dirty="0"/>
              <a:t>: The outcome of debugging is to eliminate the identified defects and ensure the software functions correctly.</a:t>
            </a:r>
          </a:p>
        </p:txBody>
      </p:sp>
    </p:spTree>
    <p:extLst>
      <p:ext uri="{BB962C8B-B14F-4D97-AF65-F5344CB8AC3E}">
        <p14:creationId xmlns:p14="http://schemas.microsoft.com/office/powerpoint/2010/main" val="7694512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C251FD5-C1D9-1BD3-1F84-EA7F3AB769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4470" y="340601"/>
            <a:ext cx="6427599" cy="5836362"/>
          </a:xfrm>
        </p:spPr>
      </p:pic>
    </p:spTree>
    <p:extLst>
      <p:ext uri="{BB962C8B-B14F-4D97-AF65-F5344CB8AC3E}">
        <p14:creationId xmlns:p14="http://schemas.microsoft.com/office/powerpoint/2010/main" val="16694816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26C1D-6481-BA78-5CD8-400B9AE90A40}"/>
              </a:ext>
            </a:extLst>
          </p:cNvPr>
          <p:cNvSpPr>
            <a:spLocks noGrp="1"/>
          </p:cNvSpPr>
          <p:nvPr>
            <p:ph type="title"/>
          </p:nvPr>
        </p:nvSpPr>
        <p:spPr/>
        <p:txBody>
          <a:bodyPr/>
          <a:lstStyle/>
          <a:p>
            <a:r>
              <a:rPr lang="en-US" dirty="0">
                <a:solidFill>
                  <a:schemeClr val="accent2"/>
                </a:solidFill>
              </a:rPr>
              <a:t>Testing Example:</a:t>
            </a:r>
          </a:p>
        </p:txBody>
      </p:sp>
      <p:sp>
        <p:nvSpPr>
          <p:cNvPr id="3" name="Content Placeholder 2">
            <a:extLst>
              <a:ext uri="{FF2B5EF4-FFF2-40B4-BE49-F238E27FC236}">
                <a16:creationId xmlns:a16="http://schemas.microsoft.com/office/drawing/2014/main" id="{C6F4FC51-BE68-F899-009B-EBBC7A33562A}"/>
              </a:ext>
            </a:extLst>
          </p:cNvPr>
          <p:cNvSpPr>
            <a:spLocks noGrp="1"/>
          </p:cNvSpPr>
          <p:nvPr>
            <p:ph idx="1"/>
          </p:nvPr>
        </p:nvSpPr>
        <p:spPr/>
        <p:txBody>
          <a:bodyPr>
            <a:normAutofit/>
          </a:bodyPr>
          <a:lstStyle/>
          <a:p>
            <a:pPr>
              <a:buFont typeface="Wingdings" panose="05000000000000000000" pitchFamily="2" charset="2"/>
              <a:buChar char="v"/>
            </a:pPr>
            <a:r>
              <a:rPr lang="en-US" dirty="0"/>
              <a:t>Imagine you are building a simple calculator application that performs basic arithmetic operations (addition, subtraction, multiplication, and division). Here's how you can perform testing:</a:t>
            </a:r>
          </a:p>
          <a:p>
            <a:pPr>
              <a:buFont typeface="Wingdings" panose="05000000000000000000" pitchFamily="2" charset="2"/>
              <a:buChar char="Ø"/>
            </a:pPr>
            <a:r>
              <a:rPr lang="en-US" dirty="0"/>
              <a:t>Unit Testing:</a:t>
            </a:r>
          </a:p>
          <a:p>
            <a:pPr lvl="1"/>
            <a:r>
              <a:rPr lang="en-US" dirty="0"/>
              <a:t>Test the "Addition" function with inputs like (2, 3) and verify that it returns 5.</a:t>
            </a:r>
          </a:p>
          <a:p>
            <a:pPr lvl="1"/>
            <a:r>
              <a:rPr lang="en-US" dirty="0"/>
              <a:t>Test the "Subtraction" function with inputs like (10, 5) and verify that it returns 5.</a:t>
            </a:r>
          </a:p>
        </p:txBody>
      </p:sp>
    </p:spTree>
    <p:extLst>
      <p:ext uri="{BB962C8B-B14F-4D97-AF65-F5344CB8AC3E}">
        <p14:creationId xmlns:p14="http://schemas.microsoft.com/office/powerpoint/2010/main" val="41616593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FE222-72FA-7007-0143-6D7CEFAD65FE}"/>
              </a:ext>
            </a:extLst>
          </p:cNvPr>
          <p:cNvSpPr>
            <a:spLocks noGrp="1"/>
          </p:cNvSpPr>
          <p:nvPr>
            <p:ph type="title"/>
          </p:nvPr>
        </p:nvSpPr>
        <p:spPr/>
        <p:txBody>
          <a:bodyPr/>
          <a:lstStyle/>
          <a:p>
            <a:r>
              <a:rPr lang="en-US" dirty="0">
                <a:solidFill>
                  <a:schemeClr val="accent2"/>
                </a:solidFill>
              </a:rPr>
              <a:t>Testing examples cont..</a:t>
            </a:r>
          </a:p>
        </p:txBody>
      </p:sp>
      <p:sp>
        <p:nvSpPr>
          <p:cNvPr id="3" name="Content Placeholder 2">
            <a:extLst>
              <a:ext uri="{FF2B5EF4-FFF2-40B4-BE49-F238E27FC236}">
                <a16:creationId xmlns:a16="http://schemas.microsoft.com/office/drawing/2014/main" id="{378A6E01-B467-1B5C-B226-50376823BB7D}"/>
              </a:ext>
            </a:extLst>
          </p:cNvPr>
          <p:cNvSpPr>
            <a:spLocks noGrp="1"/>
          </p:cNvSpPr>
          <p:nvPr>
            <p:ph idx="1"/>
          </p:nvPr>
        </p:nvSpPr>
        <p:spPr/>
        <p:txBody>
          <a:bodyPr>
            <a:normAutofit/>
          </a:bodyPr>
          <a:lstStyle/>
          <a:p>
            <a:pPr>
              <a:buFont typeface="Wingdings" panose="05000000000000000000" pitchFamily="2" charset="2"/>
              <a:buChar char="Ø"/>
            </a:pPr>
            <a:r>
              <a:rPr lang="en-US" dirty="0"/>
              <a:t>Integration Testing:</a:t>
            </a:r>
          </a:p>
          <a:p>
            <a:pPr marL="457200" lvl="1" indent="0">
              <a:buNone/>
            </a:pPr>
            <a:r>
              <a:rPr lang="en-US" dirty="0"/>
              <a:t>Test the integration of "Addition" and "Subtraction" functions by performing a calculation like (10 + 5) - 2. Verify that it returns the correct result of 13.</a:t>
            </a:r>
          </a:p>
          <a:p>
            <a:pPr>
              <a:buFont typeface="Wingdings" panose="05000000000000000000" pitchFamily="2" charset="2"/>
              <a:buChar char="Ø"/>
            </a:pPr>
            <a:r>
              <a:rPr lang="en-US" dirty="0"/>
              <a:t>System Testing:</a:t>
            </a:r>
          </a:p>
          <a:p>
            <a:pPr marL="457200" lvl="1" indent="0">
              <a:buNone/>
            </a:pPr>
            <a:r>
              <a:rPr lang="en-US" dirty="0"/>
              <a:t>Test the entire calculator application by performing multiple calculations with different operators (e.g., 4 + 5, 6 - 2, 3 * 4, etc.) and ensuring that all the results are accurate.</a:t>
            </a:r>
          </a:p>
          <a:p>
            <a:pPr>
              <a:buFont typeface="Wingdings" panose="05000000000000000000" pitchFamily="2" charset="2"/>
              <a:buChar char="Ø"/>
            </a:pPr>
            <a:r>
              <a:rPr lang="en-US" dirty="0"/>
              <a:t>Regression Testing:</a:t>
            </a:r>
          </a:p>
          <a:p>
            <a:pPr marL="457200" lvl="1" indent="0">
              <a:buNone/>
            </a:pPr>
            <a:r>
              <a:rPr lang="en-US" b="0" i="0" dirty="0">
                <a:solidFill>
                  <a:srgbClr val="374151"/>
                </a:solidFill>
                <a:effectLst/>
                <a:latin typeface="Söhne"/>
              </a:rPr>
              <a:t>Regression testing is conducted to ensure that new code changes, updates, or enhancements do not introduce new defects or negatively impact existing functionality.</a:t>
            </a:r>
            <a:endParaRPr lang="en-US" dirty="0"/>
          </a:p>
        </p:txBody>
      </p:sp>
    </p:spTree>
    <p:extLst>
      <p:ext uri="{BB962C8B-B14F-4D97-AF65-F5344CB8AC3E}">
        <p14:creationId xmlns:p14="http://schemas.microsoft.com/office/powerpoint/2010/main" val="41322513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E9F4F-96DC-3DB3-7C66-97E2CC2DE587}"/>
              </a:ext>
            </a:extLst>
          </p:cNvPr>
          <p:cNvSpPr>
            <a:spLocks noGrp="1"/>
          </p:cNvSpPr>
          <p:nvPr>
            <p:ph type="title"/>
          </p:nvPr>
        </p:nvSpPr>
        <p:spPr/>
        <p:txBody>
          <a:bodyPr/>
          <a:lstStyle/>
          <a:p>
            <a:r>
              <a:rPr lang="en-US" i="0" dirty="0">
                <a:solidFill>
                  <a:schemeClr val="accent2"/>
                </a:solidFill>
                <a:effectLst/>
                <a:latin typeface="Söhne"/>
              </a:rPr>
              <a:t>Debugging Example:</a:t>
            </a:r>
            <a:endParaRPr lang="en-US" dirty="0">
              <a:solidFill>
                <a:schemeClr val="accent2"/>
              </a:solidFill>
            </a:endParaRPr>
          </a:p>
        </p:txBody>
      </p:sp>
      <p:sp>
        <p:nvSpPr>
          <p:cNvPr id="3" name="Content Placeholder 2">
            <a:extLst>
              <a:ext uri="{FF2B5EF4-FFF2-40B4-BE49-F238E27FC236}">
                <a16:creationId xmlns:a16="http://schemas.microsoft.com/office/drawing/2014/main" id="{36FCB0B6-F450-996C-07F6-0F93B0267884}"/>
              </a:ext>
            </a:extLst>
          </p:cNvPr>
          <p:cNvSpPr>
            <a:spLocks noGrp="1"/>
          </p:cNvSpPr>
          <p:nvPr>
            <p:ph idx="1"/>
          </p:nvPr>
        </p:nvSpPr>
        <p:spPr/>
        <p:txBody>
          <a:bodyPr/>
          <a:lstStyle/>
          <a:p>
            <a:pPr>
              <a:buFont typeface="Wingdings" panose="05000000000000000000" pitchFamily="2" charset="2"/>
              <a:buChar char="v"/>
            </a:pPr>
            <a:r>
              <a:rPr lang="en-US" b="0" i="0" dirty="0">
                <a:solidFill>
                  <a:srgbClr val="374151"/>
                </a:solidFill>
                <a:effectLst/>
                <a:latin typeface="Söhne"/>
              </a:rPr>
              <a:t>Suppose the calculator application is supposed to multiply two numbers, but when you input (3 * 4), it gives an incorrect result of 8. Here's how you can debug the issue:</a:t>
            </a:r>
          </a:p>
          <a:p>
            <a:pPr>
              <a:buFont typeface="Wingdings" panose="05000000000000000000" pitchFamily="2" charset="2"/>
              <a:buChar char="Ø"/>
            </a:pPr>
            <a:r>
              <a:rPr lang="en-US" dirty="0"/>
              <a:t>Add Print Statements:</a:t>
            </a:r>
          </a:p>
          <a:p>
            <a:pPr marL="457200" lvl="1" indent="0">
              <a:buNone/>
            </a:pPr>
            <a:r>
              <a:rPr lang="en-US" dirty="0"/>
              <a:t>Insert print statements in the multiplication function to see what values are being used in the calculation:</a:t>
            </a:r>
          </a:p>
          <a:p>
            <a:pPr marL="457200" lvl="1" indent="0">
              <a:buNone/>
            </a:pPr>
            <a:r>
              <a:rPr lang="en-US" dirty="0"/>
              <a:t>def multiply(a, b):</a:t>
            </a:r>
          </a:p>
          <a:p>
            <a:pPr marL="457200" lvl="1" indent="0">
              <a:buNone/>
            </a:pPr>
            <a:r>
              <a:rPr lang="en-US" dirty="0"/>
              <a:t>    print("Multiplying", a, "and", b)</a:t>
            </a:r>
          </a:p>
          <a:p>
            <a:pPr marL="457200" lvl="1" indent="0">
              <a:buNone/>
            </a:pPr>
            <a:r>
              <a:rPr lang="en-US" dirty="0"/>
              <a:t>    return a * b</a:t>
            </a:r>
          </a:p>
        </p:txBody>
      </p:sp>
    </p:spTree>
    <p:extLst>
      <p:ext uri="{BB962C8B-B14F-4D97-AF65-F5344CB8AC3E}">
        <p14:creationId xmlns:p14="http://schemas.microsoft.com/office/powerpoint/2010/main" val="15038056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99DAD-C837-5116-1413-F4AB4D40A7A8}"/>
              </a:ext>
            </a:extLst>
          </p:cNvPr>
          <p:cNvSpPr>
            <a:spLocks noGrp="1"/>
          </p:cNvSpPr>
          <p:nvPr>
            <p:ph type="title"/>
          </p:nvPr>
        </p:nvSpPr>
        <p:spPr/>
        <p:txBody>
          <a:bodyPr/>
          <a:lstStyle/>
          <a:p>
            <a:r>
              <a:rPr lang="en-US" i="0" dirty="0">
                <a:solidFill>
                  <a:schemeClr val="accent2"/>
                </a:solidFill>
                <a:effectLst/>
                <a:latin typeface="Söhne"/>
              </a:rPr>
              <a:t>Debugging Example cont..</a:t>
            </a:r>
            <a:endParaRPr lang="en-US" dirty="0"/>
          </a:p>
        </p:txBody>
      </p:sp>
      <p:sp>
        <p:nvSpPr>
          <p:cNvPr id="3" name="Content Placeholder 2">
            <a:extLst>
              <a:ext uri="{FF2B5EF4-FFF2-40B4-BE49-F238E27FC236}">
                <a16:creationId xmlns:a16="http://schemas.microsoft.com/office/drawing/2014/main" id="{43221F25-F225-6CB4-ADD3-5CF89E72517E}"/>
              </a:ext>
            </a:extLst>
          </p:cNvPr>
          <p:cNvSpPr>
            <a:spLocks noGrp="1"/>
          </p:cNvSpPr>
          <p:nvPr>
            <p:ph idx="1"/>
          </p:nvPr>
        </p:nvSpPr>
        <p:spPr/>
        <p:txBody>
          <a:bodyPr>
            <a:normAutofit lnSpcReduction="10000"/>
          </a:bodyPr>
          <a:lstStyle/>
          <a:p>
            <a:r>
              <a:rPr lang="en-US" dirty="0"/>
              <a:t>Run the Calculation:</a:t>
            </a:r>
          </a:p>
          <a:p>
            <a:pPr lvl="1"/>
            <a:r>
              <a:rPr lang="en-US" dirty="0"/>
              <a:t>When you calculate (3 * 4), the print statement will show: "Multiplying 3 and 4."</a:t>
            </a:r>
          </a:p>
          <a:p>
            <a:r>
              <a:rPr lang="en-US" dirty="0"/>
              <a:t>Identify the Issue:</a:t>
            </a:r>
          </a:p>
          <a:p>
            <a:pPr lvl="1"/>
            <a:r>
              <a:rPr lang="en-US" dirty="0"/>
              <a:t>The print statement helps you realize that the multiplication function is being executed, but the returned result is incorrect.</a:t>
            </a:r>
          </a:p>
          <a:p>
            <a:r>
              <a:rPr lang="en-US" dirty="0"/>
              <a:t>Fix the Bug:</a:t>
            </a:r>
          </a:p>
          <a:p>
            <a:pPr lvl="1"/>
            <a:r>
              <a:rPr lang="en-US" dirty="0"/>
              <a:t>After analyzing the code, you discover that you mistakenly implemented addition instead of multiplication. Correct the function, and it should look like this:</a:t>
            </a:r>
          </a:p>
          <a:p>
            <a:pPr marL="914400" lvl="2" indent="0">
              <a:buNone/>
            </a:pPr>
            <a:r>
              <a:rPr lang="en-US" dirty="0"/>
              <a:t>def multiply(a, b):</a:t>
            </a:r>
          </a:p>
          <a:p>
            <a:pPr marL="914400" lvl="2" indent="0">
              <a:buNone/>
            </a:pPr>
            <a:r>
              <a:rPr lang="en-US" dirty="0"/>
              <a:t>    return a * b</a:t>
            </a:r>
          </a:p>
          <a:p>
            <a:pPr lvl="1"/>
            <a:endParaRPr lang="en-US" dirty="0"/>
          </a:p>
          <a:p>
            <a:pPr marL="0" indent="0">
              <a:buNone/>
            </a:pPr>
            <a:endParaRPr lang="en-US" dirty="0"/>
          </a:p>
        </p:txBody>
      </p:sp>
    </p:spTree>
    <p:extLst>
      <p:ext uri="{BB962C8B-B14F-4D97-AF65-F5344CB8AC3E}">
        <p14:creationId xmlns:p14="http://schemas.microsoft.com/office/powerpoint/2010/main" val="34131686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99DAD-C837-5116-1413-F4AB4D40A7A8}"/>
              </a:ext>
            </a:extLst>
          </p:cNvPr>
          <p:cNvSpPr>
            <a:spLocks noGrp="1"/>
          </p:cNvSpPr>
          <p:nvPr>
            <p:ph type="title"/>
          </p:nvPr>
        </p:nvSpPr>
        <p:spPr/>
        <p:txBody>
          <a:bodyPr/>
          <a:lstStyle/>
          <a:p>
            <a:r>
              <a:rPr lang="en-US" i="0" dirty="0">
                <a:solidFill>
                  <a:schemeClr val="accent2"/>
                </a:solidFill>
                <a:effectLst/>
                <a:latin typeface="Söhne"/>
              </a:rPr>
              <a:t>Debugging Example cont..</a:t>
            </a:r>
            <a:endParaRPr lang="en-US" dirty="0"/>
          </a:p>
        </p:txBody>
      </p:sp>
      <p:sp>
        <p:nvSpPr>
          <p:cNvPr id="3" name="Content Placeholder 2">
            <a:extLst>
              <a:ext uri="{FF2B5EF4-FFF2-40B4-BE49-F238E27FC236}">
                <a16:creationId xmlns:a16="http://schemas.microsoft.com/office/drawing/2014/main" id="{43221F25-F225-6CB4-ADD3-5CF89E72517E}"/>
              </a:ext>
            </a:extLst>
          </p:cNvPr>
          <p:cNvSpPr>
            <a:spLocks noGrp="1"/>
          </p:cNvSpPr>
          <p:nvPr>
            <p:ph idx="1"/>
          </p:nvPr>
        </p:nvSpPr>
        <p:spPr/>
        <p:txBody>
          <a:bodyPr>
            <a:normAutofit/>
          </a:bodyPr>
          <a:lstStyle/>
          <a:p>
            <a:pPr marL="0" indent="0">
              <a:buNone/>
            </a:pPr>
            <a:r>
              <a:rPr lang="en-US" dirty="0"/>
              <a:t>Re-test:</a:t>
            </a:r>
          </a:p>
          <a:p>
            <a:pPr marL="457200" lvl="1" indent="0">
              <a:buNone/>
            </a:pPr>
            <a:r>
              <a:rPr lang="en-US" dirty="0"/>
              <a:t>After fixing the bug, re-run the test cases for multiplication (e.g., 3 * 4) to ensure that the result is now correct (12).</a:t>
            </a:r>
          </a:p>
        </p:txBody>
      </p:sp>
    </p:spTree>
    <p:extLst>
      <p:ext uri="{BB962C8B-B14F-4D97-AF65-F5344CB8AC3E}">
        <p14:creationId xmlns:p14="http://schemas.microsoft.com/office/powerpoint/2010/main" val="3530793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5FC8-26E8-477A-9FD2-EB401253754D}"/>
              </a:ext>
            </a:extLst>
          </p:cNvPr>
          <p:cNvSpPr>
            <a:spLocks noGrp="1"/>
          </p:cNvSpPr>
          <p:nvPr>
            <p:ph type="title"/>
          </p:nvPr>
        </p:nvSpPr>
        <p:spPr/>
        <p:txBody>
          <a:bodyPr/>
          <a:lstStyle/>
          <a:p>
            <a:r>
              <a:rPr lang="en-US" sz="3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What is Software Development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F60715D-AAD3-4815-A154-2C7322B3338B}"/>
              </a:ext>
            </a:extLst>
          </p:cNvPr>
          <p:cNvSpPr>
            <a:spLocks noGrp="1"/>
          </p:cNvSpPr>
          <p:nvPr>
            <p:ph idx="1"/>
          </p:nvPr>
        </p:nvSpPr>
        <p:spPr>
          <a:xfrm>
            <a:off x="838200" y="1112363"/>
            <a:ext cx="10515600" cy="5064600"/>
          </a:xfrm>
        </p:spPr>
        <p:txBody>
          <a:bodyPr>
            <a:normAutofit/>
          </a:bodyPr>
          <a:lstStyle/>
          <a:p>
            <a:pPr>
              <a:buFont typeface="Wingdings" panose="05000000000000000000" pitchFamily="2" charset="2"/>
              <a:buChar char="q"/>
            </a:pPr>
            <a:r>
              <a:rPr lang="en-US" sz="2400" dirty="0">
                <a:effectLst/>
                <a:latin typeface="Calibri" panose="020F0502020204030204" pitchFamily="34" charset="0"/>
                <a:ea typeface="Calibri" panose="020F0502020204030204" pitchFamily="34" charset="0"/>
                <a:cs typeface="Times New Roman" panose="02020603050405020304" pitchFamily="18" charset="0"/>
              </a:rPr>
              <a:t>Software development is the process of designing, creating, testing, and maintaining computer programs and applications. </a:t>
            </a:r>
          </a:p>
          <a:p>
            <a:pPr>
              <a:buFont typeface="Wingdings" panose="05000000000000000000" pitchFamily="2" charset="2"/>
              <a:buChar char="q"/>
            </a:pPr>
            <a:r>
              <a:rPr lang="en-US" sz="2400" dirty="0">
                <a:effectLst/>
                <a:latin typeface="Calibri" panose="020F0502020204030204" pitchFamily="34" charset="0"/>
                <a:ea typeface="Calibri" panose="020F0502020204030204" pitchFamily="34" charset="0"/>
                <a:cs typeface="Times New Roman" panose="02020603050405020304" pitchFamily="18" charset="0"/>
              </a:rPr>
              <a:t>Key phases and activities involved in software development include:</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Requirement Analysis.</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Design.</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Implementation/Coding.</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effectLst/>
                <a:latin typeface="Calibri" panose="020F0502020204030204" pitchFamily="34" charset="0"/>
                <a:ea typeface="Calibri" panose="020F0502020204030204" pitchFamily="34" charset="0"/>
                <a:cs typeface="Times New Roman" panose="02020603050405020304" pitchFamily="18" charset="0"/>
              </a:rPr>
              <a:t>Testing.</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Deployment.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effectLst/>
                <a:latin typeface="Calibri" panose="020F0502020204030204" pitchFamily="34" charset="0"/>
                <a:ea typeface="Calibri" panose="020F0502020204030204" pitchFamily="34" charset="0"/>
                <a:cs typeface="Times New Roman" panose="02020603050405020304" pitchFamily="18" charset="0"/>
              </a:rPr>
              <a:t>Maintenance.</a:t>
            </a:r>
          </a:p>
          <a:p>
            <a:pPr>
              <a:buFont typeface="Wingdings" panose="05000000000000000000" pitchFamily="2" charset="2"/>
              <a:buChar char="q"/>
            </a:pPr>
            <a:r>
              <a:rPr lang="en-US" sz="2400" dirty="0">
                <a:effectLst/>
                <a:latin typeface="Calibri" panose="020F0502020204030204" pitchFamily="34" charset="0"/>
                <a:ea typeface="Calibri" panose="020F0502020204030204" pitchFamily="34" charset="0"/>
                <a:cs typeface="Times New Roman" panose="02020603050405020304" pitchFamily="18" charset="0"/>
              </a:rPr>
              <a:t>Software development can follow various methodologies, such as the Waterfall model, Agile, Scrum, or DevOps. </a:t>
            </a: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2601679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5FC8-26E8-477A-9FD2-EB401253754D}"/>
              </a:ext>
            </a:extLst>
          </p:cNvPr>
          <p:cNvSpPr>
            <a:spLocks noGrp="1"/>
          </p:cNvSpPr>
          <p:nvPr>
            <p:ph type="title"/>
          </p:nvPr>
        </p:nvSpPr>
        <p:spPr/>
        <p:txBody>
          <a:bodyPr/>
          <a:lstStyle/>
          <a:p>
            <a:r>
              <a:rPr lang="en-US" sz="3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What is Software Development….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F60715D-AAD3-4815-A154-2C7322B3338B}"/>
              </a:ext>
            </a:extLst>
          </p:cNvPr>
          <p:cNvSpPr>
            <a:spLocks noGrp="1"/>
          </p:cNvSpPr>
          <p:nvPr>
            <p:ph idx="1"/>
          </p:nvPr>
        </p:nvSpPr>
        <p:spPr>
          <a:xfrm>
            <a:off x="838200" y="1112363"/>
            <a:ext cx="10515600" cy="5064600"/>
          </a:xfrm>
        </p:spPr>
        <p:txBody>
          <a:bodyPr>
            <a:normAutofit/>
          </a:bodyPr>
          <a:lstStyle/>
          <a:p>
            <a:pPr>
              <a:buFont typeface="Wingdings" panose="05000000000000000000" pitchFamily="2" charset="2"/>
              <a:buChar char="q"/>
            </a:pPr>
            <a:r>
              <a:rPr lang="en-US" sz="2400" dirty="0">
                <a:effectLst/>
                <a:latin typeface="Calibri" panose="020F0502020204030204" pitchFamily="34" charset="0"/>
                <a:ea typeface="Calibri" panose="020F0502020204030204" pitchFamily="34" charset="0"/>
                <a:cs typeface="Times New Roman" panose="02020603050405020304" pitchFamily="18" charset="0"/>
              </a:rPr>
              <a:t> Additionally, software development can be categorized into different types,       including: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effectLst/>
                <a:latin typeface="Calibri" panose="020F0502020204030204" pitchFamily="34" charset="0"/>
                <a:ea typeface="Calibri" panose="020F0502020204030204" pitchFamily="34" charset="0"/>
                <a:cs typeface="Times New Roman" panose="02020603050405020304" pitchFamily="18" charset="0"/>
              </a:rPr>
              <a:t>Desktop Application Development.</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Web Development.</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Mobile App Development</a:t>
            </a:r>
            <a:r>
              <a:rPr lang="en-US" sz="2400" dirty="0">
                <a:latin typeface="Calibri" panose="020F0502020204030204" pitchFamily="34" charset="0"/>
                <a:ea typeface="Calibri" panose="020F0502020204030204" pitchFamily="34" charset="0"/>
                <a:cs typeface="Times New Roman" panose="02020603050405020304" pitchFamily="18" charset="0"/>
              </a:rPr>
              <a:t>.</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Embedded Systems Development.</a:t>
            </a:r>
          </a:p>
          <a:p>
            <a:pPr>
              <a:buFont typeface="Wingdings" panose="05000000000000000000" pitchFamily="2" charset="2"/>
              <a:buChar char="q"/>
            </a:pPr>
            <a:r>
              <a:rPr lang="en-US" sz="2400" dirty="0">
                <a:effectLst/>
                <a:latin typeface="Calibri" panose="020F0502020204030204" pitchFamily="34" charset="0"/>
                <a:ea typeface="Calibri" panose="020F0502020204030204" pitchFamily="34" charset="0"/>
                <a:cs typeface="Times New Roman" panose="02020603050405020304" pitchFamily="18" charset="0"/>
              </a:rPr>
              <a:t>Software development plays a vital role in shaping modern technology and impacts virtually every aspect of our daily lives</a:t>
            </a:r>
            <a:endParaRPr lang="en-US" sz="2400" dirty="0"/>
          </a:p>
        </p:txBody>
      </p:sp>
    </p:spTree>
    <p:extLst>
      <p:ext uri="{BB962C8B-B14F-4D97-AF65-F5344CB8AC3E}">
        <p14:creationId xmlns:p14="http://schemas.microsoft.com/office/powerpoint/2010/main" val="644323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5FC8-26E8-477A-9FD2-EB401253754D}"/>
              </a:ext>
            </a:extLst>
          </p:cNvPr>
          <p:cNvSpPr>
            <a:spLocks noGrp="1"/>
          </p:cNvSpPr>
          <p:nvPr>
            <p:ph type="title"/>
          </p:nvPr>
        </p:nvSpPr>
        <p:spPr/>
        <p:txBody>
          <a:bodyPr/>
          <a:lstStyle/>
          <a:p>
            <a:r>
              <a:rPr lang="en-US" sz="2400" dirty="0">
                <a:solidFill>
                  <a:srgbClr val="FF0000"/>
                </a:solidFill>
                <a:effectLst/>
                <a:latin typeface="Segoe UI" panose="020B0502040204020203" pitchFamily="34" charset="0"/>
                <a:ea typeface="Calibri" panose="020F0502020204030204" pitchFamily="34" charset="0"/>
                <a:cs typeface="Times New Roman" panose="02020603050405020304" pitchFamily="18" charset="0"/>
              </a:rPr>
              <a:t>Software Development Life Cycle</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F60715D-AAD3-4815-A154-2C7322B3338B}"/>
              </a:ext>
            </a:extLst>
          </p:cNvPr>
          <p:cNvSpPr>
            <a:spLocks noGrp="1"/>
          </p:cNvSpPr>
          <p:nvPr>
            <p:ph idx="1"/>
          </p:nvPr>
        </p:nvSpPr>
        <p:spPr>
          <a:xfrm>
            <a:off x="838200" y="1112363"/>
            <a:ext cx="10515600" cy="5064600"/>
          </a:xfrm>
        </p:spPr>
        <p:txBody>
          <a:bodyPr>
            <a:normAutofit/>
          </a:bodyPr>
          <a:lstStyle/>
          <a:p>
            <a:pPr>
              <a:buFont typeface="Wingdings" panose="05000000000000000000" pitchFamily="2" charset="2"/>
              <a:buChar char="q"/>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Software Development Life Cycle (SDLC) is a structured and systematic approach used by software development teams to plan, design, build, test, deploy, and maintain software applications. </a:t>
            </a:r>
          </a:p>
          <a:p>
            <a:pPr>
              <a:buFont typeface="Wingdings" panose="05000000000000000000" pitchFamily="2" charset="2"/>
              <a:buChar char="q"/>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typical phases of the Software Development Life Cycle include:</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Requirement Analysis.</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Design</a:t>
            </a:r>
            <a:r>
              <a:rPr lang="en-US" sz="2400" dirty="0">
                <a:latin typeface="Calibri" panose="020F0502020204030204" pitchFamily="34" charset="0"/>
                <a:ea typeface="Calibri" panose="020F0502020204030204" pitchFamily="34" charset="0"/>
                <a:cs typeface="Times New Roman" panose="02020603050405020304" pitchFamily="18" charset="0"/>
              </a:rPr>
              <a:t>.</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Implementation/Coding.</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Testing.</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Deployment.</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Maintenance.</a:t>
            </a:r>
          </a:p>
        </p:txBody>
      </p:sp>
    </p:spTree>
    <p:extLst>
      <p:ext uri="{BB962C8B-B14F-4D97-AF65-F5344CB8AC3E}">
        <p14:creationId xmlns:p14="http://schemas.microsoft.com/office/powerpoint/2010/main" val="1478220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5FC8-26E8-477A-9FD2-EB401253754D}"/>
              </a:ext>
            </a:extLst>
          </p:cNvPr>
          <p:cNvSpPr>
            <a:spLocks noGrp="1"/>
          </p:cNvSpPr>
          <p:nvPr>
            <p:ph type="title"/>
          </p:nvPr>
        </p:nvSpPr>
        <p:spPr/>
        <p:txBody>
          <a:bodyPr/>
          <a:lstStyle/>
          <a:p>
            <a:r>
              <a:rPr lang="en-US" sz="2400" dirty="0">
                <a:solidFill>
                  <a:srgbClr val="FF0000"/>
                </a:solidFill>
                <a:effectLst/>
                <a:latin typeface="Segoe UI" panose="020B0502040204020203" pitchFamily="34" charset="0"/>
                <a:ea typeface="Calibri" panose="020F0502020204030204" pitchFamily="34" charset="0"/>
                <a:cs typeface="Times New Roman" panose="02020603050405020304" pitchFamily="18" charset="0"/>
              </a:rPr>
              <a:t>Software Development Life Cycle…</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F60715D-AAD3-4815-A154-2C7322B3338B}"/>
              </a:ext>
            </a:extLst>
          </p:cNvPr>
          <p:cNvSpPr>
            <a:spLocks noGrp="1"/>
          </p:cNvSpPr>
          <p:nvPr>
            <p:ph idx="1"/>
          </p:nvPr>
        </p:nvSpPr>
        <p:spPr>
          <a:xfrm>
            <a:off x="838200" y="1112363"/>
            <a:ext cx="10515600" cy="5064600"/>
          </a:xfrm>
        </p:spPr>
        <p:txBody>
          <a:bodyPr>
            <a:normAutofit/>
          </a:bodyPr>
          <a:lstStyle/>
          <a:p>
            <a:pPr>
              <a:buFont typeface="Wingdings" panose="05000000000000000000" pitchFamily="2" charset="2"/>
              <a:buChar char="q"/>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SDLC can follow various methodologies, including:</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Waterfall Model.</a:t>
            </a:r>
          </a:p>
          <a:p>
            <a:r>
              <a:rPr lang="en-US" sz="2400" dirty="0"/>
              <a:t>Iterative waterfall model</a:t>
            </a:r>
          </a:p>
          <a:p>
            <a:r>
              <a:rPr lang="en-US" sz="2400" dirty="0"/>
              <a:t>Prototype model</a:t>
            </a:r>
          </a:p>
          <a:p>
            <a:r>
              <a:rPr lang="en-US" sz="2400" dirty="0"/>
              <a:t>Evolutionary model</a:t>
            </a:r>
          </a:p>
          <a:p>
            <a:r>
              <a:rPr lang="en-US" sz="2400" dirty="0"/>
              <a:t>Spiral model</a:t>
            </a:r>
          </a:p>
          <a:p>
            <a:r>
              <a:rPr lang="en-US" sz="2400" dirty="0"/>
              <a:t>Agile model</a:t>
            </a:r>
          </a:p>
          <a:p>
            <a:pPr marL="0" indent="0">
              <a:buNone/>
            </a:pPr>
            <a:endParaRPr lang="en-US" sz="2400" dirty="0"/>
          </a:p>
          <a:p>
            <a:pPr>
              <a:buFont typeface="Wingdings" panose="05000000000000000000" pitchFamily="2" charset="2"/>
              <a:buChar char="q"/>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choice of SDLC methodology depends on factors such as project complexity, team size, project requirements, and organizational preferences. </a:t>
            </a:r>
            <a:endParaRPr lang="en-US" sz="2400" dirty="0"/>
          </a:p>
          <a:p>
            <a:pPr marL="0" indent="0">
              <a:buNone/>
            </a:pPr>
            <a:endParaRPr lang="en-US" sz="2400" dirty="0"/>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47409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5FC8-26E8-477A-9FD2-EB401253754D}"/>
              </a:ext>
            </a:extLst>
          </p:cNvPr>
          <p:cNvSpPr>
            <a:spLocks noGrp="1"/>
          </p:cNvSpPr>
          <p:nvPr>
            <p:ph type="title"/>
          </p:nvPr>
        </p:nvSpPr>
        <p:spPr/>
        <p:txBody>
          <a:bodyPr>
            <a:normAutofit fontScale="90000"/>
          </a:bodyPr>
          <a:lstStyle/>
          <a:p>
            <a:r>
              <a:rPr lang="en-US" sz="2700" dirty="0">
                <a:solidFill>
                  <a:srgbClr val="FF0000"/>
                </a:solidFill>
                <a:effectLst/>
                <a:latin typeface="Segoe UI" panose="020B0502040204020203" pitchFamily="34" charset="0"/>
                <a:ea typeface="Calibri" panose="020F0502020204030204" pitchFamily="34" charset="0"/>
                <a:cs typeface="Times New Roman" panose="02020603050405020304" pitchFamily="18" charset="0"/>
              </a:rPr>
              <a:t>Traditional Models for SDLC</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F60715D-AAD3-4815-A154-2C7322B3338B}"/>
              </a:ext>
            </a:extLst>
          </p:cNvPr>
          <p:cNvSpPr>
            <a:spLocks noGrp="1"/>
          </p:cNvSpPr>
          <p:nvPr>
            <p:ph idx="1"/>
          </p:nvPr>
        </p:nvSpPr>
        <p:spPr>
          <a:xfrm>
            <a:off x="838200" y="1112363"/>
            <a:ext cx="10515600" cy="5064600"/>
          </a:xfrm>
        </p:spPr>
        <p:txBody>
          <a:bodyPr>
            <a:normAutofit/>
          </a:bodyPr>
          <a:lstStyle/>
          <a:p>
            <a:pPr>
              <a:buFont typeface="Wingdings" panose="05000000000000000000" pitchFamily="2" charset="2"/>
              <a:buChar char="q"/>
            </a:pPr>
            <a:r>
              <a:rPr lang="en-US" sz="2400" dirty="0">
                <a:effectLst/>
                <a:latin typeface="Calibri" panose="020F0502020204030204" pitchFamily="34" charset="0"/>
                <a:ea typeface="Calibri" panose="020F0502020204030204" pitchFamily="34" charset="0"/>
                <a:cs typeface="Times New Roman" panose="02020603050405020304" pitchFamily="18" charset="0"/>
              </a:rPr>
              <a:t>Traditional models for the Software Development Life Cycle (SDLC) are sequential and linear approaches that follow a well-defined set of phases.</a:t>
            </a:r>
          </a:p>
          <a:p>
            <a:pPr>
              <a:buFont typeface="Wingdings" panose="05000000000000000000" pitchFamily="2" charset="2"/>
              <a:buChar char="q"/>
            </a:pPr>
            <a:r>
              <a:rPr lang="en-US" sz="2400" dirty="0">
                <a:effectLst/>
                <a:latin typeface="Calibri" panose="020F0502020204030204" pitchFamily="34" charset="0"/>
                <a:ea typeface="Calibri" panose="020F0502020204030204" pitchFamily="34" charset="0"/>
                <a:cs typeface="Times New Roman" panose="02020603050405020304" pitchFamily="18" charset="0"/>
              </a:rPr>
              <a:t>Some of the prominent traditional SDLC models include:</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Waterfall Model</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V-Model (Verification and Validation Model)</a:t>
            </a:r>
            <a:endParaRPr lang="en-US" sz="2400" dirty="0"/>
          </a:p>
          <a:p>
            <a:r>
              <a:rPr lang="en-US" sz="2400" dirty="0">
                <a:effectLst/>
                <a:latin typeface="Calibri" panose="020F0502020204030204" pitchFamily="34" charset="0"/>
                <a:ea typeface="Calibri" panose="020F0502020204030204" pitchFamily="34" charset="0"/>
                <a:cs typeface="Times New Roman" panose="02020603050405020304" pitchFamily="18" charset="0"/>
              </a:rPr>
              <a:t>Spiral Model</a:t>
            </a:r>
            <a:endParaRPr lang="en-US" sz="2400" dirty="0"/>
          </a:p>
          <a:p>
            <a:r>
              <a:rPr lang="en-US" sz="2400" dirty="0">
                <a:effectLst/>
                <a:latin typeface="Calibri" panose="020F0502020204030204" pitchFamily="34" charset="0"/>
                <a:ea typeface="Calibri" panose="020F0502020204030204" pitchFamily="34" charset="0"/>
                <a:cs typeface="Times New Roman" panose="02020603050405020304" pitchFamily="18" charset="0"/>
              </a:rPr>
              <a:t>Incremental Model</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Iterative Model</a:t>
            </a:r>
            <a:endParaRPr lang="en-US" sz="2400" dirty="0"/>
          </a:p>
          <a:p>
            <a:pPr>
              <a:buFont typeface="Wingdings" panose="05000000000000000000" pitchFamily="2" charset="2"/>
              <a:buChar char="q"/>
            </a:pPr>
            <a:r>
              <a:rPr lang="en-US" sz="2400" dirty="0">
                <a:effectLst/>
                <a:latin typeface="Calibri" panose="020F0502020204030204" pitchFamily="34" charset="0"/>
                <a:ea typeface="Calibri" panose="020F0502020204030204" pitchFamily="34" charset="0"/>
                <a:cs typeface="Times New Roman" panose="02020603050405020304" pitchFamily="18" charset="0"/>
              </a:rPr>
              <a:t>It's worth noting that traditional SDLC models have certain limitations, such as the difficulty of accommodating changing requirements and the potential for long development cycles. </a:t>
            </a:r>
            <a:endParaRPr lang="en-US" sz="2400" dirty="0"/>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55740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5FC8-26E8-477A-9FD2-EB401253754D}"/>
              </a:ext>
            </a:extLst>
          </p:cNvPr>
          <p:cNvSpPr>
            <a:spLocks noGrp="1"/>
          </p:cNvSpPr>
          <p:nvPr>
            <p:ph type="title"/>
          </p:nvPr>
        </p:nvSpPr>
        <p:spPr/>
        <p:txBody>
          <a:bodyPr>
            <a:normAutofit fontScale="90000"/>
          </a:bodyPr>
          <a:lstStyle/>
          <a:p>
            <a:r>
              <a:rPr lang="en-US" sz="2700" dirty="0">
                <a:solidFill>
                  <a:srgbClr val="FF0000"/>
                </a:solidFill>
                <a:latin typeface="Calibri" panose="020F0502020204030204" pitchFamily="34" charset="0"/>
                <a:ea typeface="Calibri" panose="020F0502020204030204" pitchFamily="34" charset="0"/>
                <a:cs typeface="Times New Roman" panose="02020603050405020304" pitchFamily="18" charset="0"/>
              </a:rPr>
              <a:t>L</a:t>
            </a:r>
            <a:r>
              <a:rPr lang="en-US" sz="27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et's elaborate on each of the Software Development Life Cycle (SDLC) models  we mentioned:</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F60715D-AAD3-4815-A154-2C7322B3338B}"/>
              </a:ext>
            </a:extLst>
          </p:cNvPr>
          <p:cNvSpPr>
            <a:spLocks noGrp="1"/>
          </p:cNvSpPr>
          <p:nvPr>
            <p:ph idx="1"/>
          </p:nvPr>
        </p:nvSpPr>
        <p:spPr>
          <a:xfrm>
            <a:off x="838200" y="1112363"/>
            <a:ext cx="10515600" cy="5064600"/>
          </a:xfrm>
        </p:spPr>
        <p:txBody>
          <a:bodyPr>
            <a:normAutofit/>
          </a:bodyPr>
          <a:lstStyle/>
          <a:p>
            <a:pPr>
              <a:buFont typeface="Wingdings" panose="05000000000000000000" pitchFamily="2" charset="2"/>
              <a:buChar char="q"/>
            </a:pPr>
            <a:r>
              <a:rPr lang="en-US" sz="24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Waterfall Model</a:t>
            </a: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3A024F0F-1C05-4427-A81D-395671351D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9545" y="1596507"/>
            <a:ext cx="6130698" cy="3446835"/>
          </a:xfrm>
          <a:prstGeom prst="rect">
            <a:avLst/>
          </a:prstGeom>
        </p:spPr>
      </p:pic>
    </p:spTree>
    <p:extLst>
      <p:ext uri="{BB962C8B-B14F-4D97-AF65-F5344CB8AC3E}">
        <p14:creationId xmlns:p14="http://schemas.microsoft.com/office/powerpoint/2010/main" val="1794752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4762</TotalTime>
  <Words>2210</Words>
  <Application>Microsoft Office PowerPoint</Application>
  <PresentationFormat>Widescreen</PresentationFormat>
  <Paragraphs>249</Paragraphs>
  <Slides>39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Calibri Light</vt:lpstr>
      <vt:lpstr>Nunito</vt:lpstr>
      <vt:lpstr>Segoe UI</vt:lpstr>
      <vt:lpstr>Söhne</vt:lpstr>
      <vt:lpstr>Source Sans 3</vt:lpstr>
      <vt:lpstr>Wingdings</vt:lpstr>
      <vt:lpstr>Office Theme</vt:lpstr>
      <vt:lpstr>        INT331:FUNDAMENTALS OF DEVOPS</vt:lpstr>
      <vt:lpstr>     Unit I</vt:lpstr>
      <vt:lpstr>What is software engineering </vt:lpstr>
      <vt:lpstr>What is Software Development </vt:lpstr>
      <vt:lpstr>What is Software Development…. </vt:lpstr>
      <vt:lpstr>Software Development Life Cycle  </vt:lpstr>
      <vt:lpstr>Software Development Life Cycle…  </vt:lpstr>
      <vt:lpstr>Traditional Models for SDLC   </vt:lpstr>
      <vt:lpstr>Let's elaborate on each of the Software Development Life Cycle (SDLC) models  we mentioned:   </vt:lpstr>
      <vt:lpstr>Waterfall Model..  </vt:lpstr>
      <vt:lpstr>Disadvantages of the Classical Waterfall Model   </vt:lpstr>
      <vt:lpstr>Applications of Classical Waterfall Model    </vt:lpstr>
      <vt:lpstr>Iterative waterfall model</vt:lpstr>
      <vt:lpstr>Iterative waterfall model</vt:lpstr>
      <vt:lpstr>Iterative waterfall model</vt:lpstr>
      <vt:lpstr>Prototype Model</vt:lpstr>
      <vt:lpstr>Prototype Model</vt:lpstr>
      <vt:lpstr>Prototype Model</vt:lpstr>
      <vt:lpstr>Evolutionary model</vt:lpstr>
      <vt:lpstr>Evolutionary model</vt:lpstr>
      <vt:lpstr>Evolutionary model</vt:lpstr>
      <vt:lpstr>Evolutionary model</vt:lpstr>
      <vt:lpstr>Evolutionary model</vt:lpstr>
      <vt:lpstr>Spiral Model</vt:lpstr>
      <vt:lpstr>Spiral Model</vt:lpstr>
      <vt:lpstr>Spiral Model</vt:lpstr>
      <vt:lpstr>Spiral Model</vt:lpstr>
      <vt:lpstr>Spiral Model</vt:lpstr>
      <vt:lpstr>Agile model</vt:lpstr>
      <vt:lpstr>Agile model</vt:lpstr>
      <vt:lpstr>Agile model</vt:lpstr>
      <vt:lpstr>Software testing and debugging</vt:lpstr>
      <vt:lpstr>Software testing and debugging</vt:lpstr>
      <vt:lpstr>PowerPoint Presentation</vt:lpstr>
      <vt:lpstr>Testing Example:</vt:lpstr>
      <vt:lpstr>Testing examples cont..</vt:lpstr>
      <vt:lpstr>Debugging Example:</vt:lpstr>
      <vt:lpstr>Debugging Example cont..</vt:lpstr>
      <vt:lpstr>Debugging Example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Kumar</dc:creator>
  <cp:lastModifiedBy>Ayan Ruzdan</cp:lastModifiedBy>
  <cp:revision>36</cp:revision>
  <dcterms:created xsi:type="dcterms:W3CDTF">2023-07-26T03:41:37Z</dcterms:created>
  <dcterms:modified xsi:type="dcterms:W3CDTF">2023-12-04T14:09:22Z</dcterms:modified>
</cp:coreProperties>
</file>