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F1AA7D-FDBF-42B9-BACE-C63E60810718}" type="datetimeFigureOut">
              <a:rPr lang="en-US" smtClean="0"/>
              <a:t>9/6/2023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1A3511-DEF8-40C1-853E-A0CAC97C014A}" type="slidenum">
              <a:rPr lang="en-US" smtClean="0"/>
              <a:t>‹#›</a:t>
            </a:fld>
            <a:endParaRPr lang="en-US"/>
          </a:p>
        </p:txBody>
      </p:sp>
    </p:spTree>
    <p:extLst>
      <p:ext uri="{BB962C8B-B14F-4D97-AF65-F5344CB8AC3E}">
        <p14:creationId xmlns:p14="http://schemas.microsoft.com/office/powerpoint/2010/main" val="287296363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BA8BC-0FE8-4FD6-BD54-90812A7F62DD}"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F837-7ED1-451F-BF88-8D7B33D19730}" type="slidenum">
              <a:rPr lang="en-US" smtClean="0"/>
              <a:t>‹#›</a:t>
            </a:fld>
            <a:endParaRPr lang="en-US"/>
          </a:p>
        </p:txBody>
      </p:sp>
    </p:spTree>
    <p:extLst>
      <p:ext uri="{BB962C8B-B14F-4D97-AF65-F5344CB8AC3E}">
        <p14:creationId xmlns:p14="http://schemas.microsoft.com/office/powerpoint/2010/main" val="110578868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5818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894DD-80B8-46BA-9E47-CBD185F7EA1C}" type="datetime1">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39321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CEB7D-E80B-4F12-8C95-6F76BDAA688C}" type="datetime1">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320183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359E5-0A55-436E-BAAB-30F00F1633FD}" type="datetime1">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253308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BBE46-B3D4-44DD-B856-C790ACD2175A}" type="datetime1">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401628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14266-4C71-41AC-8B9F-D78D073AB84C}" type="datetime1">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30961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BEF56D-6ECB-425A-8757-D5FD9554A3CA}" type="datetime1">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3538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C68D35-663E-4225-A9CF-28C658F48E4A}" type="datetime1">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11542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FDD3CD-D47C-4546-98AA-0ACF86FC18FF}" type="datetime1">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77615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093D-BC4C-4FD4-8CE3-7564FFEBA3D8}" type="datetime1">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317528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E94A5-366C-468F-966C-B445AB4B4858}" type="datetime1">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108896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C1AE4-7BA2-404D-816C-0821A186D33B}" type="datetime1">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EA1E6-335F-4A31-AC80-8446C345F0D7}" type="slidenum">
              <a:rPr lang="en-US" smtClean="0"/>
              <a:t>‹#›</a:t>
            </a:fld>
            <a:endParaRPr lang="en-US"/>
          </a:p>
        </p:txBody>
      </p:sp>
    </p:spTree>
    <p:extLst>
      <p:ext uri="{BB962C8B-B14F-4D97-AF65-F5344CB8AC3E}">
        <p14:creationId xmlns:p14="http://schemas.microsoft.com/office/powerpoint/2010/main" val="413419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B8181-AB35-4887-A416-59022EA26A08}" type="datetime1">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EA1E6-335F-4A31-AC80-8446C345F0D7}" type="slidenum">
              <a:rPr lang="en-US" smtClean="0"/>
              <a:t>‹#›</a:t>
            </a:fld>
            <a:endParaRPr lang="en-US"/>
          </a:p>
        </p:txBody>
      </p:sp>
    </p:spTree>
    <p:extLst>
      <p:ext uri="{BB962C8B-B14F-4D97-AF65-F5344CB8AC3E}">
        <p14:creationId xmlns:p14="http://schemas.microsoft.com/office/powerpoint/2010/main" val="3353449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t>
            </a:r>
            <a:r>
              <a:rPr lang="en-US" dirty="0" smtClean="0"/>
              <a:t>rademark</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2F673D7-603E-41F7-8E88-E9F1D6C86A91}" type="datetime1">
              <a:rPr lang="en-US" smtClean="0"/>
              <a:t>9/6/2023</a:t>
            </a:fld>
            <a:endParaRPr lang="en-US"/>
          </a:p>
        </p:txBody>
      </p:sp>
    </p:spTree>
    <p:extLst>
      <p:ext uri="{BB962C8B-B14F-4D97-AF65-F5344CB8AC3E}">
        <p14:creationId xmlns:p14="http://schemas.microsoft.com/office/powerpoint/2010/main" val="3036857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6. Smell Marks</a:t>
            </a:r>
          </a:p>
          <a:p>
            <a:pPr algn="just"/>
            <a:r>
              <a:rPr lang="en-US" dirty="0"/>
              <a:t>When the smell is distinctive and cannot be mistaken for another product, a smell mark can be recognized. Consider perfumes.</a:t>
            </a:r>
          </a:p>
          <a:p>
            <a:pPr algn="just"/>
            <a:r>
              <a:rPr lang="en-US" b="1" dirty="0"/>
              <a:t>7. Shape of goods</a:t>
            </a:r>
          </a:p>
          <a:p>
            <a:pPr algn="just"/>
            <a:r>
              <a:rPr lang="en-US" dirty="0"/>
              <a:t>Trademarks can be registered in shape or goods if they have a distinctive shape. But it cannot be registered if the -Shape of goods which results from the nature of goods themselves; Shape of goods which is necessary to obtain a technical result; Shape of goods, which gives substantial value to the goods. Shape of goods are also non conventional trademarks.</a:t>
            </a:r>
          </a:p>
          <a:p>
            <a:endParaRPr lang="en-US" dirty="0"/>
          </a:p>
        </p:txBody>
      </p:sp>
      <p:sp>
        <p:nvSpPr>
          <p:cNvPr id="4" name="Date Placeholder 3"/>
          <p:cNvSpPr>
            <a:spLocks noGrp="1"/>
          </p:cNvSpPr>
          <p:nvPr>
            <p:ph type="dt" sz="half" idx="10"/>
          </p:nvPr>
        </p:nvSpPr>
        <p:spPr/>
        <p:txBody>
          <a:bodyPr/>
          <a:lstStyle/>
          <a:p>
            <a:fld id="{94C140E7-FDD8-497A-9F5D-DE065825AEE0}" type="datetime1">
              <a:rPr lang="en-US" smtClean="0"/>
              <a:t>9/6/2023</a:t>
            </a:fld>
            <a:endParaRPr lang="en-US"/>
          </a:p>
        </p:txBody>
      </p:sp>
    </p:spTree>
    <p:extLst>
      <p:ext uri="{BB962C8B-B14F-4D97-AF65-F5344CB8AC3E}">
        <p14:creationId xmlns:p14="http://schemas.microsoft.com/office/powerpoint/2010/main" val="97591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 nutshell , Consumer recognition and acquired distinctiveness becomes an important factor in granting a non-conventional trademark like Shape of goods, 3-dimensional trademark, sound mark, smell </a:t>
            </a:r>
            <a:r>
              <a:rPr lang="en-US" dirty="0" err="1"/>
              <a:t>mark.In</a:t>
            </a:r>
            <a:r>
              <a:rPr lang="en-US" dirty="0"/>
              <a:t> granting registration of the non conventional trademark the Registry needs to evaluate the balance of convenience of the Applicant of the mark with the other traders who may be using elements of such trademarks in good faith.</a:t>
            </a:r>
          </a:p>
          <a:p>
            <a:endParaRPr lang="en-US" dirty="0"/>
          </a:p>
        </p:txBody>
      </p:sp>
      <p:sp>
        <p:nvSpPr>
          <p:cNvPr id="4" name="Date Placeholder 3"/>
          <p:cNvSpPr>
            <a:spLocks noGrp="1"/>
          </p:cNvSpPr>
          <p:nvPr>
            <p:ph type="dt" sz="half" idx="10"/>
          </p:nvPr>
        </p:nvSpPr>
        <p:spPr/>
        <p:txBody>
          <a:bodyPr/>
          <a:lstStyle/>
          <a:p>
            <a:fld id="{BF35796A-1F53-4E9B-816A-CCE87C6D7AE7}" type="datetime1">
              <a:rPr lang="en-US" smtClean="0"/>
              <a:t>9/6/2023</a:t>
            </a:fld>
            <a:endParaRPr lang="en-US"/>
          </a:p>
        </p:txBody>
      </p:sp>
    </p:spTree>
    <p:extLst>
      <p:ext uri="{BB962C8B-B14F-4D97-AF65-F5344CB8AC3E}">
        <p14:creationId xmlns:p14="http://schemas.microsoft.com/office/powerpoint/2010/main" val="233701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Selection of Brands and its overview</a:t>
            </a:r>
          </a:p>
          <a:p>
            <a:pPr algn="just"/>
            <a:r>
              <a:rPr lang="en-US" dirty="0"/>
              <a:t>Not all brands are alike. Some brand names have greater impact than others. Your brand’s place on the so-called ‘spectrum of distinctiveness’ defines this. Trademarks ranging from generic and descriptive to suggestive, arbitrary, and fanciful.</a:t>
            </a:r>
          </a:p>
          <a:p>
            <a:pPr algn="just"/>
            <a:r>
              <a:rPr lang="en-US" dirty="0"/>
              <a:t>Let’s understand better the notions of uniqueness so that any individual or a business entity can select a strong brand for their future goods and services or determine whether the present brand is inherently strong.</a:t>
            </a:r>
          </a:p>
          <a:p>
            <a:endParaRPr lang="en-US" dirty="0"/>
          </a:p>
        </p:txBody>
      </p:sp>
      <p:sp>
        <p:nvSpPr>
          <p:cNvPr id="4" name="Date Placeholder 3"/>
          <p:cNvSpPr>
            <a:spLocks noGrp="1"/>
          </p:cNvSpPr>
          <p:nvPr>
            <p:ph type="dt" sz="half" idx="10"/>
          </p:nvPr>
        </p:nvSpPr>
        <p:spPr/>
        <p:txBody>
          <a:bodyPr/>
          <a:lstStyle/>
          <a:p>
            <a:fld id="{C9918B17-88E7-449F-9F7C-B1192AA3C28D}" type="datetime1">
              <a:rPr lang="en-US" smtClean="0"/>
              <a:t>9/6/2023</a:t>
            </a:fld>
            <a:endParaRPr lang="en-US"/>
          </a:p>
        </p:txBody>
      </p:sp>
    </p:spTree>
    <p:extLst>
      <p:ext uri="{BB962C8B-B14F-4D97-AF65-F5344CB8AC3E}">
        <p14:creationId xmlns:p14="http://schemas.microsoft.com/office/powerpoint/2010/main" val="3278842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Generic Mark: </a:t>
            </a:r>
            <a:r>
              <a:rPr lang="en-US" dirty="0"/>
              <a:t>The  Generic mark, is considered as the brand’s weakest form as it refers to the class of product or services. A brand becomes generic once it enjoys immense popularity and widespread recognition and the consuming public starts </a:t>
            </a:r>
            <a:r>
              <a:rPr lang="en-US" dirty="0" err="1"/>
              <a:t>recognising</a:t>
            </a:r>
            <a:r>
              <a:rPr lang="en-US" dirty="0"/>
              <a:t> the class of product and services with the brand itself and  it loses its connection with the company that first created it. In most cases, it is just a generic phrase that everyone uses to refer to a certain product or service that you </a:t>
            </a:r>
            <a:r>
              <a:rPr lang="en-US" dirty="0" err="1"/>
              <a:t>offer.Some</a:t>
            </a:r>
            <a:r>
              <a:rPr lang="en-US" dirty="0"/>
              <a:t> brands start as ordinary brands and then become generic as they are utilized are band aid</a:t>
            </a:r>
          </a:p>
          <a:p>
            <a:endParaRPr lang="en-US" dirty="0"/>
          </a:p>
        </p:txBody>
      </p:sp>
      <p:sp>
        <p:nvSpPr>
          <p:cNvPr id="4" name="Date Placeholder 3"/>
          <p:cNvSpPr>
            <a:spLocks noGrp="1"/>
          </p:cNvSpPr>
          <p:nvPr>
            <p:ph type="dt" sz="half" idx="10"/>
          </p:nvPr>
        </p:nvSpPr>
        <p:spPr/>
        <p:txBody>
          <a:bodyPr/>
          <a:lstStyle/>
          <a:p>
            <a:fld id="{29F1837B-C9BC-4D4E-AE19-23BE59B2A170}" type="datetime1">
              <a:rPr lang="en-US" smtClean="0"/>
              <a:t>9/6/2023</a:t>
            </a:fld>
            <a:endParaRPr lang="en-US"/>
          </a:p>
        </p:txBody>
      </p:sp>
    </p:spTree>
    <p:extLst>
      <p:ext uri="{BB962C8B-B14F-4D97-AF65-F5344CB8AC3E}">
        <p14:creationId xmlns:p14="http://schemas.microsoft.com/office/powerpoint/2010/main" val="143319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Descriptive Mark: </a:t>
            </a:r>
            <a:r>
              <a:rPr lang="en-US" dirty="0"/>
              <a:t>The trademark in this category no longer refers to goods and services by the common word but they refer to  characteristics of a product or its quality. You may seek the registration in descriptive marks by illustrating that your brand has earned distinctiveness, that is, you can show that when people hear or see your brand, they think of your products or services, not just any product or service with particular features. Brands with descriptive trademarks have a significant market reach, allowing them to become acceptable trademarks for their owners. Examples include KFC, American Airlines, Whirlpool, Louis Vuitton, and Pepsi.</a:t>
            </a:r>
          </a:p>
          <a:p>
            <a:endParaRPr lang="en-US" dirty="0"/>
          </a:p>
        </p:txBody>
      </p:sp>
      <p:sp>
        <p:nvSpPr>
          <p:cNvPr id="4" name="Date Placeholder 3"/>
          <p:cNvSpPr>
            <a:spLocks noGrp="1"/>
          </p:cNvSpPr>
          <p:nvPr>
            <p:ph type="dt" sz="half" idx="10"/>
          </p:nvPr>
        </p:nvSpPr>
        <p:spPr/>
        <p:txBody>
          <a:bodyPr/>
          <a:lstStyle/>
          <a:p>
            <a:fld id="{20553780-E104-4E67-A45E-875667092119}" type="datetime1">
              <a:rPr lang="en-US" smtClean="0"/>
              <a:t>9/6/2023</a:t>
            </a:fld>
            <a:endParaRPr lang="en-US"/>
          </a:p>
        </p:txBody>
      </p:sp>
    </p:spTree>
    <p:extLst>
      <p:ext uri="{BB962C8B-B14F-4D97-AF65-F5344CB8AC3E}">
        <p14:creationId xmlns:p14="http://schemas.microsoft.com/office/powerpoint/2010/main" val="3248323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Suggestive Mark: </a:t>
            </a:r>
            <a:r>
              <a:rPr lang="en-US" dirty="0"/>
              <a:t>They outperform generic and descriptive marks together. This type of mark provides suggestions to the consumer to connect with products or services. They make considerably more precise references to the traits and characteristics of the goods and services. Good example of it is telephone logo of </a:t>
            </a:r>
            <a:r>
              <a:rPr lang="en-US" dirty="0" err="1"/>
              <a:t>Whatsapp</a:t>
            </a:r>
            <a:r>
              <a:rPr lang="en-US" dirty="0"/>
              <a:t> LLC.</a:t>
            </a:r>
          </a:p>
          <a:p>
            <a:endParaRPr lang="en-US" dirty="0"/>
          </a:p>
        </p:txBody>
      </p:sp>
      <p:sp>
        <p:nvSpPr>
          <p:cNvPr id="4" name="Date Placeholder 3"/>
          <p:cNvSpPr>
            <a:spLocks noGrp="1"/>
          </p:cNvSpPr>
          <p:nvPr>
            <p:ph type="dt" sz="half" idx="10"/>
          </p:nvPr>
        </p:nvSpPr>
        <p:spPr/>
        <p:txBody>
          <a:bodyPr/>
          <a:lstStyle/>
          <a:p>
            <a:fld id="{685A2BEA-AC14-48BC-9CB9-EAB2C0F1E164}" type="datetime1">
              <a:rPr lang="en-US" smtClean="0"/>
              <a:t>9/6/2023</a:t>
            </a:fld>
            <a:endParaRPr lang="en-US"/>
          </a:p>
        </p:txBody>
      </p:sp>
    </p:spTree>
    <p:extLst>
      <p:ext uri="{BB962C8B-B14F-4D97-AF65-F5344CB8AC3E}">
        <p14:creationId xmlns:p14="http://schemas.microsoft.com/office/powerpoint/2010/main" val="2067234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Arbitrary Mark: </a:t>
            </a:r>
            <a:r>
              <a:rPr lang="en-US" dirty="0"/>
              <a:t>Arbitrary marks are dictionary phrases used to categorize goods and services that have nothing to do with the words themselves. The most well-known examples are ‘Apple’ and ‘Adobe.’ In layman’s language, arbitrary markings are seen as essentially effective marks because they have nothing to do with the goods or services they are meant to represent.</a:t>
            </a:r>
          </a:p>
          <a:p>
            <a:endParaRPr lang="en-US" dirty="0"/>
          </a:p>
        </p:txBody>
      </p:sp>
      <p:sp>
        <p:nvSpPr>
          <p:cNvPr id="4" name="Date Placeholder 3"/>
          <p:cNvSpPr>
            <a:spLocks noGrp="1"/>
          </p:cNvSpPr>
          <p:nvPr>
            <p:ph type="dt" sz="half" idx="10"/>
          </p:nvPr>
        </p:nvSpPr>
        <p:spPr/>
        <p:txBody>
          <a:bodyPr/>
          <a:lstStyle/>
          <a:p>
            <a:fld id="{68461A64-A617-4758-8545-1965C7C4ABCA}" type="datetime1">
              <a:rPr lang="en-US" smtClean="0"/>
              <a:t>9/6/2023</a:t>
            </a:fld>
            <a:endParaRPr lang="en-US"/>
          </a:p>
        </p:txBody>
      </p:sp>
    </p:spTree>
    <p:extLst>
      <p:ext uri="{BB962C8B-B14F-4D97-AF65-F5344CB8AC3E}">
        <p14:creationId xmlns:p14="http://schemas.microsoft.com/office/powerpoint/2010/main" val="323279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lgn="just"/>
            <a:r>
              <a:rPr lang="en-US" b="1" dirty="0"/>
              <a:t>Fanciful Mark: </a:t>
            </a:r>
            <a:r>
              <a:rPr lang="en-US" dirty="0"/>
              <a:t>Finally, these marks are defined coin words or coined terms that have no meaning other than to indicate certain items or services and has never been used for product or services KODAK, for example, denotes nothing more than a photography brand; similarly, Twitter denotes nothing more than the name of a social media platform. More examples are available to help you understand. Walmart, Pepsi, Marlboro, Audi, and Ola, </a:t>
            </a:r>
            <a:r>
              <a:rPr lang="en-US" dirty="0" err="1"/>
              <a:t>uber</a:t>
            </a:r>
            <a:r>
              <a:rPr lang="en-US" dirty="0"/>
              <a:t> are all excellent examples of fanciful marks.</a:t>
            </a:r>
          </a:p>
          <a:p>
            <a:pPr algn="just"/>
            <a:r>
              <a:rPr lang="en-US" dirty="0"/>
              <a:t>As a consequence, companies and trademark experts should use the five categories indicated above to discover which of the groups your brand belongs to. So, if you want to establish a new brand for your firm, your products and services should reflect that. Choose a brand that you can call your own and should avoid choosing a generic and descriptive word as your trademark.</a:t>
            </a:r>
          </a:p>
          <a:p>
            <a:endParaRPr lang="en-US" dirty="0"/>
          </a:p>
        </p:txBody>
      </p:sp>
      <p:sp>
        <p:nvSpPr>
          <p:cNvPr id="4" name="Date Placeholder 3"/>
          <p:cNvSpPr>
            <a:spLocks noGrp="1"/>
          </p:cNvSpPr>
          <p:nvPr>
            <p:ph type="dt" sz="half" idx="10"/>
          </p:nvPr>
        </p:nvSpPr>
        <p:spPr/>
        <p:txBody>
          <a:bodyPr/>
          <a:lstStyle/>
          <a:p>
            <a:fld id="{24F182F3-737D-450C-A5B9-DC2C8BD18783}" type="datetime1">
              <a:rPr lang="en-US" smtClean="0"/>
              <a:t>9/6/2023</a:t>
            </a:fld>
            <a:endParaRPr lang="en-US"/>
          </a:p>
        </p:txBody>
      </p:sp>
    </p:spTree>
    <p:extLst>
      <p:ext uri="{BB962C8B-B14F-4D97-AF65-F5344CB8AC3E}">
        <p14:creationId xmlns:p14="http://schemas.microsoft.com/office/powerpoint/2010/main" val="199184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Conclusion</a:t>
            </a:r>
          </a:p>
          <a:p>
            <a:pPr algn="just"/>
            <a:r>
              <a:rPr lang="en-US" dirty="0"/>
              <a:t>Choosing the best type of trademark for your organization demands extensive research and professional advice. Furthermore, knowing the many ways your brand’s identity is protected may provide you with additional ideas if you are still in the creative process.</a:t>
            </a:r>
          </a:p>
          <a:p>
            <a:pPr algn="just"/>
            <a:r>
              <a:rPr lang="en-US" dirty="0"/>
              <a:t>Knowing the parameters and extent of protection included in each type trademark is essential for companies both new and established, in maximizing their Intellectual Property portfolio</a:t>
            </a:r>
          </a:p>
        </p:txBody>
      </p:sp>
      <p:sp>
        <p:nvSpPr>
          <p:cNvPr id="4" name="Date Placeholder 3"/>
          <p:cNvSpPr>
            <a:spLocks noGrp="1"/>
          </p:cNvSpPr>
          <p:nvPr>
            <p:ph type="dt" sz="half" idx="10"/>
          </p:nvPr>
        </p:nvSpPr>
        <p:spPr/>
        <p:txBody>
          <a:bodyPr/>
          <a:lstStyle/>
          <a:p>
            <a:fld id="{4718DED2-2CC4-4591-8FED-B10AE2840023}" type="datetime1">
              <a:rPr lang="en-US" smtClean="0"/>
              <a:t>9/6/2023</a:t>
            </a:fld>
            <a:endParaRPr lang="en-US"/>
          </a:p>
        </p:txBody>
      </p:sp>
    </p:spTree>
    <p:extLst>
      <p:ext uri="{BB962C8B-B14F-4D97-AF65-F5344CB8AC3E}">
        <p14:creationId xmlns:p14="http://schemas.microsoft.com/office/powerpoint/2010/main" val="403148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What is a Trademark?</a:t>
            </a:r>
          </a:p>
          <a:p>
            <a:pPr algn="just"/>
            <a:r>
              <a:rPr lang="en-US" dirty="0"/>
              <a:t>The Indian Trademarks Act, of 1999 under Section 2(</a:t>
            </a:r>
            <a:r>
              <a:rPr lang="en-US" dirty="0" err="1"/>
              <a:t>zb</a:t>
            </a:r>
            <a:r>
              <a:rPr lang="en-US" dirty="0"/>
              <a:t>) defines a trademark as a kind of intellectual property that marks and differentiates products or services from others via the use of a recognized symbol, design, or expression. A trademark can be owned by any individual, corporation, or legal body. Anyone who plans to use or proposes to utilize a brand name commercially must file a trademark and pursue it for its registration to stop others from using the same or similar brands name for their product or services.</a:t>
            </a:r>
          </a:p>
          <a:p>
            <a:endParaRPr lang="en-US" dirty="0"/>
          </a:p>
        </p:txBody>
      </p:sp>
      <p:pic>
        <p:nvPicPr>
          <p:cNvPr id="4"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
        <p:nvSpPr>
          <p:cNvPr id="5" name="Date Placeholder 4"/>
          <p:cNvSpPr>
            <a:spLocks noGrp="1"/>
          </p:cNvSpPr>
          <p:nvPr>
            <p:ph type="dt" sz="half" idx="10"/>
          </p:nvPr>
        </p:nvSpPr>
        <p:spPr/>
        <p:txBody>
          <a:bodyPr/>
          <a:lstStyle/>
          <a:p>
            <a:fld id="{97777338-5FEF-4E1B-9081-5B98A588E299}" type="datetime1">
              <a:rPr lang="en-US" smtClean="0"/>
              <a:t>9/6/2023</a:t>
            </a:fld>
            <a:endParaRPr lang="en-US"/>
          </a:p>
        </p:txBody>
      </p:sp>
    </p:spTree>
    <p:extLst>
      <p:ext uri="{BB962C8B-B14F-4D97-AF65-F5344CB8AC3E}">
        <p14:creationId xmlns:p14="http://schemas.microsoft.com/office/powerpoint/2010/main" val="156803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Types of Trademarks in India</a:t>
            </a:r>
          </a:p>
          <a:p>
            <a:pPr algn="just"/>
            <a:r>
              <a:rPr lang="en-US" dirty="0"/>
              <a:t>Trademarks are often used to identify the source, owner, or developer of a product or service. There are several types of trademarks a business can choose from, including logos, names, taglines, and product brands. However, the use of any mark may be mistaken for an existing one is prohibited. Soft drink firms, for example, are not permitted to use Coca-Cola-like logos or names.</a:t>
            </a:r>
          </a:p>
          <a:p>
            <a:pPr algn="just"/>
            <a:endParaRPr lang="en-US" dirty="0"/>
          </a:p>
        </p:txBody>
      </p:sp>
      <p:sp>
        <p:nvSpPr>
          <p:cNvPr id="4" name="Date Placeholder 3"/>
          <p:cNvSpPr>
            <a:spLocks noGrp="1"/>
          </p:cNvSpPr>
          <p:nvPr>
            <p:ph type="dt" sz="half" idx="10"/>
          </p:nvPr>
        </p:nvSpPr>
        <p:spPr/>
        <p:txBody>
          <a:bodyPr/>
          <a:lstStyle/>
          <a:p>
            <a:fld id="{04D2CD0B-DAB4-4C85-8F0F-99D2E9148C20}" type="datetime1">
              <a:rPr lang="en-US" smtClean="0"/>
              <a:t>9/6/2023</a:t>
            </a:fld>
            <a:endParaRPr lang="en-US"/>
          </a:p>
        </p:txBody>
      </p:sp>
    </p:spTree>
    <p:extLst>
      <p:ext uri="{BB962C8B-B14F-4D97-AF65-F5344CB8AC3E}">
        <p14:creationId xmlns:p14="http://schemas.microsoft.com/office/powerpoint/2010/main" val="3883432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The different types of trademark in India:</a:t>
            </a:r>
            <a:endParaRPr lang="en-US" dirty="0"/>
          </a:p>
          <a:p>
            <a:r>
              <a:rPr lang="en-US" b="1" dirty="0"/>
              <a:t>1. Word Marks</a:t>
            </a:r>
          </a:p>
          <a:p>
            <a:pPr algn="just"/>
            <a:r>
              <a:rPr lang="en-US" dirty="0"/>
              <a:t>It includes one or more words, letters, numerals or anything written in standard character like brand name , slogan , tagline. In simple words where one wants to register only the letters, words or combination of words or numerals without any artistic and pictorial representation can register the trade under word mark category. Flexibility is the biggest benefit that the word mark provides as after the registration of the mark; it can be used in any design, style and font. Some good examples of word marks are Microsoft, Tata, KFC, IBM</a:t>
            </a:r>
          </a:p>
          <a:p>
            <a:endParaRPr lang="en-US" dirty="0"/>
          </a:p>
        </p:txBody>
      </p:sp>
      <p:sp>
        <p:nvSpPr>
          <p:cNvPr id="4" name="Date Placeholder 3"/>
          <p:cNvSpPr>
            <a:spLocks noGrp="1"/>
          </p:cNvSpPr>
          <p:nvPr>
            <p:ph type="dt" sz="half" idx="10"/>
          </p:nvPr>
        </p:nvSpPr>
        <p:spPr/>
        <p:txBody>
          <a:bodyPr/>
          <a:lstStyle/>
          <a:p>
            <a:fld id="{FDA9D89D-D18D-4859-A3C3-0A0DC03CFEAD}" type="datetime1">
              <a:rPr lang="en-US" smtClean="0"/>
              <a:t>9/6/2023</a:t>
            </a:fld>
            <a:endParaRPr lang="en-US"/>
          </a:p>
        </p:txBody>
      </p:sp>
    </p:spTree>
    <p:extLst>
      <p:ext uri="{BB962C8B-B14F-4D97-AF65-F5344CB8AC3E}">
        <p14:creationId xmlns:p14="http://schemas.microsoft.com/office/powerpoint/2010/main" val="416306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Device marks</a:t>
            </a:r>
          </a:p>
          <a:p>
            <a:pPr algn="just"/>
            <a:r>
              <a:rPr lang="en-US" dirty="0"/>
              <a:t>It includes any label, sticker, monogram, logo or any geometrical figure with or without </a:t>
            </a:r>
            <a:r>
              <a:rPr lang="en-US" dirty="0" smtClean="0"/>
              <a:t>word element </a:t>
            </a:r>
            <a:r>
              <a:rPr lang="en-US" dirty="0"/>
              <a:t>in it. Device marks may also include colors but if the registration is made along with colors then the same combination of colors have to be used to claim trademark protection. Device mark is eye-catching and attractive which makes it easy for the public to remember. When unique devices are used it helps in recognition of the business because people may not remember the name but they can easily remember the logo. Apple logo is a good example of device mark</a:t>
            </a:r>
          </a:p>
          <a:p>
            <a:endParaRPr lang="en-US" dirty="0"/>
          </a:p>
        </p:txBody>
      </p:sp>
      <p:sp>
        <p:nvSpPr>
          <p:cNvPr id="4" name="Date Placeholder 3"/>
          <p:cNvSpPr>
            <a:spLocks noGrp="1"/>
          </p:cNvSpPr>
          <p:nvPr>
            <p:ph type="dt" sz="half" idx="10"/>
          </p:nvPr>
        </p:nvSpPr>
        <p:spPr/>
        <p:txBody>
          <a:bodyPr/>
          <a:lstStyle/>
          <a:p>
            <a:fld id="{3F394AD0-9352-4291-90F3-B835D385EACD}" type="datetime1">
              <a:rPr lang="en-US" smtClean="0"/>
              <a:t>9/6/2023</a:t>
            </a:fld>
            <a:endParaRPr lang="en-US"/>
          </a:p>
        </p:txBody>
      </p:sp>
    </p:spTree>
    <p:extLst>
      <p:ext uri="{BB962C8B-B14F-4D97-AF65-F5344CB8AC3E}">
        <p14:creationId xmlns:p14="http://schemas.microsoft.com/office/powerpoint/2010/main" val="390255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3. Sound Mark</a:t>
            </a:r>
          </a:p>
          <a:p>
            <a:pPr algn="just"/>
            <a:r>
              <a:rPr lang="en-US" dirty="0"/>
              <a:t>Sound marks are features acquired by hearing and characterized by their unique sound. It is a trademark where sound is used to perform the trademark function of uniquely distinguishing the commercial source of products or goods and services. According to the new provision the sound submitted should be in MP3 format and it should not exceed 30 seconds of length and visual representation of the sound notations. YAHOO was the first company to register a sound trademark across the globe. In India ICICI bank was the first to register sound as a trademark. Some of the registered sound marks in India are:</a:t>
            </a:r>
          </a:p>
          <a:p>
            <a:endParaRPr lang="en-US" dirty="0"/>
          </a:p>
        </p:txBody>
      </p:sp>
      <p:sp>
        <p:nvSpPr>
          <p:cNvPr id="4" name="Date Placeholder 3"/>
          <p:cNvSpPr>
            <a:spLocks noGrp="1"/>
          </p:cNvSpPr>
          <p:nvPr>
            <p:ph type="dt" sz="half" idx="10"/>
          </p:nvPr>
        </p:nvSpPr>
        <p:spPr/>
        <p:txBody>
          <a:bodyPr/>
          <a:lstStyle/>
          <a:p>
            <a:fld id="{6005233C-9758-4FC1-977E-A382445D1F50}" type="datetime1">
              <a:rPr lang="en-US" smtClean="0"/>
              <a:t>9/6/2023</a:t>
            </a:fld>
            <a:endParaRPr lang="en-US"/>
          </a:p>
        </p:txBody>
      </p:sp>
    </p:spTree>
    <p:extLst>
      <p:ext uri="{BB962C8B-B14F-4D97-AF65-F5344CB8AC3E}">
        <p14:creationId xmlns:p14="http://schemas.microsoft.com/office/powerpoint/2010/main" val="428856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Yahoo – (Human voice </a:t>
            </a:r>
            <a:r>
              <a:rPr lang="en-US" dirty="0" err="1"/>
              <a:t>yodelling</a:t>
            </a:r>
            <a:r>
              <a:rPr lang="en-US" dirty="0"/>
              <a:t> Yahoo)</a:t>
            </a:r>
          </a:p>
          <a:p>
            <a:pPr lvl="0"/>
            <a:r>
              <a:rPr lang="en-US" dirty="0"/>
              <a:t>National Stock Exchange – (Theme song)</a:t>
            </a:r>
          </a:p>
          <a:p>
            <a:pPr lvl="0"/>
            <a:r>
              <a:rPr lang="en-US" dirty="0"/>
              <a:t>ICICI Bank – (Corporate jingle – </a:t>
            </a:r>
            <a:r>
              <a:rPr lang="en-US" dirty="0" err="1"/>
              <a:t>Dhin</a:t>
            </a:r>
            <a:r>
              <a:rPr lang="en-US" dirty="0"/>
              <a:t> </a:t>
            </a:r>
            <a:r>
              <a:rPr lang="en-US" dirty="0" err="1"/>
              <a:t>Chik</a:t>
            </a:r>
            <a:r>
              <a:rPr lang="en-US" dirty="0"/>
              <a:t> </a:t>
            </a:r>
            <a:r>
              <a:rPr lang="en-US" dirty="0" err="1"/>
              <a:t>Dhin</a:t>
            </a:r>
            <a:r>
              <a:rPr lang="en-US" dirty="0"/>
              <a:t> </a:t>
            </a:r>
            <a:r>
              <a:rPr lang="en-US" dirty="0" err="1"/>
              <a:t>Chik</a:t>
            </a:r>
            <a:r>
              <a:rPr lang="en-US" dirty="0"/>
              <a:t>)</a:t>
            </a:r>
          </a:p>
          <a:p>
            <a:pPr lvl="0"/>
            <a:r>
              <a:rPr lang="en-US" dirty="0"/>
              <a:t>Britannia Industries (Four note bell sound)</a:t>
            </a:r>
          </a:p>
          <a:p>
            <a:pPr lvl="0"/>
            <a:r>
              <a:rPr lang="en-US" dirty="0"/>
              <a:t>Cisco – (Tune heard on logging in to the conferencing service Web Ex)</a:t>
            </a:r>
          </a:p>
          <a:p>
            <a:pPr lvl="0"/>
            <a:r>
              <a:rPr lang="en-US" dirty="0"/>
              <a:t>Edgar Rice Burroughs – (Tarzan Yell by its toy action figure)</a:t>
            </a:r>
          </a:p>
          <a:p>
            <a:pPr lvl="0"/>
            <a:r>
              <a:rPr lang="en-US" dirty="0"/>
              <a:t>Nokia – (Guitar notes on switching on the device)</a:t>
            </a:r>
          </a:p>
        </p:txBody>
      </p:sp>
      <p:sp>
        <p:nvSpPr>
          <p:cNvPr id="4" name="Date Placeholder 3"/>
          <p:cNvSpPr>
            <a:spLocks noGrp="1"/>
          </p:cNvSpPr>
          <p:nvPr>
            <p:ph type="dt" sz="half" idx="10"/>
          </p:nvPr>
        </p:nvSpPr>
        <p:spPr/>
        <p:txBody>
          <a:bodyPr/>
          <a:lstStyle/>
          <a:p>
            <a:fld id="{5E6BCB5F-48D7-41B9-97DD-753269BD3141}" type="datetime1">
              <a:rPr lang="en-US" smtClean="0"/>
              <a:t>9/6/2023</a:t>
            </a:fld>
            <a:endParaRPr lang="en-US"/>
          </a:p>
        </p:txBody>
      </p:sp>
    </p:spTree>
    <p:extLst>
      <p:ext uri="{BB962C8B-B14F-4D97-AF65-F5344CB8AC3E}">
        <p14:creationId xmlns:p14="http://schemas.microsoft.com/office/powerpoint/2010/main" val="607258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Three dimensional trademark</a:t>
            </a:r>
          </a:p>
          <a:p>
            <a:pPr algn="just"/>
            <a:r>
              <a:rPr lang="en-US" dirty="0"/>
              <a:t>It includes both shapes of goods or packaging. It is a non-conventional trademark and to get its registered the shape of goods or its packaging must be distinctively different from the competitors in the market and is enough for the public to </a:t>
            </a:r>
            <a:r>
              <a:rPr lang="en-US" dirty="0" err="1"/>
              <a:t>recognise</a:t>
            </a:r>
            <a:r>
              <a:rPr lang="en-US" dirty="0"/>
              <a:t> the origin of the goods , without the aid of other word marks on </a:t>
            </a:r>
            <a:r>
              <a:rPr lang="en-US" dirty="0" err="1"/>
              <a:t>it.In</a:t>
            </a:r>
            <a:r>
              <a:rPr lang="en-US" dirty="0"/>
              <a:t> simple words it must be able to perform the function of the trademark.</a:t>
            </a:r>
          </a:p>
          <a:p>
            <a:pPr algn="just"/>
            <a:endParaRPr lang="en-US" dirty="0"/>
          </a:p>
        </p:txBody>
      </p:sp>
      <p:sp>
        <p:nvSpPr>
          <p:cNvPr id="4" name="Date Placeholder 3"/>
          <p:cNvSpPr>
            <a:spLocks noGrp="1"/>
          </p:cNvSpPr>
          <p:nvPr>
            <p:ph type="dt" sz="half" idx="10"/>
          </p:nvPr>
        </p:nvSpPr>
        <p:spPr/>
        <p:txBody>
          <a:bodyPr/>
          <a:lstStyle/>
          <a:p>
            <a:fld id="{57BE8D69-4330-4697-8E55-E3E7A318DAE9}" type="datetime1">
              <a:rPr lang="en-US" smtClean="0"/>
              <a:t>9/6/2023</a:t>
            </a:fld>
            <a:endParaRPr lang="en-US"/>
          </a:p>
        </p:txBody>
      </p:sp>
    </p:spTree>
    <p:extLst>
      <p:ext uri="{BB962C8B-B14F-4D97-AF65-F5344CB8AC3E}">
        <p14:creationId xmlns:p14="http://schemas.microsoft.com/office/powerpoint/2010/main" val="3704359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5. Color Trademark</a:t>
            </a:r>
          </a:p>
          <a:p>
            <a:pPr algn="just"/>
            <a:r>
              <a:rPr lang="en-US" dirty="0"/>
              <a:t>Trademark act permits registration of combination of colors to represent the goods and </a:t>
            </a:r>
            <a:r>
              <a:rPr lang="en-US" dirty="0" err="1"/>
              <a:t>services.When</a:t>
            </a:r>
            <a:r>
              <a:rPr lang="en-US" dirty="0"/>
              <a:t> the distinctiveness is claimed in the combination of colors with or without device it is called color mark. In trademark law the color could be considered to acquire distinctiveness when the purchasing public </a:t>
            </a:r>
            <a:r>
              <a:rPr lang="en-US" dirty="0" err="1"/>
              <a:t>recognises</a:t>
            </a:r>
            <a:r>
              <a:rPr lang="en-US" dirty="0"/>
              <a:t> the product or brand by particular combination of color only. In this case the brand is the color. According to section 10 of the Trademark Act,1999 , </a:t>
            </a:r>
            <a:r>
              <a:rPr lang="en-US" dirty="0" err="1"/>
              <a:t>Colour</a:t>
            </a:r>
            <a:r>
              <a:rPr lang="en-US" dirty="0"/>
              <a:t> trademark can be of a single color or combination of colors, but Section 2(1)(m) of the Trademarks Act, 1999 requires a mark to be a ‘combination of </a:t>
            </a:r>
            <a:r>
              <a:rPr lang="en-US" dirty="0" err="1"/>
              <a:t>colours</a:t>
            </a:r>
            <a:r>
              <a:rPr lang="en-US" dirty="0"/>
              <a:t>’ shows the intention of the legislature to not allow single-</a:t>
            </a:r>
            <a:r>
              <a:rPr lang="en-US" dirty="0" err="1"/>
              <a:t>colour</a:t>
            </a:r>
            <a:r>
              <a:rPr lang="en-US" dirty="0"/>
              <a:t> trademarks. Thus it is suggestible to file for a combination of </a:t>
            </a:r>
            <a:r>
              <a:rPr lang="en-US" dirty="0" err="1"/>
              <a:t>colours</a:t>
            </a:r>
            <a:r>
              <a:rPr lang="en-US" dirty="0"/>
              <a:t> as a trademark but where a trade mark is registered without limitation of color, it shall be deemed to be registered for all colors.</a:t>
            </a:r>
          </a:p>
          <a:p>
            <a:endParaRPr lang="en-US" dirty="0"/>
          </a:p>
        </p:txBody>
      </p:sp>
      <p:sp>
        <p:nvSpPr>
          <p:cNvPr id="4" name="Date Placeholder 3"/>
          <p:cNvSpPr>
            <a:spLocks noGrp="1"/>
          </p:cNvSpPr>
          <p:nvPr>
            <p:ph type="dt" sz="half" idx="10"/>
          </p:nvPr>
        </p:nvSpPr>
        <p:spPr/>
        <p:txBody>
          <a:bodyPr/>
          <a:lstStyle/>
          <a:p>
            <a:fld id="{2C8CA788-AF4D-45E5-B5C0-72803B0681E0}" type="datetime1">
              <a:rPr lang="en-US" smtClean="0"/>
              <a:t>9/6/2023</a:t>
            </a:fld>
            <a:endParaRPr lang="en-US"/>
          </a:p>
        </p:txBody>
      </p:sp>
    </p:spTree>
    <p:extLst>
      <p:ext uri="{BB962C8B-B14F-4D97-AF65-F5344CB8AC3E}">
        <p14:creationId xmlns:p14="http://schemas.microsoft.com/office/powerpoint/2010/main" val="1657929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1194</Words>
  <Application>Microsoft Office PowerPoint</Application>
  <PresentationFormat>Widescreen</PresentationFormat>
  <Paragraphs>58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Trademark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2023-08-31T17:47:32Z</dcterms:created>
  <dcterms:modified xsi:type="dcterms:W3CDTF">2023-09-06T05:56:12Z</dcterms:modified>
</cp:coreProperties>
</file>