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15" r:id="rId3"/>
    <p:sldId id="317" r:id="rId4"/>
    <p:sldId id="316" r:id="rId5"/>
    <p:sldId id="318" r:id="rId6"/>
    <p:sldId id="319" r:id="rId7"/>
    <p:sldId id="320" r:id="rId8"/>
    <p:sldId id="339" r:id="rId9"/>
    <p:sldId id="321" r:id="rId10"/>
    <p:sldId id="324" r:id="rId11"/>
    <p:sldId id="322" r:id="rId12"/>
    <p:sldId id="323" r:id="rId13"/>
    <p:sldId id="326" r:id="rId14"/>
    <p:sldId id="328" r:id="rId15"/>
    <p:sldId id="327" r:id="rId16"/>
    <p:sldId id="329" r:id="rId17"/>
    <p:sldId id="330" r:id="rId18"/>
    <p:sldId id="331" r:id="rId19"/>
    <p:sldId id="333" r:id="rId20"/>
    <p:sldId id="332" r:id="rId21"/>
    <p:sldId id="334" r:id="rId22"/>
    <p:sldId id="257" r:id="rId23"/>
    <p:sldId id="258" r:id="rId24"/>
    <p:sldId id="292" r:id="rId25"/>
    <p:sldId id="338" r:id="rId26"/>
    <p:sldId id="336" r:id="rId27"/>
    <p:sldId id="276" r:id="rId28"/>
    <p:sldId id="263" r:id="rId29"/>
    <p:sldId id="337" r:id="rId30"/>
    <p:sldId id="259" r:id="rId31"/>
    <p:sldId id="260" r:id="rId32"/>
    <p:sldId id="261" r:id="rId33"/>
    <p:sldId id="262" r:id="rId34"/>
    <p:sldId id="264" r:id="rId35"/>
    <p:sldId id="265" r:id="rId36"/>
    <p:sldId id="266" r:id="rId37"/>
    <p:sldId id="274" r:id="rId38"/>
    <p:sldId id="267" r:id="rId39"/>
    <p:sldId id="268" r:id="rId40"/>
    <p:sldId id="269" r:id="rId41"/>
    <p:sldId id="270" r:id="rId42"/>
    <p:sldId id="271" r:id="rId43"/>
    <p:sldId id="273" r:id="rId44"/>
    <p:sldId id="272" r:id="rId45"/>
    <p:sldId id="275" r:id="rId46"/>
    <p:sldId id="325" r:id="rId47"/>
    <p:sldId id="314"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660"/>
  </p:normalViewPr>
  <p:slideViewPr>
    <p:cSldViewPr>
      <p:cViewPr varScale="1">
        <p:scale>
          <a:sx n="59" d="100"/>
          <a:sy n="59" d="100"/>
        </p:scale>
        <p:origin x="144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4BF42A6-80A1-46B4-9A57-75D578FAA835}" type="datetimeFigureOut">
              <a:rPr lang="en-IN" smtClean="0"/>
              <a:t>17-01-2023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0121F38-E85B-46EB-8310-3C77C7D4560F}" type="slidenum">
              <a:rPr lang="en-IN" smtClean="0"/>
              <a:t>‹#›</a:t>
            </a:fld>
            <a:endParaRPr lang="en-IN"/>
          </a:p>
        </p:txBody>
      </p:sp>
    </p:spTree>
    <p:extLst>
      <p:ext uri="{BB962C8B-B14F-4D97-AF65-F5344CB8AC3E}">
        <p14:creationId xmlns:p14="http://schemas.microsoft.com/office/powerpoint/2010/main" val="46206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a:t>
            </a:fld>
            <a:endParaRPr lang="en-IN"/>
          </a:p>
        </p:txBody>
      </p:sp>
    </p:spTree>
    <p:extLst>
      <p:ext uri="{BB962C8B-B14F-4D97-AF65-F5344CB8AC3E}">
        <p14:creationId xmlns:p14="http://schemas.microsoft.com/office/powerpoint/2010/main" val="125208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10</a:t>
            </a:fld>
            <a:endParaRPr lang="en-IN"/>
          </a:p>
        </p:txBody>
      </p:sp>
    </p:spTree>
    <p:extLst>
      <p:ext uri="{BB962C8B-B14F-4D97-AF65-F5344CB8AC3E}">
        <p14:creationId xmlns:p14="http://schemas.microsoft.com/office/powerpoint/2010/main" val="178466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11</a:t>
            </a:fld>
            <a:endParaRPr lang="en-IN"/>
          </a:p>
        </p:txBody>
      </p:sp>
    </p:spTree>
    <p:extLst>
      <p:ext uri="{BB962C8B-B14F-4D97-AF65-F5344CB8AC3E}">
        <p14:creationId xmlns:p14="http://schemas.microsoft.com/office/powerpoint/2010/main" val="665591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12</a:t>
            </a:fld>
            <a:endParaRPr lang="en-IN"/>
          </a:p>
        </p:txBody>
      </p:sp>
    </p:spTree>
    <p:extLst>
      <p:ext uri="{BB962C8B-B14F-4D97-AF65-F5344CB8AC3E}">
        <p14:creationId xmlns:p14="http://schemas.microsoft.com/office/powerpoint/2010/main" val="2861637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13</a:t>
            </a:fld>
            <a:endParaRPr lang="en-IN"/>
          </a:p>
        </p:txBody>
      </p:sp>
    </p:spTree>
    <p:extLst>
      <p:ext uri="{BB962C8B-B14F-4D97-AF65-F5344CB8AC3E}">
        <p14:creationId xmlns:p14="http://schemas.microsoft.com/office/powerpoint/2010/main" val="533559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14</a:t>
            </a:fld>
            <a:endParaRPr lang="en-IN"/>
          </a:p>
        </p:txBody>
      </p:sp>
    </p:spTree>
    <p:extLst>
      <p:ext uri="{BB962C8B-B14F-4D97-AF65-F5344CB8AC3E}">
        <p14:creationId xmlns:p14="http://schemas.microsoft.com/office/powerpoint/2010/main" val="3618117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15</a:t>
            </a:fld>
            <a:endParaRPr lang="en-IN"/>
          </a:p>
        </p:txBody>
      </p:sp>
    </p:spTree>
    <p:extLst>
      <p:ext uri="{BB962C8B-B14F-4D97-AF65-F5344CB8AC3E}">
        <p14:creationId xmlns:p14="http://schemas.microsoft.com/office/powerpoint/2010/main" val="365681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16</a:t>
            </a:fld>
            <a:endParaRPr lang="en-IN"/>
          </a:p>
        </p:txBody>
      </p:sp>
    </p:spTree>
    <p:extLst>
      <p:ext uri="{BB962C8B-B14F-4D97-AF65-F5344CB8AC3E}">
        <p14:creationId xmlns:p14="http://schemas.microsoft.com/office/powerpoint/2010/main" val="128174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17</a:t>
            </a:fld>
            <a:endParaRPr lang="en-IN"/>
          </a:p>
        </p:txBody>
      </p:sp>
    </p:spTree>
    <p:extLst>
      <p:ext uri="{BB962C8B-B14F-4D97-AF65-F5344CB8AC3E}">
        <p14:creationId xmlns:p14="http://schemas.microsoft.com/office/powerpoint/2010/main" val="3754352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18</a:t>
            </a:fld>
            <a:endParaRPr lang="en-IN"/>
          </a:p>
        </p:txBody>
      </p:sp>
    </p:spTree>
    <p:extLst>
      <p:ext uri="{BB962C8B-B14F-4D97-AF65-F5344CB8AC3E}">
        <p14:creationId xmlns:p14="http://schemas.microsoft.com/office/powerpoint/2010/main" val="2614811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19</a:t>
            </a:fld>
            <a:endParaRPr lang="en-IN"/>
          </a:p>
        </p:txBody>
      </p:sp>
    </p:spTree>
    <p:extLst>
      <p:ext uri="{BB962C8B-B14F-4D97-AF65-F5344CB8AC3E}">
        <p14:creationId xmlns:p14="http://schemas.microsoft.com/office/powerpoint/2010/main" val="334837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a:t>
            </a:fld>
            <a:endParaRPr lang="en-IN"/>
          </a:p>
        </p:txBody>
      </p:sp>
    </p:spTree>
    <p:extLst>
      <p:ext uri="{BB962C8B-B14F-4D97-AF65-F5344CB8AC3E}">
        <p14:creationId xmlns:p14="http://schemas.microsoft.com/office/powerpoint/2010/main" val="280545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20</a:t>
            </a:fld>
            <a:endParaRPr lang="en-IN"/>
          </a:p>
        </p:txBody>
      </p:sp>
    </p:spTree>
    <p:extLst>
      <p:ext uri="{BB962C8B-B14F-4D97-AF65-F5344CB8AC3E}">
        <p14:creationId xmlns:p14="http://schemas.microsoft.com/office/powerpoint/2010/main" val="2821965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21</a:t>
            </a:fld>
            <a:endParaRPr lang="en-IN"/>
          </a:p>
        </p:txBody>
      </p:sp>
    </p:spTree>
    <p:extLst>
      <p:ext uri="{BB962C8B-B14F-4D97-AF65-F5344CB8AC3E}">
        <p14:creationId xmlns:p14="http://schemas.microsoft.com/office/powerpoint/2010/main" val="2830582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22</a:t>
            </a:fld>
            <a:endParaRPr lang="en-IN"/>
          </a:p>
        </p:txBody>
      </p:sp>
    </p:spTree>
    <p:extLst>
      <p:ext uri="{BB962C8B-B14F-4D97-AF65-F5344CB8AC3E}">
        <p14:creationId xmlns:p14="http://schemas.microsoft.com/office/powerpoint/2010/main" val="2866839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23</a:t>
            </a:fld>
            <a:endParaRPr lang="en-IN"/>
          </a:p>
        </p:txBody>
      </p:sp>
    </p:spTree>
    <p:extLst>
      <p:ext uri="{BB962C8B-B14F-4D97-AF65-F5344CB8AC3E}">
        <p14:creationId xmlns:p14="http://schemas.microsoft.com/office/powerpoint/2010/main" val="1255275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24</a:t>
            </a:fld>
            <a:endParaRPr lang="en-IN"/>
          </a:p>
        </p:txBody>
      </p:sp>
    </p:spTree>
    <p:extLst>
      <p:ext uri="{BB962C8B-B14F-4D97-AF65-F5344CB8AC3E}">
        <p14:creationId xmlns:p14="http://schemas.microsoft.com/office/powerpoint/2010/main" val="3747471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25</a:t>
            </a:fld>
            <a:endParaRPr lang="en-IN"/>
          </a:p>
        </p:txBody>
      </p:sp>
    </p:spTree>
    <p:extLst>
      <p:ext uri="{BB962C8B-B14F-4D97-AF65-F5344CB8AC3E}">
        <p14:creationId xmlns:p14="http://schemas.microsoft.com/office/powerpoint/2010/main" val="440051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26</a:t>
            </a:fld>
            <a:endParaRPr lang="en-IN"/>
          </a:p>
        </p:txBody>
      </p:sp>
    </p:spTree>
    <p:extLst>
      <p:ext uri="{BB962C8B-B14F-4D97-AF65-F5344CB8AC3E}">
        <p14:creationId xmlns:p14="http://schemas.microsoft.com/office/powerpoint/2010/main" val="1353793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27</a:t>
            </a:fld>
            <a:endParaRPr lang="en-IN"/>
          </a:p>
        </p:txBody>
      </p:sp>
    </p:spTree>
    <p:extLst>
      <p:ext uri="{BB962C8B-B14F-4D97-AF65-F5344CB8AC3E}">
        <p14:creationId xmlns:p14="http://schemas.microsoft.com/office/powerpoint/2010/main" val="143980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28</a:t>
            </a:fld>
            <a:endParaRPr lang="en-IN"/>
          </a:p>
        </p:txBody>
      </p:sp>
    </p:spTree>
    <p:extLst>
      <p:ext uri="{BB962C8B-B14F-4D97-AF65-F5344CB8AC3E}">
        <p14:creationId xmlns:p14="http://schemas.microsoft.com/office/powerpoint/2010/main" val="500720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29</a:t>
            </a:fld>
            <a:endParaRPr lang="en-IN"/>
          </a:p>
        </p:txBody>
      </p:sp>
    </p:spTree>
    <p:extLst>
      <p:ext uri="{BB962C8B-B14F-4D97-AF65-F5344CB8AC3E}">
        <p14:creationId xmlns:p14="http://schemas.microsoft.com/office/powerpoint/2010/main" val="156212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a:t>
            </a:fld>
            <a:endParaRPr lang="en-IN"/>
          </a:p>
        </p:txBody>
      </p:sp>
    </p:spTree>
    <p:extLst>
      <p:ext uri="{BB962C8B-B14F-4D97-AF65-F5344CB8AC3E}">
        <p14:creationId xmlns:p14="http://schemas.microsoft.com/office/powerpoint/2010/main" val="1863864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30</a:t>
            </a:fld>
            <a:endParaRPr lang="en-IN"/>
          </a:p>
        </p:txBody>
      </p:sp>
    </p:spTree>
    <p:extLst>
      <p:ext uri="{BB962C8B-B14F-4D97-AF65-F5344CB8AC3E}">
        <p14:creationId xmlns:p14="http://schemas.microsoft.com/office/powerpoint/2010/main" val="3647972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31</a:t>
            </a:fld>
            <a:endParaRPr lang="en-IN"/>
          </a:p>
        </p:txBody>
      </p:sp>
    </p:spTree>
    <p:extLst>
      <p:ext uri="{BB962C8B-B14F-4D97-AF65-F5344CB8AC3E}">
        <p14:creationId xmlns:p14="http://schemas.microsoft.com/office/powerpoint/2010/main" val="1198744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32</a:t>
            </a:fld>
            <a:endParaRPr lang="en-IN"/>
          </a:p>
        </p:txBody>
      </p:sp>
    </p:spTree>
    <p:extLst>
      <p:ext uri="{BB962C8B-B14F-4D97-AF65-F5344CB8AC3E}">
        <p14:creationId xmlns:p14="http://schemas.microsoft.com/office/powerpoint/2010/main" val="4050248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33</a:t>
            </a:fld>
            <a:endParaRPr lang="en-IN"/>
          </a:p>
        </p:txBody>
      </p:sp>
    </p:spTree>
    <p:extLst>
      <p:ext uri="{BB962C8B-B14F-4D97-AF65-F5344CB8AC3E}">
        <p14:creationId xmlns:p14="http://schemas.microsoft.com/office/powerpoint/2010/main" val="38815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34</a:t>
            </a:fld>
            <a:endParaRPr lang="en-IN"/>
          </a:p>
        </p:txBody>
      </p:sp>
    </p:spTree>
    <p:extLst>
      <p:ext uri="{BB962C8B-B14F-4D97-AF65-F5344CB8AC3E}">
        <p14:creationId xmlns:p14="http://schemas.microsoft.com/office/powerpoint/2010/main" val="775351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35</a:t>
            </a:fld>
            <a:endParaRPr lang="en-IN"/>
          </a:p>
        </p:txBody>
      </p:sp>
    </p:spTree>
    <p:extLst>
      <p:ext uri="{BB962C8B-B14F-4D97-AF65-F5344CB8AC3E}">
        <p14:creationId xmlns:p14="http://schemas.microsoft.com/office/powerpoint/2010/main" val="2364234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36</a:t>
            </a:fld>
            <a:endParaRPr lang="en-IN"/>
          </a:p>
        </p:txBody>
      </p:sp>
    </p:spTree>
    <p:extLst>
      <p:ext uri="{BB962C8B-B14F-4D97-AF65-F5344CB8AC3E}">
        <p14:creationId xmlns:p14="http://schemas.microsoft.com/office/powerpoint/2010/main" val="1539131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37</a:t>
            </a:fld>
            <a:endParaRPr lang="en-IN"/>
          </a:p>
        </p:txBody>
      </p:sp>
    </p:spTree>
    <p:extLst>
      <p:ext uri="{BB962C8B-B14F-4D97-AF65-F5344CB8AC3E}">
        <p14:creationId xmlns:p14="http://schemas.microsoft.com/office/powerpoint/2010/main" val="1240227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38</a:t>
            </a:fld>
            <a:endParaRPr lang="en-IN"/>
          </a:p>
        </p:txBody>
      </p:sp>
    </p:spTree>
    <p:extLst>
      <p:ext uri="{BB962C8B-B14F-4D97-AF65-F5344CB8AC3E}">
        <p14:creationId xmlns:p14="http://schemas.microsoft.com/office/powerpoint/2010/main" val="2894362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39</a:t>
            </a:fld>
            <a:endParaRPr lang="en-IN"/>
          </a:p>
        </p:txBody>
      </p:sp>
    </p:spTree>
    <p:extLst>
      <p:ext uri="{BB962C8B-B14F-4D97-AF65-F5344CB8AC3E}">
        <p14:creationId xmlns:p14="http://schemas.microsoft.com/office/powerpoint/2010/main" val="2540935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a:t>
            </a:fld>
            <a:endParaRPr lang="en-IN"/>
          </a:p>
        </p:txBody>
      </p:sp>
    </p:spTree>
    <p:extLst>
      <p:ext uri="{BB962C8B-B14F-4D97-AF65-F5344CB8AC3E}">
        <p14:creationId xmlns:p14="http://schemas.microsoft.com/office/powerpoint/2010/main" val="1310570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40</a:t>
            </a:fld>
            <a:endParaRPr lang="en-IN"/>
          </a:p>
        </p:txBody>
      </p:sp>
    </p:spTree>
    <p:extLst>
      <p:ext uri="{BB962C8B-B14F-4D97-AF65-F5344CB8AC3E}">
        <p14:creationId xmlns:p14="http://schemas.microsoft.com/office/powerpoint/2010/main" val="628567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41</a:t>
            </a:fld>
            <a:endParaRPr lang="en-IN"/>
          </a:p>
        </p:txBody>
      </p:sp>
    </p:spTree>
    <p:extLst>
      <p:ext uri="{BB962C8B-B14F-4D97-AF65-F5344CB8AC3E}">
        <p14:creationId xmlns:p14="http://schemas.microsoft.com/office/powerpoint/2010/main" val="1030817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42</a:t>
            </a:fld>
            <a:endParaRPr lang="en-IN"/>
          </a:p>
        </p:txBody>
      </p:sp>
    </p:spTree>
    <p:extLst>
      <p:ext uri="{BB962C8B-B14F-4D97-AF65-F5344CB8AC3E}">
        <p14:creationId xmlns:p14="http://schemas.microsoft.com/office/powerpoint/2010/main" val="1267973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43</a:t>
            </a:fld>
            <a:endParaRPr lang="en-IN"/>
          </a:p>
        </p:txBody>
      </p:sp>
    </p:spTree>
    <p:extLst>
      <p:ext uri="{BB962C8B-B14F-4D97-AF65-F5344CB8AC3E}">
        <p14:creationId xmlns:p14="http://schemas.microsoft.com/office/powerpoint/2010/main" val="1776051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44</a:t>
            </a:fld>
            <a:endParaRPr lang="en-IN"/>
          </a:p>
        </p:txBody>
      </p:sp>
    </p:spTree>
    <p:extLst>
      <p:ext uri="{BB962C8B-B14F-4D97-AF65-F5344CB8AC3E}">
        <p14:creationId xmlns:p14="http://schemas.microsoft.com/office/powerpoint/2010/main" val="3501086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45</a:t>
            </a:fld>
            <a:endParaRPr lang="en-IN"/>
          </a:p>
        </p:txBody>
      </p:sp>
    </p:spTree>
    <p:extLst>
      <p:ext uri="{BB962C8B-B14F-4D97-AF65-F5344CB8AC3E}">
        <p14:creationId xmlns:p14="http://schemas.microsoft.com/office/powerpoint/2010/main" val="3709570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46</a:t>
            </a:fld>
            <a:endParaRPr lang="en-IN"/>
          </a:p>
        </p:txBody>
      </p:sp>
    </p:spTree>
    <p:extLst>
      <p:ext uri="{BB962C8B-B14F-4D97-AF65-F5344CB8AC3E}">
        <p14:creationId xmlns:p14="http://schemas.microsoft.com/office/powerpoint/2010/main" val="4324549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47</a:t>
            </a:fld>
            <a:endParaRPr lang="en-IN"/>
          </a:p>
        </p:txBody>
      </p:sp>
    </p:spTree>
    <p:extLst>
      <p:ext uri="{BB962C8B-B14F-4D97-AF65-F5344CB8AC3E}">
        <p14:creationId xmlns:p14="http://schemas.microsoft.com/office/powerpoint/2010/main" val="427566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5</a:t>
            </a:fld>
            <a:endParaRPr lang="en-IN"/>
          </a:p>
        </p:txBody>
      </p:sp>
    </p:spTree>
    <p:extLst>
      <p:ext uri="{BB962C8B-B14F-4D97-AF65-F5344CB8AC3E}">
        <p14:creationId xmlns:p14="http://schemas.microsoft.com/office/powerpoint/2010/main" val="309009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6</a:t>
            </a:fld>
            <a:endParaRPr lang="en-IN"/>
          </a:p>
        </p:txBody>
      </p:sp>
    </p:spTree>
    <p:extLst>
      <p:ext uri="{BB962C8B-B14F-4D97-AF65-F5344CB8AC3E}">
        <p14:creationId xmlns:p14="http://schemas.microsoft.com/office/powerpoint/2010/main" val="4177012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7</a:t>
            </a:fld>
            <a:endParaRPr lang="en-IN"/>
          </a:p>
        </p:txBody>
      </p:sp>
    </p:spTree>
    <p:extLst>
      <p:ext uri="{BB962C8B-B14F-4D97-AF65-F5344CB8AC3E}">
        <p14:creationId xmlns:p14="http://schemas.microsoft.com/office/powerpoint/2010/main" val="105248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8</a:t>
            </a:fld>
            <a:endParaRPr lang="en-IN"/>
          </a:p>
        </p:txBody>
      </p:sp>
    </p:spTree>
    <p:extLst>
      <p:ext uri="{BB962C8B-B14F-4D97-AF65-F5344CB8AC3E}">
        <p14:creationId xmlns:p14="http://schemas.microsoft.com/office/powerpoint/2010/main" val="1896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0121F38-E85B-46EB-8310-3C77C7D4560F}" type="slidenum">
              <a:rPr lang="en-IN" smtClean="0"/>
              <a:t>9</a:t>
            </a:fld>
            <a:endParaRPr lang="en-IN"/>
          </a:p>
        </p:txBody>
      </p:sp>
    </p:spTree>
    <p:extLst>
      <p:ext uri="{BB962C8B-B14F-4D97-AF65-F5344CB8AC3E}">
        <p14:creationId xmlns:p14="http://schemas.microsoft.com/office/powerpoint/2010/main" val="322368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430887"/>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27699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77940"/>
            <a:ext cx="2103120" cy="276999"/>
          </a:xfrm>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a:xfrm>
            <a:off x="3108960" y="6377940"/>
            <a:ext cx="2926080" cy="276999"/>
          </a:xfrm>
        </p:spPr>
        <p:txBody>
          <a:bodyPr/>
          <a:lstStyle>
            <a:lvl1pPr>
              <a:defRPr/>
            </a:lvl1pPr>
          </a:lstStyle>
          <a:p>
            <a:pPr>
              <a:defRPr/>
            </a:pPr>
            <a:r>
              <a:rPr lang="en-US">
                <a:solidFill>
                  <a:prstClr val="black">
                    <a:tint val="75000"/>
                  </a:prstClr>
                </a:solidFill>
              </a:rPr>
              <a:t>By: Mohit Goel(Mr. Feb)</a:t>
            </a:r>
          </a:p>
        </p:txBody>
      </p:sp>
      <p:sp>
        <p:nvSpPr>
          <p:cNvPr id="6" name="Slide Number Placeholder 5"/>
          <p:cNvSpPr>
            <a:spLocks noGrp="1"/>
          </p:cNvSpPr>
          <p:nvPr>
            <p:ph type="sldNum" sz="quarter" idx="12"/>
          </p:nvPr>
        </p:nvSpPr>
        <p:spPr>
          <a:xfrm>
            <a:off x="6583680" y="6377940"/>
            <a:ext cx="2103120" cy="276999"/>
          </a:xfrm>
        </p:spPr>
        <p:txBody>
          <a:bodyPr/>
          <a:lstStyle>
            <a:lvl1pPr>
              <a:defRPr/>
            </a:lvl1pPr>
          </a:lstStyle>
          <a:p>
            <a:pPr>
              <a:defRPr/>
            </a:pPr>
            <a:fld id="{6E404869-DEBE-4677-B67D-DC3D9846ED26}" type="slidenum">
              <a:rPr lang="en-US"/>
              <a:pPr>
                <a:defRPr/>
              </a:pPr>
              <a:t>‹#›</a:t>
            </a:fld>
            <a:endParaRPr lang="en-US"/>
          </a:p>
        </p:txBody>
      </p:sp>
    </p:spTree>
    <p:extLst>
      <p:ext uri="{BB962C8B-B14F-4D97-AF65-F5344CB8AC3E}">
        <p14:creationId xmlns:p14="http://schemas.microsoft.com/office/powerpoint/2010/main" val="221879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9143999" cy="914399"/>
          </a:xfrm>
          <a:prstGeom prst="rect">
            <a:avLst/>
          </a:prstGeom>
        </p:spPr>
      </p:pic>
      <p:sp>
        <p:nvSpPr>
          <p:cNvPr id="2" name="Holder 2"/>
          <p:cNvSpPr>
            <a:spLocks noGrp="1"/>
          </p:cNvSpPr>
          <p:nvPr>
            <p:ph type="title"/>
          </p:nvPr>
        </p:nvSpPr>
        <p:spPr>
          <a:xfrm>
            <a:off x="47040" y="453898"/>
            <a:ext cx="902335" cy="452119"/>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3" name="Holder 3"/>
          <p:cNvSpPr>
            <a:spLocks noGrp="1"/>
          </p:cNvSpPr>
          <p:nvPr>
            <p:ph type="body" idx="1"/>
          </p:nvPr>
        </p:nvSpPr>
        <p:spPr>
          <a:xfrm>
            <a:off x="516890" y="2357882"/>
            <a:ext cx="7136765" cy="30092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hyperlink" Target="mailto:mohit.16907@lpu.co.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447800" y="2362200"/>
            <a:ext cx="5711444" cy="1009650"/>
          </a:xfrm>
          <a:prstGeom prst="rect">
            <a:avLst/>
          </a:prstGeom>
        </p:spPr>
      </p:pic>
      <p:sp>
        <p:nvSpPr>
          <p:cNvPr id="9" name="TextBox 8"/>
          <p:cNvSpPr txBox="1"/>
          <p:nvPr/>
        </p:nvSpPr>
        <p:spPr>
          <a:xfrm>
            <a:off x="4495800" y="4724400"/>
            <a:ext cx="3975768" cy="1569660"/>
          </a:xfrm>
          <a:prstGeom prst="rect">
            <a:avLst/>
          </a:prstGeom>
          <a:noFill/>
        </p:spPr>
        <p:txBody>
          <a:bodyPr wrap="none" rtlCol="0">
            <a:spAutoFit/>
          </a:bodyPr>
          <a:lstStyle/>
          <a:p>
            <a:r>
              <a:rPr lang="en-US" sz="2400" dirty="0">
                <a:latin typeface="Bahnschrift Light SemiCondensed" panose="020B0502040204020203" pitchFamily="34" charset="0"/>
              </a:rPr>
              <a:t>By: Mohit </a:t>
            </a:r>
            <a:r>
              <a:rPr lang="en-US" sz="2400" dirty="0" err="1">
                <a:latin typeface="Bahnschrift Light SemiCondensed" panose="020B0502040204020203" pitchFamily="34" charset="0"/>
              </a:rPr>
              <a:t>Goel</a:t>
            </a:r>
            <a:endParaRPr lang="en-US" sz="2400" dirty="0">
              <a:latin typeface="Bahnschrift Light SemiCondensed" panose="020B0502040204020203" pitchFamily="34" charset="0"/>
            </a:endParaRPr>
          </a:p>
          <a:p>
            <a:r>
              <a:rPr lang="en-US" sz="2400" dirty="0">
                <a:latin typeface="Bahnschrift Light SemiCondensed" panose="020B0502040204020203" pitchFamily="34" charset="0"/>
              </a:rPr>
              <a:t>Assistant Professor</a:t>
            </a:r>
          </a:p>
          <a:p>
            <a:r>
              <a:rPr lang="en-US" sz="2400" dirty="0">
                <a:latin typeface="Bahnschrift Light SemiCondensed" panose="020B0502040204020203" pitchFamily="34" charset="0"/>
              </a:rPr>
              <a:t>Email id- </a:t>
            </a:r>
            <a:r>
              <a:rPr lang="en-US" sz="2400" dirty="0">
                <a:latin typeface="Bahnschrift Light SemiCondensed" panose="020B0502040204020203" pitchFamily="34" charset="0"/>
                <a:hlinkClick r:id="rId4"/>
              </a:rPr>
              <a:t>mohit.16907@lpu.co.in</a:t>
            </a:r>
            <a:endParaRPr lang="en-US" sz="2400" dirty="0">
              <a:latin typeface="Bahnschrift Light SemiCondensed" panose="020B0502040204020203" pitchFamily="34" charset="0"/>
            </a:endParaRPr>
          </a:p>
          <a:p>
            <a:r>
              <a:rPr lang="en-US" sz="2400" dirty="0">
                <a:latin typeface="Bahnschrift Light SemiCondensed" panose="020B0502040204020203" pitchFamily="34" charset="0"/>
              </a:rPr>
              <a:t>Block-36, Room No.-203</a:t>
            </a:r>
            <a:endParaRPr lang="en-IN" sz="2400" dirty="0">
              <a:latin typeface="Bahnschrift Light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65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FFE57-C76B-721E-492D-98ECE2A308D6}"/>
              </a:ext>
            </a:extLst>
          </p:cNvPr>
          <p:cNvSpPr txBox="1"/>
          <p:nvPr/>
        </p:nvSpPr>
        <p:spPr>
          <a:xfrm>
            <a:off x="2286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1</a:t>
            </a:r>
          </a:p>
        </p:txBody>
      </p:sp>
      <p:sp>
        <p:nvSpPr>
          <p:cNvPr id="4" name="TextBox 3">
            <a:extLst>
              <a:ext uri="{FF2B5EF4-FFF2-40B4-BE49-F238E27FC236}">
                <a16:creationId xmlns:a16="http://schemas.microsoft.com/office/drawing/2014/main" id="{626D37D7-FDBC-5807-6C47-5B521BA44D38}"/>
              </a:ext>
            </a:extLst>
          </p:cNvPr>
          <p:cNvSpPr txBox="1"/>
          <p:nvPr/>
        </p:nvSpPr>
        <p:spPr>
          <a:xfrm>
            <a:off x="304800" y="914400"/>
            <a:ext cx="8305800" cy="3848361"/>
          </a:xfrm>
          <a:prstGeom prst="rect">
            <a:avLst/>
          </a:prstGeom>
          <a:noFill/>
        </p:spPr>
        <p:txBody>
          <a:bodyPr wrap="square">
            <a:spAutoFit/>
          </a:bodyPr>
          <a:lstStyle/>
          <a:p>
            <a:pPr>
              <a:lnSpc>
                <a:spcPct val="114000"/>
              </a:lnSpc>
            </a:pPr>
            <a:r>
              <a:rPr lang="en-IN" sz="2400" b="1" i="1" u="none" strike="noStrike" baseline="0" dirty="0">
                <a:solidFill>
                  <a:srgbClr val="0F0F0F"/>
                </a:solidFill>
                <a:latin typeface="Times New Roman" panose="02020603050405020304" pitchFamily="18" charset="0"/>
                <a:cs typeface="Times New Roman" panose="02020603050405020304" pitchFamily="18" charset="0"/>
              </a:rPr>
              <a:t>The Algorithm</a:t>
            </a:r>
          </a:p>
          <a:p>
            <a:pPr>
              <a:lnSpc>
                <a:spcPct val="114000"/>
              </a:lnSpc>
            </a:pPr>
            <a:r>
              <a:rPr lang="en-US" sz="2400" b="0" i="0" u="none" strike="noStrike" baseline="0" dirty="0">
                <a:solidFill>
                  <a:srgbClr val="0F0F0F"/>
                </a:solidFill>
                <a:latin typeface="Times New Roman" panose="02020603050405020304" pitchFamily="18" charset="0"/>
                <a:cs typeface="Times New Roman" panose="02020603050405020304" pitchFamily="18" charset="0"/>
              </a:rPr>
              <a:t>To make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 move,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do the following:</a:t>
            </a:r>
          </a:p>
          <a:p>
            <a:pPr marL="457200" indent="-457200" algn="just">
              <a:lnSpc>
                <a:spcPct val="114000"/>
              </a:lnSpc>
              <a:buFont typeface="+mj-lt"/>
              <a:buAutoNum type="arabicPeriod"/>
            </a:pPr>
            <a:r>
              <a:rPr lang="en-US" sz="2400" b="0" i="0" u="none" strike="noStrike" baseline="0" dirty="0">
                <a:solidFill>
                  <a:srgbClr val="0F0F0F"/>
                </a:solidFill>
                <a:latin typeface="Times New Roman" panose="02020603050405020304" pitchFamily="18" charset="0"/>
                <a:cs typeface="Times New Roman" panose="02020603050405020304" pitchFamily="18" charset="0"/>
              </a:rPr>
              <a:t>View the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vector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Board as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ternary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(base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three) number. </a:t>
            </a:r>
          </a:p>
          <a:p>
            <a:pPr marL="457200" indent="-457200" algn="just">
              <a:lnSpc>
                <a:spcPct val="114000"/>
              </a:lnSpc>
              <a:buFont typeface="+mj-lt"/>
              <a:buAutoNum type="arabicPeriod"/>
            </a:pPr>
            <a:r>
              <a:rPr lang="en-US" sz="2400" b="0" i="0" u="none" strike="noStrike" baseline="0" dirty="0">
                <a:solidFill>
                  <a:srgbClr val="212121"/>
                </a:solidFill>
                <a:latin typeface="Times New Roman" panose="02020603050405020304" pitchFamily="18" charset="0"/>
                <a:cs typeface="Times New Roman" panose="02020603050405020304" pitchFamily="18" charset="0"/>
              </a:rPr>
              <a:t>Convert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it to a decimal number.</a:t>
            </a:r>
          </a:p>
          <a:p>
            <a:pPr marL="457200" indent="-457200" algn="just">
              <a:lnSpc>
                <a:spcPct val="114000"/>
              </a:lnSpc>
              <a:buFont typeface="+mj-lt"/>
              <a:buAutoNum type="arabicPeriod"/>
            </a:pPr>
            <a:r>
              <a:rPr lang="en-US" sz="2400" b="0" i="0" u="none" strike="noStrike" baseline="0" dirty="0">
                <a:solidFill>
                  <a:srgbClr val="212121"/>
                </a:solidFill>
                <a:latin typeface="Times New Roman" panose="02020603050405020304" pitchFamily="18" charset="0"/>
                <a:cs typeface="Times New Roman" panose="02020603050405020304" pitchFamily="18" charset="0"/>
              </a:rPr>
              <a:t>Use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 number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computed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in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step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1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as an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index into </a:t>
            </a:r>
            <a:r>
              <a:rPr lang="en-US" sz="2400" b="0" i="0" u="none" strike="noStrike" baseline="0" dirty="0" err="1">
                <a:solidFill>
                  <a:srgbClr val="0F0F0F"/>
                </a:solidFill>
                <a:latin typeface="Times New Roman" panose="02020603050405020304" pitchFamily="18" charset="0"/>
                <a:cs typeface="Times New Roman" panose="02020603050405020304" pitchFamily="18" charset="0"/>
              </a:rPr>
              <a:t>Movetable</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and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access the vector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stored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there.</a:t>
            </a:r>
            <a:endParaRPr lang="en-US" sz="2400" b="0" i="0" u="none" strike="noStrike" baseline="0" dirty="0">
              <a:solidFill>
                <a:srgbClr val="212121"/>
              </a:solidFill>
              <a:latin typeface="Times New Roman" panose="02020603050405020304" pitchFamily="18" charset="0"/>
              <a:cs typeface="Times New Roman" panose="02020603050405020304" pitchFamily="18" charset="0"/>
            </a:endParaRPr>
          </a:p>
          <a:p>
            <a:pPr marL="457200" marR="1170" indent="-457200" algn="just">
              <a:lnSpc>
                <a:spcPct val="114000"/>
              </a:lnSpc>
              <a:buFont typeface="+mj-lt"/>
              <a:buAutoNum type="arabicPeriod"/>
            </a:pP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vector selected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in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step 2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represents the way the board will look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after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 move that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should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be made. So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set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Board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equal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to that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vector.</a:t>
            </a:r>
            <a:endParaRPr lang="en-US" sz="2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4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1DD4D-22F4-E672-888E-D4809D7A04BA}"/>
              </a:ext>
            </a:extLst>
          </p:cNvPr>
          <p:cNvPicPr>
            <a:picLocks noChangeAspect="1"/>
          </p:cNvPicPr>
          <p:nvPr/>
        </p:nvPicPr>
        <p:blipFill>
          <a:blip r:embed="rId3"/>
          <a:stretch>
            <a:fillRect/>
          </a:stretch>
        </p:blipFill>
        <p:spPr>
          <a:xfrm>
            <a:off x="381000" y="2516717"/>
            <a:ext cx="8524374" cy="2971800"/>
          </a:xfrm>
          <a:prstGeom prst="rect">
            <a:avLst/>
          </a:prstGeom>
        </p:spPr>
      </p:pic>
      <p:sp>
        <p:nvSpPr>
          <p:cNvPr id="7" name="TextBox 6">
            <a:extLst>
              <a:ext uri="{FF2B5EF4-FFF2-40B4-BE49-F238E27FC236}">
                <a16:creationId xmlns:a16="http://schemas.microsoft.com/office/drawing/2014/main" id="{55CD0838-73FE-00C1-EAAB-84934F8A644B}"/>
              </a:ext>
            </a:extLst>
          </p:cNvPr>
          <p:cNvSpPr txBox="1"/>
          <p:nvPr/>
        </p:nvSpPr>
        <p:spPr>
          <a:xfrm>
            <a:off x="228600" y="914400"/>
            <a:ext cx="8524374" cy="1569660"/>
          </a:xfrm>
          <a:prstGeom prst="rect">
            <a:avLst/>
          </a:prstGeom>
          <a:noFill/>
        </p:spPr>
        <p:txBody>
          <a:bodyPr wrap="square">
            <a:spAutoFit/>
          </a:bodyPr>
          <a:lstStyle/>
          <a:p>
            <a:pPr marR="1170" algn="just"/>
            <a:r>
              <a:rPr lang="en-IN" sz="2400" b="1" i="1" u="none" strike="noStrike" baseline="0" dirty="0">
                <a:solidFill>
                  <a:srgbClr val="0F0F0F"/>
                </a:solidFill>
                <a:latin typeface="Times New Roman" panose="02020603050405020304" pitchFamily="18" charset="0"/>
                <a:cs typeface="Times New Roman" panose="02020603050405020304" pitchFamily="18" charset="0"/>
              </a:rPr>
              <a:t>Comments</a:t>
            </a:r>
          </a:p>
          <a:p>
            <a:pPr lvl="2" algn="just"/>
            <a:r>
              <a:rPr lang="en-US" sz="2400" b="0" i="0" u="none" strike="noStrike" baseline="0" dirty="0">
                <a:solidFill>
                  <a:srgbClr val="0F0F0F"/>
                </a:solidFill>
                <a:latin typeface="Times New Roman" panose="02020603050405020304" pitchFamily="18" charset="0"/>
                <a:cs typeface="Times New Roman" panose="02020603050405020304" pitchFamily="18" charset="0"/>
              </a:rPr>
              <a:t>This program is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very efficient in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terms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of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time. And,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in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theory</a:t>
            </a:r>
            <a:r>
              <a:rPr lang="en-US" sz="2400" b="0" i="0" u="none" strike="noStrike" baseline="0" dirty="0">
                <a:solidFill>
                  <a:srgbClr val="424242"/>
                </a:solidFill>
                <a:latin typeface="Times New Roman" panose="02020603050405020304" pitchFamily="18" charset="0"/>
                <a:cs typeface="Times New Roman" panose="02020603050405020304" pitchFamily="18" charset="0"/>
              </a:rPr>
              <a: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it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could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play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an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optimal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game of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tic-tac-toe. But it has </a:t>
            </a:r>
            <a:r>
              <a:rPr lang="en-US" sz="2400" b="0" i="0" u="none" strike="noStrike" baseline="0" dirty="0">
                <a:solidFill>
                  <a:srgbClr val="212121"/>
                </a:solidFill>
                <a:latin typeface="Times New Roman" panose="02020603050405020304" pitchFamily="18" charset="0"/>
                <a:cs typeface="Times New Roman" panose="02020603050405020304" pitchFamily="18" charset="0"/>
              </a:rPr>
              <a:t>several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disadvantages:</a:t>
            </a:r>
          </a:p>
        </p:txBody>
      </p:sp>
      <p:sp>
        <p:nvSpPr>
          <p:cNvPr id="8" name="TextBox 7">
            <a:extLst>
              <a:ext uri="{FF2B5EF4-FFF2-40B4-BE49-F238E27FC236}">
                <a16:creationId xmlns:a16="http://schemas.microsoft.com/office/drawing/2014/main" id="{100EC7CB-0FA5-2CE4-2BCB-A5649E10D7FC}"/>
              </a:ext>
            </a:extLst>
          </p:cNvPr>
          <p:cNvSpPr txBox="1"/>
          <p:nvPr/>
        </p:nvSpPr>
        <p:spPr>
          <a:xfrm>
            <a:off x="2286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1</a:t>
            </a:r>
          </a:p>
        </p:txBody>
      </p:sp>
    </p:spTree>
    <p:extLst>
      <p:ext uri="{BB962C8B-B14F-4D97-AF65-F5344CB8AC3E}">
        <p14:creationId xmlns:p14="http://schemas.microsoft.com/office/powerpoint/2010/main" val="345631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0EC7CB-0FA5-2CE4-2BCB-A5649E10D7FC}"/>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2</a:t>
            </a:r>
          </a:p>
        </p:txBody>
      </p:sp>
      <p:pic>
        <p:nvPicPr>
          <p:cNvPr id="3" name="Picture 2">
            <a:extLst>
              <a:ext uri="{FF2B5EF4-FFF2-40B4-BE49-F238E27FC236}">
                <a16:creationId xmlns:a16="http://schemas.microsoft.com/office/drawing/2014/main" id="{6355D24C-906B-08E7-059C-EE2C3E5F0580}"/>
              </a:ext>
            </a:extLst>
          </p:cNvPr>
          <p:cNvPicPr>
            <a:picLocks noChangeAspect="1"/>
          </p:cNvPicPr>
          <p:nvPr/>
        </p:nvPicPr>
        <p:blipFill>
          <a:blip r:embed="rId3"/>
          <a:stretch>
            <a:fillRect/>
          </a:stretch>
        </p:blipFill>
        <p:spPr>
          <a:xfrm>
            <a:off x="152400" y="1143000"/>
            <a:ext cx="8534396" cy="2286000"/>
          </a:xfrm>
          <a:prstGeom prst="rect">
            <a:avLst/>
          </a:prstGeom>
        </p:spPr>
      </p:pic>
    </p:spTree>
    <p:extLst>
      <p:ext uri="{BB962C8B-B14F-4D97-AF65-F5344CB8AC3E}">
        <p14:creationId xmlns:p14="http://schemas.microsoft.com/office/powerpoint/2010/main" val="129289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0EC7CB-0FA5-2CE4-2BCB-A5649E10D7FC}"/>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2</a:t>
            </a:r>
          </a:p>
        </p:txBody>
      </p:sp>
    </p:spTree>
    <p:extLst>
      <p:ext uri="{BB962C8B-B14F-4D97-AF65-F5344CB8AC3E}">
        <p14:creationId xmlns:p14="http://schemas.microsoft.com/office/powerpoint/2010/main" val="4106715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0EC7CB-0FA5-2CE4-2BCB-A5649E10D7FC}"/>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2</a:t>
            </a:r>
          </a:p>
        </p:txBody>
      </p:sp>
      <p:pic>
        <p:nvPicPr>
          <p:cNvPr id="4" name="Picture 3">
            <a:extLst>
              <a:ext uri="{FF2B5EF4-FFF2-40B4-BE49-F238E27FC236}">
                <a16:creationId xmlns:a16="http://schemas.microsoft.com/office/drawing/2014/main" id="{494BB08D-265A-239B-19F2-0C520F9FDB12}"/>
              </a:ext>
            </a:extLst>
          </p:cNvPr>
          <p:cNvPicPr>
            <a:picLocks noChangeAspect="1"/>
          </p:cNvPicPr>
          <p:nvPr/>
        </p:nvPicPr>
        <p:blipFill>
          <a:blip r:embed="rId3"/>
          <a:stretch>
            <a:fillRect/>
          </a:stretch>
        </p:blipFill>
        <p:spPr>
          <a:xfrm>
            <a:off x="293914" y="1143000"/>
            <a:ext cx="8697559" cy="4114800"/>
          </a:xfrm>
          <a:prstGeom prst="rect">
            <a:avLst/>
          </a:prstGeom>
        </p:spPr>
      </p:pic>
    </p:spTree>
    <p:extLst>
      <p:ext uri="{BB962C8B-B14F-4D97-AF65-F5344CB8AC3E}">
        <p14:creationId xmlns:p14="http://schemas.microsoft.com/office/powerpoint/2010/main" val="229511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0EC7CB-0FA5-2CE4-2BCB-A5649E10D7FC}"/>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2</a:t>
            </a:r>
          </a:p>
        </p:txBody>
      </p:sp>
    </p:spTree>
    <p:extLst>
      <p:ext uri="{BB962C8B-B14F-4D97-AF65-F5344CB8AC3E}">
        <p14:creationId xmlns:p14="http://schemas.microsoft.com/office/powerpoint/2010/main" val="92299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0EC7CB-0FA5-2CE4-2BCB-A5649E10D7FC}"/>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2</a:t>
            </a:r>
          </a:p>
        </p:txBody>
      </p:sp>
      <p:pic>
        <p:nvPicPr>
          <p:cNvPr id="3" name="Picture 2">
            <a:extLst>
              <a:ext uri="{FF2B5EF4-FFF2-40B4-BE49-F238E27FC236}">
                <a16:creationId xmlns:a16="http://schemas.microsoft.com/office/drawing/2014/main" id="{24F2AC92-1404-FF53-226A-954FA79DEB57}"/>
              </a:ext>
            </a:extLst>
          </p:cNvPr>
          <p:cNvPicPr>
            <a:picLocks noChangeAspect="1"/>
          </p:cNvPicPr>
          <p:nvPr/>
        </p:nvPicPr>
        <p:blipFill>
          <a:blip r:embed="rId3"/>
          <a:stretch>
            <a:fillRect/>
          </a:stretch>
        </p:blipFill>
        <p:spPr>
          <a:xfrm>
            <a:off x="304800" y="904220"/>
            <a:ext cx="8506114" cy="2677180"/>
          </a:xfrm>
          <a:prstGeom prst="rect">
            <a:avLst/>
          </a:prstGeom>
        </p:spPr>
      </p:pic>
    </p:spTree>
    <p:extLst>
      <p:ext uri="{BB962C8B-B14F-4D97-AF65-F5344CB8AC3E}">
        <p14:creationId xmlns:p14="http://schemas.microsoft.com/office/powerpoint/2010/main" val="73826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41B50B-4CFA-094F-6107-BAFFFBAEA225}"/>
              </a:ext>
            </a:extLst>
          </p:cNvPr>
          <p:cNvSpPr txBox="1"/>
          <p:nvPr/>
        </p:nvSpPr>
        <p:spPr>
          <a:xfrm>
            <a:off x="76200" y="610136"/>
            <a:ext cx="8763000" cy="6247864"/>
          </a:xfrm>
          <a:prstGeom prst="rect">
            <a:avLst/>
          </a:prstGeom>
          <a:noFill/>
        </p:spPr>
        <p:txBody>
          <a:bodyPr wrap="square">
            <a:spAutoFit/>
          </a:bodyPr>
          <a:lstStyle/>
          <a:p>
            <a:pPr marR="980" algn="just"/>
            <a:r>
              <a:rPr lang="en-US" sz="2000" b="0" i="0" u="none" strike="noStrike" baseline="0" dirty="0">
                <a:solidFill>
                  <a:srgbClr val="0F0F0F"/>
                </a:solidFill>
                <a:latin typeface="Times New Roman" panose="02020603050405020304" pitchFamily="18" charset="0"/>
              </a:rPr>
              <a:t>This program is identical to Program 2 except for one </a:t>
            </a:r>
          </a:p>
          <a:p>
            <a:pPr marR="980" algn="just"/>
            <a:r>
              <a:rPr lang="en-US" sz="2000" b="0" i="0" u="none" strike="noStrike" baseline="0" dirty="0">
                <a:solidFill>
                  <a:srgbClr val="0F0F0F"/>
                </a:solidFill>
                <a:latin typeface="Times New Roman" panose="02020603050405020304" pitchFamily="18" charset="0"/>
              </a:rPr>
              <a:t>change in the representation of the board. We again represent the board as a nine-element vector, but this time we assign board positions to vector elements as follows:</a:t>
            </a:r>
          </a:p>
          <a:p>
            <a:pPr marR="980" algn="just"/>
            <a:r>
              <a:rPr lang="en-US" sz="2000" dirty="0">
                <a:solidFill>
                  <a:srgbClr val="0F0F0F"/>
                </a:solidFill>
                <a:latin typeface="Times New Roman" panose="02020603050405020304" pitchFamily="18" charset="0"/>
              </a:rPr>
              <a:t>			8	3	4</a:t>
            </a:r>
          </a:p>
          <a:p>
            <a:pPr marR="980" algn="just"/>
            <a:r>
              <a:rPr lang="en-US" sz="2000" b="0" i="0" u="none" strike="noStrike" baseline="0" dirty="0">
                <a:solidFill>
                  <a:srgbClr val="0F0F0F"/>
                </a:solidFill>
                <a:latin typeface="Times New Roman" panose="02020603050405020304" pitchFamily="18" charset="0"/>
              </a:rPr>
              <a:t>			1	</a:t>
            </a:r>
            <a:r>
              <a:rPr lang="en-US" sz="2000" dirty="0">
                <a:solidFill>
                  <a:srgbClr val="0F0F0F"/>
                </a:solidFill>
                <a:latin typeface="Times New Roman" panose="02020603050405020304" pitchFamily="18" charset="0"/>
              </a:rPr>
              <a:t>5	9</a:t>
            </a:r>
          </a:p>
          <a:p>
            <a:pPr marR="980" algn="just"/>
            <a:r>
              <a:rPr lang="en-US" sz="2000" b="0" i="0" u="none" strike="noStrike" baseline="0" dirty="0">
                <a:solidFill>
                  <a:srgbClr val="0F0F0F"/>
                </a:solidFill>
                <a:latin typeface="Times New Roman" panose="02020603050405020304" pitchFamily="18" charset="0"/>
              </a:rPr>
              <a:t>			6	7	2	</a:t>
            </a:r>
            <a:endParaRPr lang="en-IN" sz="2000" b="0" i="0" u="none" strike="noStrike" baseline="0" dirty="0">
              <a:latin typeface="Arial" panose="020B0604020202020204" pitchFamily="34" charset="0"/>
            </a:endParaRPr>
          </a:p>
          <a:p>
            <a:pPr marR="1080" algn="just"/>
            <a:r>
              <a:rPr lang="en-US" sz="2000" b="0" i="0" u="none" strike="noStrike" baseline="0" dirty="0">
                <a:solidFill>
                  <a:srgbClr val="0F0F0F"/>
                </a:solidFill>
                <a:latin typeface="Times New Roman" panose="02020603050405020304" pitchFamily="18" charset="0"/>
              </a:rPr>
              <a:t>Notice that this numbering of the board produces a magic square: all the rows, columns, and diagonals sum up to 15. This means that we can simplify the process of checking for a possible win. In addition to marking the board as moves are made, we keep a list, for each player, of the squares in which he or she has played. To check for a possible win for one player, we consider each pair of squares owned by that player and compute the difference between 15 and the sum of the two squares. If the difference is not positive or if it is greater than 9, then the original two squares were not collinear and so can be ignored. Otherwise, if the square representing the difference is blank, a move there will produce a win. Since no player can have more than four squares at a time, there will be many fewer squares examined using this scheme than there were using the more straightforward approach of Program 2. This shows how the choice of representation can have a major impact on the efficiency of a problem-solving program.</a:t>
            </a:r>
          </a:p>
        </p:txBody>
      </p:sp>
      <p:sp>
        <p:nvSpPr>
          <p:cNvPr id="5" name="TextBox 4">
            <a:extLst>
              <a:ext uri="{FF2B5EF4-FFF2-40B4-BE49-F238E27FC236}">
                <a16:creationId xmlns:a16="http://schemas.microsoft.com/office/drawing/2014/main" id="{9F3404B4-B5F8-5537-9CFD-08C1C0B40AC0}"/>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a:t>
            </a:r>
            <a:r>
              <a:rPr lang="en-IN" sz="2800" b="1" dirty="0">
                <a:solidFill>
                  <a:schemeClr val="accent1"/>
                </a:solidFill>
                <a:latin typeface="Times New Roman" panose="02020603050405020304" pitchFamily="18" charset="0"/>
                <a:cs typeface="Times New Roman" panose="02020603050405020304" pitchFamily="18" charset="0"/>
              </a:rPr>
              <a:t>3</a:t>
            </a:r>
            <a:endParaRPr lang="en-IN" sz="2800" b="1" i="0" u="none" strike="noStrike" baseline="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41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3404B4-B5F8-5537-9CFD-08C1C0B40AC0}"/>
              </a:ext>
            </a:extLst>
          </p:cNvPr>
          <p:cNvSpPr txBox="1"/>
          <p:nvPr/>
        </p:nvSpPr>
        <p:spPr>
          <a:xfrm>
            <a:off x="3048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a:t>
            </a:r>
            <a:r>
              <a:rPr lang="en-IN" sz="2800" b="1" dirty="0">
                <a:solidFill>
                  <a:schemeClr val="accent1"/>
                </a:solidFill>
                <a:latin typeface="Times New Roman" panose="02020603050405020304" pitchFamily="18" charset="0"/>
                <a:cs typeface="Times New Roman" panose="02020603050405020304" pitchFamily="18" charset="0"/>
              </a:rPr>
              <a:t>3</a:t>
            </a:r>
            <a:endParaRPr lang="en-IN" sz="2800" b="1" i="0" u="none" strike="noStrike" baseline="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51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7FE7F-240D-85F9-6441-73EC021F92C9}"/>
              </a:ext>
            </a:extLst>
          </p:cNvPr>
          <p:cNvSpPr txBox="1"/>
          <p:nvPr/>
        </p:nvSpPr>
        <p:spPr>
          <a:xfrm>
            <a:off x="533400" y="1208314"/>
            <a:ext cx="7467600" cy="4965911"/>
          </a:xfrm>
          <a:prstGeom prst="rect">
            <a:avLst/>
          </a:prstGeom>
          <a:noFill/>
        </p:spPr>
        <p:txBody>
          <a:bodyPr wrap="square">
            <a:spAutoFit/>
          </a:bodyPr>
          <a:lstStyle/>
          <a:p>
            <a:pPr>
              <a:lnSpc>
                <a:spcPct val="114000"/>
              </a:lnSpc>
            </a:pPr>
            <a:r>
              <a:rPr lang="en-IN" sz="2800" b="1"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Mundane Tasks</a:t>
            </a:r>
          </a:p>
          <a:p>
            <a:pPr>
              <a:lnSpc>
                <a:spcPct val="114000"/>
              </a:lnSpc>
            </a:pP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Perception</a:t>
            </a:r>
          </a:p>
          <a:p>
            <a:pPr lvl="2">
              <a:lnSpc>
                <a:spcPct val="114000"/>
              </a:lnSpc>
            </a:pP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Vision</a:t>
            </a:r>
            <a:endPar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14000"/>
              </a:lnSpc>
            </a:pPr>
            <a:r>
              <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rPr>
              <a:t>	Speech</a:t>
            </a:r>
            <a:endParaRPr lang="en-IN" sz="2800" dirty="0">
              <a:solidFill>
                <a:srgbClr val="080808"/>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14000"/>
              </a:lnSpc>
            </a:pP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Natural language</a:t>
            </a:r>
          </a:p>
          <a:p>
            <a:pPr>
              <a:lnSpc>
                <a:spcPct val="114000"/>
              </a:lnSpc>
            </a:pPr>
            <a:r>
              <a:rPr lang="en-IN" sz="280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	</a:t>
            </a:r>
            <a:r>
              <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rPr>
              <a:t>Understanding</a:t>
            </a:r>
            <a:endPar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14000"/>
              </a:lnSpc>
            </a:pPr>
            <a:r>
              <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rPr>
              <a:t>	Generation</a:t>
            </a:r>
            <a:endPar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endParaRPr>
          </a:p>
          <a:p>
            <a:pPr lvl="2">
              <a:lnSpc>
                <a:spcPct val="114000"/>
              </a:lnSpc>
            </a:pP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Translation</a:t>
            </a:r>
            <a:endPar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14000"/>
              </a:lnSpc>
            </a:pPr>
            <a:r>
              <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rPr>
              <a:t>Common sense </a:t>
            </a: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reasoning</a:t>
            </a:r>
          </a:p>
          <a:p>
            <a:pPr>
              <a:lnSpc>
                <a:spcPct val="114000"/>
              </a:lnSpc>
            </a:pPr>
            <a:r>
              <a:rPr lang="en-IN" sz="2800" b="0" i="0" u="none" strike="noStrike" baseline="0" dirty="0">
                <a:solidFill>
                  <a:srgbClr val="080808"/>
                </a:solidFill>
                <a:latin typeface="Times New Roman" panose="02020603050405020304" pitchFamily="18" charset="0"/>
                <a:ea typeface="Tahoma" panose="020B0604030504040204" pitchFamily="34" charset="0"/>
                <a:cs typeface="Times New Roman" panose="02020603050405020304" pitchFamily="18" charset="0"/>
              </a:rPr>
              <a:t>Robot </a:t>
            </a:r>
            <a:r>
              <a:rPr lang="en-IN" sz="2800" b="0" i="0" u="none" strike="noStrike" baseline="0" dirty="0">
                <a:solidFill>
                  <a:srgbClr val="181818"/>
                </a:solidFill>
                <a:latin typeface="Times New Roman" panose="02020603050405020304" pitchFamily="18" charset="0"/>
                <a:ea typeface="Tahoma" panose="020B0604030504040204" pitchFamily="34" charset="0"/>
                <a:cs typeface="Times New Roman" panose="02020603050405020304" pitchFamily="18" charset="0"/>
              </a:rPr>
              <a:t>control</a:t>
            </a:r>
          </a:p>
        </p:txBody>
      </p:sp>
      <p:sp>
        <p:nvSpPr>
          <p:cNvPr id="5" name="TextBox 4">
            <a:extLst>
              <a:ext uri="{FF2B5EF4-FFF2-40B4-BE49-F238E27FC236}">
                <a16:creationId xmlns:a16="http://schemas.microsoft.com/office/drawing/2014/main" id="{DB5E060F-E88E-924F-91D3-72E45E99A091}"/>
              </a:ext>
            </a:extLst>
          </p:cNvPr>
          <p:cNvSpPr txBox="1"/>
          <p:nvPr/>
        </p:nvSpPr>
        <p:spPr>
          <a:xfrm>
            <a:off x="685800" y="0"/>
            <a:ext cx="6553200" cy="830997"/>
          </a:xfrm>
          <a:prstGeom prst="rect">
            <a:avLst/>
          </a:prstGeom>
          <a:noFill/>
        </p:spPr>
        <p:txBody>
          <a:bodyPr wrap="square">
            <a:spAutoFit/>
          </a:bodyPr>
          <a:lstStyle/>
          <a:p>
            <a:pPr algn="ctr"/>
            <a:r>
              <a:rPr lang="en-US" sz="2400" b="1" i="1" u="none" strike="noStrike" baseline="0" dirty="0">
                <a:solidFill>
                  <a:schemeClr val="accent1"/>
                </a:solidFill>
                <a:latin typeface="Times New Roman" panose="02020603050405020304" pitchFamily="18" charset="0"/>
              </a:rPr>
              <a:t>Task Domains of Artificial Intelligence/ Applications of AI</a:t>
            </a:r>
          </a:p>
        </p:txBody>
      </p:sp>
    </p:spTree>
    <p:extLst>
      <p:ext uri="{BB962C8B-B14F-4D97-AF65-F5344CB8AC3E}">
        <p14:creationId xmlns:p14="http://schemas.microsoft.com/office/powerpoint/2010/main" val="219246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933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1286A-DD46-4C04-A179-DD331152847E}"/>
              </a:ext>
            </a:extLst>
          </p:cNvPr>
          <p:cNvSpPr>
            <a:spLocks noGrp="1"/>
          </p:cNvSpPr>
          <p:nvPr>
            <p:ph type="title"/>
          </p:nvPr>
        </p:nvSpPr>
        <p:spPr>
          <a:xfrm>
            <a:off x="628650" y="1131094"/>
            <a:ext cx="7886700" cy="4596330"/>
          </a:xfrm>
        </p:spPr>
        <p:txBody>
          <a:bodyPr>
            <a:normAutofit/>
          </a:bodyPr>
          <a:lstStyle/>
          <a:p>
            <a:pPr algn="ctr"/>
            <a:br>
              <a:rPr lang="en-IN" sz="4500" b="1" dirty="0"/>
            </a:br>
            <a:br>
              <a:rPr lang="en-IN" sz="4500" b="1" i="1" dirty="0">
                <a:solidFill>
                  <a:schemeClr val="accent1"/>
                </a:solidFill>
                <a:latin typeface="Times New Roman" panose="02020603050405020304" pitchFamily="18" charset="0"/>
                <a:cs typeface="Times New Roman" panose="02020603050405020304" pitchFamily="18" charset="0"/>
              </a:rPr>
            </a:br>
            <a:r>
              <a:rPr lang="en-IN" sz="4500" b="1" i="1" dirty="0">
                <a:solidFill>
                  <a:schemeClr val="accent1"/>
                </a:solidFill>
                <a:latin typeface="Times New Roman" panose="02020603050405020304" pitchFamily="18" charset="0"/>
                <a:cs typeface="Times New Roman" panose="02020603050405020304" pitchFamily="18" charset="0"/>
              </a:rPr>
              <a:t>Rational Agents in AI</a:t>
            </a:r>
          </a:p>
        </p:txBody>
      </p:sp>
    </p:spTree>
    <p:extLst>
      <p:ext uri="{BB962C8B-B14F-4D97-AF65-F5344CB8AC3E}">
        <p14:creationId xmlns:p14="http://schemas.microsoft.com/office/powerpoint/2010/main" val="63113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94BE-0BFE-4A0F-B553-FA231A076B42}"/>
              </a:ext>
            </a:extLst>
          </p:cNvPr>
          <p:cNvSpPr>
            <a:spLocks noGrp="1"/>
          </p:cNvSpPr>
          <p:nvPr>
            <p:ph type="title"/>
          </p:nvPr>
        </p:nvSpPr>
        <p:spPr>
          <a:xfrm>
            <a:off x="381000" y="0"/>
            <a:ext cx="6125160" cy="430887"/>
          </a:xfrm>
        </p:spPr>
        <p:txBody>
          <a:bodyPr/>
          <a:lstStyle/>
          <a:p>
            <a:r>
              <a:rPr lang="en-IN" b="1" dirty="0">
                <a:solidFill>
                  <a:schemeClr val="accent1"/>
                </a:solidFill>
              </a:rPr>
              <a:t>What is an Agent?</a:t>
            </a:r>
          </a:p>
        </p:txBody>
      </p:sp>
      <p:sp>
        <p:nvSpPr>
          <p:cNvPr id="3" name="Content Placeholder 2">
            <a:extLst>
              <a:ext uri="{FF2B5EF4-FFF2-40B4-BE49-F238E27FC236}">
                <a16:creationId xmlns:a16="http://schemas.microsoft.com/office/drawing/2014/main" id="{51C3F8F0-03F0-4B49-A2EE-0CD34D88CB0D}"/>
              </a:ext>
            </a:extLst>
          </p:cNvPr>
          <p:cNvSpPr>
            <a:spLocks noGrp="1"/>
          </p:cNvSpPr>
          <p:nvPr>
            <p:ph idx="1"/>
          </p:nvPr>
        </p:nvSpPr>
        <p:spPr>
          <a:xfrm>
            <a:off x="304800" y="1143000"/>
            <a:ext cx="7886700" cy="2954655"/>
          </a:xfrm>
        </p:spPr>
        <p:txBody>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Perceives its environment through sensors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Acts upon it through actuators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Humans perceive through 5 senses and act through body parts.</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AI agents perceive through sensors and act through actuators.</a:t>
            </a:r>
          </a:p>
        </p:txBody>
      </p:sp>
    </p:spTree>
    <p:extLst>
      <p:ext uri="{BB962C8B-B14F-4D97-AF65-F5344CB8AC3E}">
        <p14:creationId xmlns:p14="http://schemas.microsoft.com/office/powerpoint/2010/main" val="81427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30CD-C568-4B5C-86BE-CDD1D25F655E}"/>
              </a:ext>
            </a:extLst>
          </p:cNvPr>
          <p:cNvSpPr>
            <a:spLocks noGrp="1"/>
          </p:cNvSpPr>
          <p:nvPr>
            <p:ph type="title"/>
          </p:nvPr>
        </p:nvSpPr>
        <p:spPr>
          <a:xfrm>
            <a:off x="152400" y="0"/>
            <a:ext cx="6658560" cy="430887"/>
          </a:xfrm>
        </p:spPr>
        <p:txBody>
          <a:bodyPr/>
          <a:lstStyle/>
          <a:p>
            <a:r>
              <a:rPr lang="en-IN" b="1" dirty="0">
                <a:solidFill>
                  <a:schemeClr val="accent1"/>
                </a:solidFill>
              </a:rPr>
              <a:t>What is an Intelligent/Rational Agent?</a:t>
            </a:r>
          </a:p>
        </p:txBody>
      </p:sp>
      <p:sp>
        <p:nvSpPr>
          <p:cNvPr id="3" name="Content Placeholder 2">
            <a:extLst>
              <a:ext uri="{FF2B5EF4-FFF2-40B4-BE49-F238E27FC236}">
                <a16:creationId xmlns:a16="http://schemas.microsoft.com/office/drawing/2014/main" id="{963B073D-EB2B-4DF8-9F6C-FE9C9286594F}"/>
              </a:ext>
            </a:extLst>
          </p:cNvPr>
          <p:cNvSpPr>
            <a:spLocks noGrp="1"/>
          </p:cNvSpPr>
          <p:nvPr>
            <p:ph idx="1"/>
          </p:nvPr>
        </p:nvSpPr>
        <p:spPr>
          <a:xfrm>
            <a:off x="304800" y="914400"/>
            <a:ext cx="8077200" cy="3009265"/>
          </a:xfrm>
        </p:spPr>
        <p:txBody>
          <a:bodyPr>
            <a:noAutofit/>
          </a:bodyPr>
          <a:lstStyle/>
          <a:p>
            <a:r>
              <a:rPr lang="en-IN" sz="2400" dirty="0">
                <a:latin typeface="Times New Roman" panose="02020603050405020304" pitchFamily="18" charset="0"/>
                <a:cs typeface="Times New Roman" panose="02020603050405020304" pitchFamily="18" charset="0"/>
              </a:rPr>
              <a:t>Acts in way that is expected to maximize to its performance measure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Provided - what it perceived, built-in knowledge</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PEAS – Performance + Environment + Actuators + Sensors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Self-Driving cars:</a:t>
            </a:r>
          </a:p>
          <a:p>
            <a:r>
              <a:rPr lang="en-IN" sz="2400" dirty="0">
                <a:latin typeface="Times New Roman" panose="02020603050405020304" pitchFamily="18" charset="0"/>
                <a:cs typeface="Times New Roman" panose="02020603050405020304" pitchFamily="18" charset="0"/>
              </a:rPr>
              <a:t>	P – Safety, time legal drive, comfort</a:t>
            </a:r>
          </a:p>
          <a:p>
            <a:r>
              <a:rPr lang="en-IN" sz="2400" dirty="0">
                <a:latin typeface="Times New Roman" panose="02020603050405020304" pitchFamily="18" charset="0"/>
                <a:cs typeface="Times New Roman" panose="02020603050405020304" pitchFamily="18" charset="0"/>
              </a:rPr>
              <a:t>	E – Roads, other cars, pedestrians, road signs</a:t>
            </a:r>
          </a:p>
          <a:p>
            <a:r>
              <a:rPr lang="en-IN" sz="2400" dirty="0">
                <a:latin typeface="Times New Roman" panose="02020603050405020304" pitchFamily="18" charset="0"/>
                <a:cs typeface="Times New Roman" panose="02020603050405020304" pitchFamily="18" charset="0"/>
              </a:rPr>
              <a:t>	A – Steering, accelerator, brake, signal, horn</a:t>
            </a:r>
          </a:p>
          <a:p>
            <a:r>
              <a:rPr lang="en-IN" sz="2400" dirty="0">
                <a:latin typeface="Times New Roman" panose="02020603050405020304" pitchFamily="18" charset="0"/>
                <a:cs typeface="Times New Roman" panose="02020603050405020304" pitchFamily="18" charset="0"/>
              </a:rPr>
              <a:t>	S – Camera, GPS, engine sensors, etc.</a:t>
            </a:r>
          </a:p>
        </p:txBody>
      </p:sp>
    </p:spTree>
    <p:extLst>
      <p:ext uri="{BB962C8B-B14F-4D97-AF65-F5344CB8AC3E}">
        <p14:creationId xmlns:p14="http://schemas.microsoft.com/office/powerpoint/2010/main" val="282798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prstClr val="black">
                    <a:tint val="75000"/>
                  </a:prstClr>
                </a:solidFill>
              </a:rPr>
              <a:t>By: Mohit Goel(Mr. Feb)</a:t>
            </a:r>
          </a:p>
        </p:txBody>
      </p:sp>
      <p:sp>
        <p:nvSpPr>
          <p:cNvPr id="3" name="Rectangle 2"/>
          <p:cNvSpPr/>
          <p:nvPr/>
        </p:nvSpPr>
        <p:spPr>
          <a:xfrm>
            <a:off x="152400" y="607259"/>
            <a:ext cx="8686800" cy="5953425"/>
          </a:xfrm>
          <a:prstGeom prst="rect">
            <a:avLst/>
          </a:prstGeom>
        </p:spPr>
        <p:txBody>
          <a:bodyPr wrap="square">
            <a:spAutoFit/>
          </a:bodyPr>
          <a:lstStyle/>
          <a:p>
            <a:pPr fontAlgn="base">
              <a:lnSpc>
                <a:spcPct val="114000"/>
              </a:lnSpc>
            </a:pPr>
            <a:r>
              <a:rPr lang="en-US" sz="2400" b="1" dirty="0">
                <a:solidFill>
                  <a:srgbClr val="273239"/>
                </a:solidFill>
                <a:latin typeface="Times New Roman" panose="02020603050405020304" pitchFamily="18" charset="0"/>
                <a:cs typeface="Times New Roman" panose="02020603050405020304" pitchFamily="18" charset="0"/>
              </a:rPr>
              <a:t>PEAS</a:t>
            </a:r>
            <a:r>
              <a:rPr lang="en-US" sz="2400" dirty="0">
                <a:solidFill>
                  <a:srgbClr val="273239"/>
                </a:solidFill>
                <a:latin typeface="Times New Roman" panose="02020603050405020304" pitchFamily="18" charset="0"/>
                <a:cs typeface="Times New Roman" panose="02020603050405020304" pitchFamily="18" charset="0"/>
              </a:rPr>
              <a:t> stands for </a:t>
            </a:r>
            <a:r>
              <a:rPr lang="en-US" sz="2400" i="1" dirty="0">
                <a:solidFill>
                  <a:srgbClr val="273239"/>
                </a:solidFill>
                <a:latin typeface="Times New Roman" panose="02020603050405020304" pitchFamily="18" charset="0"/>
                <a:cs typeface="Times New Roman" panose="02020603050405020304" pitchFamily="18" charset="0"/>
              </a:rPr>
              <a:t>Performance measure, Environment,</a:t>
            </a:r>
          </a:p>
          <a:p>
            <a:pPr fontAlgn="base">
              <a:lnSpc>
                <a:spcPct val="114000"/>
              </a:lnSpc>
            </a:pPr>
            <a:r>
              <a:rPr lang="en-US" sz="2400" i="1" dirty="0">
                <a:solidFill>
                  <a:srgbClr val="273239"/>
                </a:solidFill>
                <a:latin typeface="Times New Roman" panose="02020603050405020304" pitchFamily="18" charset="0"/>
                <a:cs typeface="Times New Roman" panose="02020603050405020304" pitchFamily="18" charset="0"/>
              </a:rPr>
              <a:t> Actuator, Sensor</a:t>
            </a:r>
            <a:r>
              <a:rPr lang="en-US" sz="2400" dirty="0">
                <a:solidFill>
                  <a:srgbClr val="273239"/>
                </a:solidFill>
                <a:latin typeface="Times New Roman" panose="02020603050405020304" pitchFamily="18" charset="0"/>
                <a:cs typeface="Times New Roman" panose="02020603050405020304" pitchFamily="18" charset="0"/>
              </a:rPr>
              <a:t>. </a:t>
            </a:r>
            <a:br>
              <a:rPr lang="en-US" sz="2400" dirty="0">
                <a:solidFill>
                  <a:srgbClr val="273239"/>
                </a:solidFill>
                <a:latin typeface="Times New Roman" panose="02020603050405020304" pitchFamily="18" charset="0"/>
                <a:cs typeface="Times New Roman" panose="02020603050405020304" pitchFamily="18" charset="0"/>
              </a:rPr>
            </a:br>
            <a:r>
              <a:rPr lang="en-US" sz="2400" dirty="0">
                <a:solidFill>
                  <a:srgbClr val="273239"/>
                </a:solidFill>
                <a:latin typeface="Times New Roman" panose="02020603050405020304" pitchFamily="18" charset="0"/>
                <a:cs typeface="Times New Roman" panose="02020603050405020304" pitchFamily="18" charset="0"/>
              </a:rPr>
              <a:t> </a:t>
            </a:r>
          </a:p>
          <a:p>
            <a:pPr algn="just" fontAlgn="base">
              <a:lnSpc>
                <a:spcPct val="114000"/>
              </a:lnSpc>
              <a:buFont typeface="+mj-lt"/>
              <a:buAutoNum type="arabicPeriod"/>
            </a:pPr>
            <a:r>
              <a:rPr lang="en-US" sz="2400" b="1" dirty="0">
                <a:solidFill>
                  <a:srgbClr val="273239"/>
                </a:solidFill>
                <a:latin typeface="Times New Roman" panose="02020603050405020304" pitchFamily="18" charset="0"/>
                <a:cs typeface="Times New Roman" panose="02020603050405020304" pitchFamily="18" charset="0"/>
              </a:rPr>
              <a:t>Performance Measure:</a:t>
            </a:r>
            <a:r>
              <a:rPr lang="en-US" sz="2400" dirty="0">
                <a:solidFill>
                  <a:srgbClr val="273239"/>
                </a:solidFill>
                <a:latin typeface="Times New Roman" panose="02020603050405020304" pitchFamily="18" charset="0"/>
                <a:cs typeface="Times New Roman" panose="02020603050405020304" pitchFamily="18" charset="0"/>
              </a:rPr>
              <a:t> Performance measure is the unit to define the success of an agent. Performance varies with agents based on their different precept.</a:t>
            </a:r>
          </a:p>
          <a:p>
            <a:pPr algn="just" fontAlgn="base">
              <a:lnSpc>
                <a:spcPct val="114000"/>
              </a:lnSpc>
              <a:buFont typeface="+mj-lt"/>
              <a:buAutoNum type="arabicPeriod"/>
            </a:pPr>
            <a:r>
              <a:rPr lang="en-US" sz="2400" b="1" dirty="0">
                <a:solidFill>
                  <a:srgbClr val="273239"/>
                </a:solidFill>
                <a:latin typeface="Times New Roman" panose="02020603050405020304" pitchFamily="18" charset="0"/>
                <a:cs typeface="Times New Roman" panose="02020603050405020304" pitchFamily="18" charset="0"/>
              </a:rPr>
              <a:t>Environment</a:t>
            </a:r>
            <a:r>
              <a:rPr lang="en-US" sz="2400" dirty="0">
                <a:solidFill>
                  <a:srgbClr val="273239"/>
                </a:solidFill>
                <a:latin typeface="Times New Roman" panose="02020603050405020304" pitchFamily="18" charset="0"/>
                <a:cs typeface="Times New Roman" panose="02020603050405020304" pitchFamily="18" charset="0"/>
              </a:rPr>
              <a:t>: Environment is the surrounding of an agent at every instant. It keeps changing with time if the agent is set in motion. There are 5 major types of environments: </a:t>
            </a:r>
          </a:p>
          <a:p>
            <a:pPr marL="557213" lvl="1" indent="-214313" algn="just" fontAlgn="base">
              <a:lnSpc>
                <a:spcPct val="114000"/>
              </a:lnSpc>
              <a:buFont typeface="+mj-lt"/>
              <a:buAutoNum type="arabicPeriod"/>
            </a:pPr>
            <a:r>
              <a:rPr lang="en-US" sz="2400" dirty="0">
                <a:solidFill>
                  <a:srgbClr val="273239"/>
                </a:solidFill>
                <a:latin typeface="Times New Roman" panose="02020603050405020304" pitchFamily="18" charset="0"/>
                <a:cs typeface="Times New Roman" panose="02020603050405020304" pitchFamily="18" charset="0"/>
              </a:rPr>
              <a:t>Fully Observable &amp; Partially Observable</a:t>
            </a:r>
          </a:p>
          <a:p>
            <a:pPr marL="557213" lvl="1" indent="-214313" algn="just" fontAlgn="base">
              <a:lnSpc>
                <a:spcPct val="114000"/>
              </a:lnSpc>
              <a:buFont typeface="+mj-lt"/>
              <a:buAutoNum type="arabicPeriod"/>
            </a:pPr>
            <a:r>
              <a:rPr lang="en-US" sz="2400" dirty="0">
                <a:solidFill>
                  <a:srgbClr val="273239"/>
                </a:solidFill>
                <a:latin typeface="Times New Roman" panose="02020603050405020304" pitchFamily="18" charset="0"/>
                <a:cs typeface="Times New Roman" panose="02020603050405020304" pitchFamily="18" charset="0"/>
              </a:rPr>
              <a:t>Episodic &amp; Sequential</a:t>
            </a:r>
          </a:p>
          <a:p>
            <a:pPr marL="557213" lvl="1" indent="-214313" algn="just" fontAlgn="base">
              <a:lnSpc>
                <a:spcPct val="114000"/>
              </a:lnSpc>
              <a:buFont typeface="+mj-lt"/>
              <a:buAutoNum type="arabicPeriod"/>
            </a:pPr>
            <a:r>
              <a:rPr lang="en-US" sz="2400" dirty="0">
                <a:solidFill>
                  <a:srgbClr val="273239"/>
                </a:solidFill>
                <a:latin typeface="Times New Roman" panose="02020603050405020304" pitchFamily="18" charset="0"/>
                <a:cs typeface="Times New Roman" panose="02020603050405020304" pitchFamily="18" charset="0"/>
              </a:rPr>
              <a:t>Static &amp; Dynamic</a:t>
            </a:r>
          </a:p>
          <a:p>
            <a:pPr marL="557213" lvl="1" indent="-214313" algn="just" fontAlgn="base">
              <a:lnSpc>
                <a:spcPct val="114000"/>
              </a:lnSpc>
              <a:buFont typeface="+mj-lt"/>
              <a:buAutoNum type="arabicPeriod"/>
            </a:pPr>
            <a:r>
              <a:rPr lang="en-US" sz="2400" dirty="0">
                <a:solidFill>
                  <a:srgbClr val="273239"/>
                </a:solidFill>
                <a:latin typeface="Times New Roman" panose="02020603050405020304" pitchFamily="18" charset="0"/>
                <a:cs typeface="Times New Roman" panose="02020603050405020304" pitchFamily="18" charset="0"/>
              </a:rPr>
              <a:t>Discrete &amp; Continuous</a:t>
            </a:r>
          </a:p>
          <a:p>
            <a:pPr marL="557213" lvl="1" indent="-214313" algn="just" fontAlgn="base">
              <a:lnSpc>
                <a:spcPct val="114000"/>
              </a:lnSpc>
              <a:buFont typeface="+mj-lt"/>
              <a:buAutoNum type="arabicPeriod"/>
            </a:pPr>
            <a:r>
              <a:rPr lang="en-US" sz="2400" dirty="0">
                <a:solidFill>
                  <a:srgbClr val="273239"/>
                </a:solidFill>
                <a:latin typeface="Times New Roman" panose="02020603050405020304" pitchFamily="18" charset="0"/>
                <a:cs typeface="Times New Roman" panose="02020603050405020304" pitchFamily="18" charset="0"/>
              </a:rPr>
              <a:t>Deterministic &amp; Stochastic</a:t>
            </a:r>
          </a:p>
        </p:txBody>
      </p:sp>
    </p:spTree>
    <p:extLst>
      <p:ext uri="{BB962C8B-B14F-4D97-AF65-F5344CB8AC3E}">
        <p14:creationId xmlns:p14="http://schemas.microsoft.com/office/powerpoint/2010/main" val="84041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prstClr val="black">
                    <a:tint val="75000"/>
                  </a:prstClr>
                </a:solidFill>
              </a:rPr>
              <a:t>By: Mohit Goel(Mr. Feb)</a:t>
            </a:r>
          </a:p>
        </p:txBody>
      </p:sp>
      <p:sp>
        <p:nvSpPr>
          <p:cNvPr id="3" name="Rectangle 2"/>
          <p:cNvSpPr/>
          <p:nvPr/>
        </p:nvSpPr>
        <p:spPr>
          <a:xfrm>
            <a:off x="152400" y="914400"/>
            <a:ext cx="8610600" cy="2241960"/>
          </a:xfrm>
          <a:prstGeom prst="rect">
            <a:avLst/>
          </a:prstGeom>
        </p:spPr>
        <p:txBody>
          <a:bodyPr wrap="square">
            <a:spAutoFit/>
          </a:bodyPr>
          <a:lstStyle/>
          <a:p>
            <a:pPr algn="just" fontAlgn="base">
              <a:lnSpc>
                <a:spcPct val="150000"/>
              </a:lnSpc>
            </a:pPr>
            <a:r>
              <a:rPr lang="en-US" sz="2400" b="1" dirty="0">
                <a:solidFill>
                  <a:srgbClr val="273239"/>
                </a:solidFill>
                <a:latin typeface="Times New Roman" panose="02020603050405020304" pitchFamily="18" charset="0"/>
                <a:cs typeface="Times New Roman" panose="02020603050405020304" pitchFamily="18" charset="0"/>
              </a:rPr>
              <a:t>3. Actuator</a:t>
            </a:r>
            <a:r>
              <a:rPr lang="en-US" sz="2400" dirty="0">
                <a:solidFill>
                  <a:srgbClr val="273239"/>
                </a:solidFill>
                <a:latin typeface="Times New Roman" panose="02020603050405020304" pitchFamily="18" charset="0"/>
                <a:cs typeface="Times New Roman" panose="02020603050405020304" pitchFamily="18" charset="0"/>
              </a:rPr>
              <a:t>: Actuator is a part of the agent that delivers the output of an action to the environment.</a:t>
            </a:r>
          </a:p>
          <a:p>
            <a:pPr algn="just" fontAlgn="base">
              <a:lnSpc>
                <a:spcPct val="150000"/>
              </a:lnSpc>
            </a:pPr>
            <a:r>
              <a:rPr lang="en-US" sz="2400" b="1" dirty="0">
                <a:solidFill>
                  <a:srgbClr val="273239"/>
                </a:solidFill>
                <a:latin typeface="Times New Roman" panose="02020603050405020304" pitchFamily="18" charset="0"/>
                <a:cs typeface="Times New Roman" panose="02020603050405020304" pitchFamily="18" charset="0"/>
              </a:rPr>
              <a:t>4. Sensor</a:t>
            </a:r>
            <a:r>
              <a:rPr lang="en-US" sz="2400" dirty="0">
                <a:solidFill>
                  <a:srgbClr val="273239"/>
                </a:solidFill>
                <a:latin typeface="Times New Roman" panose="02020603050405020304" pitchFamily="18" charset="0"/>
                <a:cs typeface="Times New Roman" panose="02020603050405020304" pitchFamily="18" charset="0"/>
              </a:rPr>
              <a:t>: Sensors are the receptive parts of an agent which takes in the input for the agent.</a:t>
            </a:r>
          </a:p>
        </p:txBody>
      </p:sp>
    </p:spTree>
    <p:extLst>
      <p:ext uri="{BB962C8B-B14F-4D97-AF65-F5344CB8AC3E}">
        <p14:creationId xmlns:p14="http://schemas.microsoft.com/office/powerpoint/2010/main" val="389483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2133600"/>
            <a:ext cx="4310091" cy="707886"/>
          </a:xfrm>
          <a:prstGeom prst="rect">
            <a:avLst/>
          </a:prstGeom>
        </p:spPr>
        <p:txBody>
          <a:bodyPr wrap="none">
            <a:spAutoFit/>
          </a:bodyPr>
          <a:lstStyle/>
          <a:p>
            <a:r>
              <a:rPr lang="en-IN" sz="4000" b="1" i="1" dirty="0">
                <a:solidFill>
                  <a:schemeClr val="accent1"/>
                </a:solidFill>
                <a:latin typeface="Times New Roman" panose="02020603050405020304" pitchFamily="18" charset="0"/>
                <a:cs typeface="Times New Roman" panose="02020603050405020304" pitchFamily="18" charset="0"/>
              </a:rPr>
              <a:t>Environment in AI</a:t>
            </a:r>
          </a:p>
        </p:txBody>
      </p:sp>
    </p:spTree>
    <p:extLst>
      <p:ext uri="{BB962C8B-B14F-4D97-AF65-F5344CB8AC3E}">
        <p14:creationId xmlns:p14="http://schemas.microsoft.com/office/powerpoint/2010/main" val="188254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73" y="0"/>
            <a:ext cx="1923155" cy="461665"/>
          </a:xfrm>
          <a:prstGeom prst="rect">
            <a:avLst/>
          </a:prstGeom>
        </p:spPr>
        <p:txBody>
          <a:bodyPr wrap="none">
            <a:spAutoFit/>
          </a:bodyPr>
          <a:lstStyle/>
          <a:p>
            <a:r>
              <a:rPr lang="en-IN" sz="2400" b="1" dirty="0">
                <a:solidFill>
                  <a:schemeClr val="accent1"/>
                </a:solidFill>
                <a:latin typeface="Times New Roman" panose="02020603050405020304" pitchFamily="18" charset="0"/>
                <a:cs typeface="Times New Roman" panose="02020603050405020304" pitchFamily="18" charset="0"/>
              </a:rPr>
              <a:t>Environment</a:t>
            </a:r>
          </a:p>
        </p:txBody>
      </p:sp>
      <p:sp>
        <p:nvSpPr>
          <p:cNvPr id="5" name="Rectangle 4"/>
          <p:cNvSpPr/>
          <p:nvPr/>
        </p:nvSpPr>
        <p:spPr>
          <a:xfrm>
            <a:off x="467572" y="1219200"/>
            <a:ext cx="8295427" cy="2241960"/>
          </a:xfrm>
          <a:prstGeom prst="rect">
            <a:avLst/>
          </a:prstGeom>
        </p:spPr>
        <p:txBody>
          <a:bodyPr wrap="square">
            <a:spAutoFit/>
          </a:bodyPr>
          <a:lstStyle/>
          <a:p>
            <a:pPr algn="just" fontAlgn="base">
              <a:lnSpc>
                <a:spcPct val="150000"/>
              </a:lnSpc>
            </a:pPr>
            <a:r>
              <a:rPr lang="en-US" sz="2400" dirty="0">
                <a:solidFill>
                  <a:srgbClr val="273239"/>
                </a:solidFill>
                <a:latin typeface="Times New Roman" panose="02020603050405020304" pitchFamily="18" charset="0"/>
                <a:ea typeface="Tahoma" panose="020B0604030504040204" pitchFamily="34" charset="0"/>
                <a:cs typeface="Times New Roman" panose="02020603050405020304" pitchFamily="18" charset="0"/>
              </a:rPr>
              <a:t>An environment in artificial intelligence is the surrounding of the agent. The agent takes input from the environment through sensors and delivers the output to the environment through actuators.</a:t>
            </a:r>
          </a:p>
        </p:txBody>
      </p:sp>
    </p:spTree>
    <p:extLst>
      <p:ext uri="{BB962C8B-B14F-4D97-AF65-F5344CB8AC3E}">
        <p14:creationId xmlns:p14="http://schemas.microsoft.com/office/powerpoint/2010/main" val="3571120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solidFill>
                  <a:prstClr val="black">
                    <a:tint val="75000"/>
                  </a:prstClr>
                </a:solidFill>
              </a:rPr>
              <a:t>By: Mohit Goel(Mr. Feb)</a:t>
            </a:r>
          </a:p>
        </p:txBody>
      </p:sp>
      <p:sp>
        <p:nvSpPr>
          <p:cNvPr id="4" name="Rectangle 3"/>
          <p:cNvSpPr/>
          <p:nvPr/>
        </p:nvSpPr>
        <p:spPr>
          <a:xfrm>
            <a:off x="381000" y="66338"/>
            <a:ext cx="5625258" cy="461665"/>
          </a:xfrm>
          <a:prstGeom prst="rect">
            <a:avLst/>
          </a:prstGeom>
        </p:spPr>
        <p:txBody>
          <a:bodyPr wrap="none">
            <a:spAutoFit/>
          </a:bodyPr>
          <a:lstStyle/>
          <a:p>
            <a:r>
              <a:rPr lang="en-IN" sz="2400" b="1" dirty="0">
                <a:solidFill>
                  <a:schemeClr val="accent1"/>
                </a:solidFill>
                <a:latin typeface="Times New Roman" panose="02020603050405020304" pitchFamily="18" charset="0"/>
                <a:cs typeface="Times New Roman" panose="02020603050405020304" pitchFamily="18" charset="0"/>
              </a:rPr>
              <a:t>Fully Observable </a:t>
            </a:r>
            <a:r>
              <a:rPr lang="en-IN" sz="2400" b="1" dirty="0" err="1">
                <a:solidFill>
                  <a:schemeClr val="accent1"/>
                </a:solidFill>
                <a:latin typeface="Times New Roman" panose="02020603050405020304" pitchFamily="18" charset="0"/>
                <a:cs typeface="Times New Roman" panose="02020603050405020304" pitchFamily="18" charset="0"/>
              </a:rPr>
              <a:t>vs</a:t>
            </a:r>
            <a:r>
              <a:rPr lang="en-IN" sz="2400" b="1" dirty="0">
                <a:solidFill>
                  <a:schemeClr val="accent1"/>
                </a:solidFill>
                <a:latin typeface="Times New Roman" panose="02020603050405020304" pitchFamily="18" charset="0"/>
                <a:cs typeface="Times New Roman" panose="02020603050405020304" pitchFamily="18" charset="0"/>
              </a:rPr>
              <a:t> Partially-Observable</a:t>
            </a:r>
          </a:p>
        </p:txBody>
      </p:sp>
      <p:sp>
        <p:nvSpPr>
          <p:cNvPr id="5" name="Rectangle 4"/>
          <p:cNvSpPr/>
          <p:nvPr/>
        </p:nvSpPr>
        <p:spPr>
          <a:xfrm>
            <a:off x="381000" y="867648"/>
            <a:ext cx="8153400" cy="3785652"/>
          </a:xfrm>
          <a:prstGeom prst="rect">
            <a:avLst/>
          </a:prstGeom>
        </p:spPr>
        <p:txBody>
          <a:bodyPr wrap="square">
            <a:spAutoFit/>
          </a:bodyPr>
          <a:lstStyle/>
          <a:p>
            <a:pPr algn="just" fontAlgn="base">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When an agent sensor is capable to sense or access the complete state of an agent at each point in time, it is said to be a fully observable environment else it is partially observable.</a:t>
            </a:r>
          </a:p>
          <a:p>
            <a:pPr algn="just" fontAlgn="base">
              <a:buFont typeface="Arial" panose="020B0604020202020204" pitchFamily="34" charset="0"/>
              <a:buChar char="•"/>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fontAlgn="base">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Maintaining a fully observable environment is easy as there is no need to keep track of the history of the surrounding.</a:t>
            </a:r>
          </a:p>
          <a:p>
            <a:pPr algn="just" fontAlgn="base">
              <a:buFont typeface="Arial" panose="020B0604020202020204" pitchFamily="34" charset="0"/>
              <a:buChar char="•"/>
            </a:pP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algn="just" fontAlgn="base">
              <a:buFont typeface="Arial" panose="020B0604020202020204" pitchFamily="34" charset="0"/>
              <a:buChar char="•"/>
            </a:pPr>
            <a:r>
              <a:rPr lang="en-US" sz="2400" dirty="0">
                <a:latin typeface="Times New Roman" panose="02020603050405020304" pitchFamily="18" charset="0"/>
                <a:ea typeface="Tahoma" panose="020B0604030504040204" pitchFamily="34" charset="0"/>
                <a:cs typeface="Times New Roman" panose="02020603050405020304" pitchFamily="18" charset="0"/>
              </a:rPr>
              <a:t>Tic Tac Toe/ Chess is a example of fully observable Whereas automated cars are an example of partially observable AI environments.</a:t>
            </a:r>
          </a:p>
        </p:txBody>
      </p:sp>
    </p:spTree>
    <p:extLst>
      <p:ext uri="{BB962C8B-B14F-4D97-AF65-F5344CB8AC3E}">
        <p14:creationId xmlns:p14="http://schemas.microsoft.com/office/powerpoint/2010/main" val="3821433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solidFill>
                  <a:prstClr val="black">
                    <a:tint val="75000"/>
                  </a:prstClr>
                </a:solidFill>
              </a:rPr>
              <a:t>By: Mohit Goel(Mr. Feb)</a:t>
            </a:r>
          </a:p>
        </p:txBody>
      </p:sp>
      <p:sp>
        <p:nvSpPr>
          <p:cNvPr id="4" name="Rectangle 3"/>
          <p:cNvSpPr/>
          <p:nvPr/>
        </p:nvSpPr>
        <p:spPr>
          <a:xfrm>
            <a:off x="304800" y="0"/>
            <a:ext cx="3799438" cy="461665"/>
          </a:xfrm>
          <a:prstGeom prst="rect">
            <a:avLst/>
          </a:prstGeom>
        </p:spPr>
        <p:txBody>
          <a:bodyPr wrap="none">
            <a:spAutoFit/>
          </a:bodyPr>
          <a:lstStyle/>
          <a:p>
            <a:r>
              <a:rPr lang="en-IN" sz="2400" b="1" dirty="0">
                <a:solidFill>
                  <a:schemeClr val="accent1"/>
                </a:solidFill>
                <a:latin typeface="Times New Roman" panose="02020603050405020304" pitchFamily="18" charset="0"/>
                <a:cs typeface="Times New Roman" panose="02020603050405020304" pitchFamily="18" charset="0"/>
              </a:rPr>
              <a:t>Deterministic </a:t>
            </a:r>
            <a:r>
              <a:rPr lang="en-IN" sz="2400" b="1" dirty="0" err="1">
                <a:solidFill>
                  <a:schemeClr val="accent1"/>
                </a:solidFill>
                <a:latin typeface="Times New Roman" panose="02020603050405020304" pitchFamily="18" charset="0"/>
                <a:cs typeface="Times New Roman" panose="02020603050405020304" pitchFamily="18" charset="0"/>
              </a:rPr>
              <a:t>vs</a:t>
            </a:r>
            <a:r>
              <a:rPr lang="en-IN" sz="2400" b="1" dirty="0">
                <a:solidFill>
                  <a:schemeClr val="accent1"/>
                </a:solidFill>
                <a:latin typeface="Times New Roman" panose="02020603050405020304" pitchFamily="18" charset="0"/>
                <a:cs typeface="Times New Roman" panose="02020603050405020304" pitchFamily="18" charset="0"/>
              </a:rPr>
              <a:t> Stochastic </a:t>
            </a:r>
          </a:p>
        </p:txBody>
      </p:sp>
      <p:sp>
        <p:nvSpPr>
          <p:cNvPr id="5" name="Rectangle 4"/>
          <p:cNvSpPr/>
          <p:nvPr/>
        </p:nvSpPr>
        <p:spPr>
          <a:xfrm>
            <a:off x="315686" y="838200"/>
            <a:ext cx="8229600" cy="4457952"/>
          </a:xfrm>
          <a:prstGeom prst="rect">
            <a:avLst/>
          </a:prstGeom>
        </p:spPr>
        <p:txBody>
          <a:bodyPr wrap="square">
            <a:spAutoFit/>
          </a:bodyPr>
          <a:lstStyle/>
          <a:p>
            <a:pPr algn="just" fontAlgn="base">
              <a:lnSpc>
                <a:spcPct val="150000"/>
              </a:lnSpc>
            </a:pPr>
            <a:r>
              <a:rPr lang="en-US" sz="2400" dirty="0">
                <a:latin typeface="Times New Roman" panose="02020603050405020304" pitchFamily="18" charset="0"/>
                <a:cs typeface="Times New Roman" panose="02020603050405020304" pitchFamily="18" charset="0"/>
              </a:rPr>
              <a:t>When a uniqueness in the agent’s current state completely determines the next state of the agent, the environment is said to be deterministic.</a:t>
            </a:r>
          </a:p>
          <a:p>
            <a:pPr algn="just" fontAlgn="base">
              <a:lnSpc>
                <a:spcPct val="150000"/>
              </a:lnSpc>
            </a:pPr>
            <a:r>
              <a:rPr lang="en-US" sz="2400" dirty="0">
                <a:latin typeface="Times New Roman" panose="02020603050405020304" pitchFamily="18" charset="0"/>
                <a:cs typeface="Times New Roman" panose="02020603050405020304" pitchFamily="18" charset="0"/>
              </a:rPr>
              <a:t>The stochastic environment is random in nature which is not unique and cannot be completely determined by the agent.</a:t>
            </a:r>
          </a:p>
          <a:p>
            <a:pPr algn="just" fontAlgn="base">
              <a:lnSpc>
                <a:spcPct val="150000"/>
              </a:lnSpc>
            </a:pPr>
            <a:endParaRPr lang="en-US" sz="2400" dirty="0">
              <a:latin typeface="Times New Roman" panose="02020603050405020304" pitchFamily="18" charset="0"/>
              <a:cs typeface="Times New Roman" panose="02020603050405020304" pitchFamily="18" charset="0"/>
            </a:endParaRPr>
          </a:p>
          <a:p>
            <a:pPr algn="just" fontAlgn="base">
              <a:lnSpc>
                <a:spcPct val="150000"/>
              </a:lnSpc>
            </a:pPr>
            <a:r>
              <a:rPr lang="en-US" sz="2400" dirty="0">
                <a:latin typeface="Times New Roman" panose="02020603050405020304" pitchFamily="18" charset="0"/>
                <a:cs typeface="Times New Roman" panose="02020603050405020304" pitchFamily="18" charset="0"/>
              </a:rPr>
              <a:t>Tic-Tac Toe is example of deterministic where as LUDO is example of stochastic problem.</a:t>
            </a:r>
          </a:p>
        </p:txBody>
      </p:sp>
    </p:spTree>
    <p:extLst>
      <p:ext uri="{BB962C8B-B14F-4D97-AF65-F5344CB8AC3E}">
        <p14:creationId xmlns:p14="http://schemas.microsoft.com/office/powerpoint/2010/main" val="241283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BBBB-FDA5-0423-944F-723D08C53D0E}"/>
              </a:ext>
            </a:extLst>
          </p:cNvPr>
          <p:cNvSpPr txBox="1"/>
          <p:nvPr/>
        </p:nvSpPr>
        <p:spPr>
          <a:xfrm>
            <a:off x="762000" y="1143000"/>
            <a:ext cx="6705600" cy="3983463"/>
          </a:xfrm>
          <a:prstGeom prst="rect">
            <a:avLst/>
          </a:prstGeom>
          <a:noFill/>
        </p:spPr>
        <p:txBody>
          <a:bodyPr wrap="square">
            <a:spAutoFit/>
          </a:bodyPr>
          <a:lstStyle/>
          <a:p>
            <a:pPr>
              <a:lnSpc>
                <a:spcPct val="114000"/>
              </a:lnSpc>
            </a:pPr>
            <a:r>
              <a:rPr lang="en-IN" sz="2800" b="1" i="0" u="none" strike="noStrike" baseline="0" dirty="0">
                <a:solidFill>
                  <a:srgbClr val="0C0C0C"/>
                </a:solidFill>
                <a:latin typeface="Times New Roman" panose="02020603050405020304" pitchFamily="18" charset="0"/>
              </a:rPr>
              <a:t>Expert Tasks</a:t>
            </a:r>
          </a:p>
          <a:p>
            <a:pPr>
              <a:lnSpc>
                <a:spcPct val="114000"/>
              </a:lnSpc>
            </a:pPr>
            <a:r>
              <a:rPr lang="en-IN" sz="2800" b="0" i="0" u="none" strike="noStrike" baseline="0" dirty="0">
                <a:solidFill>
                  <a:srgbClr val="0C0C0C"/>
                </a:solidFill>
                <a:latin typeface="Times New Roman" panose="02020603050405020304" pitchFamily="18" charset="0"/>
              </a:rPr>
              <a:t>Engineering</a:t>
            </a:r>
          </a:p>
          <a:p>
            <a:pPr>
              <a:lnSpc>
                <a:spcPct val="114000"/>
              </a:lnSpc>
            </a:pPr>
            <a:r>
              <a:rPr lang="en-IN" sz="2800" dirty="0">
                <a:solidFill>
                  <a:srgbClr val="0C0C0C"/>
                </a:solidFill>
                <a:latin typeface="Times New Roman" panose="02020603050405020304" pitchFamily="18" charset="0"/>
              </a:rPr>
              <a:t>	</a:t>
            </a:r>
            <a:r>
              <a:rPr lang="en-IN" sz="2800" b="0" i="0" u="none" strike="noStrike" baseline="0" dirty="0">
                <a:solidFill>
                  <a:srgbClr val="0C0C0C"/>
                </a:solidFill>
                <a:latin typeface="Times New Roman" panose="02020603050405020304" pitchFamily="18" charset="0"/>
              </a:rPr>
              <a:t>Design</a:t>
            </a:r>
            <a:endParaRPr lang="en-IN" sz="2800" b="0" i="0" u="none" strike="noStrike" baseline="0" dirty="0">
              <a:solidFill>
                <a:srgbClr val="212121"/>
              </a:solidFill>
              <a:latin typeface="Times New Roman" panose="02020603050405020304" pitchFamily="18" charset="0"/>
            </a:endParaRPr>
          </a:p>
          <a:p>
            <a:pPr lvl="2">
              <a:lnSpc>
                <a:spcPct val="114000"/>
              </a:lnSpc>
            </a:pPr>
            <a:r>
              <a:rPr lang="en-IN" sz="2800" b="0" i="0" u="none" strike="noStrike" baseline="0" dirty="0">
                <a:solidFill>
                  <a:srgbClr val="0C0C0C"/>
                </a:solidFill>
                <a:latin typeface="Times New Roman" panose="02020603050405020304" pitchFamily="18" charset="0"/>
              </a:rPr>
              <a:t>Fault finding</a:t>
            </a:r>
          </a:p>
          <a:p>
            <a:pPr lvl="2">
              <a:lnSpc>
                <a:spcPct val="114000"/>
              </a:lnSpc>
            </a:pPr>
            <a:r>
              <a:rPr lang="en-IN" sz="2800" b="0" i="0" u="none" strike="noStrike" baseline="0" dirty="0">
                <a:solidFill>
                  <a:srgbClr val="0C0C0C"/>
                </a:solidFill>
                <a:latin typeface="Times New Roman" panose="02020603050405020304" pitchFamily="18" charset="0"/>
              </a:rPr>
              <a:t>Manufacturing planning</a:t>
            </a:r>
          </a:p>
          <a:p>
            <a:pPr>
              <a:lnSpc>
                <a:spcPct val="114000"/>
              </a:lnSpc>
            </a:pPr>
            <a:r>
              <a:rPr lang="en-IN" sz="2800" b="0" i="0" u="none" strike="noStrike" baseline="0" dirty="0">
                <a:solidFill>
                  <a:srgbClr val="0C0C0C"/>
                </a:solidFill>
                <a:latin typeface="Times New Roman" panose="02020603050405020304" pitchFamily="18" charset="0"/>
              </a:rPr>
              <a:t>Scientific analysis</a:t>
            </a:r>
          </a:p>
          <a:p>
            <a:pPr>
              <a:lnSpc>
                <a:spcPct val="114000"/>
              </a:lnSpc>
            </a:pPr>
            <a:r>
              <a:rPr lang="en-IN" sz="2800" b="0" i="0" u="none" strike="noStrike" baseline="0" dirty="0">
                <a:solidFill>
                  <a:srgbClr val="0C0C0C"/>
                </a:solidFill>
                <a:latin typeface="Times New Roman" panose="02020603050405020304" pitchFamily="18" charset="0"/>
              </a:rPr>
              <a:t>Medical diagnosis</a:t>
            </a:r>
          </a:p>
          <a:p>
            <a:pPr>
              <a:lnSpc>
                <a:spcPct val="114000"/>
              </a:lnSpc>
            </a:pPr>
            <a:r>
              <a:rPr lang="en-IN" sz="2800" b="0" i="0" u="none" strike="noStrike" baseline="0" dirty="0">
                <a:solidFill>
                  <a:srgbClr val="0C0C0C"/>
                </a:solidFill>
                <a:latin typeface="Times New Roman" panose="02020603050405020304" pitchFamily="18" charset="0"/>
              </a:rPr>
              <a:t>Financial analysis</a:t>
            </a:r>
          </a:p>
        </p:txBody>
      </p:sp>
      <p:sp>
        <p:nvSpPr>
          <p:cNvPr id="4" name="TextBox 3">
            <a:extLst>
              <a:ext uri="{FF2B5EF4-FFF2-40B4-BE49-F238E27FC236}">
                <a16:creationId xmlns:a16="http://schemas.microsoft.com/office/drawing/2014/main" id="{32A7E827-426B-BB00-F18A-5EC50FABB27C}"/>
              </a:ext>
            </a:extLst>
          </p:cNvPr>
          <p:cNvSpPr txBox="1"/>
          <p:nvPr/>
        </p:nvSpPr>
        <p:spPr>
          <a:xfrm>
            <a:off x="685800" y="0"/>
            <a:ext cx="6553200" cy="830997"/>
          </a:xfrm>
          <a:prstGeom prst="rect">
            <a:avLst/>
          </a:prstGeom>
          <a:noFill/>
        </p:spPr>
        <p:txBody>
          <a:bodyPr wrap="square">
            <a:spAutoFit/>
          </a:bodyPr>
          <a:lstStyle/>
          <a:p>
            <a:pPr algn="ctr"/>
            <a:r>
              <a:rPr lang="en-US" sz="2400" b="1" i="1" u="none" strike="noStrike" baseline="0" dirty="0">
                <a:solidFill>
                  <a:schemeClr val="accent1"/>
                </a:solidFill>
                <a:latin typeface="Times New Roman" panose="02020603050405020304" pitchFamily="18" charset="0"/>
              </a:rPr>
              <a:t>Task Domains of Artificial Intelligence/ Applications of AI</a:t>
            </a:r>
          </a:p>
        </p:txBody>
      </p:sp>
    </p:spTree>
    <p:extLst>
      <p:ext uri="{BB962C8B-B14F-4D97-AF65-F5344CB8AC3E}">
        <p14:creationId xmlns:p14="http://schemas.microsoft.com/office/powerpoint/2010/main" val="64625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0"/>
            <a:ext cx="6216638" cy="461665"/>
          </a:xfrm>
          <a:prstGeom prst="rect">
            <a:avLst/>
          </a:prstGeom>
        </p:spPr>
        <p:txBody>
          <a:bodyPr wrap="none">
            <a:spAutoFit/>
          </a:bodyPr>
          <a:lstStyle/>
          <a:p>
            <a:r>
              <a:rPr lang="fr-FR" sz="2400" b="1" dirty="0">
                <a:solidFill>
                  <a:schemeClr val="accent1"/>
                </a:solidFill>
                <a:latin typeface="Times New Roman" panose="02020603050405020304" pitchFamily="18" charset="0"/>
                <a:cs typeface="Times New Roman" panose="02020603050405020304" pitchFamily="18" charset="0"/>
              </a:rPr>
              <a:t>Discrète verses Continuos AI Environnements</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2400" y="838200"/>
            <a:ext cx="8763000" cy="5011949"/>
          </a:xfrm>
          <a:prstGeom prst="rect">
            <a:avLst/>
          </a:prstGeom>
        </p:spPr>
        <p:txBody>
          <a:bodyPr wrap="square">
            <a:spAutoFit/>
          </a:bodyPr>
          <a:lstStyle/>
          <a:p>
            <a:pPr algn="just" fontAlgn="base">
              <a:lnSpc>
                <a:spcPct val="150000"/>
              </a:lnSpc>
            </a:pPr>
            <a:r>
              <a:rPr lang="en-US" sz="2400" dirty="0">
                <a:latin typeface="Times New Roman" panose="02020603050405020304" pitchFamily="18" charset="0"/>
                <a:cs typeface="Times New Roman" panose="02020603050405020304" pitchFamily="18" charset="0"/>
              </a:rPr>
              <a:t>Discrete AI environments are the ones where a definite set of possibilities can lead the agent towards the required outcome or goal. In continuous AI environments the systems depend on the fast changing, unknown data sources.</a:t>
            </a:r>
          </a:p>
          <a:p>
            <a:pPr algn="just" fontAlgn="base">
              <a:lnSpc>
                <a:spcPct val="150000"/>
              </a:lnSpc>
            </a:pPr>
            <a:endParaRPr lang="en-US" sz="2400" dirty="0">
              <a:latin typeface="Times New Roman" panose="02020603050405020304" pitchFamily="18" charset="0"/>
              <a:cs typeface="Times New Roman" panose="02020603050405020304" pitchFamily="18" charset="0"/>
            </a:endParaRPr>
          </a:p>
          <a:p>
            <a:pPr algn="just" fontAlgn="base">
              <a:lnSpc>
                <a:spcPct val="150000"/>
              </a:lnSpc>
            </a:pPr>
            <a:r>
              <a:rPr lang="en-US" sz="2400" dirty="0">
                <a:latin typeface="Times New Roman" panose="02020603050405020304" pitchFamily="18" charset="0"/>
                <a:cs typeface="Times New Roman" panose="02020603050405020304" pitchFamily="18" charset="0"/>
              </a:rPr>
              <a:t>Chess is an example of a discrete AI environment. Whereas, drone systems, automated cars and multi-player video games form examples of continuous AI environments as the environment where they are employed keep on changing rapidly.</a:t>
            </a:r>
          </a:p>
        </p:txBody>
      </p:sp>
    </p:spTree>
    <p:extLst>
      <p:ext uri="{BB962C8B-B14F-4D97-AF65-F5344CB8AC3E}">
        <p14:creationId xmlns:p14="http://schemas.microsoft.com/office/powerpoint/2010/main" val="1153860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73" y="0"/>
            <a:ext cx="3280065" cy="461665"/>
          </a:xfrm>
          <a:prstGeom prst="rect">
            <a:avLst/>
          </a:prstGeom>
        </p:spPr>
        <p:txBody>
          <a:bodyPr wrap="none">
            <a:spAutoFit/>
          </a:bodyPr>
          <a:lstStyle/>
          <a:p>
            <a:r>
              <a:rPr lang="fr-FR" sz="2400" b="1" dirty="0" err="1">
                <a:solidFill>
                  <a:schemeClr val="accent1"/>
                </a:solidFill>
                <a:latin typeface="Times New Roman" panose="02020603050405020304" pitchFamily="18" charset="0"/>
                <a:cs typeface="Times New Roman" panose="02020603050405020304" pitchFamily="18" charset="0"/>
              </a:rPr>
              <a:t>Episodic</a:t>
            </a:r>
            <a:r>
              <a:rPr lang="fr-FR" sz="2400" b="1" dirty="0">
                <a:solidFill>
                  <a:schemeClr val="accent1"/>
                </a:solidFill>
                <a:latin typeface="Times New Roman" panose="02020603050405020304" pitchFamily="18" charset="0"/>
                <a:cs typeface="Times New Roman" panose="02020603050405020304" pitchFamily="18" charset="0"/>
              </a:rPr>
              <a:t>  vs. </a:t>
            </a:r>
            <a:r>
              <a:rPr lang="fr-FR" sz="2400" b="1" dirty="0" err="1">
                <a:solidFill>
                  <a:schemeClr val="accent1"/>
                </a:solidFill>
                <a:latin typeface="Times New Roman" panose="02020603050405020304" pitchFamily="18" charset="0"/>
                <a:cs typeface="Times New Roman" panose="02020603050405020304" pitchFamily="18" charset="0"/>
              </a:rPr>
              <a:t>Sequential</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81000" y="1055914"/>
            <a:ext cx="8305800" cy="5532412"/>
          </a:xfrm>
          <a:prstGeom prst="rect">
            <a:avLst/>
          </a:prstGeom>
        </p:spPr>
        <p:txBody>
          <a:bodyPr wrap="square">
            <a:spAutoFit/>
          </a:bodyPr>
          <a:lstStyle/>
          <a:p>
            <a:pPr algn="just" fontAlgn="base">
              <a:lnSpc>
                <a:spcPct val="114000"/>
              </a:lnSpc>
            </a:pPr>
            <a:r>
              <a:rPr lang="en-US" sz="2400" dirty="0">
                <a:latin typeface="Times New Roman" panose="02020603050405020304" pitchFamily="18" charset="0"/>
                <a:cs typeface="Times New Roman" panose="02020603050405020304" pitchFamily="18" charset="0"/>
              </a:rPr>
              <a:t>In Episodic AI environment a series of one-shot actions are required. These actions are taken on the basis of current percept of the environment only. Whereas, in Sequential AI environment an agent works on the basis of past experiences in order to determine the next best action to be taken in order to accomplish the goal. </a:t>
            </a:r>
          </a:p>
          <a:p>
            <a:pPr algn="just" fontAlgn="base">
              <a:lnSpc>
                <a:spcPct val="114000"/>
              </a:lnSpc>
            </a:pPr>
            <a:endParaRPr lang="en-US" sz="2400" dirty="0">
              <a:latin typeface="Times New Roman" panose="02020603050405020304" pitchFamily="18" charset="0"/>
              <a:cs typeface="Times New Roman" panose="02020603050405020304" pitchFamily="18" charset="0"/>
            </a:endParaRPr>
          </a:p>
          <a:p>
            <a:pPr algn="just" fontAlgn="base">
              <a:lnSpc>
                <a:spcPct val="114000"/>
              </a:lnSpc>
            </a:pPr>
            <a:r>
              <a:rPr lang="en-US" sz="2400" i="1" dirty="0">
                <a:latin typeface="Times New Roman" panose="02020603050405020304" pitchFamily="18" charset="0"/>
                <a:cs typeface="Times New Roman" panose="02020603050405020304" pitchFamily="18" charset="0"/>
              </a:rPr>
              <a:t>Sequential if current decisions affect future decisions, or rely on previous ones</a:t>
            </a:r>
          </a:p>
          <a:p>
            <a:pPr algn="just" fontAlgn="base">
              <a:lnSpc>
                <a:spcPct val="114000"/>
              </a:lnSpc>
            </a:pPr>
            <a:endParaRPr lang="en-US" sz="2400" dirty="0">
              <a:latin typeface="Times New Roman" panose="02020603050405020304" pitchFamily="18" charset="0"/>
              <a:cs typeface="Times New Roman" panose="02020603050405020304" pitchFamily="18" charset="0"/>
            </a:endParaRPr>
          </a:p>
          <a:p>
            <a:pPr algn="just" fontAlgn="base">
              <a:lnSpc>
                <a:spcPct val="114000"/>
              </a:lnSpc>
            </a:pPr>
            <a:r>
              <a:rPr lang="en-US" sz="2400" dirty="0">
                <a:latin typeface="Times New Roman" panose="02020603050405020304" pitchFamily="18" charset="0"/>
                <a:cs typeface="Times New Roman" panose="02020603050405020304" pitchFamily="18" charset="0"/>
              </a:rPr>
              <a:t>A support bot (agent) answer to a question and then answer to another question and so on. So each question-answer is a single episode.</a:t>
            </a:r>
          </a:p>
          <a:p>
            <a:pPr algn="just" fontAlgn="base">
              <a:lnSpc>
                <a:spcPct val="114000"/>
              </a:lnSpc>
            </a:pPr>
            <a:r>
              <a:rPr lang="en-US" sz="2400" dirty="0">
                <a:latin typeface="Times New Roman" panose="02020603050405020304" pitchFamily="18" charset="0"/>
                <a:cs typeface="Times New Roman" panose="02020603050405020304" pitchFamily="18" charset="0"/>
              </a:rPr>
              <a:t>Non-episodic environment: chess game</a:t>
            </a:r>
          </a:p>
        </p:txBody>
      </p:sp>
    </p:spTree>
    <p:extLst>
      <p:ext uri="{BB962C8B-B14F-4D97-AF65-F5344CB8AC3E}">
        <p14:creationId xmlns:p14="http://schemas.microsoft.com/office/powerpoint/2010/main" val="2521038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1771"/>
            <a:ext cx="2800767" cy="461665"/>
          </a:xfrm>
          <a:prstGeom prst="rect">
            <a:avLst/>
          </a:prstGeom>
        </p:spPr>
        <p:txBody>
          <a:bodyPr wrap="none">
            <a:spAutoFit/>
          </a:bodyPr>
          <a:lstStyle/>
          <a:p>
            <a:r>
              <a:rPr lang="fr-FR" sz="2400" b="1" dirty="0" err="1">
                <a:solidFill>
                  <a:schemeClr val="accent1"/>
                </a:solidFill>
                <a:latin typeface="Times New Roman" panose="02020603050405020304" pitchFamily="18" charset="0"/>
                <a:cs typeface="Times New Roman" panose="02020603050405020304" pitchFamily="18" charset="0"/>
              </a:rPr>
              <a:t>Static</a:t>
            </a:r>
            <a:r>
              <a:rPr lang="fr-FR" sz="2400" b="1" dirty="0">
                <a:solidFill>
                  <a:schemeClr val="accent1"/>
                </a:solidFill>
                <a:latin typeface="Times New Roman" panose="02020603050405020304" pitchFamily="18" charset="0"/>
                <a:cs typeface="Times New Roman" panose="02020603050405020304" pitchFamily="18" charset="0"/>
              </a:rPr>
              <a:t>  vs. Dynamic:</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8343" y="990600"/>
            <a:ext cx="8262257" cy="5111399"/>
          </a:xfrm>
          <a:prstGeom prst="rect">
            <a:avLst/>
          </a:prstGeom>
        </p:spPr>
        <p:txBody>
          <a:bodyPr wrap="square">
            <a:spAutoFit/>
          </a:bodyPr>
          <a:lstStyle/>
          <a:p>
            <a:pPr algn="just" fontAlgn="base">
              <a:lnSpc>
                <a:spcPct val="114000"/>
              </a:lnSpc>
            </a:pPr>
            <a:r>
              <a:rPr lang="en-US" sz="2400" dirty="0">
                <a:latin typeface="Times New Roman" panose="02020603050405020304" pitchFamily="18" charset="0"/>
                <a:cs typeface="Times New Roman" panose="02020603050405020304" pitchFamily="18" charset="0"/>
              </a:rPr>
              <a:t>Static AI environments work on the basis of knowledge sources which do not change frequently over a period of time. Static environments form an idle environment for most agents. Whereas, when the data source keeps on changing frequently over a period of time it is referred as dynamic AI environment. Agents in dynamic environment require regular training to adapt to the environment.</a:t>
            </a:r>
          </a:p>
          <a:p>
            <a:pPr algn="just" fontAlgn="base">
              <a:lnSpc>
                <a:spcPct val="114000"/>
              </a:lnSpc>
            </a:pPr>
            <a:endParaRPr lang="en-US" sz="2400" dirty="0">
              <a:latin typeface="Times New Roman" panose="02020603050405020304" pitchFamily="18" charset="0"/>
              <a:cs typeface="Times New Roman" panose="02020603050405020304" pitchFamily="18" charset="0"/>
            </a:endParaRPr>
          </a:p>
          <a:p>
            <a:pPr algn="just" fontAlgn="base">
              <a:lnSpc>
                <a:spcPct val="114000"/>
              </a:lnSpc>
            </a:pPr>
            <a:r>
              <a:rPr lang="en-US" sz="2400" dirty="0">
                <a:latin typeface="Times New Roman" panose="02020603050405020304" pitchFamily="18" charset="0"/>
                <a:cs typeface="Times New Roman" panose="02020603050405020304" pitchFamily="18" charset="0"/>
              </a:rPr>
              <a:t>For example, speech analysis or empty houses are examples of static AI environments. Whereas, the visuals captured by a drone system changes frequently hence they are an example of dynamic AI environment.</a:t>
            </a:r>
          </a:p>
        </p:txBody>
      </p:sp>
    </p:spTree>
    <p:extLst>
      <p:ext uri="{BB962C8B-B14F-4D97-AF65-F5344CB8AC3E}">
        <p14:creationId xmlns:p14="http://schemas.microsoft.com/office/powerpoint/2010/main" val="2608205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886"/>
            <a:ext cx="4459554" cy="461665"/>
          </a:xfrm>
          <a:prstGeom prst="rect">
            <a:avLst/>
          </a:prstGeom>
        </p:spPr>
        <p:txBody>
          <a:bodyPr wrap="none">
            <a:spAutoFit/>
          </a:bodyPr>
          <a:lstStyle/>
          <a:p>
            <a:r>
              <a:rPr lang="fr-FR" sz="2400" b="1" dirty="0">
                <a:solidFill>
                  <a:schemeClr val="accent1"/>
                </a:solidFill>
                <a:latin typeface="Times New Roman" panose="02020603050405020304" pitchFamily="18" charset="0"/>
                <a:cs typeface="Times New Roman" panose="02020603050405020304" pitchFamily="18" charset="0"/>
              </a:rPr>
              <a:t>Single Agent and Multiple Agent</a:t>
            </a:r>
            <a:endParaRPr lang="en-IN" sz="2400" b="1"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8342" y="1143000"/>
            <a:ext cx="8109857" cy="2677656"/>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An environment consisting of only one agent is said to be a single-agent environment.</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An environment involving more than one agent is a multi-agent environment.</a:t>
            </a:r>
          </a:p>
          <a:p>
            <a:pPr algn="just" fontAlgn="base"/>
            <a:r>
              <a:rPr lang="en-US" sz="2400" dirty="0">
                <a:latin typeface="Times New Roman" panose="02020603050405020304" pitchFamily="18" charset="0"/>
                <a:cs typeface="Times New Roman" panose="02020603050405020304" pitchFamily="18" charset="0"/>
              </a:rPr>
              <a:t>The game of football is multi-agent as it involves 11 players in each team.</a:t>
            </a:r>
          </a:p>
        </p:txBody>
      </p:sp>
    </p:spTree>
    <p:extLst>
      <p:ext uri="{BB962C8B-B14F-4D97-AF65-F5344CB8AC3E}">
        <p14:creationId xmlns:p14="http://schemas.microsoft.com/office/powerpoint/2010/main" val="1892387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5273" y="990600"/>
            <a:ext cx="7796727" cy="1687963"/>
          </a:xfrm>
          <a:prstGeom prst="rect">
            <a:avLst/>
          </a:prstGeom>
        </p:spPr>
        <p:txBody>
          <a:bodyPr wrap="square">
            <a:spAutoFit/>
          </a:bodyPr>
          <a:lstStyle/>
          <a:p>
            <a:pPr fontAlgn="base">
              <a:lnSpc>
                <a:spcPct val="150000"/>
              </a:lnSpc>
            </a:pPr>
            <a:r>
              <a:rPr lang="en-US" sz="2400" dirty="0">
                <a:solidFill>
                  <a:srgbClr val="273239"/>
                </a:solidFill>
                <a:latin typeface="Times New Roman" panose="02020603050405020304" pitchFamily="18" charset="0"/>
                <a:cs typeface="Times New Roman" panose="02020603050405020304" pitchFamily="18" charset="0"/>
              </a:rPr>
              <a:t>An agent is anything that can be viewed as : </a:t>
            </a:r>
          </a:p>
          <a:p>
            <a:pPr fontAlgn="base">
              <a:lnSpc>
                <a:spcPct val="150000"/>
              </a:lnSpc>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perceiving its environment through </a:t>
            </a:r>
            <a:r>
              <a:rPr lang="en-US" sz="2400" b="1" dirty="0">
                <a:solidFill>
                  <a:srgbClr val="273239"/>
                </a:solidFill>
                <a:latin typeface="Times New Roman" panose="02020603050405020304" pitchFamily="18" charset="0"/>
                <a:cs typeface="Times New Roman" panose="02020603050405020304" pitchFamily="18" charset="0"/>
              </a:rPr>
              <a:t>sensors</a:t>
            </a:r>
            <a:r>
              <a:rPr lang="en-US" sz="2400" dirty="0">
                <a:solidFill>
                  <a:srgbClr val="273239"/>
                </a:solidFill>
                <a:latin typeface="Times New Roman" panose="02020603050405020304" pitchFamily="18" charset="0"/>
                <a:cs typeface="Times New Roman" panose="02020603050405020304" pitchFamily="18" charset="0"/>
              </a:rPr>
              <a:t> and</a:t>
            </a:r>
          </a:p>
          <a:p>
            <a:pPr fontAlgn="base">
              <a:lnSpc>
                <a:spcPct val="150000"/>
              </a:lnSpc>
              <a:buFont typeface="Arial" panose="020B0604020202020204" pitchFamily="34" charset="0"/>
              <a:buChar char="•"/>
            </a:pPr>
            <a:r>
              <a:rPr lang="en-US" sz="2400" dirty="0">
                <a:solidFill>
                  <a:srgbClr val="273239"/>
                </a:solidFill>
                <a:latin typeface="Times New Roman" panose="02020603050405020304" pitchFamily="18" charset="0"/>
                <a:cs typeface="Times New Roman" panose="02020603050405020304" pitchFamily="18" charset="0"/>
              </a:rPr>
              <a:t>acting upon that environment through </a:t>
            </a:r>
            <a:r>
              <a:rPr lang="en-US" sz="2400" b="1" dirty="0">
                <a:solidFill>
                  <a:srgbClr val="273239"/>
                </a:solidFill>
                <a:latin typeface="Times New Roman" panose="02020603050405020304" pitchFamily="18" charset="0"/>
                <a:cs typeface="Times New Roman" panose="02020603050405020304" pitchFamily="18" charset="0"/>
              </a:rPr>
              <a:t>actuators</a:t>
            </a:r>
            <a:endParaRPr lang="en-US" sz="2400" dirty="0">
              <a:solidFill>
                <a:srgbClr val="273239"/>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0"/>
            <a:ext cx="1828386" cy="461665"/>
          </a:xfrm>
          <a:prstGeom prst="rect">
            <a:avLst/>
          </a:prstGeom>
          <a:noFill/>
        </p:spPr>
        <p:txBody>
          <a:bodyPr wrap="non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Agents in AI</a:t>
            </a:r>
            <a:endParaRPr lang="en-IN" sz="2400" b="1" dirty="0">
              <a:solidFill>
                <a:schemeClr val="accent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572000" y="3067050"/>
            <a:ext cx="4248150" cy="3412448"/>
          </a:xfrm>
          <a:prstGeom prst="rect">
            <a:avLst/>
          </a:prstGeom>
        </p:spPr>
      </p:pic>
    </p:spTree>
    <p:extLst>
      <p:ext uri="{BB962C8B-B14F-4D97-AF65-F5344CB8AC3E}">
        <p14:creationId xmlns:p14="http://schemas.microsoft.com/office/powerpoint/2010/main" val="2944813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066800"/>
            <a:ext cx="8382000" cy="4457952"/>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Agents can be grouped into different classes based on their degree of perceived intelligence and capability :</a:t>
            </a:r>
          </a:p>
          <a:p>
            <a:pPr>
              <a:lnSpc>
                <a:spcPct val="150000"/>
              </a:lnSpc>
            </a:pPr>
            <a:endParaRPr lang="en-US" sz="2400" dirty="0">
              <a:latin typeface="Times New Roman" panose="02020603050405020304" pitchFamily="18" charset="0"/>
              <a:cs typeface="Times New Roman" panose="02020603050405020304" pitchFamily="18" charset="0"/>
            </a:endParaRP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Reflex Agents</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Model-Based Reflex Agents</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Goal-Based Agents</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Utility-Based Agents</a:t>
            </a:r>
          </a:p>
          <a:p>
            <a:pPr marL="214313" indent="-214313">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Learning Agent</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1F599F-40EE-2A78-87A4-0578EC40E1B6}"/>
              </a:ext>
            </a:extLst>
          </p:cNvPr>
          <p:cNvSpPr txBox="1"/>
          <p:nvPr/>
        </p:nvSpPr>
        <p:spPr>
          <a:xfrm>
            <a:off x="381000" y="0"/>
            <a:ext cx="4572000" cy="461665"/>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Types of Agents</a:t>
            </a:r>
          </a:p>
        </p:txBody>
      </p:sp>
    </p:spTree>
    <p:extLst>
      <p:ext uri="{BB962C8B-B14F-4D97-AF65-F5344CB8AC3E}">
        <p14:creationId xmlns:p14="http://schemas.microsoft.com/office/powerpoint/2010/main" val="4082194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399" y="545873"/>
            <a:ext cx="8479971" cy="4273286"/>
          </a:xfrm>
          <a:prstGeom prst="rect">
            <a:avLst/>
          </a:prstGeom>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reflex agents ignore the rest of the percept history and act only on the basis of the current percept.</a:t>
            </a: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agent function is based on the </a:t>
            </a:r>
            <a:r>
              <a:rPr lang="en-US" sz="2400" dirty="0">
                <a:solidFill>
                  <a:srgbClr val="FF0000"/>
                </a:solidFill>
                <a:latin typeface="Times New Roman" panose="02020603050405020304" pitchFamily="18" charset="0"/>
                <a:cs typeface="Times New Roman" panose="02020603050405020304" pitchFamily="18" charset="0"/>
              </a:rPr>
              <a:t>condition-action rule</a:t>
            </a:r>
            <a:r>
              <a:rPr lang="en-US" sz="2400" dirty="0">
                <a:latin typeface="Times New Roman" panose="02020603050405020304" pitchFamily="18" charset="0"/>
                <a:cs typeface="Times New Roman" panose="02020603050405020304" pitchFamily="18" charset="0"/>
              </a:rPr>
              <a:t>. A condition-action rule is a rule that maps a state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condition to an action. If the condition is true, then the action is taken, else not. </a:t>
            </a:r>
          </a:p>
          <a:p>
            <a:pPr marL="257175" indent="-257175" algn="just">
              <a:lnSpc>
                <a:spcPct val="150000"/>
              </a:lnSpc>
              <a:buFont typeface="Wingdings" panose="05000000000000000000" pitchFamily="2" charset="2"/>
              <a:buChar char="Ø"/>
            </a:pPr>
            <a:r>
              <a:rPr lang="en-US" sz="2400" i="1" dirty="0">
                <a:latin typeface="Times New Roman" panose="02020603050405020304" pitchFamily="18" charset="0"/>
                <a:cs typeface="Times New Roman" panose="02020603050405020304" pitchFamily="18" charset="0"/>
              </a:rPr>
              <a:t>This agent function only succeeds when the environment is </a:t>
            </a:r>
            <a:r>
              <a:rPr lang="en-US" sz="2400" i="1" dirty="0">
                <a:solidFill>
                  <a:schemeClr val="accent2"/>
                </a:solidFill>
                <a:latin typeface="Times New Roman" panose="02020603050405020304" pitchFamily="18" charset="0"/>
                <a:cs typeface="Times New Roman" panose="02020603050405020304" pitchFamily="18" charset="0"/>
              </a:rPr>
              <a:t>fully observable.</a:t>
            </a:r>
            <a:endParaRPr lang="en-IN" sz="2400" i="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AE2200-4742-C0FE-A9CF-4C5B393B9071}"/>
              </a:ext>
            </a:extLst>
          </p:cNvPr>
          <p:cNvSpPr txBox="1"/>
          <p:nvPr/>
        </p:nvSpPr>
        <p:spPr>
          <a:xfrm>
            <a:off x="457200" y="0"/>
            <a:ext cx="4572000" cy="461665"/>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Simple reflex agents</a:t>
            </a:r>
          </a:p>
        </p:txBody>
      </p:sp>
    </p:spTree>
    <p:extLst>
      <p:ext uri="{BB962C8B-B14F-4D97-AF65-F5344CB8AC3E}">
        <p14:creationId xmlns:p14="http://schemas.microsoft.com/office/powerpoint/2010/main" val="408867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1771"/>
            <a:ext cx="8244626" cy="461665"/>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Simple reflex agents</a:t>
            </a:r>
          </a:p>
        </p:txBody>
      </p:sp>
      <p:pic>
        <p:nvPicPr>
          <p:cNvPr id="4" name="Picture 3"/>
          <p:cNvPicPr>
            <a:picLocks noChangeAspect="1"/>
          </p:cNvPicPr>
          <p:nvPr/>
        </p:nvPicPr>
        <p:blipFill>
          <a:blip r:embed="rId3"/>
          <a:stretch>
            <a:fillRect/>
          </a:stretch>
        </p:blipFill>
        <p:spPr>
          <a:xfrm>
            <a:off x="457200" y="1143000"/>
            <a:ext cx="7696200" cy="3951544"/>
          </a:xfrm>
          <a:prstGeom prst="rect">
            <a:avLst/>
          </a:prstGeom>
        </p:spPr>
      </p:pic>
    </p:spTree>
    <p:extLst>
      <p:ext uri="{BB962C8B-B14F-4D97-AF65-F5344CB8AC3E}">
        <p14:creationId xmlns:p14="http://schemas.microsoft.com/office/powerpoint/2010/main" val="3945465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832" y="685800"/>
            <a:ext cx="8419768" cy="5059718"/>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algn="just">
              <a:lnSpc>
                <a:spcPct val="114000"/>
              </a:lnSpc>
            </a:pPr>
            <a:r>
              <a:rPr lang="en-US" sz="2400" dirty="0">
                <a:latin typeface="Times New Roman" panose="02020603050405020304" pitchFamily="18" charset="0"/>
                <a:cs typeface="Times New Roman" panose="02020603050405020304" pitchFamily="18" charset="0"/>
              </a:rPr>
              <a:t>It works by finding a rule whose condition matches the current situation. A model-based agent can </a:t>
            </a:r>
            <a:r>
              <a:rPr lang="en-US" sz="2400" dirty="0">
                <a:solidFill>
                  <a:schemeClr val="accent2"/>
                </a:solidFill>
                <a:latin typeface="Times New Roman" panose="02020603050405020304" pitchFamily="18" charset="0"/>
                <a:cs typeface="Times New Roman" panose="02020603050405020304" pitchFamily="18" charset="0"/>
              </a:rPr>
              <a:t>handle partially observable environments </a:t>
            </a:r>
            <a:r>
              <a:rPr lang="en-US" sz="2400" dirty="0">
                <a:latin typeface="Times New Roman" panose="02020603050405020304" pitchFamily="18" charset="0"/>
                <a:cs typeface="Times New Roman" panose="02020603050405020304" pitchFamily="18" charset="0"/>
              </a:rPr>
              <a:t>by the use of a model about the world. </a:t>
            </a:r>
            <a:r>
              <a:rPr lang="en-US" sz="2400" dirty="0">
                <a:solidFill>
                  <a:schemeClr val="accent2"/>
                </a:solidFill>
                <a:latin typeface="Times New Roman" panose="02020603050405020304" pitchFamily="18" charset="0"/>
                <a:cs typeface="Times New Roman" panose="02020603050405020304" pitchFamily="18" charset="0"/>
              </a:rPr>
              <a:t>The agent has to keep track of the internal state which is adjusted by each percept and that depends on the percept history. </a:t>
            </a:r>
            <a:r>
              <a:rPr lang="en-US" sz="2400" dirty="0">
                <a:latin typeface="Times New Roman" panose="02020603050405020304" pitchFamily="18" charset="0"/>
                <a:cs typeface="Times New Roman" panose="02020603050405020304" pitchFamily="18" charset="0"/>
              </a:rPr>
              <a:t>The current state is stored inside the agent which maintains some kind of structure describing the part of the world which cannot be seen. </a:t>
            </a:r>
          </a:p>
          <a:p>
            <a:pPr algn="just">
              <a:lnSpc>
                <a:spcPct val="114000"/>
              </a:lnSpc>
            </a:pPr>
            <a:endParaRPr lang="en-US" sz="2400" dirty="0">
              <a:latin typeface="Times New Roman" panose="02020603050405020304" pitchFamily="18" charset="0"/>
              <a:cs typeface="Times New Roman" panose="02020603050405020304" pitchFamily="18" charset="0"/>
            </a:endParaRPr>
          </a:p>
          <a:p>
            <a:pPr algn="just">
              <a:lnSpc>
                <a:spcPct val="114000"/>
              </a:lnSpc>
            </a:pPr>
            <a:r>
              <a:rPr lang="en-US" sz="2400" dirty="0">
                <a:latin typeface="Times New Roman" panose="02020603050405020304" pitchFamily="18" charset="0"/>
                <a:cs typeface="Times New Roman" panose="02020603050405020304" pitchFamily="18" charset="0"/>
              </a:rPr>
              <a:t>Updating the state requires information about : </a:t>
            </a:r>
          </a:p>
          <a:p>
            <a:pPr marL="257175" indent="-257175" algn="just">
              <a:lnSpc>
                <a:spcPct val="114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 the world evolves independently from the agent, and</a:t>
            </a:r>
          </a:p>
          <a:p>
            <a:pPr marL="257175" indent="-257175" algn="just">
              <a:lnSpc>
                <a:spcPct val="114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how the agent’s actions affect the world.</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087685-7952-2E27-8BBF-17E58C1D403C}"/>
              </a:ext>
            </a:extLst>
          </p:cNvPr>
          <p:cNvSpPr txBox="1"/>
          <p:nvPr/>
        </p:nvSpPr>
        <p:spPr>
          <a:xfrm>
            <a:off x="304800" y="36750"/>
            <a:ext cx="4572000" cy="461665"/>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Model-based reflex agents</a:t>
            </a:r>
          </a:p>
        </p:txBody>
      </p:sp>
    </p:spTree>
    <p:extLst>
      <p:ext uri="{BB962C8B-B14F-4D97-AF65-F5344CB8AC3E}">
        <p14:creationId xmlns:p14="http://schemas.microsoft.com/office/powerpoint/2010/main" val="3709670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946" y="0"/>
            <a:ext cx="7846454" cy="461665"/>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Model-based reflex agents</a:t>
            </a:r>
          </a:p>
        </p:txBody>
      </p:sp>
      <p:pic>
        <p:nvPicPr>
          <p:cNvPr id="4" name="Picture 3"/>
          <p:cNvPicPr>
            <a:picLocks noChangeAspect="1"/>
          </p:cNvPicPr>
          <p:nvPr/>
        </p:nvPicPr>
        <p:blipFill>
          <a:blip r:embed="rId3"/>
          <a:stretch>
            <a:fillRect/>
          </a:stretch>
        </p:blipFill>
        <p:spPr>
          <a:xfrm>
            <a:off x="609600" y="914400"/>
            <a:ext cx="7873136" cy="4953000"/>
          </a:xfrm>
          <a:prstGeom prst="rect">
            <a:avLst/>
          </a:prstGeom>
        </p:spPr>
      </p:pic>
    </p:spTree>
    <p:extLst>
      <p:ext uri="{BB962C8B-B14F-4D97-AF65-F5344CB8AC3E}">
        <p14:creationId xmlns:p14="http://schemas.microsoft.com/office/powerpoint/2010/main" val="30024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2D888-284A-698E-D747-B33671D15160}"/>
              </a:ext>
            </a:extLst>
          </p:cNvPr>
          <p:cNvSpPr txBox="1"/>
          <p:nvPr/>
        </p:nvSpPr>
        <p:spPr>
          <a:xfrm>
            <a:off x="685800" y="1208314"/>
            <a:ext cx="7620000" cy="4965911"/>
          </a:xfrm>
          <a:prstGeom prst="rect">
            <a:avLst/>
          </a:prstGeom>
          <a:noFill/>
        </p:spPr>
        <p:txBody>
          <a:bodyPr wrap="square">
            <a:spAutoFit/>
          </a:bodyPr>
          <a:lstStyle/>
          <a:p>
            <a:pPr>
              <a:lnSpc>
                <a:spcPct val="114000"/>
              </a:lnSpc>
            </a:pPr>
            <a:r>
              <a:rPr lang="en-IN" sz="2800" b="1" i="0" u="none" strike="noStrike" baseline="0" dirty="0">
                <a:solidFill>
                  <a:srgbClr val="080808"/>
                </a:solidFill>
                <a:latin typeface="Times New Roman" panose="02020603050405020304" pitchFamily="18" charset="0"/>
              </a:rPr>
              <a:t>Formal Tasks</a:t>
            </a:r>
          </a:p>
          <a:p>
            <a:pPr>
              <a:lnSpc>
                <a:spcPct val="114000"/>
              </a:lnSpc>
            </a:pPr>
            <a:r>
              <a:rPr lang="en-IN" sz="2800" b="0" i="0" u="none" strike="noStrike" baseline="0" dirty="0">
                <a:solidFill>
                  <a:srgbClr val="080808"/>
                </a:solidFill>
                <a:latin typeface="Times New Roman" panose="02020603050405020304" pitchFamily="18" charset="0"/>
              </a:rPr>
              <a:t>Games</a:t>
            </a:r>
          </a:p>
          <a:p>
            <a:pPr lvl="2">
              <a:lnSpc>
                <a:spcPct val="114000"/>
              </a:lnSpc>
            </a:pPr>
            <a:r>
              <a:rPr lang="en-IN" sz="2800" b="0" i="0" u="none" strike="noStrike" baseline="0" dirty="0">
                <a:solidFill>
                  <a:srgbClr val="181818"/>
                </a:solidFill>
                <a:latin typeface="Times New Roman" panose="02020603050405020304" pitchFamily="18" charset="0"/>
              </a:rPr>
              <a:t>Chess</a:t>
            </a:r>
          </a:p>
          <a:p>
            <a:pPr lvl="2">
              <a:lnSpc>
                <a:spcPct val="114000"/>
              </a:lnSpc>
            </a:pPr>
            <a:r>
              <a:rPr lang="en-IN" sz="2800" b="0" i="0" u="none" strike="noStrike" baseline="0" dirty="0">
                <a:solidFill>
                  <a:srgbClr val="080808"/>
                </a:solidFill>
                <a:latin typeface="Times New Roman" panose="02020603050405020304" pitchFamily="18" charset="0"/>
              </a:rPr>
              <a:t>Backgammon</a:t>
            </a:r>
          </a:p>
          <a:p>
            <a:pPr>
              <a:lnSpc>
                <a:spcPct val="114000"/>
              </a:lnSpc>
            </a:pPr>
            <a:r>
              <a:rPr lang="en-IN" sz="2800" b="0" i="0" u="none" strike="noStrike" baseline="0" dirty="0">
                <a:solidFill>
                  <a:srgbClr val="080808"/>
                </a:solidFill>
                <a:latin typeface="Times New Roman" panose="02020603050405020304" pitchFamily="18" charset="0"/>
              </a:rPr>
              <a:t>	Checkers –Go</a:t>
            </a:r>
          </a:p>
          <a:p>
            <a:pPr>
              <a:lnSpc>
                <a:spcPct val="114000"/>
              </a:lnSpc>
            </a:pPr>
            <a:r>
              <a:rPr lang="en-IN" sz="2800" b="0" i="0" u="none" strike="noStrike" baseline="0" dirty="0">
                <a:solidFill>
                  <a:srgbClr val="080808"/>
                </a:solidFill>
                <a:latin typeface="Times New Roman" panose="02020603050405020304" pitchFamily="18" charset="0"/>
              </a:rPr>
              <a:t>Mathematics</a:t>
            </a:r>
            <a:endParaRPr lang="en-IN" sz="2800" dirty="0">
              <a:solidFill>
                <a:srgbClr val="080808"/>
              </a:solidFill>
              <a:latin typeface="Times New Roman" panose="02020603050405020304" pitchFamily="18" charset="0"/>
            </a:endParaRPr>
          </a:p>
          <a:p>
            <a:pPr>
              <a:lnSpc>
                <a:spcPct val="114000"/>
              </a:lnSpc>
            </a:pPr>
            <a:r>
              <a:rPr lang="en-IN" sz="2800" b="0" i="0" u="none" strike="noStrike" baseline="0" dirty="0">
                <a:solidFill>
                  <a:srgbClr val="080808"/>
                </a:solidFill>
                <a:latin typeface="Times New Roman" panose="02020603050405020304" pitchFamily="18" charset="0"/>
              </a:rPr>
              <a:t>	Geometry</a:t>
            </a:r>
          </a:p>
          <a:p>
            <a:pPr lvl="2">
              <a:lnSpc>
                <a:spcPct val="114000"/>
              </a:lnSpc>
            </a:pPr>
            <a:r>
              <a:rPr lang="en-IN" sz="2800" b="0" i="0" u="none" strike="noStrike" baseline="0" dirty="0">
                <a:solidFill>
                  <a:srgbClr val="080808"/>
                </a:solidFill>
                <a:latin typeface="Times New Roman" panose="02020603050405020304" pitchFamily="18" charset="0"/>
              </a:rPr>
              <a:t>Logic</a:t>
            </a:r>
            <a:endParaRPr lang="en-IN" sz="2800" dirty="0">
              <a:solidFill>
                <a:srgbClr val="080808"/>
              </a:solidFill>
              <a:latin typeface="Times New Roman" panose="02020603050405020304" pitchFamily="18" charset="0"/>
            </a:endParaRPr>
          </a:p>
          <a:p>
            <a:pPr lvl="2">
              <a:lnSpc>
                <a:spcPct val="114000"/>
              </a:lnSpc>
            </a:pPr>
            <a:r>
              <a:rPr lang="en-IN" sz="2800" b="0" i="0" u="none" strike="noStrike" baseline="0" dirty="0">
                <a:solidFill>
                  <a:srgbClr val="080808"/>
                </a:solidFill>
                <a:latin typeface="Times New Roman" panose="02020603050405020304" pitchFamily="18" charset="0"/>
              </a:rPr>
              <a:t>Integral </a:t>
            </a:r>
            <a:r>
              <a:rPr lang="en-IN" sz="2800" b="0" i="0" u="none" strike="noStrike" baseline="0" dirty="0">
                <a:solidFill>
                  <a:srgbClr val="181818"/>
                </a:solidFill>
                <a:latin typeface="Times New Roman" panose="02020603050405020304" pitchFamily="18" charset="0"/>
              </a:rPr>
              <a:t>calculus</a:t>
            </a:r>
          </a:p>
          <a:p>
            <a:pPr>
              <a:lnSpc>
                <a:spcPct val="114000"/>
              </a:lnSpc>
            </a:pPr>
            <a:r>
              <a:rPr lang="en-IN" sz="2800" b="0" i="0" u="none" strike="noStrike" baseline="0" dirty="0">
                <a:solidFill>
                  <a:srgbClr val="080808"/>
                </a:solidFill>
                <a:latin typeface="Times New Roman" panose="02020603050405020304" pitchFamily="18" charset="0"/>
              </a:rPr>
              <a:t>	Proving properties </a:t>
            </a:r>
            <a:r>
              <a:rPr lang="en-IN" sz="2800" b="0" i="0" u="none" strike="noStrike" baseline="0" dirty="0">
                <a:solidFill>
                  <a:srgbClr val="181818"/>
                </a:solidFill>
                <a:latin typeface="Times New Roman" panose="02020603050405020304" pitchFamily="18" charset="0"/>
              </a:rPr>
              <a:t>of </a:t>
            </a:r>
            <a:r>
              <a:rPr lang="en-IN" sz="2800" b="0" i="0" u="none" strike="noStrike" baseline="0" dirty="0">
                <a:solidFill>
                  <a:srgbClr val="080808"/>
                </a:solidFill>
                <a:latin typeface="Times New Roman" panose="02020603050405020304" pitchFamily="18" charset="0"/>
              </a:rPr>
              <a:t>programs</a:t>
            </a:r>
          </a:p>
        </p:txBody>
      </p:sp>
      <p:sp>
        <p:nvSpPr>
          <p:cNvPr id="4" name="TextBox 3">
            <a:extLst>
              <a:ext uri="{FF2B5EF4-FFF2-40B4-BE49-F238E27FC236}">
                <a16:creationId xmlns:a16="http://schemas.microsoft.com/office/drawing/2014/main" id="{78EB65C0-04C3-0B60-5EC0-BBC475B0DE54}"/>
              </a:ext>
            </a:extLst>
          </p:cNvPr>
          <p:cNvSpPr txBox="1"/>
          <p:nvPr/>
        </p:nvSpPr>
        <p:spPr>
          <a:xfrm>
            <a:off x="685800" y="0"/>
            <a:ext cx="6553200" cy="830997"/>
          </a:xfrm>
          <a:prstGeom prst="rect">
            <a:avLst/>
          </a:prstGeom>
          <a:noFill/>
        </p:spPr>
        <p:txBody>
          <a:bodyPr wrap="square">
            <a:spAutoFit/>
          </a:bodyPr>
          <a:lstStyle/>
          <a:p>
            <a:pPr algn="ctr"/>
            <a:r>
              <a:rPr lang="en-US" sz="2400" b="1" i="1" u="none" strike="noStrike" baseline="0" dirty="0">
                <a:solidFill>
                  <a:schemeClr val="accent1"/>
                </a:solidFill>
                <a:latin typeface="Times New Roman" panose="02020603050405020304" pitchFamily="18" charset="0"/>
              </a:rPr>
              <a:t>Task Domains of Artificial Intelligence/ Applications of AI</a:t>
            </a:r>
          </a:p>
        </p:txBody>
      </p:sp>
    </p:spTree>
    <p:extLst>
      <p:ext uri="{BB962C8B-B14F-4D97-AF65-F5344CB8AC3E}">
        <p14:creationId xmlns:p14="http://schemas.microsoft.com/office/powerpoint/2010/main" val="257131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85800"/>
            <a:ext cx="8223161" cy="5381281"/>
          </a:xfrm>
          <a:prstGeom prst="rect">
            <a:avLst/>
          </a:prstGeom>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knowledge of the current state environment is not always sufficient to decide for an agent to what to do.</a:t>
            </a: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agent needs to know its goal which describes desirable situations.</a:t>
            </a:r>
          </a:p>
          <a:p>
            <a:pPr marL="257175" indent="-257175" algn="just">
              <a:lnSpc>
                <a:spcPct val="150000"/>
              </a:lnSpc>
              <a:buFont typeface="Wingdings" panose="05000000000000000000" pitchFamily="2" charset="2"/>
              <a:buChar char="Ø"/>
            </a:pPr>
            <a:r>
              <a:rPr lang="en-US" sz="2400" dirty="0">
                <a:solidFill>
                  <a:schemeClr val="accent2"/>
                </a:solidFill>
                <a:latin typeface="Times New Roman" panose="02020603050405020304" pitchFamily="18" charset="0"/>
                <a:cs typeface="Times New Roman" panose="02020603050405020304" pitchFamily="18" charset="0"/>
              </a:rPr>
              <a:t>They choose an action, so that they can achieve the goal.</a:t>
            </a: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agents may have to consider a long sequence of possible actions before deciding whether the goal is achieved or not. Such considerations of different scenario are called searching and planning, which makes an agent proactive.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18F8D2-D2EB-DEB5-247E-6FFFABE6B1CA}"/>
              </a:ext>
            </a:extLst>
          </p:cNvPr>
          <p:cNvSpPr txBox="1"/>
          <p:nvPr/>
        </p:nvSpPr>
        <p:spPr>
          <a:xfrm>
            <a:off x="457200" y="21771"/>
            <a:ext cx="4572000" cy="461665"/>
          </a:xfrm>
          <a:prstGeom prst="rect">
            <a:avLst/>
          </a:prstGeom>
          <a:noFill/>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Goal-based agents</a:t>
            </a:r>
          </a:p>
        </p:txBody>
      </p:sp>
    </p:spTree>
    <p:extLst>
      <p:ext uri="{BB962C8B-B14F-4D97-AF65-F5344CB8AC3E}">
        <p14:creationId xmlns:p14="http://schemas.microsoft.com/office/powerpoint/2010/main" val="1353496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419" y="0"/>
            <a:ext cx="8223161" cy="461665"/>
          </a:xfrm>
          <a:prstGeom prst="rect">
            <a:avLst/>
          </a:prstGeom>
        </p:spPr>
        <p:txBody>
          <a:bodyPr wrap="square">
            <a:spAutoFit/>
          </a:bodyPr>
          <a:lstStyle/>
          <a:p>
            <a:r>
              <a:rPr lang="en-US" sz="2400" b="1" dirty="0">
                <a:solidFill>
                  <a:schemeClr val="accent1"/>
                </a:solidFill>
                <a:latin typeface="Times New Roman" panose="02020603050405020304" pitchFamily="18" charset="0"/>
                <a:cs typeface="Times New Roman" panose="02020603050405020304" pitchFamily="18" charset="0"/>
              </a:rPr>
              <a:t>Goal-based agents</a:t>
            </a:r>
          </a:p>
        </p:txBody>
      </p:sp>
      <p:pic>
        <p:nvPicPr>
          <p:cNvPr id="4" name="Picture 3"/>
          <p:cNvPicPr>
            <a:picLocks noChangeAspect="1"/>
          </p:cNvPicPr>
          <p:nvPr/>
        </p:nvPicPr>
        <p:blipFill>
          <a:blip r:embed="rId3"/>
          <a:stretch>
            <a:fillRect/>
          </a:stretch>
        </p:blipFill>
        <p:spPr>
          <a:xfrm>
            <a:off x="762000" y="838200"/>
            <a:ext cx="7872940" cy="5334000"/>
          </a:xfrm>
          <a:prstGeom prst="rect">
            <a:avLst/>
          </a:prstGeom>
        </p:spPr>
      </p:pic>
    </p:spTree>
    <p:extLst>
      <p:ext uri="{BB962C8B-B14F-4D97-AF65-F5344CB8AC3E}">
        <p14:creationId xmlns:p14="http://schemas.microsoft.com/office/powerpoint/2010/main" val="3598222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609600"/>
            <a:ext cx="8445321" cy="5935279"/>
          </a:xfrm>
          <a:prstGeom prst="rect">
            <a:avLst/>
          </a:prstGeom>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These agents are similar to the goal-based agent but provide an extra component of utility measurement which makes them different by providing a measure of success at a given state.</a:t>
            </a:r>
          </a:p>
          <a:p>
            <a:pPr marL="257175" indent="-257175" algn="just">
              <a:lnSpc>
                <a:spcPct val="150000"/>
              </a:lnSpc>
              <a:buFont typeface="Wingdings" panose="05000000000000000000" pitchFamily="2" charset="2"/>
              <a:buChar char="Ø"/>
            </a:pPr>
            <a:r>
              <a:rPr lang="en-US" sz="2400" i="1" dirty="0">
                <a:solidFill>
                  <a:schemeClr val="accent2"/>
                </a:solidFill>
                <a:latin typeface="Times New Roman" panose="02020603050405020304" pitchFamily="18" charset="0"/>
                <a:cs typeface="Times New Roman" panose="02020603050405020304" pitchFamily="18" charset="0"/>
              </a:rPr>
              <a:t>Utility-based agent act based not only goals but also the best way to achieve the goal.</a:t>
            </a: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Utility-based agent is useful when there are multiple possible alternatives, and an agent has to choose in order to perform the best action.</a:t>
            </a:r>
          </a:p>
          <a:p>
            <a:pPr marL="257175" indent="-25717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utility function maps each state to a real number to check how efficiently each action achieves the goals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11D27C9-DBDA-06BB-A71F-CC7F2673351B}"/>
              </a:ext>
            </a:extLst>
          </p:cNvPr>
          <p:cNvSpPr txBox="1"/>
          <p:nvPr/>
        </p:nvSpPr>
        <p:spPr>
          <a:xfrm>
            <a:off x="381000" y="10886"/>
            <a:ext cx="4572000" cy="461665"/>
          </a:xfrm>
          <a:prstGeom prst="rect">
            <a:avLst/>
          </a:prstGeom>
          <a:noFill/>
        </p:spPr>
        <p:txBody>
          <a:bodyPr wrap="square">
            <a:spAutoFit/>
          </a:bodyPr>
          <a:lstStyle/>
          <a:p>
            <a:pPr algn="just"/>
            <a:r>
              <a:rPr lang="en-US" sz="2400" b="1" dirty="0">
                <a:solidFill>
                  <a:schemeClr val="accent1"/>
                </a:solidFill>
                <a:latin typeface="Times New Roman" panose="02020603050405020304" pitchFamily="18" charset="0"/>
                <a:cs typeface="Times New Roman" panose="02020603050405020304" pitchFamily="18" charset="0"/>
              </a:rPr>
              <a:t>Utility-based agents</a:t>
            </a:r>
          </a:p>
        </p:txBody>
      </p:sp>
    </p:spTree>
    <p:extLst>
      <p:ext uri="{BB962C8B-B14F-4D97-AF65-F5344CB8AC3E}">
        <p14:creationId xmlns:p14="http://schemas.microsoft.com/office/powerpoint/2010/main" val="1507980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0"/>
            <a:ext cx="8445321" cy="461665"/>
          </a:xfrm>
          <a:prstGeom prst="rect">
            <a:avLst/>
          </a:prstGeom>
        </p:spPr>
        <p:txBody>
          <a:bodyPr wrap="square">
            <a:spAutoFit/>
          </a:bodyPr>
          <a:lstStyle/>
          <a:p>
            <a:pPr algn="just"/>
            <a:r>
              <a:rPr lang="en-US" sz="2400" b="1" dirty="0">
                <a:solidFill>
                  <a:schemeClr val="accent1"/>
                </a:solidFill>
                <a:latin typeface="Times New Roman" panose="02020603050405020304" pitchFamily="18" charset="0"/>
                <a:cs typeface="Times New Roman" panose="02020603050405020304" pitchFamily="18" charset="0"/>
              </a:rPr>
              <a:t>Utility-based agents</a:t>
            </a:r>
          </a:p>
        </p:txBody>
      </p:sp>
      <p:pic>
        <p:nvPicPr>
          <p:cNvPr id="4" name="Picture 3"/>
          <p:cNvPicPr>
            <a:picLocks noChangeAspect="1"/>
          </p:cNvPicPr>
          <p:nvPr/>
        </p:nvPicPr>
        <p:blipFill>
          <a:blip r:embed="rId3"/>
          <a:stretch>
            <a:fillRect/>
          </a:stretch>
        </p:blipFill>
        <p:spPr>
          <a:xfrm>
            <a:off x="609600" y="744390"/>
            <a:ext cx="7298673" cy="5611961"/>
          </a:xfrm>
          <a:prstGeom prst="rect">
            <a:avLst/>
          </a:prstGeom>
        </p:spPr>
      </p:pic>
    </p:spTree>
    <p:extLst>
      <p:ext uri="{BB962C8B-B14F-4D97-AF65-F5344CB8AC3E}">
        <p14:creationId xmlns:p14="http://schemas.microsoft.com/office/powerpoint/2010/main" val="252724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990600"/>
            <a:ext cx="8754414"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learning agent in AI is the type of agent which can learn from its past experiences, or it has learning capabilities. It starts to act with basic knowledge and then able to act and adapt automatically through learning.</a:t>
            </a:r>
          </a:p>
          <a:p>
            <a:pPr algn="just"/>
            <a:r>
              <a:rPr lang="en-US" sz="2400" dirty="0">
                <a:latin typeface="Times New Roman" panose="02020603050405020304" pitchFamily="18" charset="0"/>
                <a:cs typeface="Times New Roman" panose="02020603050405020304" pitchFamily="18" charset="0"/>
              </a:rPr>
              <a:t>A learning agent has mainly four conceptual components, which are:</a:t>
            </a:r>
          </a:p>
          <a:p>
            <a:pPr marL="257175" indent="-2571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Learning element: It is responsible for making improvements by learning from environment</a:t>
            </a:r>
          </a:p>
          <a:p>
            <a:pPr marL="257175" indent="-2571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Critic: Learning element takes feedback from critic which describes that how well the agent is doing with respect to a fixed performance standard.</a:t>
            </a:r>
          </a:p>
          <a:p>
            <a:pPr marL="257175" indent="-2571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Performance element: It is responsible for selecting external action</a:t>
            </a:r>
          </a:p>
          <a:p>
            <a:pPr marL="257175" indent="-2571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generator: This component is responsible for suggesting actions that will lead to new and informative experiences.</a:t>
            </a:r>
          </a:p>
          <a:p>
            <a:pPr algn="just"/>
            <a:r>
              <a:rPr lang="en-US" sz="2400" dirty="0">
                <a:latin typeface="Times New Roman" panose="02020603050405020304" pitchFamily="18" charset="0"/>
                <a:cs typeface="Times New Roman" panose="02020603050405020304" pitchFamily="18" charset="0"/>
              </a:rPr>
              <a:t>Hence, learning agents are able to learn, analyze performance, and look for new ways to improve the performance.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90EC05-3FA5-F464-D259-6F53A203A8C6}"/>
              </a:ext>
            </a:extLst>
          </p:cNvPr>
          <p:cNvSpPr txBox="1"/>
          <p:nvPr/>
        </p:nvSpPr>
        <p:spPr>
          <a:xfrm>
            <a:off x="327644" y="32657"/>
            <a:ext cx="4572000" cy="461665"/>
          </a:xfrm>
          <a:prstGeom prst="rect">
            <a:avLst/>
          </a:prstGeom>
          <a:noFill/>
        </p:spPr>
        <p:txBody>
          <a:bodyPr wrap="square">
            <a:spAutoFit/>
          </a:bodyPr>
          <a:lstStyle/>
          <a:p>
            <a:pPr algn="just">
              <a:spcAft>
                <a:spcPts val="450"/>
              </a:spcAft>
            </a:pPr>
            <a:r>
              <a:rPr lang="en-US" sz="2400" b="1" dirty="0">
                <a:solidFill>
                  <a:schemeClr val="accent1"/>
                </a:solidFill>
                <a:latin typeface="Times New Roman" panose="02020603050405020304" pitchFamily="18" charset="0"/>
                <a:cs typeface="Times New Roman" panose="02020603050405020304" pitchFamily="18" charset="0"/>
              </a:rPr>
              <a:t>Learning Agents</a:t>
            </a:r>
          </a:p>
        </p:txBody>
      </p:sp>
    </p:spTree>
    <p:extLst>
      <p:ext uri="{BB962C8B-B14F-4D97-AF65-F5344CB8AC3E}">
        <p14:creationId xmlns:p14="http://schemas.microsoft.com/office/powerpoint/2010/main" val="389969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793" y="0"/>
            <a:ext cx="8754414" cy="461665"/>
          </a:xfrm>
          <a:prstGeom prst="rect">
            <a:avLst/>
          </a:prstGeom>
        </p:spPr>
        <p:txBody>
          <a:bodyPr wrap="square">
            <a:spAutoFit/>
          </a:bodyPr>
          <a:lstStyle/>
          <a:p>
            <a:pPr algn="just">
              <a:spcAft>
                <a:spcPts val="450"/>
              </a:spcAft>
            </a:pPr>
            <a:r>
              <a:rPr lang="en-US" sz="2400" b="1" dirty="0">
                <a:solidFill>
                  <a:schemeClr val="accent1"/>
                </a:solidFill>
                <a:latin typeface="Times New Roman" panose="02020603050405020304" pitchFamily="18" charset="0"/>
                <a:cs typeface="Times New Roman" panose="02020603050405020304" pitchFamily="18" charset="0"/>
              </a:rPr>
              <a:t>Learning Agents</a:t>
            </a:r>
          </a:p>
        </p:txBody>
      </p:sp>
      <p:pic>
        <p:nvPicPr>
          <p:cNvPr id="4" name="Picture 3"/>
          <p:cNvPicPr>
            <a:picLocks noChangeAspect="1"/>
          </p:cNvPicPr>
          <p:nvPr/>
        </p:nvPicPr>
        <p:blipFill>
          <a:blip r:embed="rId3"/>
          <a:stretch>
            <a:fillRect/>
          </a:stretch>
        </p:blipFill>
        <p:spPr>
          <a:xfrm>
            <a:off x="914400" y="990600"/>
            <a:ext cx="7831607" cy="5623094"/>
          </a:xfrm>
          <a:prstGeom prst="rect">
            <a:avLst/>
          </a:prstGeom>
        </p:spPr>
      </p:pic>
    </p:spTree>
    <p:extLst>
      <p:ext uri="{BB962C8B-B14F-4D97-AF65-F5344CB8AC3E}">
        <p14:creationId xmlns:p14="http://schemas.microsoft.com/office/powerpoint/2010/main" val="1607411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878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2819400"/>
            <a:ext cx="3356368" cy="707886"/>
          </a:xfrm>
          <a:prstGeom prst="rect">
            <a:avLst/>
          </a:prstGeom>
          <a:noFill/>
        </p:spPr>
        <p:txBody>
          <a:bodyPr wrap="none" rtlCol="0">
            <a:spAutoFit/>
          </a:bodyPr>
          <a:lstStyle/>
          <a:p>
            <a:r>
              <a:rPr lang="en-US" sz="4000" dirty="0">
                <a:solidFill>
                  <a:schemeClr val="accent1"/>
                </a:solidFill>
                <a:latin typeface="Bodoni MT" panose="02070603080606020203" pitchFamily="18" charset="0"/>
              </a:rPr>
              <a:t>Any Question?</a:t>
            </a:r>
            <a:endParaRPr lang="en-IN" sz="4000" dirty="0">
              <a:solidFill>
                <a:schemeClr val="accent1"/>
              </a:solidFill>
              <a:latin typeface="Bodoni MT" panose="02070603080606020203" pitchFamily="18" charset="0"/>
            </a:endParaRPr>
          </a:p>
        </p:txBody>
      </p:sp>
    </p:spTree>
    <p:extLst>
      <p:ext uri="{BB962C8B-B14F-4D97-AF65-F5344CB8AC3E}">
        <p14:creationId xmlns:p14="http://schemas.microsoft.com/office/powerpoint/2010/main" val="21015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EDAC0-1E8B-AE06-764A-F259C1DEDD19}"/>
              </a:ext>
            </a:extLst>
          </p:cNvPr>
          <p:cNvSpPr txBox="1"/>
          <p:nvPr/>
        </p:nvSpPr>
        <p:spPr>
          <a:xfrm>
            <a:off x="76200" y="738055"/>
            <a:ext cx="8305800" cy="6119945"/>
          </a:xfrm>
          <a:prstGeom prst="rect">
            <a:avLst/>
          </a:prstGeom>
          <a:noFill/>
        </p:spPr>
        <p:txBody>
          <a:bodyPr wrap="square">
            <a:spAutoFit/>
          </a:bodyPr>
          <a:lstStyle/>
          <a:p>
            <a:pPr marR="1660" algn="just">
              <a:lnSpc>
                <a:spcPct val="150000"/>
              </a:lnSpc>
            </a:pPr>
            <a:r>
              <a:rPr lang="en-US" sz="2400" b="0" i="0" u="none" strike="noStrike" baseline="0" dirty="0">
                <a:solidFill>
                  <a:srgbClr val="0F0F0F"/>
                </a:solidFill>
                <a:latin typeface="Times New Roman" panose="02020603050405020304" pitchFamily="18" charset="0"/>
              </a:rPr>
              <a:t>Before embarking on a </a:t>
            </a:r>
            <a:r>
              <a:rPr lang="en-US" sz="2400" b="0" i="0" u="none" strike="noStrike" baseline="0" dirty="0">
                <a:solidFill>
                  <a:srgbClr val="2A2A2A"/>
                </a:solidFill>
                <a:latin typeface="Times New Roman" panose="02020603050405020304" pitchFamily="18" charset="0"/>
              </a:rPr>
              <a:t>study </a:t>
            </a:r>
            <a:r>
              <a:rPr lang="en-US" sz="2400" b="0" i="0" u="none" strike="noStrike" baseline="0" dirty="0">
                <a:solidFill>
                  <a:srgbClr val="0F0F0F"/>
                </a:solidFill>
                <a:latin typeface="Times New Roman" panose="02020603050405020304" pitchFamily="18" charset="0"/>
              </a:rPr>
              <a:t>of specific AI problems and solution techniques, it is important at least to discuss, if not to answer, the following four questions:</a:t>
            </a:r>
          </a:p>
          <a:p>
            <a:pPr marR="1660" algn="just">
              <a:lnSpc>
                <a:spcPct val="150000"/>
              </a:lnSpc>
            </a:pPr>
            <a:endParaRPr lang="en-US" sz="2400" b="0" i="0" u="none" strike="noStrike" baseline="0" dirty="0">
              <a:solidFill>
                <a:srgbClr val="0F0F0F"/>
              </a:solidFill>
              <a:latin typeface="Times New Roman" panose="02020603050405020304" pitchFamily="18" charset="0"/>
            </a:endParaRPr>
          </a:p>
          <a:p>
            <a:pPr marL="457200" indent="-457200" algn="just">
              <a:lnSpc>
                <a:spcPct val="150000"/>
              </a:lnSpc>
              <a:buFont typeface="+mj-lt"/>
              <a:buAutoNum type="arabicPeriod"/>
            </a:pPr>
            <a:r>
              <a:rPr lang="en-US" sz="2400" b="0" i="0" u="none" strike="noStrike" baseline="0" dirty="0">
                <a:solidFill>
                  <a:srgbClr val="0F0F0F"/>
                </a:solidFill>
                <a:latin typeface="Times New Roman" panose="02020603050405020304" pitchFamily="18" charset="0"/>
              </a:rPr>
              <a:t>What are our underlying assumptions about intelligence?</a:t>
            </a:r>
          </a:p>
          <a:p>
            <a:pPr marL="457200" indent="-457200" algn="just">
              <a:lnSpc>
                <a:spcPct val="150000"/>
              </a:lnSpc>
              <a:buFont typeface="+mj-lt"/>
              <a:buAutoNum type="arabicPeriod"/>
            </a:pPr>
            <a:r>
              <a:rPr lang="en-US" sz="2400" b="0" i="0" u="none" strike="noStrike" baseline="0" dirty="0">
                <a:solidFill>
                  <a:srgbClr val="0F0F0F"/>
                </a:solidFill>
                <a:latin typeface="Times New Roman" panose="02020603050405020304" pitchFamily="18" charset="0"/>
              </a:rPr>
              <a:t>What kinds of techniques will be useful for solving Al problems?</a:t>
            </a:r>
          </a:p>
          <a:p>
            <a:pPr marL="457200" indent="-457200" algn="just">
              <a:lnSpc>
                <a:spcPct val="150000"/>
              </a:lnSpc>
              <a:buFont typeface="+mj-lt"/>
              <a:buAutoNum type="arabicPeriod"/>
            </a:pPr>
            <a:r>
              <a:rPr lang="en-US" sz="2400" b="0" i="0" u="none" strike="noStrike" baseline="0" dirty="0">
                <a:solidFill>
                  <a:srgbClr val="0F0F0F"/>
                </a:solidFill>
                <a:latin typeface="Times New Roman" panose="02020603050405020304" pitchFamily="18" charset="0"/>
              </a:rPr>
              <a:t>At what level of detail, if at all, are we trying to model human intelligence?</a:t>
            </a:r>
          </a:p>
          <a:p>
            <a:pPr marL="457200" indent="-457200" algn="just">
              <a:lnSpc>
                <a:spcPct val="150000"/>
              </a:lnSpc>
              <a:buFont typeface="+mj-lt"/>
              <a:buAutoNum type="arabicPeriod"/>
            </a:pPr>
            <a:r>
              <a:rPr lang="en-US" sz="2400" b="0" i="0" u="none" strike="noStrike" baseline="0" dirty="0">
                <a:solidFill>
                  <a:srgbClr val="0F0F0F"/>
                </a:solidFill>
                <a:latin typeface="Times New Roman" panose="02020603050405020304" pitchFamily="18" charset="0"/>
              </a:rPr>
              <a:t>How will we know when we have succeeded in building an intelligent program?</a:t>
            </a:r>
          </a:p>
        </p:txBody>
      </p:sp>
      <p:sp>
        <p:nvSpPr>
          <p:cNvPr id="4" name="TextBox 3">
            <a:extLst>
              <a:ext uri="{FF2B5EF4-FFF2-40B4-BE49-F238E27FC236}">
                <a16:creationId xmlns:a16="http://schemas.microsoft.com/office/drawing/2014/main" id="{590C3A64-2ED4-0CCA-107D-5B79C6F8F8A9}"/>
              </a:ext>
            </a:extLst>
          </p:cNvPr>
          <p:cNvSpPr txBox="1"/>
          <p:nvPr/>
        </p:nvSpPr>
        <p:spPr>
          <a:xfrm flipH="1">
            <a:off x="1447800" y="0"/>
            <a:ext cx="3200400" cy="523220"/>
          </a:xfrm>
          <a:prstGeom prst="rect">
            <a:avLst/>
          </a:prstGeom>
          <a:noFill/>
        </p:spPr>
        <p:txBody>
          <a:bodyPr wrap="square" rtlCol="0">
            <a:spAutoFit/>
          </a:bodyPr>
          <a:lstStyle/>
          <a:p>
            <a:r>
              <a:rPr lang="en-IN" sz="2800" b="1" dirty="0">
                <a:solidFill>
                  <a:schemeClr val="accent1"/>
                </a:solidFill>
                <a:latin typeface="Times New Roman" panose="02020603050405020304" pitchFamily="18" charset="0"/>
                <a:cs typeface="Times New Roman" panose="02020603050405020304" pitchFamily="18" charset="0"/>
              </a:rPr>
              <a:t>AI Problem</a:t>
            </a:r>
          </a:p>
        </p:txBody>
      </p:sp>
    </p:spTree>
    <p:extLst>
      <p:ext uri="{BB962C8B-B14F-4D97-AF65-F5344CB8AC3E}">
        <p14:creationId xmlns:p14="http://schemas.microsoft.com/office/powerpoint/2010/main" val="39414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CF478-6C5B-37F6-A70A-7C9F8E9A09EE}"/>
              </a:ext>
            </a:extLst>
          </p:cNvPr>
          <p:cNvSpPr txBox="1"/>
          <p:nvPr/>
        </p:nvSpPr>
        <p:spPr>
          <a:xfrm>
            <a:off x="381000" y="914400"/>
            <a:ext cx="8305800" cy="5565947"/>
          </a:xfrm>
          <a:prstGeom prst="rect">
            <a:avLst/>
          </a:prstGeom>
          <a:noFill/>
        </p:spPr>
        <p:txBody>
          <a:bodyPr wrap="square">
            <a:spAutoFit/>
          </a:bodyPr>
          <a:lstStyle/>
          <a:p>
            <a:pPr algn="just">
              <a:lnSpc>
                <a:spcPct val="150000"/>
              </a:lnSpc>
            </a:pPr>
            <a:r>
              <a:rPr lang="en-US" sz="2400" b="0" i="0" u="none" strike="noStrike" baseline="0" dirty="0">
                <a:solidFill>
                  <a:srgbClr val="0A0A0A"/>
                </a:solidFill>
                <a:latin typeface="Times New Roman" panose="02020603050405020304" pitchFamily="18" charset="0"/>
                <a:cs typeface="Times New Roman" panose="02020603050405020304" pitchFamily="18" charset="0"/>
              </a:rPr>
              <a:t>One of the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few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hard and fast results to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come out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of the first three decades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of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AI research is that </a:t>
            </a:r>
            <a:r>
              <a:rPr lang="en-US" sz="2400" b="0" i="1" u="none" strike="noStrike" baseline="0" dirty="0">
                <a:solidFill>
                  <a:srgbClr val="0A0A0A"/>
                </a:solidFill>
                <a:latin typeface="Times New Roman" panose="02020603050405020304" pitchFamily="18" charset="0"/>
                <a:cs typeface="Times New Roman" panose="02020603050405020304" pitchFamily="18" charset="0"/>
              </a:rPr>
              <a:t>intelligence requires knowledge.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To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compensate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for its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one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overpowering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asset,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indispensability</a:t>
            </a:r>
            <a:r>
              <a:rPr lang="en-US" sz="2400" b="0" i="0" u="none" strike="noStrike" baseline="0" dirty="0">
                <a:solidFill>
                  <a:srgbClr val="3F3F3F"/>
                </a:solidFill>
                <a:latin typeface="Times New Roman" panose="02020603050405020304" pitchFamily="18" charset="0"/>
                <a:cs typeface="Times New Roman" panose="02020603050405020304" pitchFamily="18" charset="0"/>
              </a:rPr>
              <a:t>,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knowledge possesses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some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less desirable properties, including:</a:t>
            </a:r>
          </a:p>
          <a:p>
            <a:pPr algn="just">
              <a:lnSpc>
                <a:spcPct val="150000"/>
              </a:lnSpc>
            </a:pPr>
            <a:endParaRPr lang="en-US" sz="2400" b="0" i="0" u="none" strike="noStrike" baseline="0" dirty="0">
              <a:solidFill>
                <a:srgbClr val="0A0A0A"/>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400" b="0" i="0" u="none" strike="noStrike" baseline="0" dirty="0">
                <a:solidFill>
                  <a:srgbClr val="0A0A0A"/>
                </a:solidFill>
                <a:latin typeface="Times New Roman" panose="02020603050405020304" pitchFamily="18" charset="0"/>
                <a:cs typeface="Times New Roman" panose="02020603050405020304" pitchFamily="18" charset="0"/>
              </a:rPr>
              <a:t>It is </a:t>
            </a:r>
            <a:r>
              <a:rPr lang="en-IN" sz="2400" b="0" i="0" u="none" strike="noStrike" baseline="0" dirty="0">
                <a:solidFill>
                  <a:srgbClr val="1C1C1C"/>
                </a:solidFill>
                <a:latin typeface="Times New Roman" panose="02020603050405020304" pitchFamily="18" charset="0"/>
                <a:cs typeface="Times New Roman" panose="02020603050405020304" pitchFamily="18" charset="0"/>
              </a:rPr>
              <a:t>voluminous.</a:t>
            </a:r>
            <a:endParaRPr lang="en-IN" sz="2400" b="0" i="0" u="none" strike="noStrike" baseline="0" dirty="0">
              <a:solidFill>
                <a:srgbClr val="0A0A0A"/>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400" b="0" i="0" u="none" strike="noStrike" baseline="0" dirty="0">
                <a:solidFill>
                  <a:srgbClr val="0A0A0A"/>
                </a:solidFill>
                <a:latin typeface="Times New Roman" panose="02020603050405020304" pitchFamily="18" charset="0"/>
                <a:cs typeface="Times New Roman" panose="02020603050405020304" pitchFamily="18" charset="0"/>
              </a:rPr>
              <a:t>It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is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hard to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characterize accurately.</a:t>
            </a:r>
            <a:endParaRPr lang="en-US" sz="2400" dirty="0">
              <a:solidFill>
                <a:srgbClr val="0A0A0A"/>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400" b="0" i="0" u="none" strike="noStrike" baseline="0" dirty="0">
                <a:solidFill>
                  <a:srgbClr val="0A0A0A"/>
                </a:solidFill>
                <a:latin typeface="Times New Roman" panose="02020603050405020304" pitchFamily="18" charset="0"/>
                <a:cs typeface="Times New Roman" panose="02020603050405020304" pitchFamily="18" charset="0"/>
              </a:rPr>
              <a:t>It is constantly </a:t>
            </a:r>
            <a:r>
              <a:rPr lang="en-IN" sz="2400" b="0" i="0" u="none" strike="noStrike" baseline="0" dirty="0">
                <a:solidFill>
                  <a:srgbClr val="1C1C1C"/>
                </a:solidFill>
                <a:latin typeface="Times New Roman" panose="02020603050405020304" pitchFamily="18" charset="0"/>
                <a:cs typeface="Times New Roman" panose="02020603050405020304" pitchFamily="18" charset="0"/>
              </a:rPr>
              <a:t>changing.</a:t>
            </a:r>
            <a:endParaRPr lang="en-IN" sz="2400" dirty="0">
              <a:solidFill>
                <a:srgbClr val="0A0A0A"/>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400" b="0" i="0" u="none" strike="noStrike" baseline="0" dirty="0">
                <a:solidFill>
                  <a:srgbClr val="0A0A0A"/>
                </a:solidFill>
                <a:latin typeface="Times New Roman" panose="02020603050405020304" pitchFamily="18" charset="0"/>
                <a:cs typeface="Times New Roman" panose="02020603050405020304" pitchFamily="18" charset="0"/>
              </a:rPr>
              <a:t>It differs from data by being organized in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a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way that corresponds to the ways </a:t>
            </a:r>
            <a:r>
              <a:rPr lang="en-US" sz="2400" b="0" i="0" u="none" strike="noStrike" baseline="0" dirty="0">
                <a:solidFill>
                  <a:srgbClr val="1C1C1C"/>
                </a:solidFill>
                <a:latin typeface="Times New Roman" panose="02020603050405020304" pitchFamily="18" charset="0"/>
                <a:cs typeface="Times New Roman" panose="02020603050405020304" pitchFamily="18" charset="0"/>
              </a:rPr>
              <a:t>it </a:t>
            </a:r>
            <a:r>
              <a:rPr lang="en-US" sz="2400" b="0" i="0" u="none" strike="noStrike" baseline="0" dirty="0">
                <a:solidFill>
                  <a:srgbClr val="0A0A0A"/>
                </a:solidFill>
                <a:latin typeface="Times New Roman" panose="02020603050405020304" pitchFamily="18" charset="0"/>
                <a:cs typeface="Times New Roman" panose="02020603050405020304" pitchFamily="18" charset="0"/>
              </a:rPr>
              <a:t>will be used.</a:t>
            </a:r>
          </a:p>
        </p:txBody>
      </p:sp>
      <p:sp>
        <p:nvSpPr>
          <p:cNvPr id="4" name="TextBox 3">
            <a:extLst>
              <a:ext uri="{FF2B5EF4-FFF2-40B4-BE49-F238E27FC236}">
                <a16:creationId xmlns:a16="http://schemas.microsoft.com/office/drawing/2014/main" id="{C7484561-C3ED-AB4A-6D15-D15474EC15DD}"/>
              </a:ext>
            </a:extLst>
          </p:cNvPr>
          <p:cNvSpPr txBox="1"/>
          <p:nvPr/>
        </p:nvSpPr>
        <p:spPr>
          <a:xfrm flipH="1">
            <a:off x="228600" y="0"/>
            <a:ext cx="4114800" cy="523220"/>
          </a:xfrm>
          <a:prstGeom prst="rect">
            <a:avLst/>
          </a:prstGeom>
          <a:noFill/>
        </p:spPr>
        <p:txBody>
          <a:bodyPr wrap="square" rtlCol="0">
            <a:spAutoFit/>
          </a:bodyPr>
          <a:lstStyle/>
          <a:p>
            <a:r>
              <a:rPr lang="en-IN" sz="2800" b="1" dirty="0">
                <a:solidFill>
                  <a:schemeClr val="accent1"/>
                </a:solidFill>
                <a:latin typeface="Times New Roman" panose="02020603050405020304" pitchFamily="18" charset="0"/>
                <a:cs typeface="Times New Roman" panose="02020603050405020304" pitchFamily="18" charset="0"/>
              </a:rPr>
              <a:t>Knowledge:</a:t>
            </a:r>
          </a:p>
        </p:txBody>
      </p:sp>
    </p:spTree>
    <p:extLst>
      <p:ext uri="{BB962C8B-B14F-4D97-AF65-F5344CB8AC3E}">
        <p14:creationId xmlns:p14="http://schemas.microsoft.com/office/powerpoint/2010/main" val="180151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25490E-A3DF-CA32-F8AA-03CA323CA3F2}"/>
              </a:ext>
            </a:extLst>
          </p:cNvPr>
          <p:cNvSpPr txBox="1"/>
          <p:nvPr/>
        </p:nvSpPr>
        <p:spPr>
          <a:xfrm>
            <a:off x="152400" y="497911"/>
            <a:ext cx="8153400" cy="6001643"/>
          </a:xfrm>
          <a:prstGeom prst="rect">
            <a:avLst/>
          </a:prstGeom>
          <a:noFill/>
        </p:spPr>
        <p:txBody>
          <a:bodyPr wrap="square">
            <a:spAutoFit/>
          </a:bodyPr>
          <a:lstStyle/>
          <a:p>
            <a:pPr algn="l"/>
            <a:r>
              <a:rPr lang="en-US" sz="2400" b="0" i="0" u="none" strike="noStrike" baseline="0" dirty="0">
                <a:solidFill>
                  <a:srgbClr val="231F20"/>
                </a:solidFill>
                <a:latin typeface="Times New Roman" panose="02020603050405020304" pitchFamily="18" charset="0"/>
                <a:cs typeface="Times New Roman" panose="02020603050405020304" pitchFamily="18" charset="0"/>
              </a:rPr>
              <a:t>An AI technique is a method that exploits knowledge</a:t>
            </a:r>
          </a:p>
          <a:p>
            <a:pPr algn="l"/>
            <a:r>
              <a:rPr lang="en-US" sz="2400" b="0" i="0" u="none" strike="noStrike" baseline="0" dirty="0">
                <a:solidFill>
                  <a:srgbClr val="231F20"/>
                </a:solidFill>
                <a:latin typeface="Times New Roman" panose="02020603050405020304" pitchFamily="18" charset="0"/>
                <a:cs typeface="Times New Roman" panose="02020603050405020304" pitchFamily="18" charset="0"/>
              </a:rPr>
              <a:t> that is represented so that:</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The knowledge captures generalizations that share properties, are grouped together, rather than being allowed separate representation.</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It can be understood by people who must provide it—even though for many programs bulk of the data comes automatically from readings.</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In many AI domains, how the people understand the same people must supply the </a:t>
            </a:r>
            <a:r>
              <a:rPr lang="en-IN" sz="2400" b="0" i="0" u="none" strike="noStrike" baseline="0" dirty="0">
                <a:solidFill>
                  <a:srgbClr val="231F20"/>
                </a:solidFill>
                <a:latin typeface="Times New Roman" panose="02020603050405020304" pitchFamily="18" charset="0"/>
                <a:cs typeface="Times New Roman" panose="02020603050405020304" pitchFamily="18" charset="0"/>
              </a:rPr>
              <a:t>knowledge to a program.</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It can be easily modified to correct errors and reflect changes in real conditions.</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It can be widely used even if it is incomplete or inaccurate.</a:t>
            </a:r>
          </a:p>
          <a:p>
            <a:pPr marL="342900" indent="-342900" algn="just">
              <a:buFont typeface="Wingdings" panose="05000000000000000000" pitchFamily="2" charset="2"/>
              <a:buChar char="Ø"/>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It can be used to help overcome its own sheer bulk by helping to narrow the range of possibilities that must be usually considered.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41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0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FFE57-C76B-721E-492D-98ECE2A308D6}"/>
              </a:ext>
            </a:extLst>
          </p:cNvPr>
          <p:cNvSpPr txBox="1"/>
          <p:nvPr/>
        </p:nvSpPr>
        <p:spPr>
          <a:xfrm>
            <a:off x="228600" y="0"/>
            <a:ext cx="5715000" cy="523220"/>
          </a:xfrm>
          <a:prstGeom prst="rect">
            <a:avLst/>
          </a:prstGeom>
          <a:noFill/>
        </p:spPr>
        <p:txBody>
          <a:bodyPr wrap="square">
            <a:spAutoFit/>
          </a:bodyPr>
          <a:lstStyle/>
          <a:p>
            <a:r>
              <a:rPr lang="en-IN" sz="2800" b="1" i="0" u="none" strike="noStrike" baseline="0" dirty="0">
                <a:solidFill>
                  <a:schemeClr val="accent1"/>
                </a:solidFill>
                <a:latin typeface="Times New Roman" panose="02020603050405020304" pitchFamily="18" charset="0"/>
                <a:cs typeface="Times New Roman" panose="02020603050405020304" pitchFamily="18" charset="0"/>
              </a:rPr>
              <a:t>Tic-Tac-Toe:             Program 1</a:t>
            </a:r>
          </a:p>
        </p:txBody>
      </p:sp>
      <p:sp>
        <p:nvSpPr>
          <p:cNvPr id="5" name="TextBox 4">
            <a:extLst>
              <a:ext uri="{FF2B5EF4-FFF2-40B4-BE49-F238E27FC236}">
                <a16:creationId xmlns:a16="http://schemas.microsoft.com/office/drawing/2014/main" id="{3367AA6B-3240-E99E-C871-6F27EF40B8A7}"/>
              </a:ext>
            </a:extLst>
          </p:cNvPr>
          <p:cNvSpPr txBox="1"/>
          <p:nvPr/>
        </p:nvSpPr>
        <p:spPr>
          <a:xfrm>
            <a:off x="381000" y="914400"/>
            <a:ext cx="8305800" cy="5262979"/>
          </a:xfrm>
          <a:prstGeom prst="rect">
            <a:avLst/>
          </a:prstGeom>
          <a:noFill/>
        </p:spPr>
        <p:txBody>
          <a:bodyPr wrap="square">
            <a:spAutoFit/>
          </a:bodyPr>
          <a:lstStyle/>
          <a:p>
            <a:pPr algn="just"/>
            <a:r>
              <a:rPr lang="en-IN" sz="2400" b="1" i="1" u="none" strike="noStrike" baseline="0" dirty="0">
                <a:solidFill>
                  <a:srgbClr val="0F0F0F"/>
                </a:solidFill>
                <a:latin typeface="Times New Roman" panose="02020603050405020304" pitchFamily="18" charset="0"/>
                <a:cs typeface="Times New Roman" panose="02020603050405020304" pitchFamily="18" charset="0"/>
              </a:rPr>
              <a:t>Data Structures</a:t>
            </a:r>
          </a:p>
          <a:p>
            <a:pPr algn="just"/>
            <a:endParaRPr lang="en-IN" sz="2400" b="1" i="1" u="none" strike="noStrike" baseline="0" dirty="0">
              <a:solidFill>
                <a:srgbClr val="0F0F0F"/>
              </a:solidFill>
              <a:latin typeface="Times New Roman" panose="02020603050405020304" pitchFamily="18" charset="0"/>
              <a:cs typeface="Times New Roman" panose="02020603050405020304" pitchFamily="18" charset="0"/>
            </a:endParaRPr>
          </a:p>
          <a:p>
            <a:pPr algn="just"/>
            <a:r>
              <a:rPr lang="en-IN" sz="2400" b="1" i="0" u="none" strike="noStrike" baseline="0" dirty="0">
                <a:solidFill>
                  <a:srgbClr val="0F0F0F"/>
                </a:solidFill>
                <a:latin typeface="Times New Roman" panose="02020603050405020304" pitchFamily="18" charset="0"/>
                <a:cs typeface="Times New Roman" panose="02020603050405020304" pitchFamily="18" charset="0"/>
              </a:rPr>
              <a:t>Board: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A nine-element vector representing the board, where the </a:t>
            </a:r>
            <a:r>
              <a:rPr lang="en-US" sz="2400" b="0" i="0" u="none" strike="noStrike" baseline="0" dirty="0">
                <a:solidFill>
                  <a:srgbClr val="282828"/>
                </a:solidFill>
                <a:latin typeface="Times New Roman" panose="02020603050405020304" pitchFamily="18" charset="0"/>
                <a:cs typeface="Times New Roman" panose="02020603050405020304" pitchFamily="18" charset="0"/>
              </a:rPr>
              <a:t>elements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of the vector correspond to the board positions as follows:</a:t>
            </a:r>
          </a:p>
          <a:p>
            <a:pPr lvl="2" algn="just"/>
            <a:r>
              <a:rPr lang="en-IN" sz="2400" b="0" i="0" u="none" strike="noStrike" baseline="0" dirty="0">
                <a:solidFill>
                  <a:srgbClr val="0F0F0F"/>
                </a:solidFill>
                <a:latin typeface="Times New Roman" panose="02020603050405020304" pitchFamily="18" charset="0"/>
                <a:cs typeface="Times New Roman" panose="02020603050405020304" pitchFamily="18" charset="0"/>
              </a:rPr>
              <a:t>		l    2    3</a:t>
            </a:r>
          </a:p>
          <a:p>
            <a:pPr lvl="2" algn="just"/>
            <a:r>
              <a:rPr lang="en-IN" sz="2400" b="0" i="0" u="none" strike="noStrike" baseline="0" dirty="0">
                <a:solidFill>
                  <a:srgbClr val="0F0F0F"/>
                </a:solidFill>
                <a:latin typeface="Times New Roman" panose="02020603050405020304" pitchFamily="18" charset="0"/>
                <a:cs typeface="Times New Roman" panose="02020603050405020304" pitchFamily="18" charset="0"/>
              </a:rPr>
              <a:t>		4    5    6</a:t>
            </a:r>
          </a:p>
          <a:p>
            <a:pPr lvl="2" algn="just"/>
            <a:r>
              <a:rPr lang="en-IN" sz="2400" b="0" i="0" u="none" strike="noStrike" baseline="0" dirty="0">
                <a:solidFill>
                  <a:srgbClr val="0F0F0F"/>
                </a:solidFill>
                <a:latin typeface="Times New Roman" panose="02020603050405020304" pitchFamily="18" charset="0"/>
                <a:cs typeface="Times New Roman" panose="02020603050405020304" pitchFamily="18" charset="0"/>
              </a:rPr>
              <a:t>		7    8    9</a:t>
            </a:r>
          </a:p>
          <a:p>
            <a:pPr algn="just"/>
            <a:r>
              <a:rPr lang="en-US" sz="2400" b="0" i="0" u="none" strike="noStrike" baseline="0" dirty="0">
                <a:solidFill>
                  <a:srgbClr val="0F0F0F"/>
                </a:solidFill>
                <a:latin typeface="Times New Roman" panose="02020603050405020304" pitchFamily="18" charset="0"/>
                <a:cs typeface="Times New Roman" panose="02020603050405020304" pitchFamily="18" charset="0"/>
              </a:rPr>
              <a:t>An element contains the value 0 if the corresponding square is blank, l if it is filled with an X, or 2 if it is filled with an 0.</a:t>
            </a:r>
          </a:p>
          <a:p>
            <a:pPr algn="just"/>
            <a:endParaRPr lang="en-US" sz="2400" b="0" i="0" u="none" strike="noStrike" baseline="0" dirty="0">
              <a:solidFill>
                <a:srgbClr val="0F0F0F"/>
              </a:solidFill>
              <a:latin typeface="Times New Roman" panose="02020603050405020304" pitchFamily="18" charset="0"/>
              <a:cs typeface="Times New Roman" panose="02020603050405020304" pitchFamily="18" charset="0"/>
            </a:endParaRPr>
          </a:p>
          <a:p>
            <a:pPr algn="just"/>
            <a:r>
              <a:rPr lang="en-US" sz="2400" b="1" i="0" u="none" strike="noStrike" baseline="0" dirty="0" err="1">
                <a:solidFill>
                  <a:srgbClr val="0F0F0F"/>
                </a:solidFill>
                <a:latin typeface="Times New Roman" panose="02020603050405020304" pitchFamily="18" charset="0"/>
                <a:cs typeface="Times New Roman" panose="02020603050405020304" pitchFamily="18" charset="0"/>
              </a:rPr>
              <a:t>Movetable</a:t>
            </a:r>
            <a:r>
              <a:rPr lang="en-US" sz="2400" b="1" i="0" u="none" strike="noStrike" baseline="0" dirty="0">
                <a:solidFill>
                  <a:srgbClr val="0F0F0F"/>
                </a:solidFill>
                <a:latin typeface="Times New Roman" panose="02020603050405020304" pitchFamily="18" charset="0"/>
                <a:cs typeface="Times New Roman" panose="02020603050405020304" pitchFamily="18" charset="0"/>
              </a:rPr>
              <a: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A </a:t>
            </a:r>
            <a:r>
              <a:rPr lang="en-US" sz="2400" dirty="0">
                <a:solidFill>
                  <a:srgbClr val="0F0F0F"/>
                </a:solidFill>
                <a:latin typeface="Times New Roman" panose="02020603050405020304" pitchFamily="18" charset="0"/>
                <a:cs typeface="Times New Roman" panose="02020603050405020304" pitchFamily="18" charset="0"/>
              </a:rPr>
              <a:t>la</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rge vector of 19,683 elements (3</a:t>
            </a:r>
            <a:r>
              <a:rPr lang="en-US" sz="2400" b="0" i="0" u="none" strike="noStrike" baseline="30000" dirty="0">
                <a:solidFill>
                  <a:srgbClr val="0F0F0F"/>
                </a:solidFill>
                <a:latin typeface="Times New Roman" panose="02020603050405020304" pitchFamily="18" charset="0"/>
                <a:cs typeface="Times New Roman" panose="02020603050405020304" pitchFamily="18" charset="0"/>
              </a:rPr>
              <a:t>9</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a:t>
            </a:r>
            <a:r>
              <a:rPr lang="en-US" sz="2400" b="0" i="0" u="none" strike="noStrike" baseline="0" dirty="0">
                <a:solidFill>
                  <a:srgbClr val="363636"/>
                </a:solidFill>
                <a:latin typeface="Times New Roman" panose="02020603050405020304" pitchFamily="18" charset="0"/>
                <a:cs typeface="Times New Roman" panose="02020603050405020304" pitchFamily="18" charset="0"/>
              </a:rPr>
              <a: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each element of which is a nine-element vector</a:t>
            </a:r>
            <a:r>
              <a:rPr lang="en-US" sz="2400" b="0" i="0" u="none" strike="noStrike" baseline="0" dirty="0">
                <a:solidFill>
                  <a:srgbClr val="494949"/>
                </a:solidFill>
                <a:latin typeface="Times New Roman" panose="02020603050405020304" pitchFamily="18" charset="0"/>
                <a:cs typeface="Times New Roman" panose="02020603050405020304" pitchFamily="18" charset="0"/>
              </a:rPr>
              <a:t>.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The contents of this vector are chosen </a:t>
            </a:r>
            <a:r>
              <a:rPr lang="en-US" sz="2400" b="0" i="0" u="none" strike="noStrike" baseline="0" dirty="0">
                <a:solidFill>
                  <a:srgbClr val="282828"/>
                </a:solidFill>
                <a:latin typeface="Times New Roman" panose="02020603050405020304" pitchFamily="18" charset="0"/>
                <a:cs typeface="Times New Roman" panose="02020603050405020304" pitchFamily="18" charset="0"/>
              </a:rPr>
              <a:t>specifically </a:t>
            </a:r>
            <a:r>
              <a:rPr lang="en-US" sz="2400" b="0" i="0" u="none" strike="noStrike" baseline="0" dirty="0">
                <a:solidFill>
                  <a:srgbClr val="0F0F0F"/>
                </a:solidFill>
                <a:latin typeface="Times New Roman" panose="02020603050405020304" pitchFamily="18" charset="0"/>
                <a:cs typeface="Times New Roman" panose="02020603050405020304" pitchFamily="18" charset="0"/>
              </a:rPr>
              <a:t>to allow the algorithm to work.</a:t>
            </a:r>
          </a:p>
        </p:txBody>
      </p:sp>
    </p:spTree>
    <p:extLst>
      <p:ext uri="{BB962C8B-B14F-4D97-AF65-F5344CB8AC3E}">
        <p14:creationId xmlns:p14="http://schemas.microsoft.com/office/powerpoint/2010/main" val="384411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TotalTime>
  <Words>2398</Words>
  <Application>Microsoft Office PowerPoint</Application>
  <PresentationFormat>On-screen Show (4:3)</PresentationFormat>
  <Paragraphs>257</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Bahnschrift Light SemiCondensed</vt:lpstr>
      <vt:lpstr>Bodoni MT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Rational Agents in AI</vt:lpstr>
      <vt:lpstr>What is an Agent?</vt:lpstr>
      <vt:lpstr>What is an Intelligent/Rational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prateek</dc:creator>
  <cp:lastModifiedBy>Mohit Goel</cp:lastModifiedBy>
  <cp:revision>46</cp:revision>
  <dcterms:created xsi:type="dcterms:W3CDTF">2022-01-06T09:32:14Z</dcterms:created>
  <dcterms:modified xsi:type="dcterms:W3CDTF">2023-01-17T07:40:30Z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2021-01-06T00:00:00Z</vt:filetime>
  </property>
  <property fmtid="{D5CDD505-2E9C-101B-9397-08002B2CF9AE}" pid="3" name="Creator">
    <vt:lpwstr>Microsoft® PowerPoint® for Microsoft 365</vt:lpwstr>
  </property>
  <property fmtid="{D5CDD505-2E9C-101B-9397-08002B2CF9AE}" pid="4" name="LastSaved">
    <vt:filetime>2022-01-06T00:00:00Z</vt:filetime>
  </property>
</Properties>
</file>