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350" r:id="rId3"/>
    <p:sldId id="297" r:id="rId4"/>
    <p:sldId id="298" r:id="rId5"/>
    <p:sldId id="299"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22" r:id="rId19"/>
    <p:sldId id="335" r:id="rId20"/>
    <p:sldId id="336" r:id="rId21"/>
    <p:sldId id="337" r:id="rId22"/>
    <p:sldId id="338" r:id="rId23"/>
    <p:sldId id="340" r:id="rId24"/>
    <p:sldId id="341" r:id="rId25"/>
    <p:sldId id="342" r:id="rId26"/>
    <p:sldId id="343" r:id="rId27"/>
    <p:sldId id="344" r:id="rId28"/>
    <p:sldId id="345" r:id="rId29"/>
    <p:sldId id="346" r:id="rId30"/>
    <p:sldId id="347" r:id="rId31"/>
    <p:sldId id="348" r:id="rId32"/>
    <p:sldId id="349" r:id="rId33"/>
    <p:sldId id="32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A1B4-EAF7-507B-CD4D-952499113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B06C92-4C16-C815-95DF-8BE012648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CE7D2C-0B3F-6AA4-7C06-32EBD30FD202}"/>
              </a:ext>
            </a:extLst>
          </p:cNvPr>
          <p:cNvSpPr>
            <a:spLocks noGrp="1"/>
          </p:cNvSpPr>
          <p:nvPr>
            <p:ph type="dt" sz="half" idx="10"/>
          </p:nvPr>
        </p:nvSpPr>
        <p:spPr/>
        <p:txBody>
          <a:bodyPr/>
          <a:lstStyle/>
          <a:p>
            <a:fld id="{F94AFE50-B8DB-4401-A8D8-175D0D9A4CE5}" type="datetimeFigureOut">
              <a:rPr lang="en-IN" smtClean="0"/>
              <a:t>03-08-2022</a:t>
            </a:fld>
            <a:endParaRPr lang="en-IN"/>
          </a:p>
        </p:txBody>
      </p:sp>
      <p:sp>
        <p:nvSpPr>
          <p:cNvPr id="5" name="Footer Placeholder 4">
            <a:extLst>
              <a:ext uri="{FF2B5EF4-FFF2-40B4-BE49-F238E27FC236}">
                <a16:creationId xmlns:a16="http://schemas.microsoft.com/office/drawing/2014/main" id="{8365EEB5-EB89-98B1-03A7-0F6A8CC58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00C44-E1D7-7C1D-4A23-40E7CE5174C1}"/>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34829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B387-C378-39D5-1185-864BE463D4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1C9A61-385B-E584-5DB9-A152DE50B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EBC06B-B70B-F35D-6E82-3C4844E349DA}"/>
              </a:ext>
            </a:extLst>
          </p:cNvPr>
          <p:cNvSpPr>
            <a:spLocks noGrp="1"/>
          </p:cNvSpPr>
          <p:nvPr>
            <p:ph type="dt" sz="half" idx="10"/>
          </p:nvPr>
        </p:nvSpPr>
        <p:spPr/>
        <p:txBody>
          <a:bodyPr/>
          <a:lstStyle/>
          <a:p>
            <a:fld id="{F94AFE50-B8DB-4401-A8D8-175D0D9A4CE5}" type="datetimeFigureOut">
              <a:rPr lang="en-IN" smtClean="0"/>
              <a:t>03-08-2022</a:t>
            </a:fld>
            <a:endParaRPr lang="en-IN"/>
          </a:p>
        </p:txBody>
      </p:sp>
      <p:sp>
        <p:nvSpPr>
          <p:cNvPr id="5" name="Footer Placeholder 4">
            <a:extLst>
              <a:ext uri="{FF2B5EF4-FFF2-40B4-BE49-F238E27FC236}">
                <a16:creationId xmlns:a16="http://schemas.microsoft.com/office/drawing/2014/main" id="{ADD56A5C-26FC-F3D2-F90F-E816056C7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BD0BE2-7534-AC70-4AEF-6BE9724EC7A6}"/>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245907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00B87-30BB-B71A-5E0C-8D9E9568AF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174EB-18F6-54BB-9294-F77908EDB6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E8D5F9-D7A3-FDF1-47A6-71694FE2C39F}"/>
              </a:ext>
            </a:extLst>
          </p:cNvPr>
          <p:cNvSpPr>
            <a:spLocks noGrp="1"/>
          </p:cNvSpPr>
          <p:nvPr>
            <p:ph type="dt" sz="half" idx="10"/>
          </p:nvPr>
        </p:nvSpPr>
        <p:spPr/>
        <p:txBody>
          <a:bodyPr/>
          <a:lstStyle/>
          <a:p>
            <a:fld id="{F94AFE50-B8DB-4401-A8D8-175D0D9A4CE5}" type="datetimeFigureOut">
              <a:rPr lang="en-IN" smtClean="0"/>
              <a:t>03-08-2022</a:t>
            </a:fld>
            <a:endParaRPr lang="en-IN"/>
          </a:p>
        </p:txBody>
      </p:sp>
      <p:sp>
        <p:nvSpPr>
          <p:cNvPr id="5" name="Footer Placeholder 4">
            <a:extLst>
              <a:ext uri="{FF2B5EF4-FFF2-40B4-BE49-F238E27FC236}">
                <a16:creationId xmlns:a16="http://schemas.microsoft.com/office/drawing/2014/main" id="{AA3F7048-EB82-C352-79EE-43CB8B3BD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134A6-D7BC-FABD-29A1-FA26A4D75607}"/>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327579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9939-847B-75A3-2F9D-AEC0AFA5C8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8EB48D-466A-D71E-AA25-8AED10F908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0097C3-B2B0-90C0-65FE-385875BD6E86}"/>
              </a:ext>
            </a:extLst>
          </p:cNvPr>
          <p:cNvSpPr>
            <a:spLocks noGrp="1"/>
          </p:cNvSpPr>
          <p:nvPr>
            <p:ph type="dt" sz="half" idx="10"/>
          </p:nvPr>
        </p:nvSpPr>
        <p:spPr/>
        <p:txBody>
          <a:bodyPr/>
          <a:lstStyle/>
          <a:p>
            <a:fld id="{F94AFE50-B8DB-4401-A8D8-175D0D9A4CE5}" type="datetimeFigureOut">
              <a:rPr lang="en-IN" smtClean="0"/>
              <a:t>03-08-2022</a:t>
            </a:fld>
            <a:endParaRPr lang="en-IN"/>
          </a:p>
        </p:txBody>
      </p:sp>
      <p:sp>
        <p:nvSpPr>
          <p:cNvPr id="5" name="Footer Placeholder 4">
            <a:extLst>
              <a:ext uri="{FF2B5EF4-FFF2-40B4-BE49-F238E27FC236}">
                <a16:creationId xmlns:a16="http://schemas.microsoft.com/office/drawing/2014/main" id="{BA403055-AC1F-AD03-0F77-B9EA2EF6C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EC5A2E-E758-3ED6-7F1E-6BE781DD4529}"/>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167446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BDE2-763E-A543-6A57-0CBDFA859A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D90822-46F5-6AE7-45C4-114A1FFD4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06EC7-5F56-9465-4D19-C20083136605}"/>
              </a:ext>
            </a:extLst>
          </p:cNvPr>
          <p:cNvSpPr>
            <a:spLocks noGrp="1"/>
          </p:cNvSpPr>
          <p:nvPr>
            <p:ph type="dt" sz="half" idx="10"/>
          </p:nvPr>
        </p:nvSpPr>
        <p:spPr/>
        <p:txBody>
          <a:bodyPr/>
          <a:lstStyle/>
          <a:p>
            <a:fld id="{F94AFE50-B8DB-4401-A8D8-175D0D9A4CE5}" type="datetimeFigureOut">
              <a:rPr lang="en-IN" smtClean="0"/>
              <a:t>03-08-2022</a:t>
            </a:fld>
            <a:endParaRPr lang="en-IN"/>
          </a:p>
        </p:txBody>
      </p:sp>
      <p:sp>
        <p:nvSpPr>
          <p:cNvPr id="5" name="Footer Placeholder 4">
            <a:extLst>
              <a:ext uri="{FF2B5EF4-FFF2-40B4-BE49-F238E27FC236}">
                <a16:creationId xmlns:a16="http://schemas.microsoft.com/office/drawing/2014/main" id="{D6BF68E5-FE90-558F-27D2-580E3CEBB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9D91A0-6C48-0121-2D42-2CF056073CB4}"/>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246124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2300-482F-A876-3E17-3036DA71E7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E4854F-0716-4304-8C93-5DBE784497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1DD0C2-B281-0D14-69D8-7030BA7543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4C9EF8-6D56-8BDC-BFAB-56F181E431AB}"/>
              </a:ext>
            </a:extLst>
          </p:cNvPr>
          <p:cNvSpPr>
            <a:spLocks noGrp="1"/>
          </p:cNvSpPr>
          <p:nvPr>
            <p:ph type="dt" sz="half" idx="10"/>
          </p:nvPr>
        </p:nvSpPr>
        <p:spPr/>
        <p:txBody>
          <a:bodyPr/>
          <a:lstStyle/>
          <a:p>
            <a:fld id="{F94AFE50-B8DB-4401-A8D8-175D0D9A4CE5}" type="datetimeFigureOut">
              <a:rPr lang="en-IN" smtClean="0"/>
              <a:t>03-08-2022</a:t>
            </a:fld>
            <a:endParaRPr lang="en-IN"/>
          </a:p>
        </p:txBody>
      </p:sp>
      <p:sp>
        <p:nvSpPr>
          <p:cNvPr id="6" name="Footer Placeholder 5">
            <a:extLst>
              <a:ext uri="{FF2B5EF4-FFF2-40B4-BE49-F238E27FC236}">
                <a16:creationId xmlns:a16="http://schemas.microsoft.com/office/drawing/2014/main" id="{9E5BBC68-5E75-F62B-F23B-16F551FD6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054C62-483E-AEB7-3E1B-E7D3DCC23430}"/>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364267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A057-6D69-20B3-D493-76316BA4AA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554705-6BFE-6FCF-B727-40F38BEE22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D52E3-3350-C697-20ED-651FC46B7D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0A4530-165F-FBFB-78C0-E0796A2CF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74FB9B-EBC1-8A87-2CA7-FCAE935028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C88C9C-51E9-B820-5329-18147B80082A}"/>
              </a:ext>
            </a:extLst>
          </p:cNvPr>
          <p:cNvSpPr>
            <a:spLocks noGrp="1"/>
          </p:cNvSpPr>
          <p:nvPr>
            <p:ph type="dt" sz="half" idx="10"/>
          </p:nvPr>
        </p:nvSpPr>
        <p:spPr/>
        <p:txBody>
          <a:bodyPr/>
          <a:lstStyle/>
          <a:p>
            <a:fld id="{F94AFE50-B8DB-4401-A8D8-175D0D9A4CE5}" type="datetimeFigureOut">
              <a:rPr lang="en-IN" smtClean="0"/>
              <a:t>03-08-2022</a:t>
            </a:fld>
            <a:endParaRPr lang="en-IN"/>
          </a:p>
        </p:txBody>
      </p:sp>
      <p:sp>
        <p:nvSpPr>
          <p:cNvPr id="8" name="Footer Placeholder 7">
            <a:extLst>
              <a:ext uri="{FF2B5EF4-FFF2-40B4-BE49-F238E27FC236}">
                <a16:creationId xmlns:a16="http://schemas.microsoft.com/office/drawing/2014/main" id="{53D40D7C-E069-932D-584C-02CD0E1D0E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8B39B7-99DF-C243-EDFA-60F9E04A680D}"/>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181622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B2B0-F83B-6498-FE06-0B26654E89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BEFBA2-24DB-88DB-7666-966F5EF2D4B0}"/>
              </a:ext>
            </a:extLst>
          </p:cNvPr>
          <p:cNvSpPr>
            <a:spLocks noGrp="1"/>
          </p:cNvSpPr>
          <p:nvPr>
            <p:ph type="dt" sz="half" idx="10"/>
          </p:nvPr>
        </p:nvSpPr>
        <p:spPr/>
        <p:txBody>
          <a:bodyPr/>
          <a:lstStyle/>
          <a:p>
            <a:fld id="{F94AFE50-B8DB-4401-A8D8-175D0D9A4CE5}" type="datetimeFigureOut">
              <a:rPr lang="en-IN" smtClean="0"/>
              <a:t>03-08-2022</a:t>
            </a:fld>
            <a:endParaRPr lang="en-IN"/>
          </a:p>
        </p:txBody>
      </p:sp>
      <p:sp>
        <p:nvSpPr>
          <p:cNvPr id="4" name="Footer Placeholder 3">
            <a:extLst>
              <a:ext uri="{FF2B5EF4-FFF2-40B4-BE49-F238E27FC236}">
                <a16:creationId xmlns:a16="http://schemas.microsoft.com/office/drawing/2014/main" id="{65588977-13D7-4A32-F003-A98F38716A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C906A4-C64E-2B01-7724-B0C8B1CE1C37}"/>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327443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429B54-C93A-2BBB-7146-B034E5FFB93B}"/>
              </a:ext>
            </a:extLst>
          </p:cNvPr>
          <p:cNvSpPr>
            <a:spLocks noGrp="1"/>
          </p:cNvSpPr>
          <p:nvPr>
            <p:ph type="dt" sz="half" idx="10"/>
          </p:nvPr>
        </p:nvSpPr>
        <p:spPr/>
        <p:txBody>
          <a:bodyPr/>
          <a:lstStyle/>
          <a:p>
            <a:fld id="{F94AFE50-B8DB-4401-A8D8-175D0D9A4CE5}" type="datetimeFigureOut">
              <a:rPr lang="en-IN" smtClean="0"/>
              <a:t>03-08-2022</a:t>
            </a:fld>
            <a:endParaRPr lang="en-IN"/>
          </a:p>
        </p:txBody>
      </p:sp>
      <p:sp>
        <p:nvSpPr>
          <p:cNvPr id="3" name="Footer Placeholder 2">
            <a:extLst>
              <a:ext uri="{FF2B5EF4-FFF2-40B4-BE49-F238E27FC236}">
                <a16:creationId xmlns:a16="http://schemas.microsoft.com/office/drawing/2014/main" id="{4FADB49D-EE02-3347-A77F-F576A1E52C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2D6DBA-B47D-A2A0-4C08-2D2026EA8CD2}"/>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766460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C8B-B38E-84D5-DE1E-B72F5E1B3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E9909F-2253-EF98-1DA2-25E3916C2C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985839-5BA6-86EB-142A-A7E602F73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28F65-014F-18DE-C15F-55B4A3610922}"/>
              </a:ext>
            </a:extLst>
          </p:cNvPr>
          <p:cNvSpPr>
            <a:spLocks noGrp="1"/>
          </p:cNvSpPr>
          <p:nvPr>
            <p:ph type="dt" sz="half" idx="10"/>
          </p:nvPr>
        </p:nvSpPr>
        <p:spPr/>
        <p:txBody>
          <a:bodyPr/>
          <a:lstStyle/>
          <a:p>
            <a:fld id="{F94AFE50-B8DB-4401-A8D8-175D0D9A4CE5}" type="datetimeFigureOut">
              <a:rPr lang="en-IN" smtClean="0"/>
              <a:t>03-08-2022</a:t>
            </a:fld>
            <a:endParaRPr lang="en-IN"/>
          </a:p>
        </p:txBody>
      </p:sp>
      <p:sp>
        <p:nvSpPr>
          <p:cNvPr id="6" name="Footer Placeholder 5">
            <a:extLst>
              <a:ext uri="{FF2B5EF4-FFF2-40B4-BE49-F238E27FC236}">
                <a16:creationId xmlns:a16="http://schemas.microsoft.com/office/drawing/2014/main" id="{E73C05D5-3642-BDD8-137B-B55F9C40E6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9B34F8-0709-4D49-1229-EA05F4E84D21}"/>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196688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5DD3-D403-7030-13AA-9F1B7C4C0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837992-0FE4-C6CC-3BDA-104285307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D267D5-7E00-E597-5594-980B00B21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1D9DB-37BF-EFEF-5452-6B64CC8F675B}"/>
              </a:ext>
            </a:extLst>
          </p:cNvPr>
          <p:cNvSpPr>
            <a:spLocks noGrp="1"/>
          </p:cNvSpPr>
          <p:nvPr>
            <p:ph type="dt" sz="half" idx="10"/>
          </p:nvPr>
        </p:nvSpPr>
        <p:spPr/>
        <p:txBody>
          <a:bodyPr/>
          <a:lstStyle/>
          <a:p>
            <a:fld id="{F94AFE50-B8DB-4401-A8D8-175D0D9A4CE5}" type="datetimeFigureOut">
              <a:rPr lang="en-IN" smtClean="0"/>
              <a:t>03-08-2022</a:t>
            </a:fld>
            <a:endParaRPr lang="en-IN"/>
          </a:p>
        </p:txBody>
      </p:sp>
      <p:sp>
        <p:nvSpPr>
          <p:cNvPr id="6" name="Footer Placeholder 5">
            <a:extLst>
              <a:ext uri="{FF2B5EF4-FFF2-40B4-BE49-F238E27FC236}">
                <a16:creationId xmlns:a16="http://schemas.microsoft.com/office/drawing/2014/main" id="{3DD1C889-C327-27C4-BBEE-EE00385E82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33C95-C720-95D1-24B7-506D03AE342E}"/>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37630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06878-D1D0-66A6-DCD5-6C36E6A351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CB72C0-B858-63F2-5687-0085888DBD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2F81F-BB1E-E06D-23AF-F586B65BA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AFE50-B8DB-4401-A8D8-175D0D9A4CE5}" type="datetimeFigureOut">
              <a:rPr lang="en-IN" smtClean="0"/>
              <a:t>03-08-2022</a:t>
            </a:fld>
            <a:endParaRPr lang="en-IN"/>
          </a:p>
        </p:txBody>
      </p:sp>
      <p:sp>
        <p:nvSpPr>
          <p:cNvPr id="5" name="Footer Placeholder 4">
            <a:extLst>
              <a:ext uri="{FF2B5EF4-FFF2-40B4-BE49-F238E27FC236}">
                <a16:creationId xmlns:a16="http://schemas.microsoft.com/office/drawing/2014/main" id="{AD86C331-6263-AAAE-FB10-77A29B948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9C22F7-439F-01A4-66D2-6263B63162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9A704-CBC1-4F8A-8482-8CC5EB111627}" type="slidenum">
              <a:rPr lang="en-IN" smtClean="0"/>
              <a:t>‹#›</a:t>
            </a:fld>
            <a:endParaRPr lang="en-IN"/>
          </a:p>
        </p:txBody>
      </p:sp>
    </p:spTree>
    <p:extLst>
      <p:ext uri="{BB962C8B-B14F-4D97-AF65-F5344CB8AC3E}">
        <p14:creationId xmlns:p14="http://schemas.microsoft.com/office/powerpoint/2010/main" val="2985761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rows pointing towards different directions">
            <a:extLst>
              <a:ext uri="{FF2B5EF4-FFF2-40B4-BE49-F238E27FC236}">
                <a16:creationId xmlns:a16="http://schemas.microsoft.com/office/drawing/2014/main" id="{A1C186B3-6264-A29F-70AC-891AF71D4E12}"/>
              </a:ext>
            </a:extLst>
          </p:cNvPr>
          <p:cNvPicPr>
            <a:picLocks noChangeAspect="1"/>
          </p:cNvPicPr>
          <p:nvPr/>
        </p:nvPicPr>
        <p:blipFill rotWithShape="1">
          <a:blip r:embed="rId2">
            <a:alphaModFix amt="50000"/>
          </a:blip>
          <a:srcRect l="25"/>
          <a:stretch/>
        </p:blipFill>
        <p:spPr>
          <a:xfrm>
            <a:off x="20" y="10"/>
            <a:ext cx="12188930" cy="6857990"/>
          </a:xfrm>
          <a:prstGeom prst="rect">
            <a:avLst/>
          </a:prstGeom>
        </p:spPr>
      </p:pic>
      <p:sp>
        <p:nvSpPr>
          <p:cNvPr id="2" name="Title 1">
            <a:extLst>
              <a:ext uri="{FF2B5EF4-FFF2-40B4-BE49-F238E27FC236}">
                <a16:creationId xmlns:a16="http://schemas.microsoft.com/office/drawing/2014/main" id="{AC8BA740-2E98-D84C-417E-22E215675DB9}"/>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defRPr/>
            </a:pPr>
            <a:br>
              <a:rPr lang="en-US" sz="4100" b="1">
                <a:solidFill>
                  <a:srgbClr val="FFFFFF"/>
                </a:solidFill>
              </a:rPr>
            </a:br>
            <a:br>
              <a:rPr lang="en-US" sz="4100" b="1">
                <a:solidFill>
                  <a:srgbClr val="FFFFFF"/>
                </a:solidFill>
              </a:rPr>
            </a:br>
            <a:r>
              <a:rPr lang="en-US" altLang="en-US" sz="4100" b="1">
                <a:solidFill>
                  <a:srgbClr val="FFFFFF"/>
                </a:solidFill>
              </a:rPr>
              <a:t>Direction Sense</a:t>
            </a:r>
            <a:br>
              <a:rPr lang="en-US" sz="4100" b="1">
                <a:solidFill>
                  <a:srgbClr val="FFFFFF"/>
                </a:solidFill>
              </a:rPr>
            </a:br>
            <a:br>
              <a:rPr lang="en-US" sz="4100">
                <a:solidFill>
                  <a:srgbClr val="FFFFFF"/>
                </a:solidFill>
              </a:rPr>
            </a:br>
            <a:endParaRPr lang="en-US" sz="4100">
              <a:solidFill>
                <a:srgbClr val="FFFFFF"/>
              </a:solidFill>
            </a:endParaRP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D6CB66-776A-D0AE-95CB-5EC4BD4D83CE}"/>
              </a:ext>
            </a:extLst>
          </p:cNvPr>
          <p:cNvSpPr txBox="1"/>
          <p:nvPr/>
        </p:nvSpPr>
        <p:spPr>
          <a:xfrm>
            <a:off x="1703389" y="188914"/>
            <a:ext cx="8713787" cy="4154487"/>
          </a:xfrm>
          <a:prstGeom prst="rect">
            <a:avLst/>
          </a:prstGeom>
          <a:noFill/>
        </p:spPr>
        <p:txBody>
          <a:bodyPr>
            <a:spAutoFit/>
          </a:bodyPr>
          <a:lstStyle/>
          <a:p>
            <a:pPr marL="457200" indent="-457200" algn="just">
              <a:defRPr/>
            </a:pPr>
            <a:r>
              <a:rPr lang="en-US" sz="2400" dirty="0">
                <a:latin typeface="Book Antiqua" pitchFamily="18" charset="0"/>
                <a:cs typeface="Arial" charset="0"/>
              </a:rPr>
              <a:t>5. </a:t>
            </a:r>
            <a:r>
              <a:rPr lang="en-US" sz="2400" dirty="0" err="1">
                <a:latin typeface="Book Antiqua" pitchFamily="18" charset="0"/>
                <a:cs typeface="Arial" charset="0"/>
              </a:rPr>
              <a:t>Ashiq</a:t>
            </a:r>
            <a:r>
              <a:rPr lang="en-US" sz="2400" dirty="0">
                <a:latin typeface="Book Antiqua" pitchFamily="18" charset="0"/>
                <a:cs typeface="Arial" charset="0"/>
              </a:rPr>
              <a:t> walks southwards, then takes a half right turn and then a left turn. In which direction is he walking now?</a:t>
            </a:r>
          </a:p>
          <a:p>
            <a:pPr marL="457200" indent="-457200" algn="just">
              <a:defRPr/>
            </a:pPr>
            <a:endParaRPr lang="en-US" sz="2400" dirty="0">
              <a:latin typeface="Book Antiqua" pitchFamily="18" charset="0"/>
              <a:cs typeface="Arial" charset="0"/>
            </a:endParaRP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South-East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South-West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South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North</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3A5048-DD81-8870-A44D-EFC1DE7DFFD5}"/>
              </a:ext>
            </a:extLst>
          </p:cNvPr>
          <p:cNvSpPr txBox="1"/>
          <p:nvPr/>
        </p:nvSpPr>
        <p:spPr>
          <a:xfrm>
            <a:off x="1809750" y="115889"/>
            <a:ext cx="8572500" cy="4524375"/>
          </a:xfrm>
          <a:prstGeom prst="rect">
            <a:avLst/>
          </a:prstGeom>
          <a:noFill/>
        </p:spPr>
        <p:txBody>
          <a:bodyPr>
            <a:spAutoFit/>
          </a:bodyPr>
          <a:lstStyle/>
          <a:p>
            <a:pPr marL="457200" indent="-457200" algn="just">
              <a:buFont typeface="+mj-lt"/>
              <a:buAutoNum type="arabicPeriod" startAt="6"/>
              <a:defRPr/>
            </a:pPr>
            <a:r>
              <a:rPr lang="en-US" sz="2400" dirty="0">
                <a:latin typeface="Book Antiqua" pitchFamily="18" charset="0"/>
                <a:cs typeface="Arial" charset="0"/>
              </a:rPr>
              <a:t>A man walks northwards. After a while he turns to his right and a little further to his left. Finally, after walking a distance of 1km, he turns towards his left again. In which direction is he moving now?</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South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North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East</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074627D-A6AD-0B04-FA81-81585F83DB08}"/>
              </a:ext>
            </a:extLst>
          </p:cNvPr>
          <p:cNvSpPr txBox="1"/>
          <p:nvPr/>
        </p:nvSpPr>
        <p:spPr>
          <a:xfrm>
            <a:off x="1809750" y="115888"/>
            <a:ext cx="8572500" cy="4894262"/>
          </a:xfrm>
          <a:prstGeom prst="rect">
            <a:avLst/>
          </a:prstGeom>
          <a:noFill/>
        </p:spPr>
        <p:txBody>
          <a:bodyPr>
            <a:spAutoFit/>
          </a:bodyPr>
          <a:lstStyle/>
          <a:p>
            <a:pPr marL="457200" indent="-457200" algn="just">
              <a:buFont typeface="+mj-lt"/>
              <a:buAutoNum type="arabicPeriod" startAt="7"/>
              <a:defRPr/>
            </a:pPr>
            <a:r>
              <a:rPr lang="en-US" sz="2400" dirty="0">
                <a:latin typeface="Book Antiqua" pitchFamily="18" charset="0"/>
                <a:cs typeface="Arial" charset="0"/>
              </a:rPr>
              <a:t>A man started walking positioning his back towards the sun. After sometime, he turned left, then turned right and then towards the left again. In which direction is he going now?</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North or South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East or 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North or 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South or West</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0484C7-1B21-3F61-D0D0-A63A368B719A}"/>
              </a:ext>
            </a:extLst>
          </p:cNvPr>
          <p:cNvSpPr txBox="1"/>
          <p:nvPr/>
        </p:nvSpPr>
        <p:spPr>
          <a:xfrm>
            <a:off x="1703388" y="115889"/>
            <a:ext cx="8572500" cy="4156075"/>
          </a:xfrm>
          <a:prstGeom prst="rect">
            <a:avLst/>
          </a:prstGeom>
          <a:noFill/>
        </p:spPr>
        <p:txBody>
          <a:bodyPr>
            <a:spAutoFit/>
          </a:bodyPr>
          <a:lstStyle/>
          <a:p>
            <a:pPr marL="457200" indent="-457200" algn="just">
              <a:buFont typeface="+mj-lt"/>
              <a:buAutoNum type="arabicPeriod" startAt="8"/>
              <a:defRPr/>
            </a:pPr>
            <a:r>
              <a:rPr lang="en-US" sz="2000" dirty="0">
                <a:latin typeface="Book Antiqua" pitchFamily="18" charset="0"/>
                <a:cs typeface="Arial" charset="0"/>
              </a:rPr>
              <a:t>A man went 10 Km towards south. Then turned East and covered 10 Km and turned to the right. Again after 10 Km he turned to the left and covered 10kms to reach the destination. How far and in which direction is he to his starting point?</a:t>
            </a:r>
          </a:p>
          <a:p>
            <a:pPr marL="457200" indent="-457200" algn="just">
              <a:defRPr/>
            </a:pPr>
            <a:endParaRPr lang="en-US" sz="2000" dirty="0">
              <a:latin typeface="Book Antiqua" pitchFamily="18" charset="0"/>
              <a:cs typeface="Arial" charset="0"/>
            </a:endParaRPr>
          </a:p>
          <a:p>
            <a:pPr marL="342900" indent="-342900" algn="just">
              <a:defRPr/>
            </a:pPr>
            <a:r>
              <a:rPr lang="en-US" sz="2000" dirty="0">
                <a:latin typeface="Book Antiqua" pitchFamily="18" charset="0"/>
                <a:cs typeface="Arial" charset="0"/>
              </a:rPr>
              <a:t>[A] 20√2 km, South- East</a:t>
            </a:r>
          </a:p>
          <a:p>
            <a:pPr marL="342900" indent="-342900" algn="just">
              <a:buFontTx/>
              <a:buAutoNum type="alphaUcParenBoth"/>
              <a:defRPr/>
            </a:pPr>
            <a:endParaRPr lang="en-US" sz="2000" dirty="0">
              <a:latin typeface="Book Antiqua" pitchFamily="18" charset="0"/>
              <a:cs typeface="Arial" charset="0"/>
            </a:endParaRPr>
          </a:p>
          <a:p>
            <a:pPr marL="342900" indent="-342900" algn="just">
              <a:defRPr/>
            </a:pPr>
            <a:r>
              <a:rPr lang="en-US" sz="2000" dirty="0">
                <a:latin typeface="Book Antiqua" pitchFamily="18" charset="0"/>
                <a:cs typeface="Arial" charset="0"/>
              </a:rPr>
              <a:t>[B] 20√2 km, North- East</a:t>
            </a:r>
          </a:p>
          <a:p>
            <a:pPr marL="342900" indent="-342900" algn="just">
              <a:buFontTx/>
              <a:buAutoNum type="alphaUcParenBoth"/>
              <a:defRPr/>
            </a:pPr>
            <a:endParaRPr lang="en-US" sz="2000" dirty="0">
              <a:latin typeface="Book Antiqua" pitchFamily="18" charset="0"/>
              <a:cs typeface="Arial" charset="0"/>
            </a:endParaRPr>
          </a:p>
          <a:p>
            <a:pPr marL="342900" indent="-342900" algn="just">
              <a:defRPr/>
            </a:pPr>
            <a:r>
              <a:rPr lang="en-US" sz="2000" dirty="0">
                <a:latin typeface="Book Antiqua" pitchFamily="18" charset="0"/>
                <a:cs typeface="Arial" charset="0"/>
              </a:rPr>
              <a:t>[C] 20√2 m, South- East</a:t>
            </a:r>
          </a:p>
          <a:p>
            <a:pPr marL="342900" indent="-342900" algn="just">
              <a:defRPr/>
            </a:pPr>
            <a:endParaRPr lang="en-US" sz="2000" dirty="0">
              <a:latin typeface="Book Antiqua" pitchFamily="18" charset="0"/>
              <a:cs typeface="Arial" charset="0"/>
            </a:endParaRPr>
          </a:p>
          <a:p>
            <a:pPr marL="342900" indent="-342900" algn="just">
              <a:defRPr/>
            </a:pPr>
            <a:r>
              <a:rPr lang="en-US" sz="2000" dirty="0">
                <a:latin typeface="Book Antiqua" pitchFamily="18" charset="0"/>
                <a:cs typeface="Arial" charset="0"/>
              </a:rPr>
              <a:t>[D] 20 km, South East</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3CD92D-1678-E8B2-CB1B-7929AF2A9E5B}"/>
              </a:ext>
            </a:extLst>
          </p:cNvPr>
          <p:cNvSpPr txBox="1"/>
          <p:nvPr/>
        </p:nvSpPr>
        <p:spPr>
          <a:xfrm>
            <a:off x="1703388" y="115888"/>
            <a:ext cx="8572500" cy="4894262"/>
          </a:xfrm>
          <a:prstGeom prst="rect">
            <a:avLst/>
          </a:prstGeom>
          <a:noFill/>
        </p:spPr>
        <p:txBody>
          <a:bodyPr>
            <a:spAutoFit/>
          </a:bodyPr>
          <a:lstStyle/>
          <a:p>
            <a:pPr marL="457200" indent="-457200" algn="just">
              <a:buFont typeface="+mj-lt"/>
              <a:buAutoNum type="arabicPeriod" startAt="9"/>
              <a:defRPr/>
            </a:pPr>
            <a:r>
              <a:rPr lang="en-US" sz="2400" dirty="0">
                <a:latin typeface="Book Antiqua" pitchFamily="18" charset="0"/>
                <a:cs typeface="Arial" charset="0"/>
              </a:rPr>
              <a:t>A man went 15 Km to the North. Then he turned West and covered 10 Km. Then he turned south and covered 5 Km. Finally, turned to East, he covered 10 Km. In which direction is he from his house?</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North</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South</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E3C83F-0834-A144-3F6D-D4905F2FD13F}"/>
              </a:ext>
            </a:extLst>
          </p:cNvPr>
          <p:cNvSpPr txBox="1"/>
          <p:nvPr/>
        </p:nvSpPr>
        <p:spPr>
          <a:xfrm>
            <a:off x="1703389" y="115889"/>
            <a:ext cx="8785225" cy="4154487"/>
          </a:xfrm>
          <a:prstGeom prst="rect">
            <a:avLst/>
          </a:prstGeom>
          <a:noFill/>
        </p:spPr>
        <p:txBody>
          <a:bodyPr>
            <a:spAutoFit/>
          </a:bodyPr>
          <a:lstStyle/>
          <a:p>
            <a:pPr marL="457200" indent="-457200" algn="just">
              <a:buFont typeface="+mj-lt"/>
              <a:buAutoNum type="arabicPeriod" startAt="10"/>
              <a:defRPr/>
            </a:pPr>
            <a:r>
              <a:rPr lang="en-US" sz="2400" dirty="0">
                <a:latin typeface="Book Antiqua" pitchFamily="18" charset="0"/>
                <a:cs typeface="Arial" charset="0"/>
              </a:rPr>
              <a:t>If South-East becomes North, North-East becomes West and so on. What will West become?</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North 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North 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South East</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South West</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A5EFCF-DC0E-DDA9-3198-0DE9E1A1D092}"/>
              </a:ext>
            </a:extLst>
          </p:cNvPr>
          <p:cNvSpPr txBox="1"/>
          <p:nvPr/>
        </p:nvSpPr>
        <p:spPr>
          <a:xfrm>
            <a:off x="1631951" y="115889"/>
            <a:ext cx="8785225" cy="4524375"/>
          </a:xfrm>
          <a:prstGeom prst="rect">
            <a:avLst/>
          </a:prstGeom>
          <a:noFill/>
        </p:spPr>
        <p:txBody>
          <a:bodyPr>
            <a:spAutoFit/>
          </a:bodyPr>
          <a:lstStyle/>
          <a:p>
            <a:pPr marL="457200" indent="-457200" algn="just">
              <a:buFont typeface="+mj-lt"/>
              <a:buAutoNum type="arabicPeriod" startAt="11"/>
              <a:defRPr/>
            </a:pPr>
            <a:r>
              <a:rPr lang="en-US" sz="2400" dirty="0" err="1">
                <a:latin typeface="Book Antiqua" pitchFamily="18" charset="0"/>
                <a:cs typeface="Arial" charset="0"/>
              </a:rPr>
              <a:t>Rahul</a:t>
            </a:r>
            <a:r>
              <a:rPr lang="en-US" sz="2400" dirty="0">
                <a:latin typeface="Book Antiqua" pitchFamily="18" charset="0"/>
                <a:cs typeface="Arial" charset="0"/>
              </a:rPr>
              <a:t> put his timepiece on the table in such a way that at 6 PM hour hand points to north. In which direction the minute hand will point at 9:15 PM?</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South 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South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North</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West</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209FFC-0565-2AC2-F60C-BC37CB3FDF97}"/>
              </a:ext>
            </a:extLst>
          </p:cNvPr>
          <p:cNvSpPr txBox="1"/>
          <p:nvPr/>
        </p:nvSpPr>
        <p:spPr>
          <a:xfrm>
            <a:off x="1703388" y="115889"/>
            <a:ext cx="8851900" cy="4154487"/>
          </a:xfrm>
          <a:prstGeom prst="rect">
            <a:avLst/>
          </a:prstGeom>
          <a:noFill/>
        </p:spPr>
        <p:txBody>
          <a:bodyPr>
            <a:spAutoFit/>
          </a:bodyPr>
          <a:lstStyle/>
          <a:p>
            <a:pPr marL="457200" indent="-457200" algn="just">
              <a:buFont typeface="+mj-lt"/>
              <a:buAutoNum type="arabicPeriod" startAt="12"/>
              <a:defRPr/>
            </a:pPr>
            <a:r>
              <a:rPr lang="en-US" sz="2400" dirty="0">
                <a:latin typeface="Book Antiqua" pitchFamily="18" charset="0"/>
                <a:cs typeface="Arial" charset="0"/>
              </a:rPr>
              <a:t>K is 40m South-West of L. If M is 40m South-East of L, then M is in which direction of K?</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North-East</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South</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3">
            <a:extLst>
              <a:ext uri="{FF2B5EF4-FFF2-40B4-BE49-F238E27FC236}">
                <a16:creationId xmlns:a16="http://schemas.microsoft.com/office/drawing/2014/main" id="{04809C51-961F-7A72-3298-88E67BB45D77}"/>
              </a:ext>
            </a:extLst>
          </p:cNvPr>
          <p:cNvSpPr txBox="1">
            <a:spLocks noChangeArrowheads="1"/>
          </p:cNvSpPr>
          <p:nvPr/>
        </p:nvSpPr>
        <p:spPr bwMode="auto">
          <a:xfrm>
            <a:off x="1631950" y="333375"/>
            <a:ext cx="8858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200" b="1">
                <a:latin typeface="Arial" panose="020B0604020202020204" pitchFamily="34" charset="0"/>
                <a:cs typeface="Arial" panose="020B0604020202020204" pitchFamily="34" charset="0"/>
              </a:rPr>
              <a:t>Shadow Type Questions: </a:t>
            </a:r>
          </a:p>
        </p:txBody>
      </p:sp>
      <p:sp>
        <p:nvSpPr>
          <p:cNvPr id="21507" name="TextBox 4">
            <a:extLst>
              <a:ext uri="{FF2B5EF4-FFF2-40B4-BE49-F238E27FC236}">
                <a16:creationId xmlns:a16="http://schemas.microsoft.com/office/drawing/2014/main" id="{B191CC8D-9D7D-E805-DBE5-CDE862C9381D}"/>
              </a:ext>
            </a:extLst>
          </p:cNvPr>
          <p:cNvSpPr txBox="1">
            <a:spLocks noChangeArrowheads="1"/>
          </p:cNvSpPr>
          <p:nvPr/>
        </p:nvSpPr>
        <p:spPr bwMode="auto">
          <a:xfrm>
            <a:off x="1638300" y="1341439"/>
            <a:ext cx="835818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lnSpc>
                <a:spcPct val="150000"/>
              </a:lnSpc>
              <a:buFont typeface="Arial" panose="020B0604020202020204" pitchFamily="34" charset="0"/>
              <a:buChar char="•"/>
            </a:pPr>
            <a:r>
              <a:rPr lang="en-US" altLang="en-US" sz="2400">
                <a:latin typeface="Book Antiqua" panose="02040602050305030304" pitchFamily="18" charset="0"/>
                <a:cs typeface="Arial" panose="020B0604020202020204" pitchFamily="34" charset="0"/>
              </a:rPr>
              <a:t> Shadow  of any object is always opposite of SUN, if it is the case of </a:t>
            </a:r>
            <a:r>
              <a:rPr lang="en-US" altLang="en-US" sz="2400" b="1">
                <a:latin typeface="Book Antiqua" panose="02040602050305030304" pitchFamily="18" charset="0"/>
                <a:cs typeface="Arial" panose="020B0604020202020204" pitchFamily="34" charset="0"/>
              </a:rPr>
              <a:t>Morning</a:t>
            </a:r>
            <a:r>
              <a:rPr lang="en-US" altLang="en-US" sz="2400">
                <a:latin typeface="Book Antiqua" panose="02040602050305030304" pitchFamily="18" charset="0"/>
                <a:cs typeface="Arial" panose="020B0604020202020204" pitchFamily="34" charset="0"/>
              </a:rPr>
              <a:t> then  Shadow will fall in the </a:t>
            </a:r>
            <a:r>
              <a:rPr lang="en-US" altLang="en-US" sz="2400" b="1">
                <a:latin typeface="Book Antiqua" panose="02040602050305030304" pitchFamily="18" charset="0"/>
                <a:cs typeface="Arial" panose="020B0604020202020204" pitchFamily="34" charset="0"/>
              </a:rPr>
              <a:t>WEST</a:t>
            </a:r>
            <a:r>
              <a:rPr lang="en-US" altLang="en-US" sz="2400">
                <a:latin typeface="Book Antiqua" panose="02040602050305030304" pitchFamily="18" charset="0"/>
                <a:cs typeface="Arial" panose="020B0604020202020204" pitchFamily="34" charset="0"/>
              </a:rPr>
              <a:t> and if it is the case of </a:t>
            </a:r>
            <a:r>
              <a:rPr lang="en-US" altLang="en-US" sz="2400" b="1">
                <a:latin typeface="Book Antiqua" panose="02040602050305030304" pitchFamily="18" charset="0"/>
                <a:cs typeface="Arial" panose="020B0604020202020204" pitchFamily="34" charset="0"/>
              </a:rPr>
              <a:t>Evening</a:t>
            </a:r>
            <a:r>
              <a:rPr lang="en-US" altLang="en-US" sz="2400">
                <a:latin typeface="Book Antiqua" panose="02040602050305030304" pitchFamily="18" charset="0"/>
                <a:cs typeface="Arial" panose="020B0604020202020204" pitchFamily="34" charset="0"/>
              </a:rPr>
              <a:t> then shadow will fall in the </a:t>
            </a:r>
            <a:r>
              <a:rPr lang="en-US" altLang="en-US" sz="2400" b="1">
                <a:latin typeface="Book Antiqua" panose="02040602050305030304" pitchFamily="18" charset="0"/>
                <a:cs typeface="Arial" panose="020B0604020202020204" pitchFamily="34" charset="0"/>
              </a:rPr>
              <a:t>EAST</a:t>
            </a:r>
            <a:r>
              <a:rPr lang="en-US" altLang="en-US" sz="2400">
                <a:latin typeface="Book Antiqua" panose="02040602050305030304" pitchFamily="18" charset="0"/>
                <a:cs typeface="Arial" panose="020B0604020202020204" pitchFamily="34" charset="0"/>
              </a:rPr>
              <a:t>.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descr="Image.jpeg">
            <a:extLst>
              <a:ext uri="{FF2B5EF4-FFF2-40B4-BE49-F238E27FC236}">
                <a16:creationId xmlns:a16="http://schemas.microsoft.com/office/drawing/2014/main" id="{78B92086-40A4-7A08-E25E-8E2D6C3F39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509589"/>
            <a:ext cx="8785225"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79F1EFF-CA43-2EF4-CA66-858784F7E45D}"/>
              </a:ext>
            </a:extLst>
          </p:cNvPr>
          <p:cNvSpPr>
            <a:spLocks noGrp="1" noChangeArrowheads="1"/>
          </p:cNvSpPr>
          <p:nvPr>
            <p:ph type="title"/>
          </p:nvPr>
        </p:nvSpPr>
        <p:spPr>
          <a:xfrm>
            <a:off x="1992314" y="1989138"/>
            <a:ext cx="4103687" cy="863600"/>
          </a:xfrm>
        </p:spPr>
        <p:txBody>
          <a:bodyPr>
            <a:normAutofit/>
          </a:bodyPr>
          <a:lstStyle/>
          <a:p>
            <a:pPr eaLnBrk="1" hangingPunct="1"/>
            <a:r>
              <a:rPr lang="en-US" altLang="en-US" sz="4000" b="1">
                <a:latin typeface="Aharoni" panose="02010803020104030203" pitchFamily="2" charset="-79"/>
                <a:cs typeface="Aharoni" panose="02010803020104030203" pitchFamily="2" charset="-79"/>
              </a:rPr>
              <a:t>Direction Sense</a:t>
            </a:r>
          </a:p>
        </p:txBody>
      </p:sp>
      <p:pic>
        <p:nvPicPr>
          <p:cNvPr id="5123" name="Picture 3" descr="C:\Users\User\Desktop\comprose.gif">
            <a:extLst>
              <a:ext uri="{FF2B5EF4-FFF2-40B4-BE49-F238E27FC236}">
                <a16:creationId xmlns:a16="http://schemas.microsoft.com/office/drawing/2014/main" id="{833130D5-E9E0-515B-9ECE-14FF79EC2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33600"/>
            <a:ext cx="39370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a:extLst>
              <a:ext uri="{FF2B5EF4-FFF2-40B4-BE49-F238E27FC236}">
                <a16:creationId xmlns:a16="http://schemas.microsoft.com/office/drawing/2014/main" id="{71C53637-E016-227F-0B8F-16137CDB892D}"/>
              </a:ext>
            </a:extLst>
          </p:cNvPr>
          <p:cNvSpPr txBox="1">
            <a:spLocks noChangeArrowheads="1"/>
          </p:cNvSpPr>
          <p:nvPr/>
        </p:nvSpPr>
        <p:spPr bwMode="auto">
          <a:xfrm>
            <a:off x="1844676" y="4764"/>
            <a:ext cx="8501063"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lnSpc>
                <a:spcPct val="150000"/>
              </a:lnSpc>
              <a:buFont typeface="Wingdings" panose="05000000000000000000" pitchFamily="2" charset="2"/>
              <a:buChar char="Ø"/>
            </a:pPr>
            <a:r>
              <a:rPr lang="en-US" altLang="en-US" sz="2400">
                <a:latin typeface="Book Antiqua" panose="02040602050305030304" pitchFamily="18" charset="0"/>
                <a:cs typeface="Arial" panose="020B0604020202020204" pitchFamily="34" charset="0"/>
              </a:rPr>
              <a:t> If a man stands facing </a:t>
            </a:r>
            <a:r>
              <a:rPr lang="en-US" altLang="en-US" sz="2400" b="1">
                <a:latin typeface="Book Antiqua" panose="02040602050305030304" pitchFamily="18" charset="0"/>
                <a:cs typeface="Arial" panose="020B0604020202020204" pitchFamily="34" charset="0"/>
              </a:rPr>
              <a:t>North</a:t>
            </a:r>
            <a:r>
              <a:rPr lang="en-US" altLang="en-US" sz="2400">
                <a:latin typeface="Book Antiqua" panose="02040602050305030304" pitchFamily="18" charset="0"/>
                <a:cs typeface="Arial" panose="020B0604020202020204" pitchFamily="34" charset="0"/>
              </a:rPr>
              <a:t> in the </a:t>
            </a:r>
            <a:r>
              <a:rPr lang="en-US" altLang="en-US" sz="2400" b="1">
                <a:latin typeface="Book Antiqua" panose="02040602050305030304" pitchFamily="18" charset="0"/>
                <a:cs typeface="Arial" panose="020B0604020202020204" pitchFamily="34" charset="0"/>
              </a:rPr>
              <a:t>Morning</a:t>
            </a:r>
            <a:r>
              <a:rPr lang="en-US" altLang="en-US" sz="2400">
                <a:latin typeface="Book Antiqua" panose="02040602050305030304" pitchFamily="18" charset="0"/>
                <a:cs typeface="Arial" panose="020B0604020202020204" pitchFamily="34" charset="0"/>
              </a:rPr>
              <a:t>  his shadow will be towards his </a:t>
            </a:r>
            <a:r>
              <a:rPr lang="en-US" altLang="en-US" sz="2400" b="1">
                <a:latin typeface="Book Antiqua" panose="02040602050305030304" pitchFamily="18" charset="0"/>
                <a:cs typeface="Arial" panose="020B0604020202020204" pitchFamily="34" charset="0"/>
              </a:rPr>
              <a:t>left</a:t>
            </a:r>
            <a:r>
              <a:rPr lang="en-US" altLang="en-US" sz="2400">
                <a:latin typeface="Book Antiqua" panose="02040602050305030304" pitchFamily="18" charset="0"/>
                <a:cs typeface="Arial" panose="020B0604020202020204" pitchFamily="34" charset="0"/>
              </a:rPr>
              <a:t> and if he is facing </a:t>
            </a:r>
            <a:r>
              <a:rPr lang="en-US" altLang="en-US" sz="2400" b="1">
                <a:latin typeface="Book Antiqua" panose="02040602050305030304" pitchFamily="18" charset="0"/>
                <a:cs typeface="Arial" panose="020B0604020202020204" pitchFamily="34" charset="0"/>
              </a:rPr>
              <a:t>North</a:t>
            </a:r>
            <a:r>
              <a:rPr lang="en-US" altLang="en-US" sz="2400">
                <a:latin typeface="Book Antiqua" panose="02040602050305030304" pitchFamily="18" charset="0"/>
                <a:cs typeface="Arial" panose="020B0604020202020204" pitchFamily="34" charset="0"/>
              </a:rPr>
              <a:t> in </a:t>
            </a:r>
            <a:r>
              <a:rPr lang="en-US" altLang="en-US" sz="2400" b="1">
                <a:latin typeface="Book Antiqua" panose="02040602050305030304" pitchFamily="18" charset="0"/>
                <a:cs typeface="Arial" panose="020B0604020202020204" pitchFamily="34" charset="0"/>
              </a:rPr>
              <a:t>Evening</a:t>
            </a:r>
            <a:r>
              <a:rPr lang="en-US" altLang="en-US" sz="2400">
                <a:latin typeface="Book Antiqua" panose="02040602050305030304" pitchFamily="18" charset="0"/>
                <a:cs typeface="Arial" panose="020B0604020202020204" pitchFamily="34" charset="0"/>
              </a:rPr>
              <a:t> his shadow will be towards his </a:t>
            </a:r>
            <a:r>
              <a:rPr lang="en-US" altLang="en-US" sz="2400" b="1">
                <a:latin typeface="Book Antiqua" panose="02040602050305030304" pitchFamily="18" charset="0"/>
                <a:cs typeface="Arial" panose="020B0604020202020204" pitchFamily="34" charset="0"/>
              </a:rPr>
              <a:t>Right.</a:t>
            </a:r>
          </a:p>
          <a:p>
            <a:pPr algn="just" eaLnBrk="1" hangingPunct="1">
              <a:lnSpc>
                <a:spcPct val="150000"/>
              </a:lnSpc>
              <a:buFont typeface="Wingdings" panose="05000000000000000000" pitchFamily="2" charset="2"/>
              <a:buChar char="Ø"/>
            </a:pPr>
            <a:endParaRPr lang="en-US" altLang="en-US" sz="2400">
              <a:latin typeface="Book Antiqua" panose="02040602050305030304" pitchFamily="18" charset="0"/>
              <a:cs typeface="Arial" panose="020B0604020202020204" pitchFamily="34" charset="0"/>
            </a:endParaRPr>
          </a:p>
          <a:p>
            <a:pPr algn="just" eaLnBrk="1" hangingPunct="1">
              <a:lnSpc>
                <a:spcPct val="150000"/>
              </a:lnSpc>
              <a:buFont typeface="Wingdings" panose="05000000000000000000" pitchFamily="2" charset="2"/>
              <a:buChar char="Ø"/>
            </a:pPr>
            <a:r>
              <a:rPr lang="en-US" altLang="en-US" sz="2400">
                <a:latin typeface="Book Antiqua" panose="02040602050305030304" pitchFamily="18" charset="0"/>
                <a:cs typeface="Arial" panose="020B0604020202020204" pitchFamily="34" charset="0"/>
              </a:rPr>
              <a:t>If a man stands facing </a:t>
            </a:r>
            <a:r>
              <a:rPr lang="en-US" altLang="en-US" sz="2400" b="1">
                <a:latin typeface="Book Antiqua" panose="02040602050305030304" pitchFamily="18" charset="0"/>
                <a:cs typeface="Arial" panose="020B0604020202020204" pitchFamily="34" charset="0"/>
              </a:rPr>
              <a:t>South</a:t>
            </a:r>
            <a:r>
              <a:rPr lang="en-US" altLang="en-US" sz="2400">
                <a:latin typeface="Book Antiqua" panose="02040602050305030304" pitchFamily="18" charset="0"/>
                <a:cs typeface="Arial" panose="020B0604020202020204" pitchFamily="34" charset="0"/>
              </a:rPr>
              <a:t> in the </a:t>
            </a:r>
            <a:r>
              <a:rPr lang="en-US" altLang="en-US" sz="2400" b="1">
                <a:latin typeface="Book Antiqua" panose="02040602050305030304" pitchFamily="18" charset="0"/>
                <a:cs typeface="Arial" panose="020B0604020202020204" pitchFamily="34" charset="0"/>
              </a:rPr>
              <a:t>Morning</a:t>
            </a:r>
            <a:r>
              <a:rPr lang="en-US" altLang="en-US" sz="2400">
                <a:latin typeface="Book Antiqua" panose="02040602050305030304" pitchFamily="18" charset="0"/>
                <a:cs typeface="Arial" panose="020B0604020202020204" pitchFamily="34" charset="0"/>
              </a:rPr>
              <a:t>  his shadow will be towards his </a:t>
            </a:r>
            <a:r>
              <a:rPr lang="en-US" altLang="en-US" sz="2400" b="1">
                <a:latin typeface="Book Antiqua" panose="02040602050305030304" pitchFamily="18" charset="0"/>
                <a:cs typeface="Arial" panose="020B0604020202020204" pitchFamily="34" charset="0"/>
              </a:rPr>
              <a:t>Right</a:t>
            </a:r>
            <a:r>
              <a:rPr lang="en-US" altLang="en-US" sz="2400">
                <a:latin typeface="Book Antiqua" panose="02040602050305030304" pitchFamily="18" charset="0"/>
                <a:cs typeface="Arial" panose="020B0604020202020204" pitchFamily="34" charset="0"/>
              </a:rPr>
              <a:t> and if he is facing </a:t>
            </a:r>
            <a:r>
              <a:rPr lang="en-US" altLang="en-US" sz="2400" b="1">
                <a:latin typeface="Book Antiqua" panose="02040602050305030304" pitchFamily="18" charset="0"/>
                <a:cs typeface="Arial" panose="020B0604020202020204" pitchFamily="34" charset="0"/>
              </a:rPr>
              <a:t>South</a:t>
            </a:r>
            <a:r>
              <a:rPr lang="en-US" altLang="en-US" sz="2400">
                <a:latin typeface="Book Antiqua" panose="02040602050305030304" pitchFamily="18" charset="0"/>
                <a:cs typeface="Arial" panose="020B0604020202020204" pitchFamily="34" charset="0"/>
              </a:rPr>
              <a:t> in </a:t>
            </a:r>
            <a:r>
              <a:rPr lang="en-US" altLang="en-US" sz="2400" b="1">
                <a:latin typeface="Book Antiqua" panose="02040602050305030304" pitchFamily="18" charset="0"/>
                <a:cs typeface="Arial" panose="020B0604020202020204" pitchFamily="34" charset="0"/>
              </a:rPr>
              <a:t>Evening</a:t>
            </a:r>
            <a:r>
              <a:rPr lang="en-US" altLang="en-US" sz="2400">
                <a:latin typeface="Book Antiqua" panose="02040602050305030304" pitchFamily="18" charset="0"/>
                <a:cs typeface="Arial" panose="020B0604020202020204" pitchFamily="34" charset="0"/>
              </a:rPr>
              <a:t> his Shadow will be towards his </a:t>
            </a:r>
            <a:r>
              <a:rPr lang="en-US" altLang="en-US" sz="2400" b="1">
                <a:latin typeface="Book Antiqua" panose="02040602050305030304" pitchFamily="18" charset="0"/>
                <a:cs typeface="Arial" panose="020B0604020202020204" pitchFamily="34" charset="0"/>
              </a:rPr>
              <a:t>Left.</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AAB589-9A10-E41F-9B92-EDC593BEF6E9}"/>
              </a:ext>
            </a:extLst>
          </p:cNvPr>
          <p:cNvSpPr txBox="1"/>
          <p:nvPr/>
        </p:nvSpPr>
        <p:spPr>
          <a:xfrm>
            <a:off x="1703388" y="188914"/>
            <a:ext cx="8572500" cy="4524375"/>
          </a:xfrm>
          <a:prstGeom prst="rect">
            <a:avLst/>
          </a:prstGeom>
          <a:noFill/>
        </p:spPr>
        <p:txBody>
          <a:bodyPr>
            <a:spAutoFit/>
          </a:bodyPr>
          <a:lstStyle/>
          <a:p>
            <a:pPr marL="457200" indent="-457200" algn="just">
              <a:buFont typeface="+mj-lt"/>
              <a:buAutoNum type="arabicPeriod" startAt="13"/>
              <a:defRPr/>
            </a:pPr>
            <a:r>
              <a:rPr lang="en-US" sz="2400" dirty="0">
                <a:latin typeface="Book Antiqua" pitchFamily="18" charset="0"/>
                <a:cs typeface="Arial" charset="0"/>
              </a:rPr>
              <a:t>One evening before sunset </a:t>
            </a:r>
            <a:r>
              <a:rPr lang="en-US" sz="2400" dirty="0" err="1">
                <a:latin typeface="Book Antiqua" pitchFamily="18" charset="0"/>
                <a:cs typeface="Arial" charset="0"/>
              </a:rPr>
              <a:t>Rekha</a:t>
            </a:r>
            <a:r>
              <a:rPr lang="en-US" sz="2400" dirty="0">
                <a:latin typeface="Book Antiqua" pitchFamily="18" charset="0"/>
                <a:cs typeface="Arial" charset="0"/>
              </a:rPr>
              <a:t> and </a:t>
            </a:r>
            <a:r>
              <a:rPr lang="en-US" sz="2400" dirty="0" err="1">
                <a:latin typeface="Book Antiqua" pitchFamily="18" charset="0"/>
                <a:cs typeface="Arial" charset="0"/>
              </a:rPr>
              <a:t>Hema</a:t>
            </a:r>
            <a:r>
              <a:rPr lang="en-US" sz="2400" dirty="0">
                <a:latin typeface="Book Antiqua" pitchFamily="18" charset="0"/>
                <a:cs typeface="Arial" charset="0"/>
              </a:rPr>
              <a:t> were talking to each other face to face. If </a:t>
            </a:r>
            <a:r>
              <a:rPr lang="en-US" sz="2400" dirty="0" err="1">
                <a:latin typeface="Book Antiqua" pitchFamily="18" charset="0"/>
                <a:cs typeface="Arial" charset="0"/>
              </a:rPr>
              <a:t>Hema’s</a:t>
            </a:r>
            <a:r>
              <a:rPr lang="en-US" sz="2400" dirty="0">
                <a:latin typeface="Book Antiqua" pitchFamily="18" charset="0"/>
                <a:cs typeface="Arial" charset="0"/>
              </a:rPr>
              <a:t> shadow was exactly to the right of </a:t>
            </a:r>
            <a:r>
              <a:rPr lang="en-US" sz="2400" dirty="0" err="1">
                <a:latin typeface="Book Antiqua" pitchFamily="18" charset="0"/>
                <a:cs typeface="Arial" charset="0"/>
              </a:rPr>
              <a:t>Hema</a:t>
            </a:r>
            <a:r>
              <a:rPr lang="en-US" sz="2400" dirty="0">
                <a:latin typeface="Book Antiqua" pitchFamily="18" charset="0"/>
                <a:cs typeface="Arial" charset="0"/>
              </a:rPr>
              <a:t>, which direction was </a:t>
            </a:r>
            <a:r>
              <a:rPr lang="en-US" sz="2400" dirty="0" err="1">
                <a:latin typeface="Book Antiqua" pitchFamily="18" charset="0"/>
                <a:cs typeface="Arial" charset="0"/>
              </a:rPr>
              <a:t>Rekha</a:t>
            </a:r>
            <a:r>
              <a:rPr lang="en-US" sz="2400" dirty="0">
                <a:latin typeface="Book Antiqua" pitchFamily="18" charset="0"/>
                <a:cs typeface="Arial" charset="0"/>
              </a:rPr>
              <a:t> facing?</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North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South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East</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West</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1FC442-C163-4311-0FA6-68DC8049CA2A}"/>
              </a:ext>
            </a:extLst>
          </p:cNvPr>
          <p:cNvSpPr txBox="1"/>
          <p:nvPr/>
        </p:nvSpPr>
        <p:spPr>
          <a:xfrm>
            <a:off x="1703388" y="115889"/>
            <a:ext cx="8572500" cy="4524375"/>
          </a:xfrm>
          <a:prstGeom prst="rect">
            <a:avLst/>
          </a:prstGeom>
          <a:noFill/>
        </p:spPr>
        <p:txBody>
          <a:bodyPr>
            <a:spAutoFit/>
          </a:bodyPr>
          <a:lstStyle/>
          <a:p>
            <a:pPr marL="457200" indent="-457200" algn="just">
              <a:buFont typeface="+mj-lt"/>
              <a:buAutoNum type="arabicPeriod" startAt="14"/>
              <a:defRPr/>
            </a:pPr>
            <a:r>
              <a:rPr lang="en-US" sz="2400" dirty="0">
                <a:latin typeface="Book Antiqua" pitchFamily="18" charset="0"/>
                <a:cs typeface="Arial" charset="0"/>
              </a:rPr>
              <a:t>One morning </a:t>
            </a:r>
            <a:r>
              <a:rPr lang="en-US" sz="2400" dirty="0" err="1">
                <a:latin typeface="Book Antiqua" pitchFamily="18" charset="0"/>
                <a:cs typeface="Arial" charset="0"/>
              </a:rPr>
              <a:t>Udai</a:t>
            </a:r>
            <a:r>
              <a:rPr lang="en-US" sz="2400" dirty="0">
                <a:latin typeface="Book Antiqua" pitchFamily="18" charset="0"/>
                <a:cs typeface="Arial" charset="0"/>
              </a:rPr>
              <a:t> and </a:t>
            </a:r>
            <a:r>
              <a:rPr lang="en-US" sz="2400" dirty="0" err="1">
                <a:latin typeface="Book Antiqua" pitchFamily="18" charset="0"/>
                <a:cs typeface="Arial" charset="0"/>
              </a:rPr>
              <a:t>Vishal</a:t>
            </a:r>
            <a:r>
              <a:rPr lang="en-US" sz="2400" dirty="0">
                <a:latin typeface="Book Antiqua" pitchFamily="18" charset="0"/>
                <a:cs typeface="Arial" charset="0"/>
              </a:rPr>
              <a:t> were talking to each other face to face at a crossing. If </a:t>
            </a:r>
            <a:r>
              <a:rPr lang="en-US" sz="2400" dirty="0" err="1">
                <a:latin typeface="Book Antiqua" pitchFamily="18" charset="0"/>
                <a:cs typeface="Arial" charset="0"/>
              </a:rPr>
              <a:t>Vishal’s</a:t>
            </a:r>
            <a:r>
              <a:rPr lang="en-US" sz="2400" dirty="0">
                <a:latin typeface="Book Antiqua" pitchFamily="18" charset="0"/>
                <a:cs typeface="Arial" charset="0"/>
              </a:rPr>
              <a:t> shadow was exactly to the left of </a:t>
            </a:r>
            <a:r>
              <a:rPr lang="en-US" sz="2400" dirty="0" err="1">
                <a:latin typeface="Book Antiqua" pitchFamily="18" charset="0"/>
                <a:cs typeface="Arial" charset="0"/>
              </a:rPr>
              <a:t>Udai</a:t>
            </a:r>
            <a:r>
              <a:rPr lang="en-US" sz="2400" dirty="0">
                <a:latin typeface="Book Antiqua" pitchFamily="18" charset="0"/>
                <a:cs typeface="Arial" charset="0"/>
              </a:rPr>
              <a:t>, which direction was </a:t>
            </a:r>
            <a:r>
              <a:rPr lang="en-US" sz="2400" dirty="0" err="1">
                <a:latin typeface="Book Antiqua" pitchFamily="18" charset="0"/>
                <a:cs typeface="Arial" charset="0"/>
              </a:rPr>
              <a:t>Udai</a:t>
            </a:r>
            <a:r>
              <a:rPr lang="en-US" sz="2400" dirty="0">
                <a:latin typeface="Book Antiqua" pitchFamily="18" charset="0"/>
                <a:cs typeface="Arial" charset="0"/>
              </a:rPr>
              <a:t> facing?</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North</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South</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1D3A28-745A-A976-E576-0598FFE5A906}"/>
              </a:ext>
            </a:extLst>
          </p:cNvPr>
          <p:cNvSpPr txBox="1"/>
          <p:nvPr/>
        </p:nvSpPr>
        <p:spPr>
          <a:xfrm>
            <a:off x="1698625" y="188913"/>
            <a:ext cx="8572500" cy="4894262"/>
          </a:xfrm>
          <a:prstGeom prst="rect">
            <a:avLst/>
          </a:prstGeom>
          <a:noFill/>
        </p:spPr>
        <p:txBody>
          <a:bodyPr>
            <a:spAutoFit/>
          </a:bodyPr>
          <a:lstStyle/>
          <a:p>
            <a:pPr marL="457200" indent="-457200" algn="just">
              <a:buFont typeface="+mj-lt"/>
              <a:buAutoNum type="arabicPeriod" startAt="15"/>
              <a:defRPr/>
            </a:pPr>
            <a:r>
              <a:rPr lang="en-US" sz="2400" dirty="0" err="1">
                <a:latin typeface="Book Antiqua" pitchFamily="18" charset="0"/>
                <a:cs typeface="Arial" charset="0"/>
              </a:rPr>
              <a:t>Roshan</a:t>
            </a:r>
            <a:r>
              <a:rPr lang="en-US" sz="2400" dirty="0">
                <a:latin typeface="Book Antiqua" pitchFamily="18" charset="0"/>
                <a:cs typeface="Arial" charset="0"/>
              </a:rPr>
              <a:t> walks 10 meters westwards, then turns left and walks 10 meters. He then again turns left and walks 10 meters. He takes a 45 degree turn to his right and walks straight. In which direction is he walking now?</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South-East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South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South West</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East</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C68638-8D71-0CE8-C03B-1755B7364216}"/>
              </a:ext>
            </a:extLst>
          </p:cNvPr>
          <p:cNvSpPr txBox="1"/>
          <p:nvPr/>
        </p:nvSpPr>
        <p:spPr>
          <a:xfrm>
            <a:off x="1703388" y="188913"/>
            <a:ext cx="8572500" cy="5262562"/>
          </a:xfrm>
          <a:prstGeom prst="rect">
            <a:avLst/>
          </a:prstGeom>
          <a:noFill/>
        </p:spPr>
        <p:txBody>
          <a:bodyPr>
            <a:spAutoFit/>
          </a:bodyPr>
          <a:lstStyle/>
          <a:p>
            <a:pPr marL="457200" indent="-457200" algn="just">
              <a:buFont typeface="+mj-lt"/>
              <a:buAutoNum type="arabicPeriod" startAt="16"/>
              <a:defRPr/>
            </a:pPr>
            <a:r>
              <a:rPr lang="en-US" sz="2400" dirty="0">
                <a:latin typeface="Book Antiqua" pitchFamily="18" charset="0"/>
                <a:cs typeface="Arial" charset="0"/>
              </a:rPr>
              <a:t>After his office hours in the evening, </a:t>
            </a:r>
            <a:r>
              <a:rPr lang="en-US" sz="2400" dirty="0" err="1">
                <a:latin typeface="Book Antiqua" pitchFamily="18" charset="0"/>
                <a:cs typeface="Arial" charset="0"/>
              </a:rPr>
              <a:t>Gautam</a:t>
            </a:r>
            <a:r>
              <a:rPr lang="en-US" sz="2400" dirty="0">
                <a:latin typeface="Book Antiqua" pitchFamily="18" charset="0"/>
                <a:cs typeface="Arial" charset="0"/>
              </a:rPr>
              <a:t> starts walking facing the sun. First he turns to his right, then he turns to his left and after walking for some meters to his left, he turns to his right. In what direction is he moving now?</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South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North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West</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East</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0D3F75-5857-4F48-918D-56F979F72AD8}"/>
              </a:ext>
            </a:extLst>
          </p:cNvPr>
          <p:cNvSpPr txBox="1"/>
          <p:nvPr/>
        </p:nvSpPr>
        <p:spPr>
          <a:xfrm>
            <a:off x="1703388" y="115888"/>
            <a:ext cx="8572500" cy="5262562"/>
          </a:xfrm>
          <a:prstGeom prst="rect">
            <a:avLst/>
          </a:prstGeom>
          <a:noFill/>
        </p:spPr>
        <p:txBody>
          <a:bodyPr>
            <a:spAutoFit/>
          </a:bodyPr>
          <a:lstStyle/>
          <a:p>
            <a:pPr marL="457200" indent="-457200" algn="just">
              <a:buFont typeface="+mj-lt"/>
              <a:buAutoNum type="arabicPeriod" startAt="17"/>
              <a:defRPr/>
            </a:pPr>
            <a:r>
              <a:rPr lang="en-US" sz="2400" dirty="0" err="1">
                <a:latin typeface="Book Antiqua" pitchFamily="18" charset="0"/>
                <a:cs typeface="Arial" charset="0"/>
              </a:rPr>
              <a:t>Amit’s</a:t>
            </a:r>
            <a:r>
              <a:rPr lang="en-US" sz="2400" dirty="0">
                <a:latin typeface="Book Antiqua" pitchFamily="18" charset="0"/>
                <a:cs typeface="Arial" charset="0"/>
              </a:rPr>
              <a:t> office is situated 5 kilometers North of Ben’s office. Ben starts from his office and walks 2 kilometers towards </a:t>
            </a:r>
            <a:r>
              <a:rPr lang="en-US" sz="2400" dirty="0" err="1">
                <a:latin typeface="Book Antiqua" pitchFamily="18" charset="0"/>
                <a:cs typeface="Arial" charset="0"/>
              </a:rPr>
              <a:t>Amit’s</a:t>
            </a:r>
            <a:r>
              <a:rPr lang="en-US" sz="2400" dirty="0">
                <a:latin typeface="Book Antiqua" pitchFamily="18" charset="0"/>
                <a:cs typeface="Arial" charset="0"/>
              </a:rPr>
              <a:t> office. He then turns right and walks 3 kilometers and then turns left and walks 3 kilometers. To which direction will he turn to reach </a:t>
            </a:r>
            <a:r>
              <a:rPr lang="en-US" sz="2400" dirty="0" err="1">
                <a:latin typeface="Book Antiqua" pitchFamily="18" charset="0"/>
                <a:cs typeface="Arial" charset="0"/>
              </a:rPr>
              <a:t>Amit’s</a:t>
            </a:r>
            <a:r>
              <a:rPr lang="en-US" sz="2400" dirty="0">
                <a:latin typeface="Book Antiqua" pitchFamily="18" charset="0"/>
                <a:cs typeface="Arial" charset="0"/>
              </a:rPr>
              <a:t> office?</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North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South</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East</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11734A-636A-0BA6-94D6-5CE21F89960D}"/>
              </a:ext>
            </a:extLst>
          </p:cNvPr>
          <p:cNvSpPr txBox="1"/>
          <p:nvPr/>
        </p:nvSpPr>
        <p:spPr>
          <a:xfrm>
            <a:off x="1809750" y="188913"/>
            <a:ext cx="8572500" cy="5262562"/>
          </a:xfrm>
          <a:prstGeom prst="rect">
            <a:avLst/>
          </a:prstGeom>
          <a:noFill/>
        </p:spPr>
        <p:txBody>
          <a:bodyPr>
            <a:spAutoFit/>
          </a:bodyPr>
          <a:lstStyle/>
          <a:p>
            <a:pPr marL="457200" indent="-457200" algn="just">
              <a:buFont typeface="+mj-lt"/>
              <a:buAutoNum type="arabicPeriod" startAt="18"/>
              <a:defRPr/>
            </a:pPr>
            <a:r>
              <a:rPr lang="en-US" sz="2400" dirty="0">
                <a:latin typeface="Book Antiqua" pitchFamily="18" charset="0"/>
                <a:cs typeface="Arial" charset="0"/>
              </a:rPr>
              <a:t>A lady leaves her home and walks 30 meters in North-West direction and then 30 meters in South-West. Next, she walks 30 meters in South-East direction. Finally, she turns towards her house. In which direction is she moving now?</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North-East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North-West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South-East</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South-West</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463B6A-A379-076E-A868-91DA4A451EF7}"/>
              </a:ext>
            </a:extLst>
          </p:cNvPr>
          <p:cNvSpPr txBox="1"/>
          <p:nvPr/>
        </p:nvSpPr>
        <p:spPr>
          <a:xfrm>
            <a:off x="1809750" y="188913"/>
            <a:ext cx="8572500" cy="4894262"/>
          </a:xfrm>
          <a:prstGeom prst="rect">
            <a:avLst/>
          </a:prstGeom>
          <a:noFill/>
        </p:spPr>
        <p:txBody>
          <a:bodyPr>
            <a:spAutoFit/>
          </a:bodyPr>
          <a:lstStyle/>
          <a:p>
            <a:pPr marL="457200" indent="-457200" algn="just">
              <a:buFont typeface="+mj-lt"/>
              <a:buAutoNum type="arabicPeriod" startAt="19"/>
              <a:defRPr/>
            </a:pPr>
            <a:r>
              <a:rPr lang="en-US" sz="2400" dirty="0">
                <a:latin typeface="Book Antiqua" pitchFamily="18" charset="0"/>
                <a:cs typeface="Arial" charset="0"/>
              </a:rPr>
              <a:t>Deepak walks 8 kilometers East, turns South-West and walks another 8 kilometers. He again takes a turn towards North-West and walks another 8 kilometers. In which direction from his starting point is he standing now?</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North-East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South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West</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East</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FE6C22-9AE0-2E4F-14ED-6B52D7241679}"/>
              </a:ext>
            </a:extLst>
          </p:cNvPr>
          <p:cNvSpPr txBox="1"/>
          <p:nvPr/>
        </p:nvSpPr>
        <p:spPr>
          <a:xfrm>
            <a:off x="1809750" y="115888"/>
            <a:ext cx="8572500" cy="5262562"/>
          </a:xfrm>
          <a:prstGeom prst="rect">
            <a:avLst/>
          </a:prstGeom>
          <a:noFill/>
        </p:spPr>
        <p:txBody>
          <a:bodyPr>
            <a:spAutoFit/>
          </a:bodyPr>
          <a:lstStyle/>
          <a:p>
            <a:pPr marL="457200" indent="-457200" algn="just">
              <a:buFont typeface="+mj-lt"/>
              <a:buAutoNum type="arabicPeriod" startAt="20"/>
              <a:defRPr/>
            </a:pPr>
            <a:r>
              <a:rPr lang="en-US" sz="2400" dirty="0">
                <a:latin typeface="Book Antiqua" pitchFamily="18" charset="0"/>
                <a:cs typeface="Arial" charset="0"/>
              </a:rPr>
              <a:t>The school is to the West of the hospital. The hospital is to the South of the police post. The workshop is to the North of the school. If the 4 places are equidistant from each other, then to which direction of workshop is the police post?</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North</a:t>
            </a:r>
          </a:p>
          <a:p>
            <a:pPr marL="342900" indent="-3429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South</a:t>
            </a:r>
          </a:p>
          <a:p>
            <a:pPr marL="342900" indent="-342900" algn="just">
              <a:defRPr/>
            </a:pPr>
            <a:endParaRPr lang="en-US" sz="2400" dirty="0">
              <a:latin typeface="Book Antiqua" pitchFamily="18" charset="0"/>
              <a:cs typeface="Arial"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7BC8C-E670-61BD-287F-CA7A7BB6FEFC}"/>
              </a:ext>
            </a:extLst>
          </p:cNvPr>
          <p:cNvSpPr txBox="1"/>
          <p:nvPr/>
        </p:nvSpPr>
        <p:spPr>
          <a:xfrm>
            <a:off x="1631950" y="188913"/>
            <a:ext cx="8643938" cy="5632450"/>
          </a:xfrm>
          <a:prstGeom prst="rect">
            <a:avLst/>
          </a:prstGeom>
          <a:noFill/>
        </p:spPr>
        <p:txBody>
          <a:bodyPr>
            <a:spAutoFit/>
          </a:bodyPr>
          <a:lstStyle/>
          <a:p>
            <a:pPr algn="just">
              <a:defRPr/>
            </a:pPr>
            <a:r>
              <a:rPr lang="en-US" sz="2400" b="1" dirty="0">
                <a:latin typeface="Book Antiqua" pitchFamily="18" charset="0"/>
                <a:cs typeface="Arial" charset="0"/>
              </a:rPr>
              <a:t>Directions for Q21 to Q25:</a:t>
            </a:r>
          </a:p>
          <a:p>
            <a:pPr algn="just">
              <a:defRPr/>
            </a:pPr>
            <a:endParaRPr lang="en-US" sz="2400" b="1" dirty="0">
              <a:latin typeface="Book Antiqua" pitchFamily="18" charset="0"/>
              <a:cs typeface="Arial" charset="0"/>
            </a:endParaRPr>
          </a:p>
          <a:p>
            <a:pPr algn="just">
              <a:defRPr/>
            </a:pPr>
            <a:r>
              <a:rPr lang="en-US" sz="2400" dirty="0">
                <a:latin typeface="Book Antiqua" pitchFamily="18" charset="0"/>
                <a:cs typeface="Arial" charset="0"/>
              </a:rPr>
              <a:t>Joe walks 2 kilometers towards North and turns to his right and walks 4 kilometers more. He then turns to his right and walks 4 kilometers and turns again to his right and walks another 4 kilometers. Here he meets </a:t>
            </a:r>
            <a:r>
              <a:rPr lang="en-US" sz="2400" dirty="0" err="1">
                <a:latin typeface="Book Antiqua" pitchFamily="18" charset="0"/>
                <a:cs typeface="Arial" charset="0"/>
              </a:rPr>
              <a:t>Renu</a:t>
            </a:r>
            <a:r>
              <a:rPr lang="en-US" sz="2400" dirty="0">
                <a:latin typeface="Book Antiqua" pitchFamily="18" charset="0"/>
                <a:cs typeface="Arial" charset="0"/>
              </a:rPr>
              <a:t> who is coming from the opposite direction. They both stop there.</a:t>
            </a:r>
          </a:p>
          <a:p>
            <a:pPr algn="just">
              <a:defRPr/>
            </a:pPr>
            <a:endParaRPr lang="en-US" sz="2400" dirty="0">
              <a:latin typeface="Book Antiqua" pitchFamily="18" charset="0"/>
              <a:cs typeface="Arial" charset="0"/>
            </a:endParaRPr>
          </a:p>
          <a:p>
            <a:pPr marL="457200" indent="-457200" algn="just">
              <a:buFont typeface="+mj-lt"/>
              <a:buAutoNum type="arabicPeriod" startAt="21"/>
              <a:defRPr/>
            </a:pPr>
            <a:r>
              <a:rPr lang="en-US" sz="2400" dirty="0">
                <a:latin typeface="Book Antiqua" pitchFamily="18" charset="0"/>
                <a:cs typeface="Arial" charset="0"/>
              </a:rPr>
              <a:t>After taking the first turn, in which direction was Joe going?</a:t>
            </a:r>
          </a:p>
          <a:p>
            <a:pPr marL="457200" indent="-457200" algn="just">
              <a:defRPr/>
            </a:pPr>
            <a:r>
              <a:rPr lang="en-US" sz="2400" dirty="0">
                <a:latin typeface="Book Antiqua" pitchFamily="18" charset="0"/>
                <a:cs typeface="Arial" charset="0"/>
              </a:rPr>
              <a:t>[A] South</a:t>
            </a:r>
          </a:p>
          <a:p>
            <a:pPr marL="457200" indent="-457200" algn="just">
              <a:defRPr/>
            </a:pPr>
            <a:r>
              <a:rPr lang="en-US" sz="2400" dirty="0">
                <a:latin typeface="Book Antiqua" pitchFamily="18" charset="0"/>
                <a:cs typeface="Arial" charset="0"/>
              </a:rPr>
              <a:t>[B] North</a:t>
            </a:r>
          </a:p>
          <a:p>
            <a:pPr marL="457200" indent="-457200" algn="just">
              <a:defRPr/>
            </a:pPr>
            <a:r>
              <a:rPr lang="en-US" sz="2400" dirty="0">
                <a:latin typeface="Book Antiqua" pitchFamily="18" charset="0"/>
                <a:cs typeface="Arial" charset="0"/>
              </a:rPr>
              <a:t>[C] West</a:t>
            </a:r>
          </a:p>
          <a:p>
            <a:pPr marL="457200" indent="-457200" algn="just">
              <a:defRPr/>
            </a:pPr>
            <a:r>
              <a:rPr lang="en-US" sz="2400" b="1" dirty="0">
                <a:latin typeface="Book Antiqua" pitchFamily="18" charset="0"/>
                <a:cs typeface="Arial" charset="0"/>
              </a:rPr>
              <a:t>[D] East</a:t>
            </a:r>
          </a:p>
          <a:p>
            <a:pPr algn="just">
              <a:defRPr/>
            </a:pPr>
            <a:endParaRPr lang="en-US" sz="2400" dirty="0">
              <a:latin typeface="Book Antiqua" pitchFamily="18" charset="0"/>
              <a:cs typeface="Arial"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777FE-EA72-71A5-93ED-1AA931821792}"/>
              </a:ext>
            </a:extLst>
          </p:cNvPr>
          <p:cNvSpPr>
            <a:spLocks noGrp="1" noChangeArrowheads="1"/>
          </p:cNvSpPr>
          <p:nvPr>
            <p:ph idx="1"/>
          </p:nvPr>
        </p:nvSpPr>
        <p:spPr>
          <a:xfrm>
            <a:off x="1809750" y="500064"/>
            <a:ext cx="8572500" cy="2617787"/>
          </a:xfrm>
        </p:spPr>
        <p:txBody>
          <a:bodyPr>
            <a:normAutofit lnSpcReduction="10000"/>
          </a:bodyPr>
          <a:lstStyle/>
          <a:p>
            <a:pPr algn="just" eaLnBrk="1" hangingPunct="1"/>
            <a:r>
              <a:rPr lang="en-US" altLang="en-US" sz="2400">
                <a:latin typeface="Book Antiqua" panose="02040602050305030304" pitchFamily="18" charset="0"/>
              </a:rPr>
              <a:t>Direction sense is one of the prime topics in logical reasoning. </a:t>
            </a:r>
          </a:p>
          <a:p>
            <a:pPr algn="just" eaLnBrk="1" hangingPunct="1"/>
            <a:r>
              <a:rPr lang="en-US" altLang="en-US" sz="2400">
                <a:latin typeface="Book Antiqua" panose="02040602050305030304" pitchFamily="18" charset="0"/>
              </a:rPr>
              <a:t>Questions from this topic generally involve an individual travelling certain distances in certain directions. </a:t>
            </a:r>
          </a:p>
          <a:p>
            <a:pPr algn="just" eaLnBrk="1" hangingPunct="1"/>
            <a:r>
              <a:rPr lang="en-US" altLang="en-US" sz="2400">
                <a:latin typeface="Book Antiqua" panose="02040602050305030304" pitchFamily="18" charset="0"/>
              </a:rPr>
              <a:t>The best way to solve these problems is to represent the traces of the path traversed by the person, as found in the information provided by the question.</a:t>
            </a:r>
          </a:p>
        </p:txBody>
      </p:sp>
      <p:pic>
        <p:nvPicPr>
          <p:cNvPr id="6147" name="Picture 4" descr="C:\Users\User\Desktop\Directions\directions (1).jpg">
            <a:extLst>
              <a:ext uri="{FF2B5EF4-FFF2-40B4-BE49-F238E27FC236}">
                <a16:creationId xmlns:a16="http://schemas.microsoft.com/office/drawing/2014/main" id="{0A4C8FAA-9117-BCCF-54BE-00E80DE61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26" y="3929064"/>
            <a:ext cx="3719513"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147"/>
                                        </p:tgtEl>
                                        <p:attrNameLst>
                                          <p:attrName>style.visibility</p:attrName>
                                        </p:attrNameLst>
                                      </p:cBhvr>
                                      <p:to>
                                        <p:strVal val="visible"/>
                                      </p:to>
                                    </p:set>
                                    <p:animEffect transition="in" filter="wipe(down)">
                                      <p:cBhvr>
                                        <p:cTn id="2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21D438-28F0-966A-0487-449F3EF62EFF}"/>
              </a:ext>
            </a:extLst>
          </p:cNvPr>
          <p:cNvSpPr txBox="1"/>
          <p:nvPr/>
        </p:nvSpPr>
        <p:spPr>
          <a:xfrm>
            <a:off x="1631950" y="14288"/>
            <a:ext cx="8643938" cy="5262562"/>
          </a:xfrm>
          <a:prstGeom prst="rect">
            <a:avLst/>
          </a:prstGeom>
          <a:noFill/>
        </p:spPr>
        <p:txBody>
          <a:bodyPr>
            <a:spAutoFit/>
          </a:bodyPr>
          <a:lstStyle/>
          <a:p>
            <a:pPr marL="457200" indent="-457200" algn="just">
              <a:buFont typeface="+mj-lt"/>
              <a:buAutoNum type="arabicPeriod" startAt="22"/>
              <a:defRPr/>
            </a:pPr>
            <a:r>
              <a:rPr lang="en-US" sz="2400" dirty="0">
                <a:latin typeface="Book Antiqua" pitchFamily="18" charset="0"/>
                <a:cs typeface="Arial" charset="0"/>
              </a:rPr>
              <a:t>If the starting point is marked ‘A’ and finishing point is marked ‘B’. What will be the distance between these points?</a:t>
            </a:r>
          </a:p>
          <a:p>
            <a:pPr marL="457200" indent="-457200" algn="just">
              <a:defRPr/>
            </a:pPr>
            <a:r>
              <a:rPr lang="en-US" sz="2400" dirty="0">
                <a:latin typeface="Book Antiqua" pitchFamily="18" charset="0"/>
                <a:cs typeface="Arial" charset="0"/>
              </a:rPr>
              <a:t>[A] 10 Km</a:t>
            </a:r>
          </a:p>
          <a:p>
            <a:pPr marL="457200" indent="-457200" algn="just">
              <a:defRPr/>
            </a:pPr>
            <a:r>
              <a:rPr lang="en-US" sz="2400" dirty="0">
                <a:latin typeface="Book Antiqua" pitchFamily="18" charset="0"/>
                <a:cs typeface="Arial" charset="0"/>
              </a:rPr>
              <a:t>[B] 8 Km</a:t>
            </a:r>
          </a:p>
          <a:p>
            <a:pPr marL="457200" indent="-457200" algn="just">
              <a:defRPr/>
            </a:pPr>
            <a:r>
              <a:rPr lang="en-US" sz="2400" dirty="0">
                <a:latin typeface="Book Antiqua" pitchFamily="18" charset="0"/>
                <a:cs typeface="Arial" charset="0"/>
              </a:rPr>
              <a:t>[C] 6 Km</a:t>
            </a:r>
          </a:p>
          <a:p>
            <a:pPr marL="457200" indent="-457200" algn="just">
              <a:defRPr/>
            </a:pPr>
            <a:r>
              <a:rPr lang="en-US" sz="2400" b="1" dirty="0">
                <a:latin typeface="Book Antiqua" pitchFamily="18" charset="0"/>
                <a:cs typeface="Arial" charset="0"/>
              </a:rPr>
              <a:t>[D] 2 Km</a:t>
            </a:r>
          </a:p>
          <a:p>
            <a:pPr marL="457200" indent="-457200" algn="just">
              <a:defRPr/>
            </a:pPr>
            <a:endParaRPr lang="en-US" sz="2400" b="1" dirty="0">
              <a:latin typeface="Book Antiqua" pitchFamily="18" charset="0"/>
              <a:cs typeface="Arial" charset="0"/>
            </a:endParaRPr>
          </a:p>
          <a:p>
            <a:pPr marL="457200" indent="-457200" algn="just">
              <a:buFont typeface="+mj-lt"/>
              <a:buAutoNum type="arabicPeriod" startAt="23"/>
              <a:defRPr/>
            </a:pPr>
            <a:r>
              <a:rPr lang="en-US" sz="2400" b="1" dirty="0">
                <a:latin typeface="Book Antiqua" pitchFamily="18" charset="0"/>
                <a:cs typeface="Arial" charset="0"/>
              </a:rPr>
              <a:t> </a:t>
            </a:r>
            <a:r>
              <a:rPr lang="en-US" sz="2400" dirty="0">
                <a:latin typeface="Book Antiqua" pitchFamily="18" charset="0"/>
                <a:cs typeface="Arial" charset="0"/>
              </a:rPr>
              <a:t>From which direction was </a:t>
            </a:r>
            <a:r>
              <a:rPr lang="en-US" sz="2400" dirty="0" err="1">
                <a:latin typeface="Book Antiqua" pitchFamily="18" charset="0"/>
                <a:cs typeface="Arial" charset="0"/>
              </a:rPr>
              <a:t>Renu</a:t>
            </a:r>
            <a:r>
              <a:rPr lang="en-US" sz="2400" dirty="0">
                <a:latin typeface="Book Antiqua" pitchFamily="18" charset="0"/>
                <a:cs typeface="Arial" charset="0"/>
              </a:rPr>
              <a:t> coming?</a:t>
            </a:r>
          </a:p>
          <a:p>
            <a:pPr marL="457200" indent="-457200" algn="just">
              <a:defRPr/>
            </a:pPr>
            <a:r>
              <a:rPr lang="en-US" sz="2400" b="1" dirty="0">
                <a:latin typeface="Book Antiqua" pitchFamily="18" charset="0"/>
                <a:cs typeface="Arial" charset="0"/>
              </a:rPr>
              <a:t>[A] West</a:t>
            </a:r>
          </a:p>
          <a:p>
            <a:pPr marL="457200" indent="-457200" algn="just">
              <a:defRPr/>
            </a:pPr>
            <a:r>
              <a:rPr lang="en-US" sz="2400" dirty="0">
                <a:latin typeface="Book Antiqua" pitchFamily="18" charset="0"/>
                <a:cs typeface="Arial" charset="0"/>
              </a:rPr>
              <a:t>[B] North</a:t>
            </a:r>
          </a:p>
          <a:p>
            <a:pPr marL="457200" indent="-457200" algn="just">
              <a:defRPr/>
            </a:pPr>
            <a:r>
              <a:rPr lang="en-US" sz="2400" dirty="0">
                <a:latin typeface="Book Antiqua" pitchFamily="18" charset="0"/>
                <a:cs typeface="Arial" charset="0"/>
              </a:rPr>
              <a:t>[C] East</a:t>
            </a:r>
          </a:p>
          <a:p>
            <a:pPr marL="457200" indent="-457200" algn="just">
              <a:defRPr/>
            </a:pPr>
            <a:r>
              <a:rPr lang="en-US" sz="2400" dirty="0">
                <a:latin typeface="Book Antiqua" pitchFamily="18" charset="0"/>
                <a:cs typeface="Arial" charset="0"/>
              </a:rPr>
              <a:t>[D] South-East</a:t>
            </a:r>
          </a:p>
          <a:p>
            <a:pPr algn="just">
              <a:defRPr/>
            </a:pPr>
            <a:endParaRPr lang="en-US" sz="2400" dirty="0">
              <a:latin typeface="Book Antiqua" pitchFamily="18" charset="0"/>
              <a:cs typeface="Arial" charset="0"/>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8C2672-DD3D-73D5-530F-9DC4547C28D1}"/>
              </a:ext>
            </a:extLst>
          </p:cNvPr>
          <p:cNvSpPr txBox="1"/>
          <p:nvPr/>
        </p:nvSpPr>
        <p:spPr>
          <a:xfrm>
            <a:off x="1703389" y="188913"/>
            <a:ext cx="8643937" cy="5632450"/>
          </a:xfrm>
          <a:prstGeom prst="rect">
            <a:avLst/>
          </a:prstGeom>
          <a:noFill/>
        </p:spPr>
        <p:txBody>
          <a:bodyPr>
            <a:spAutoFit/>
          </a:bodyPr>
          <a:lstStyle/>
          <a:p>
            <a:pPr marL="457200" indent="-457200" algn="just">
              <a:buFont typeface="+mj-lt"/>
              <a:buAutoNum type="arabicPeriod" startAt="24"/>
              <a:defRPr/>
            </a:pPr>
            <a:r>
              <a:rPr lang="en-US" sz="2400" dirty="0">
                <a:latin typeface="Book Antiqua" pitchFamily="18" charset="0"/>
                <a:cs typeface="Arial" charset="0"/>
              </a:rPr>
              <a:t>After taking the second turn, in which direction was Joe walking?</a:t>
            </a:r>
          </a:p>
          <a:p>
            <a:pPr marL="457200" indent="-457200" algn="just">
              <a:defRPr/>
            </a:pPr>
            <a:r>
              <a:rPr lang="en-US" sz="2400" b="1" dirty="0">
                <a:latin typeface="Book Antiqua" pitchFamily="18" charset="0"/>
                <a:cs typeface="Arial" charset="0"/>
              </a:rPr>
              <a:t>[A] South</a:t>
            </a:r>
          </a:p>
          <a:p>
            <a:pPr marL="457200" indent="-457200" algn="just">
              <a:defRPr/>
            </a:pPr>
            <a:r>
              <a:rPr lang="en-US" sz="2400" dirty="0">
                <a:latin typeface="Book Antiqua" pitchFamily="18" charset="0"/>
                <a:cs typeface="Arial" charset="0"/>
              </a:rPr>
              <a:t>[B] West</a:t>
            </a:r>
          </a:p>
          <a:p>
            <a:pPr marL="457200" indent="-457200" algn="just">
              <a:defRPr/>
            </a:pPr>
            <a:r>
              <a:rPr lang="en-US" sz="2400" dirty="0">
                <a:latin typeface="Book Antiqua" pitchFamily="18" charset="0"/>
                <a:cs typeface="Arial" charset="0"/>
              </a:rPr>
              <a:t>[C] North</a:t>
            </a:r>
          </a:p>
          <a:p>
            <a:pPr marL="457200" indent="-457200" algn="just">
              <a:defRPr/>
            </a:pPr>
            <a:r>
              <a:rPr lang="en-US" sz="2400" dirty="0">
                <a:latin typeface="Book Antiqua" pitchFamily="18" charset="0"/>
                <a:cs typeface="Arial" charset="0"/>
              </a:rPr>
              <a:t>[D] East</a:t>
            </a:r>
          </a:p>
          <a:p>
            <a:pPr marL="457200" indent="-457200" algn="just">
              <a:defRPr/>
            </a:pPr>
            <a:endParaRPr lang="en-US" sz="2400" b="1" dirty="0">
              <a:latin typeface="Book Antiqua" pitchFamily="18" charset="0"/>
              <a:cs typeface="Arial" charset="0"/>
            </a:endParaRPr>
          </a:p>
          <a:p>
            <a:pPr marL="457200" indent="-457200" algn="just">
              <a:buFont typeface="+mj-lt"/>
              <a:buAutoNum type="arabicPeriod" startAt="25"/>
              <a:defRPr/>
            </a:pPr>
            <a:r>
              <a:rPr lang="en-US" sz="2400" b="1" dirty="0">
                <a:latin typeface="Book Antiqua" pitchFamily="18" charset="0"/>
                <a:cs typeface="Arial" charset="0"/>
              </a:rPr>
              <a:t> </a:t>
            </a:r>
            <a:r>
              <a:rPr lang="en-US" sz="2400" dirty="0">
                <a:latin typeface="Book Antiqua" pitchFamily="18" charset="0"/>
                <a:cs typeface="Arial" charset="0"/>
              </a:rPr>
              <a:t>If Joe is to again reach the point from where he started, in which direction will he have to go from where he’s standing now?</a:t>
            </a:r>
          </a:p>
          <a:p>
            <a:pPr marL="457200" indent="-457200" algn="just">
              <a:defRPr/>
            </a:pPr>
            <a:r>
              <a:rPr lang="en-US" sz="2400" dirty="0">
                <a:latin typeface="Book Antiqua" pitchFamily="18" charset="0"/>
                <a:cs typeface="Arial" charset="0"/>
              </a:rPr>
              <a:t>[A] East</a:t>
            </a:r>
          </a:p>
          <a:p>
            <a:pPr marL="457200" indent="-457200" algn="just">
              <a:defRPr/>
            </a:pPr>
            <a:r>
              <a:rPr lang="en-US" sz="2400" b="1" dirty="0">
                <a:latin typeface="Book Antiqua" pitchFamily="18" charset="0"/>
                <a:cs typeface="Arial" charset="0"/>
              </a:rPr>
              <a:t>[B] North</a:t>
            </a:r>
          </a:p>
          <a:p>
            <a:pPr marL="457200" indent="-457200" algn="just">
              <a:defRPr/>
            </a:pPr>
            <a:r>
              <a:rPr lang="en-US" sz="2400" dirty="0">
                <a:latin typeface="Book Antiqua" pitchFamily="18" charset="0"/>
                <a:cs typeface="Arial" charset="0"/>
              </a:rPr>
              <a:t>[C] North-East</a:t>
            </a:r>
          </a:p>
          <a:p>
            <a:pPr marL="457200" indent="-457200" algn="just">
              <a:defRPr/>
            </a:pPr>
            <a:r>
              <a:rPr lang="en-US" sz="2400" dirty="0">
                <a:latin typeface="Book Antiqua" pitchFamily="18" charset="0"/>
                <a:cs typeface="Arial" charset="0"/>
              </a:rPr>
              <a:t>[D] South-East</a:t>
            </a:r>
          </a:p>
          <a:p>
            <a:pPr algn="just">
              <a:defRPr/>
            </a:pPr>
            <a:endParaRPr lang="en-US" sz="2400" dirty="0">
              <a:latin typeface="Book Antiqua" pitchFamily="18" charset="0"/>
              <a:cs typeface="Arial"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a:extLst>
              <a:ext uri="{FF2B5EF4-FFF2-40B4-BE49-F238E27FC236}">
                <a16:creationId xmlns:a16="http://schemas.microsoft.com/office/drawing/2014/main" id="{C33B5E76-32E7-F61A-B1C9-794C370EAC05}"/>
              </a:ext>
            </a:extLst>
          </p:cNvPr>
          <p:cNvSpPr txBox="1">
            <a:spLocks noChangeArrowheads="1"/>
          </p:cNvSpPr>
          <p:nvPr/>
        </p:nvSpPr>
        <p:spPr bwMode="auto">
          <a:xfrm>
            <a:off x="1631950" y="115888"/>
            <a:ext cx="86439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buFont typeface="Verdana" panose="020B0604030504040204" pitchFamily="34" charset="0"/>
              <a:buAutoNum type="arabicPeriod" startAt="26"/>
            </a:pPr>
            <a:r>
              <a:rPr lang="en-US" altLang="en-US" sz="2400">
                <a:latin typeface="Book Antiqua" panose="02040602050305030304" pitchFamily="18" charset="0"/>
                <a:cs typeface="Arial" panose="020B0604020202020204" pitchFamily="34" charset="0"/>
              </a:rPr>
              <a:t>A clock is so placed that at 12 noon its minute hand points towards North-East. In which direction does its hour hand point at 1.30 pm?</a:t>
            </a:r>
          </a:p>
          <a:p>
            <a:pPr algn="just" eaLnBrk="1" hangingPunct="1"/>
            <a:r>
              <a:rPr lang="en-US" altLang="en-US" sz="2400">
                <a:latin typeface="Book Antiqua" panose="02040602050305030304" pitchFamily="18" charset="0"/>
                <a:cs typeface="Arial" panose="020B0604020202020204" pitchFamily="34" charset="0"/>
              </a:rPr>
              <a:t>[A] North</a:t>
            </a:r>
          </a:p>
          <a:p>
            <a:pPr algn="just" eaLnBrk="1" hangingPunct="1"/>
            <a:r>
              <a:rPr lang="en-US" altLang="en-US" sz="2400">
                <a:latin typeface="Book Antiqua" panose="02040602050305030304" pitchFamily="18" charset="0"/>
                <a:cs typeface="Arial" panose="020B0604020202020204" pitchFamily="34" charset="0"/>
              </a:rPr>
              <a:t>[B] South</a:t>
            </a:r>
          </a:p>
          <a:p>
            <a:pPr algn="just" eaLnBrk="1" hangingPunct="1"/>
            <a:r>
              <a:rPr lang="en-US" altLang="en-US" sz="2400" b="1">
                <a:latin typeface="Book Antiqua" panose="02040602050305030304" pitchFamily="18" charset="0"/>
                <a:cs typeface="Arial" panose="020B0604020202020204" pitchFamily="34" charset="0"/>
              </a:rPr>
              <a:t>[C] East</a:t>
            </a:r>
          </a:p>
          <a:p>
            <a:pPr algn="just" eaLnBrk="1" hangingPunct="1"/>
            <a:r>
              <a:rPr lang="en-US" altLang="en-US" sz="2400">
                <a:latin typeface="Book Antiqua" panose="02040602050305030304" pitchFamily="18" charset="0"/>
                <a:cs typeface="Arial" panose="020B0604020202020204" pitchFamily="34" charset="0"/>
              </a:rPr>
              <a:t>[D] West</a:t>
            </a:r>
          </a:p>
          <a:p>
            <a:pPr algn="just" eaLnBrk="1" hangingPunct="1"/>
            <a:endParaRPr lang="en-US" altLang="en-US" sz="2400" b="1">
              <a:latin typeface="Book Antiqua" panose="02040602050305030304" pitchFamily="18" charset="0"/>
              <a:cs typeface="Arial" panose="020B0604020202020204" pitchFamily="34" charset="0"/>
            </a:endParaRPr>
          </a:p>
          <a:p>
            <a:pPr algn="just" eaLnBrk="1" hangingPunct="1">
              <a:buFont typeface="Verdana" panose="020B0604030504040204" pitchFamily="34" charset="0"/>
              <a:buAutoNum type="arabicPeriod" startAt="27"/>
            </a:pPr>
            <a:r>
              <a:rPr lang="en-US" altLang="en-US" sz="2400" b="1">
                <a:latin typeface="Book Antiqua" panose="02040602050305030304" pitchFamily="18" charset="0"/>
                <a:cs typeface="Arial" panose="020B0604020202020204" pitchFamily="34" charset="0"/>
              </a:rPr>
              <a:t> </a:t>
            </a:r>
            <a:r>
              <a:rPr lang="en-US" altLang="en-US" sz="2400">
                <a:latin typeface="Book Antiqua" panose="02040602050305030304" pitchFamily="18" charset="0"/>
                <a:cs typeface="Arial" panose="020B0604020202020204" pitchFamily="34" charset="0"/>
              </a:rPr>
              <a:t>One evening before sunset, two friends Jane and Jackie were talking facing each other. If Jackie's shadow was exactly to his right side, which direction was Jane facing?</a:t>
            </a:r>
          </a:p>
          <a:p>
            <a:pPr algn="just" eaLnBrk="1" hangingPunct="1"/>
            <a:r>
              <a:rPr lang="en-US" altLang="en-US" sz="2400">
                <a:latin typeface="Book Antiqua" panose="02040602050305030304" pitchFamily="18" charset="0"/>
                <a:cs typeface="Arial" panose="020B0604020202020204" pitchFamily="34" charset="0"/>
              </a:rPr>
              <a:t>[A] North</a:t>
            </a:r>
          </a:p>
          <a:p>
            <a:pPr algn="just" eaLnBrk="1" hangingPunct="1"/>
            <a:r>
              <a:rPr lang="en-US" altLang="en-US" sz="2400" b="1">
                <a:latin typeface="Book Antiqua" panose="02040602050305030304" pitchFamily="18" charset="0"/>
                <a:cs typeface="Arial" panose="020B0604020202020204" pitchFamily="34" charset="0"/>
              </a:rPr>
              <a:t>[B] South</a:t>
            </a:r>
          </a:p>
          <a:p>
            <a:pPr algn="just" eaLnBrk="1" hangingPunct="1"/>
            <a:r>
              <a:rPr lang="en-US" altLang="en-US" sz="2400">
                <a:latin typeface="Book Antiqua" panose="02040602050305030304" pitchFamily="18" charset="0"/>
                <a:cs typeface="Arial" panose="020B0604020202020204" pitchFamily="34" charset="0"/>
              </a:rPr>
              <a:t>[C] East</a:t>
            </a:r>
          </a:p>
          <a:p>
            <a:pPr algn="just" eaLnBrk="1" hangingPunct="1"/>
            <a:r>
              <a:rPr lang="en-US" altLang="en-US" sz="2400">
                <a:latin typeface="Book Antiqua" panose="02040602050305030304" pitchFamily="18" charset="0"/>
                <a:cs typeface="Arial" panose="020B0604020202020204" pitchFamily="34" charset="0"/>
              </a:rPr>
              <a:t>[D] West</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User\Desktop\Blood relationship\thankyou.png">
            <a:extLst>
              <a:ext uri="{FF2B5EF4-FFF2-40B4-BE49-F238E27FC236}">
                <a16:creationId xmlns:a16="http://schemas.microsoft.com/office/drawing/2014/main" id="{4E308525-3A15-B325-D9B1-2E7B674D2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4" y="687389"/>
            <a:ext cx="882967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A7AB7-89C0-67AF-C1A5-66253886C4CC}"/>
              </a:ext>
            </a:extLst>
          </p:cNvPr>
          <p:cNvSpPr>
            <a:spLocks noGrp="1"/>
          </p:cNvSpPr>
          <p:nvPr>
            <p:ph idx="1"/>
          </p:nvPr>
        </p:nvSpPr>
        <p:spPr>
          <a:xfrm>
            <a:off x="1774825" y="188914"/>
            <a:ext cx="8185150" cy="6408737"/>
          </a:xfrm>
        </p:spPr>
        <p:txBody>
          <a:bodyPr rtlCol="0">
            <a:normAutofit/>
          </a:bodyPr>
          <a:lstStyle/>
          <a:p>
            <a:pPr>
              <a:defRPr/>
            </a:pPr>
            <a:r>
              <a:rPr lang="en-US" sz="2400" dirty="0">
                <a:latin typeface="Book Antiqua" pitchFamily="18" charset="0"/>
              </a:rPr>
              <a:t>There are four main directions – </a:t>
            </a:r>
          </a:p>
          <a:p>
            <a:pPr marL="0" indent="0">
              <a:buNone/>
              <a:defRPr/>
            </a:pPr>
            <a:r>
              <a:rPr lang="en-US" sz="2400" b="1" dirty="0">
                <a:latin typeface="Book Antiqua" pitchFamily="18" charset="0"/>
              </a:rPr>
              <a:t>    North, South, East </a:t>
            </a:r>
            <a:r>
              <a:rPr lang="en-US" sz="2400" dirty="0">
                <a:latin typeface="Book Antiqua" pitchFamily="18" charset="0"/>
              </a:rPr>
              <a:t>and </a:t>
            </a:r>
            <a:r>
              <a:rPr lang="en-US" sz="2400" b="1" dirty="0">
                <a:latin typeface="Book Antiqua" pitchFamily="18" charset="0"/>
              </a:rPr>
              <a:t>West</a:t>
            </a:r>
            <a:r>
              <a:rPr lang="en-US" sz="2400" dirty="0">
                <a:latin typeface="Book Antiqua" pitchFamily="18" charset="0"/>
              </a:rPr>
              <a:t>.</a:t>
            </a:r>
          </a:p>
          <a:p>
            <a:pPr marL="0" indent="0">
              <a:buNone/>
              <a:defRPr/>
            </a:pPr>
            <a:endParaRPr lang="en-US" sz="2400" b="1" dirty="0">
              <a:latin typeface="Book Antiqua" pitchFamily="18" charset="0"/>
            </a:endParaRPr>
          </a:p>
          <a:p>
            <a:pPr marL="0" indent="0">
              <a:buNone/>
              <a:defRPr/>
            </a:pPr>
            <a:endParaRPr lang="en-US" sz="2400" b="1" dirty="0">
              <a:latin typeface="Book Antiqua" pitchFamily="18" charset="0"/>
            </a:endParaRPr>
          </a:p>
          <a:p>
            <a:pPr marL="0" indent="0">
              <a:buNone/>
              <a:defRPr/>
            </a:pPr>
            <a:endParaRPr lang="en-US" sz="2400" b="1" dirty="0">
              <a:latin typeface="Book Antiqua" pitchFamily="18" charset="0"/>
            </a:endParaRPr>
          </a:p>
          <a:p>
            <a:pPr marL="0" indent="0">
              <a:buNone/>
              <a:defRPr/>
            </a:pPr>
            <a:endParaRPr lang="en-US" sz="2400" b="1" dirty="0">
              <a:latin typeface="Book Antiqua" pitchFamily="18" charset="0"/>
            </a:endParaRPr>
          </a:p>
          <a:p>
            <a:pPr>
              <a:defRPr/>
            </a:pPr>
            <a:r>
              <a:rPr lang="en-US" sz="2400" dirty="0">
                <a:latin typeface="Book Antiqua" pitchFamily="18" charset="0"/>
              </a:rPr>
              <a:t>There are four cardinal directions – </a:t>
            </a:r>
            <a:r>
              <a:rPr lang="en-US" sz="2400" b="1" dirty="0">
                <a:latin typeface="Book Antiqua" pitchFamily="18" charset="0"/>
              </a:rPr>
              <a:t>North-East(N-E), North-West(N-W), South-East</a:t>
            </a:r>
          </a:p>
          <a:p>
            <a:pPr marL="0" indent="0">
              <a:buNone/>
              <a:defRPr/>
            </a:pPr>
            <a:r>
              <a:rPr lang="en-US" sz="2400" b="1" dirty="0">
                <a:latin typeface="Book Antiqua" pitchFamily="18" charset="0"/>
              </a:rPr>
              <a:t>   (S-E), South-West(S-W).</a:t>
            </a:r>
          </a:p>
          <a:p>
            <a:pPr marL="0" indent="0">
              <a:buNone/>
              <a:defRPr/>
            </a:pPr>
            <a:endParaRPr lang="en-US" sz="2400" dirty="0">
              <a:latin typeface="Book Antiqua" pitchFamily="18" charset="0"/>
            </a:endParaRPr>
          </a:p>
        </p:txBody>
      </p:sp>
      <p:pic>
        <p:nvPicPr>
          <p:cNvPr id="7171" name="Picture 2">
            <a:extLst>
              <a:ext uri="{FF2B5EF4-FFF2-40B4-BE49-F238E27FC236}">
                <a16:creationId xmlns:a16="http://schemas.microsoft.com/office/drawing/2014/main" id="{BB9A842C-C1D4-5BC4-A4AA-0C5548F36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239" y="1125539"/>
            <a:ext cx="1970087"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3">
            <a:extLst>
              <a:ext uri="{FF2B5EF4-FFF2-40B4-BE49-F238E27FC236}">
                <a16:creationId xmlns:a16="http://schemas.microsoft.com/office/drawing/2014/main" id="{5C2AFC1C-7B57-2DA1-61FD-E0D14DE00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201" y="4221163"/>
            <a:ext cx="3973513"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wipe(down)">
                                      <p:cBhvr>
                                        <p:cTn id="21" dur="500"/>
                                        <p:tgtEl>
                                          <p:spTgt spid="71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7172"/>
                                        </p:tgtEl>
                                        <p:attrNameLst>
                                          <p:attrName>style.visibility</p:attrName>
                                        </p:attrNameLst>
                                      </p:cBhvr>
                                      <p:to>
                                        <p:strVal val="visible"/>
                                      </p:to>
                                    </p:set>
                                    <p:animEffect transition="in" filter="wipe(down)">
                                      <p:cBhvr>
                                        <p:cTn id="38"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id="{67091CAF-5FB0-0F8D-57C7-69D6F997D402}"/>
              </a:ext>
            </a:extLst>
          </p:cNvPr>
          <p:cNvSpPr>
            <a:spLocks noGrp="1"/>
          </p:cNvSpPr>
          <p:nvPr>
            <p:ph idx="1"/>
          </p:nvPr>
        </p:nvSpPr>
        <p:spPr>
          <a:xfrm>
            <a:off x="1703389" y="188914"/>
            <a:ext cx="8713787" cy="5184775"/>
          </a:xfrm>
        </p:spPr>
        <p:txBody>
          <a:bodyPr rtlCol="0">
            <a:normAutofit/>
          </a:bodyPr>
          <a:lstStyle/>
          <a:p>
            <a:pPr marL="0" indent="0" algn="just">
              <a:buNone/>
              <a:defRPr/>
            </a:pPr>
            <a:r>
              <a:rPr lang="en-US" b="1" i="1" dirty="0">
                <a:latin typeface="Book Antiqua" pitchFamily="18" charset="0"/>
              </a:rPr>
              <a:t>Things to be noted:</a:t>
            </a:r>
          </a:p>
          <a:p>
            <a:pPr algn="just">
              <a:defRPr/>
            </a:pPr>
            <a:r>
              <a:rPr lang="en-US" sz="2500" dirty="0">
                <a:latin typeface="Book Antiqua" pitchFamily="18" charset="0"/>
              </a:rPr>
              <a:t>At the time of sunrise if a man stands facing the east, his shadow will be towards west.</a:t>
            </a:r>
          </a:p>
          <a:p>
            <a:pPr algn="just">
              <a:defRPr/>
            </a:pPr>
            <a:r>
              <a:rPr lang="en-US" sz="2500" dirty="0">
                <a:latin typeface="Book Antiqua" pitchFamily="18" charset="0"/>
              </a:rPr>
              <a:t>At the time of sunset the shadow of an object is always in the east.</a:t>
            </a:r>
          </a:p>
          <a:p>
            <a:pPr algn="just">
              <a:defRPr/>
            </a:pPr>
            <a:r>
              <a:rPr lang="en-US" sz="2500" dirty="0">
                <a:latin typeface="Book Antiqua" pitchFamily="18" charset="0"/>
              </a:rPr>
              <a:t>If a man stands facing the North, at the time of sunrise his shadow will be towards his left and at the time of sunset it will be towards his right.</a:t>
            </a:r>
          </a:p>
          <a:p>
            <a:pPr algn="just">
              <a:defRPr/>
            </a:pPr>
            <a:r>
              <a:rPr lang="en-US" sz="2500" dirty="0">
                <a:latin typeface="Book Antiqua" pitchFamily="18" charset="0"/>
              </a:rPr>
              <a:t>At 12.00 noon, the rays of the sun are vertically downward hence there will be no shadow.</a:t>
            </a:r>
          </a:p>
          <a:p>
            <a:pPr algn="just">
              <a:defRPr/>
            </a:pPr>
            <a:r>
              <a:rPr lang="en-US" sz="2500" dirty="0">
                <a:latin typeface="Book Antiqua" pitchFamily="18" charset="0"/>
              </a:rPr>
              <a:t>Always rainbow will occur opposite to the sun.</a:t>
            </a:r>
          </a:p>
          <a:p>
            <a:pPr algn="just">
              <a:defRPr/>
            </a:pPr>
            <a:r>
              <a:rPr lang="en-US" sz="2500" dirty="0">
                <a:latin typeface="Book Antiqua" pitchFamily="18" charset="0"/>
              </a:rPr>
              <a:t>Always shortest distance should be calculated.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down)">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down)">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down)">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down)">
                                      <p:cBhvr>
                                        <p:cTn id="22" dur="500"/>
                                        <p:tgtEl>
                                          <p:spTgt spid="8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wipe(down)">
                                      <p:cBhvr>
                                        <p:cTn id="27" dur="500"/>
                                        <p:tgtEl>
                                          <p:spTgt spid="8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wipe(down)">
                                      <p:cBhvr>
                                        <p:cTn id="32" dur="500"/>
                                        <p:tgtEl>
                                          <p:spTgt spid="81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wipe(down)">
                                      <p:cBhvr>
                                        <p:cTn id="37"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a:extLst>
              <a:ext uri="{FF2B5EF4-FFF2-40B4-BE49-F238E27FC236}">
                <a16:creationId xmlns:a16="http://schemas.microsoft.com/office/drawing/2014/main" id="{34C2BF78-B1D7-B25E-AC91-4307179E292E}"/>
              </a:ext>
            </a:extLst>
          </p:cNvPr>
          <p:cNvSpPr txBox="1">
            <a:spLocks noChangeArrowheads="1"/>
          </p:cNvSpPr>
          <p:nvPr/>
        </p:nvSpPr>
        <p:spPr bwMode="auto">
          <a:xfrm>
            <a:off x="1631950" y="260350"/>
            <a:ext cx="8572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sz="3200" b="1">
                <a:latin typeface="Book Antiqua" panose="02040602050305030304" pitchFamily="18" charset="0"/>
                <a:cs typeface="Arial" panose="020B0604020202020204" pitchFamily="34" charset="0"/>
              </a:rPr>
              <a:t>Practice Questions</a:t>
            </a:r>
          </a:p>
        </p:txBody>
      </p:sp>
      <p:sp>
        <p:nvSpPr>
          <p:cNvPr id="9219" name="TextBox 5">
            <a:extLst>
              <a:ext uri="{FF2B5EF4-FFF2-40B4-BE49-F238E27FC236}">
                <a16:creationId xmlns:a16="http://schemas.microsoft.com/office/drawing/2014/main" id="{B0B8427C-D919-F6FF-ED89-4AA81BE235D0}"/>
              </a:ext>
            </a:extLst>
          </p:cNvPr>
          <p:cNvSpPr txBox="1">
            <a:spLocks noChangeArrowheads="1"/>
          </p:cNvSpPr>
          <p:nvPr/>
        </p:nvSpPr>
        <p:spPr bwMode="auto">
          <a:xfrm>
            <a:off x="1631951" y="1268414"/>
            <a:ext cx="8856663"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buFontTx/>
              <a:buAutoNum type="arabicPeriod"/>
            </a:pPr>
            <a:r>
              <a:rPr lang="en-US" altLang="en-US" sz="2400">
                <a:latin typeface="Book Antiqua" panose="02040602050305030304" pitchFamily="18" charset="0"/>
                <a:cs typeface="Arial" panose="020B0604020202020204" pitchFamily="34" charset="0"/>
              </a:rPr>
              <a:t>Santosh goes first 7 Km north then turns left and move 10  Km, again he turns left and moves 7 Km, how far is he from the starting point? </a:t>
            </a:r>
          </a:p>
          <a:p>
            <a:pPr algn="just" eaLnBrk="1" hangingPunct="1">
              <a:buFontTx/>
              <a:buAutoNum type="arabicPeriod"/>
            </a:pPr>
            <a:endParaRPr lang="en-US" altLang="en-US" sz="2400">
              <a:latin typeface="Book Antiqua" panose="02040602050305030304" pitchFamily="18" charset="0"/>
              <a:cs typeface="Arial" panose="020B0604020202020204" pitchFamily="34" charset="0"/>
            </a:endParaRPr>
          </a:p>
          <a:p>
            <a:pPr algn="just" eaLnBrk="1" hangingPunct="1"/>
            <a:r>
              <a:rPr lang="en-US" altLang="en-US" sz="2400">
                <a:latin typeface="Book Antiqua" panose="02040602050305030304" pitchFamily="18" charset="0"/>
                <a:cs typeface="Arial" panose="020B0604020202020204" pitchFamily="34" charset="0"/>
              </a:rPr>
              <a:t>[A] 7 Km</a:t>
            </a:r>
          </a:p>
          <a:p>
            <a:pPr algn="just" eaLnBrk="1" hangingPunct="1">
              <a:buFontTx/>
              <a:buAutoNum type="alphaUcParenBoth"/>
            </a:pPr>
            <a:endParaRPr lang="en-US" altLang="en-US" sz="2400">
              <a:latin typeface="Book Antiqua" panose="02040602050305030304" pitchFamily="18" charset="0"/>
              <a:cs typeface="Arial" panose="020B0604020202020204" pitchFamily="34" charset="0"/>
            </a:endParaRPr>
          </a:p>
          <a:p>
            <a:pPr algn="just" eaLnBrk="1" hangingPunct="1"/>
            <a:r>
              <a:rPr lang="en-US" altLang="en-US" sz="2400">
                <a:latin typeface="Book Antiqua" panose="02040602050305030304" pitchFamily="18" charset="0"/>
                <a:cs typeface="Arial" panose="020B0604020202020204" pitchFamily="34" charset="0"/>
              </a:rPr>
              <a:t>[B] 10 Km</a:t>
            </a:r>
          </a:p>
          <a:p>
            <a:pPr algn="just" eaLnBrk="1" hangingPunct="1">
              <a:buFontTx/>
              <a:buAutoNum type="alphaUcParenBoth"/>
            </a:pPr>
            <a:endParaRPr lang="en-US" altLang="en-US" sz="2400">
              <a:latin typeface="Book Antiqua" panose="02040602050305030304" pitchFamily="18" charset="0"/>
              <a:cs typeface="Arial" panose="020B0604020202020204" pitchFamily="34" charset="0"/>
            </a:endParaRPr>
          </a:p>
          <a:p>
            <a:pPr algn="just" eaLnBrk="1" hangingPunct="1"/>
            <a:r>
              <a:rPr lang="en-US" altLang="en-US" sz="2400">
                <a:latin typeface="Book Antiqua" panose="02040602050305030304" pitchFamily="18" charset="0"/>
                <a:cs typeface="Arial" panose="020B0604020202020204" pitchFamily="34" charset="0"/>
              </a:rPr>
              <a:t>[C] 17 Km</a:t>
            </a:r>
          </a:p>
          <a:p>
            <a:pPr algn="just" eaLnBrk="1" hangingPunct="1">
              <a:buFontTx/>
              <a:buAutoNum type="alphaUcParenBoth"/>
            </a:pPr>
            <a:endParaRPr lang="en-US" altLang="en-US" sz="2400">
              <a:latin typeface="Book Antiqua" panose="02040602050305030304" pitchFamily="18" charset="0"/>
              <a:cs typeface="Arial" panose="020B0604020202020204" pitchFamily="34" charset="0"/>
            </a:endParaRPr>
          </a:p>
          <a:p>
            <a:pPr algn="just" eaLnBrk="1" hangingPunct="1"/>
            <a:r>
              <a:rPr lang="en-US" altLang="en-US" sz="2400">
                <a:latin typeface="Book Antiqua" panose="02040602050305030304" pitchFamily="18" charset="0"/>
                <a:cs typeface="Arial" panose="020B0604020202020204" pitchFamily="34" charset="0"/>
              </a:rPr>
              <a:t>[D] 24 Km</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58A50B-E8FD-11D0-B253-CE79AC06BDA5}"/>
              </a:ext>
            </a:extLst>
          </p:cNvPr>
          <p:cNvSpPr txBox="1"/>
          <p:nvPr/>
        </p:nvSpPr>
        <p:spPr>
          <a:xfrm>
            <a:off x="1703388" y="188914"/>
            <a:ext cx="8572500" cy="4524375"/>
          </a:xfrm>
          <a:prstGeom prst="rect">
            <a:avLst/>
          </a:prstGeom>
          <a:noFill/>
        </p:spPr>
        <p:txBody>
          <a:bodyPr>
            <a:spAutoFit/>
          </a:bodyPr>
          <a:lstStyle/>
          <a:p>
            <a:pPr marL="457200" indent="-457200" algn="just">
              <a:buFont typeface="+mj-lt"/>
              <a:buAutoNum type="arabicPeriod" startAt="2"/>
              <a:defRPr/>
            </a:pPr>
            <a:r>
              <a:rPr lang="en-US" sz="2400" dirty="0">
                <a:latin typeface="Book Antiqua" pitchFamily="18" charset="0"/>
                <a:cs typeface="Arial" charset="0"/>
              </a:rPr>
              <a:t>Mohan travels 7 Km to north direction from where he is standing and turns to his right. He then walks straight for another 3 Km. Turning to his right he moves 7 Km. How many Km away from starting point is he?</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1</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2</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3</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5</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1A16A9-3AE1-1C42-4820-96F2707F4A51}"/>
              </a:ext>
            </a:extLst>
          </p:cNvPr>
          <p:cNvSpPr txBox="1"/>
          <p:nvPr/>
        </p:nvSpPr>
        <p:spPr>
          <a:xfrm>
            <a:off x="1703389" y="188914"/>
            <a:ext cx="8713787" cy="4154487"/>
          </a:xfrm>
          <a:prstGeom prst="rect">
            <a:avLst/>
          </a:prstGeom>
          <a:noFill/>
        </p:spPr>
        <p:txBody>
          <a:bodyPr>
            <a:spAutoFit/>
          </a:bodyPr>
          <a:lstStyle/>
          <a:p>
            <a:pPr marL="457200" indent="-457200" algn="just">
              <a:buFont typeface="+mj-lt"/>
              <a:buAutoNum type="arabicPeriod" startAt="3"/>
              <a:defRPr/>
            </a:pPr>
            <a:r>
              <a:rPr lang="en-US" sz="2400" dirty="0">
                <a:latin typeface="Book Antiqua" pitchFamily="18" charset="0"/>
                <a:cs typeface="Arial" charset="0"/>
              </a:rPr>
              <a:t>A man walks 5 Km towards south and then turns to the right. After walking 3 Km he turns to the left and walks 5 Km. Now in which direction is he from the starting place?</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South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North 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South west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15E916-C7FC-93EF-80E7-6937E0BBBDE8}"/>
              </a:ext>
            </a:extLst>
          </p:cNvPr>
          <p:cNvSpPr txBox="1"/>
          <p:nvPr/>
        </p:nvSpPr>
        <p:spPr>
          <a:xfrm>
            <a:off x="1703388" y="188914"/>
            <a:ext cx="8572500" cy="4524375"/>
          </a:xfrm>
          <a:prstGeom prst="rect">
            <a:avLst/>
          </a:prstGeom>
          <a:noFill/>
        </p:spPr>
        <p:txBody>
          <a:bodyPr>
            <a:spAutoFit/>
          </a:bodyPr>
          <a:lstStyle/>
          <a:p>
            <a:pPr marL="457200" indent="-457200" algn="just">
              <a:defRPr/>
            </a:pPr>
            <a:r>
              <a:rPr lang="en-US" sz="2400" dirty="0">
                <a:latin typeface="Book Antiqua" pitchFamily="18" charset="0"/>
                <a:cs typeface="Arial" charset="0"/>
              </a:rPr>
              <a:t>4.  </a:t>
            </a:r>
            <a:r>
              <a:rPr lang="en-US" sz="2400" dirty="0" err="1">
                <a:latin typeface="Book Antiqua" pitchFamily="18" charset="0"/>
                <a:cs typeface="Arial" charset="0"/>
              </a:rPr>
              <a:t>Ranuka</a:t>
            </a:r>
            <a:r>
              <a:rPr lang="en-US" sz="2400" dirty="0">
                <a:latin typeface="Book Antiqua" pitchFamily="18" charset="0"/>
                <a:cs typeface="Arial" charset="0"/>
              </a:rPr>
              <a:t> started walking from her house, she first walked for 3 Km towards west, then she turned towards north and moved 4 Km in that direction. How far is </a:t>
            </a:r>
            <a:r>
              <a:rPr lang="en-US" sz="2400" dirty="0" err="1">
                <a:latin typeface="Book Antiqua" pitchFamily="18" charset="0"/>
                <a:cs typeface="Arial" charset="0"/>
              </a:rPr>
              <a:t>Ranuka</a:t>
            </a:r>
            <a:r>
              <a:rPr lang="en-US" sz="2400" dirty="0">
                <a:latin typeface="Book Antiqua" pitchFamily="18" charset="0"/>
                <a:cs typeface="Arial" charset="0"/>
              </a:rPr>
              <a:t> from her house?</a:t>
            </a:r>
          </a:p>
          <a:p>
            <a:pPr marL="457200" indent="-457200" algn="just">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[A] 3 Km South</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[B] 3 Km South-East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[C] 5 Km West</a:t>
            </a:r>
          </a:p>
          <a:p>
            <a:pPr marL="342900" indent="-342900" algn="just">
              <a:buFontTx/>
              <a:buAutoNum type="alphaUcParenBoth"/>
              <a:defRPr/>
            </a:pPr>
            <a:endParaRPr lang="en-US" sz="2400" dirty="0">
              <a:latin typeface="Book Antiqua" pitchFamily="18" charset="0"/>
              <a:cs typeface="Arial" charset="0"/>
            </a:endParaRPr>
          </a:p>
          <a:p>
            <a:pPr marL="342900" indent="-342900" algn="just">
              <a:defRPr/>
            </a:pPr>
            <a:r>
              <a:rPr lang="en-US" sz="2400" dirty="0">
                <a:latin typeface="Book Antiqua" pitchFamily="18" charset="0"/>
                <a:cs typeface="Arial" charset="0"/>
              </a:rPr>
              <a:t>[D] 5 Km North-West</a:t>
            </a: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1808</Words>
  <Application>Microsoft Office PowerPoint</Application>
  <PresentationFormat>Widescreen</PresentationFormat>
  <Paragraphs>249</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Aharoni</vt:lpstr>
      <vt:lpstr>Arial</vt:lpstr>
      <vt:lpstr>Book Antiqua</vt:lpstr>
      <vt:lpstr>Calibri</vt:lpstr>
      <vt:lpstr>Calibri Light</vt:lpstr>
      <vt:lpstr>Verdana</vt:lpstr>
      <vt:lpstr>Wingdings</vt:lpstr>
      <vt:lpstr>Office Theme</vt:lpstr>
      <vt:lpstr>  Direction Sense  </vt:lpstr>
      <vt:lpstr>Direction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Direction Sense  </dc:title>
  <dc:creator>Ashish Antil</dc:creator>
  <cp:lastModifiedBy>Ashish Antil</cp:lastModifiedBy>
  <cp:revision>1</cp:revision>
  <dcterms:created xsi:type="dcterms:W3CDTF">2022-08-03T08:11:15Z</dcterms:created>
  <dcterms:modified xsi:type="dcterms:W3CDTF">2022-08-03T08:12:13Z</dcterms:modified>
</cp:coreProperties>
</file>