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68" r:id="rId7"/>
    <p:sldId id="266" r:id="rId8"/>
    <p:sldId id="269" r:id="rId9"/>
    <p:sldId id="262" r:id="rId10"/>
    <p:sldId id="270" r:id="rId11"/>
    <p:sldId id="271" r:id="rId12"/>
    <p:sldId id="272" r:id="rId13"/>
    <p:sldId id="273" r:id="rId14"/>
    <p:sldId id="260" r:id="rId15"/>
    <p:sldId id="263" r:id="rId16"/>
    <p:sldId id="274" r:id="rId17"/>
    <p:sldId id="275" r:id="rId18"/>
    <p:sldId id="276"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6424-7792-12CF-7BB4-F610821369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7429F0-D061-1DE4-C916-74E61DE04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2E19-7CCE-0622-0AB6-CD901A7B3352}"/>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A0640D6A-1FF9-27E1-FA19-192B9F028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AA926-77F7-8B96-38ED-98481CC35C25}"/>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270109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FB43-C420-BE70-6DA3-65C968457F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4E5D96-4684-49BF-82C2-ECDCB83E9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EFF18-C044-6C7A-0680-8BCBAAB06534}"/>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932B11D5-21D6-C13E-2220-42C064522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1EED6-9978-A414-A88F-680930530BB0}"/>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392691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661B5-713B-FE34-6A97-A0F27CA69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7EAB4-565D-74DF-6BD5-85A8E0815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94654-BCDA-04FB-8923-10B944970FA1}"/>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49AD591B-7709-EA6C-A721-A8B06E34B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D576E-2DD2-A615-F101-71035F210FBF}"/>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96237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44CE-75BF-62A1-4950-08B799CA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FF9FC-ACD4-D4A3-B66A-C792CDD6B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A9F2-D65D-457A-798D-FE95EAE3C33D}"/>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41BA2C6D-96C1-2A9A-F5B4-07CA05EC9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10368-7C87-71C6-C59F-11BED996811F}"/>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244002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10DB-4F63-03E9-1096-C6DB1187A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68218-58B0-FDEE-35BF-7AD802D25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37C98-8025-A889-766D-063422722522}"/>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072D2EDD-A039-3B4D-9246-9E7A28660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6B002-01C1-1F93-9C40-A49389024D03}"/>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285950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EBC1-4572-F3DB-4993-C803598E4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AA2B2-B87C-D963-967D-4EDBB40A3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DA4E51-6066-7916-0E6C-E7B0EF84A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518E8-FB09-ED4E-F0D9-16EDB6E85553}"/>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6" name="Footer Placeholder 5">
            <a:extLst>
              <a:ext uri="{FF2B5EF4-FFF2-40B4-BE49-F238E27FC236}">
                <a16:creationId xmlns:a16="http://schemas.microsoft.com/office/drawing/2014/main" id="{FF073576-0148-B58B-77A1-4F0DA3DE4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2C8B8-01DF-7DEC-CD7C-613B89BF2474}"/>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339807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276A-E484-352D-5290-6E3F75F4B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79F54-DE7D-6C9F-B5DA-791D3E880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7D0FD-6AC3-BE95-0AF4-C0D7BF4D5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D3840-2A7C-9FCB-342C-E3A249B0B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A96CD-C137-EBA0-3A51-ED1446DD3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C92EEE-E602-E9E5-B4C9-A7933EDC3D76}"/>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8" name="Footer Placeholder 7">
            <a:extLst>
              <a:ext uri="{FF2B5EF4-FFF2-40B4-BE49-F238E27FC236}">
                <a16:creationId xmlns:a16="http://schemas.microsoft.com/office/drawing/2014/main" id="{B5B1B2DE-6E33-4A5C-7C2B-01CFFA7224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0F227F-B29C-3685-1FEE-567D584C2BD5}"/>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126700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43A-E955-4A41-EF9D-E6047216A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C02B2-B6D6-BA1C-91A6-A3372CBEAD40}"/>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4" name="Footer Placeholder 3">
            <a:extLst>
              <a:ext uri="{FF2B5EF4-FFF2-40B4-BE49-F238E27FC236}">
                <a16:creationId xmlns:a16="http://schemas.microsoft.com/office/drawing/2014/main" id="{328CD0AF-E71C-3B2A-B6C4-F3D8FC6FB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784E95-84F2-758D-E013-580D8407C333}"/>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148442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090E7-B58C-4CCF-5C63-824CE7999598}"/>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3" name="Footer Placeholder 2">
            <a:extLst>
              <a:ext uri="{FF2B5EF4-FFF2-40B4-BE49-F238E27FC236}">
                <a16:creationId xmlns:a16="http://schemas.microsoft.com/office/drawing/2014/main" id="{56CE8B51-8FEB-9BEC-250E-C0D2A9FE3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A3E57-1F2A-F965-F40E-CAA9A308E210}"/>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192967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19FB-68BB-C7E3-EFF7-B54DAF68E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3F53CB-DA00-A619-EFA3-62F7174CA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365D3-7772-6878-5364-1842D61ED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2D323-224E-F01A-2C38-CA6CF69385D3}"/>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6" name="Footer Placeholder 5">
            <a:extLst>
              <a:ext uri="{FF2B5EF4-FFF2-40B4-BE49-F238E27FC236}">
                <a16:creationId xmlns:a16="http://schemas.microsoft.com/office/drawing/2014/main" id="{C85398DE-B4CB-BBE5-66D6-6625C7581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20EDF-CACD-C577-C3ED-10F63F0CF4F4}"/>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376055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6F0-F92C-F550-E132-B6814E5DA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ADF3A-AC22-6673-34BB-7892038C5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A17F6-50C1-E1EE-968D-327AFCF42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1E353-5FDE-97F0-BB01-EBEEA1A93ECC}"/>
              </a:ext>
            </a:extLst>
          </p:cNvPr>
          <p:cNvSpPr>
            <a:spLocks noGrp="1"/>
          </p:cNvSpPr>
          <p:nvPr>
            <p:ph type="dt" sz="half" idx="10"/>
          </p:nvPr>
        </p:nvSpPr>
        <p:spPr/>
        <p:txBody>
          <a:bodyPr/>
          <a:lstStyle/>
          <a:p>
            <a:fld id="{AD435C43-4D3F-4208-9068-CAD17939EDBE}" type="datetimeFigureOut">
              <a:rPr lang="en-US" smtClean="0"/>
              <a:t>4/24/2023</a:t>
            </a:fld>
            <a:endParaRPr lang="en-US"/>
          </a:p>
        </p:txBody>
      </p:sp>
      <p:sp>
        <p:nvSpPr>
          <p:cNvPr id="6" name="Footer Placeholder 5">
            <a:extLst>
              <a:ext uri="{FF2B5EF4-FFF2-40B4-BE49-F238E27FC236}">
                <a16:creationId xmlns:a16="http://schemas.microsoft.com/office/drawing/2014/main" id="{8E017AD2-30DE-D541-FEC9-182A1E6A1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3C077-D083-7094-60AD-5D2EC0D69C87}"/>
              </a:ext>
            </a:extLst>
          </p:cNvPr>
          <p:cNvSpPr>
            <a:spLocks noGrp="1"/>
          </p:cNvSpPr>
          <p:nvPr>
            <p:ph type="sldNum" sz="quarter" idx="12"/>
          </p:nvPr>
        </p:nvSpPr>
        <p:spPr/>
        <p:txBody>
          <a:bodyPr/>
          <a:lstStyle/>
          <a:p>
            <a:fld id="{B639DE55-903A-47E7-AAA3-78AE634990F9}" type="slidenum">
              <a:rPr lang="en-US" smtClean="0"/>
              <a:t>‹#›</a:t>
            </a:fld>
            <a:endParaRPr lang="en-US"/>
          </a:p>
        </p:txBody>
      </p:sp>
    </p:spTree>
    <p:extLst>
      <p:ext uri="{BB962C8B-B14F-4D97-AF65-F5344CB8AC3E}">
        <p14:creationId xmlns:p14="http://schemas.microsoft.com/office/powerpoint/2010/main" val="225892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FCEED-8572-A075-3CBC-3C8EA93FB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AF6BB-8E45-145B-AF2C-25594C436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FBBB3-A3FF-D302-87CE-C99EC591B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35C43-4D3F-4208-9068-CAD17939EDBE}" type="datetimeFigureOut">
              <a:rPr lang="en-US" smtClean="0"/>
              <a:t>4/24/2023</a:t>
            </a:fld>
            <a:endParaRPr lang="en-US"/>
          </a:p>
        </p:txBody>
      </p:sp>
      <p:sp>
        <p:nvSpPr>
          <p:cNvPr id="5" name="Footer Placeholder 4">
            <a:extLst>
              <a:ext uri="{FF2B5EF4-FFF2-40B4-BE49-F238E27FC236}">
                <a16:creationId xmlns:a16="http://schemas.microsoft.com/office/drawing/2014/main" id="{BEFCD316-AC0A-6C16-E1C6-71C2B7C84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95BA1-7011-7CA1-5F49-154E805D2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9DE55-903A-47E7-AAA3-78AE634990F9}" type="slidenum">
              <a:rPr lang="en-US" smtClean="0"/>
              <a:t>‹#›</a:t>
            </a:fld>
            <a:endParaRPr lang="en-US"/>
          </a:p>
        </p:txBody>
      </p:sp>
    </p:spTree>
    <p:extLst>
      <p:ext uri="{BB962C8B-B14F-4D97-AF65-F5344CB8AC3E}">
        <p14:creationId xmlns:p14="http://schemas.microsoft.com/office/powerpoint/2010/main" val="195209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searchenterpriseai/definition/image-recognition"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definition/neural-network" TargetMode="External"/><Relationship Id="rId4" Type="http://schemas.openxmlformats.org/officeDocument/2006/relationships/hyperlink" Target="https://www.techtarget.com/searchenterpriseai/definition/machine-learning-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research.aimultiple.com/types-of-conversational-ai/" TargetMode="External"/><Relationship Id="rId3" Type="http://schemas.openxmlformats.org/officeDocument/2006/relationships/hyperlink" Target="https://research.aimultiple.com/cobot/" TargetMode="External"/><Relationship Id="rId7" Type="http://schemas.openxmlformats.org/officeDocument/2006/relationships/hyperlink" Target="https://research.aimultiple.com/rpa/" TargetMode="External"/><Relationship Id="rId2" Type="http://schemas.openxmlformats.org/officeDocument/2006/relationships/hyperlink" Target="https://research.aimultiple.com/digital-worker/" TargetMode="External"/><Relationship Id="rId1" Type="http://schemas.openxmlformats.org/officeDocument/2006/relationships/slideLayout" Target="../slideLayouts/slideLayout2.xml"/><Relationship Id="rId6" Type="http://schemas.openxmlformats.org/officeDocument/2006/relationships/hyperlink" Target="https://research.aimultiple.com/semantic-automation/" TargetMode="External"/><Relationship Id="rId5" Type="http://schemas.openxmlformats.org/officeDocument/2006/relationships/hyperlink" Target="https://research.aimultiple.com/cognitive-automation/" TargetMode="External"/><Relationship Id="rId4" Type="http://schemas.openxmlformats.org/officeDocument/2006/relationships/hyperlink" Target="https://research.aimultiple.com/chatbot-vs-intelligent-virtual-assista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816A-7E49-2418-B5FF-693DCE5BEEBE}"/>
              </a:ext>
            </a:extLst>
          </p:cNvPr>
          <p:cNvSpPr>
            <a:spLocks noGrp="1"/>
          </p:cNvSpPr>
          <p:nvPr>
            <p:ph type="ctrTitle"/>
          </p:nvPr>
        </p:nvSpPr>
        <p:spPr/>
        <p:txBody>
          <a:bodyPr/>
          <a:lstStyle/>
          <a:p>
            <a:r>
              <a:rPr lang="en-US" dirty="0"/>
              <a:t>Unit 6</a:t>
            </a:r>
          </a:p>
        </p:txBody>
      </p:sp>
      <p:sp>
        <p:nvSpPr>
          <p:cNvPr id="3" name="Subtitle 2">
            <a:extLst>
              <a:ext uri="{FF2B5EF4-FFF2-40B4-BE49-F238E27FC236}">
                <a16:creationId xmlns:a16="http://schemas.microsoft.com/office/drawing/2014/main" id="{D6F154DA-7AC5-45C1-8FAB-68A817BF44D1}"/>
              </a:ext>
            </a:extLst>
          </p:cNvPr>
          <p:cNvSpPr>
            <a:spLocks noGrp="1"/>
          </p:cNvSpPr>
          <p:nvPr>
            <p:ph type="subTitle" idx="1"/>
          </p:nvPr>
        </p:nvSpPr>
        <p:spPr/>
        <p:txBody>
          <a:bodyPr/>
          <a:lstStyle/>
          <a:p>
            <a:endParaRPr lang="en-US" dirty="0"/>
          </a:p>
          <a:p>
            <a:pPr algn="r"/>
            <a:r>
              <a:rPr lang="en-US" dirty="0"/>
              <a:t>By: Mohit Goel</a:t>
            </a:r>
          </a:p>
          <a:p>
            <a:endParaRPr lang="en-US" dirty="0"/>
          </a:p>
        </p:txBody>
      </p:sp>
    </p:spTree>
    <p:extLst>
      <p:ext uri="{BB962C8B-B14F-4D97-AF65-F5344CB8AC3E}">
        <p14:creationId xmlns:p14="http://schemas.microsoft.com/office/powerpoint/2010/main" val="141995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12F0E-DA5F-1C25-EC24-F23CC8CB6208}"/>
              </a:ext>
            </a:extLst>
          </p:cNvPr>
          <p:cNvPicPr>
            <a:picLocks noChangeAspect="1"/>
          </p:cNvPicPr>
          <p:nvPr/>
        </p:nvPicPr>
        <p:blipFill>
          <a:blip r:embed="rId2"/>
          <a:stretch>
            <a:fillRect/>
          </a:stretch>
        </p:blipFill>
        <p:spPr>
          <a:xfrm>
            <a:off x="207962" y="592137"/>
            <a:ext cx="10963275" cy="3133725"/>
          </a:xfrm>
          <a:prstGeom prst="rect">
            <a:avLst/>
          </a:prstGeom>
        </p:spPr>
      </p:pic>
      <p:pic>
        <p:nvPicPr>
          <p:cNvPr id="7" name="Picture 6">
            <a:extLst>
              <a:ext uri="{FF2B5EF4-FFF2-40B4-BE49-F238E27FC236}">
                <a16:creationId xmlns:a16="http://schemas.microsoft.com/office/drawing/2014/main" id="{6A2D3966-7B2E-5E93-40BC-2A34F68C2750}"/>
              </a:ext>
            </a:extLst>
          </p:cNvPr>
          <p:cNvPicPr>
            <a:picLocks noChangeAspect="1"/>
          </p:cNvPicPr>
          <p:nvPr/>
        </p:nvPicPr>
        <p:blipFill>
          <a:blip r:embed="rId3"/>
          <a:stretch>
            <a:fillRect/>
          </a:stretch>
        </p:blipFill>
        <p:spPr>
          <a:xfrm>
            <a:off x="8618196" y="4088448"/>
            <a:ext cx="2654642" cy="2363152"/>
          </a:xfrm>
          <a:prstGeom prst="rect">
            <a:avLst/>
          </a:prstGeom>
        </p:spPr>
      </p:pic>
    </p:spTree>
    <p:extLst>
      <p:ext uri="{BB962C8B-B14F-4D97-AF65-F5344CB8AC3E}">
        <p14:creationId xmlns:p14="http://schemas.microsoft.com/office/powerpoint/2010/main" val="240795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93801D-FE28-5D34-D6BF-4E292B7AC4DE}"/>
              </a:ext>
            </a:extLst>
          </p:cNvPr>
          <p:cNvPicPr>
            <a:picLocks noChangeAspect="1"/>
          </p:cNvPicPr>
          <p:nvPr/>
        </p:nvPicPr>
        <p:blipFill>
          <a:blip r:embed="rId2"/>
          <a:stretch>
            <a:fillRect/>
          </a:stretch>
        </p:blipFill>
        <p:spPr>
          <a:xfrm>
            <a:off x="11417" y="174306"/>
            <a:ext cx="12180583" cy="6521133"/>
          </a:xfrm>
          <a:prstGeom prst="rect">
            <a:avLst/>
          </a:prstGeom>
        </p:spPr>
      </p:pic>
    </p:spTree>
    <p:extLst>
      <p:ext uri="{BB962C8B-B14F-4D97-AF65-F5344CB8AC3E}">
        <p14:creationId xmlns:p14="http://schemas.microsoft.com/office/powerpoint/2010/main" val="372011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822F0A-15A3-1B43-9765-95F036B259AA}"/>
              </a:ext>
            </a:extLst>
          </p:cNvPr>
          <p:cNvPicPr>
            <a:picLocks noChangeAspect="1"/>
          </p:cNvPicPr>
          <p:nvPr/>
        </p:nvPicPr>
        <p:blipFill>
          <a:blip r:embed="rId2"/>
          <a:stretch>
            <a:fillRect/>
          </a:stretch>
        </p:blipFill>
        <p:spPr>
          <a:xfrm>
            <a:off x="0" y="282575"/>
            <a:ext cx="12192000" cy="6489798"/>
          </a:xfrm>
          <a:prstGeom prst="rect">
            <a:avLst/>
          </a:prstGeom>
        </p:spPr>
      </p:pic>
    </p:spTree>
    <p:extLst>
      <p:ext uri="{BB962C8B-B14F-4D97-AF65-F5344CB8AC3E}">
        <p14:creationId xmlns:p14="http://schemas.microsoft.com/office/powerpoint/2010/main" val="313307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A4F58-B8E6-30FA-D225-E46BBF5DEA0E}"/>
              </a:ext>
            </a:extLst>
          </p:cNvPr>
          <p:cNvPicPr>
            <a:picLocks noChangeAspect="1"/>
          </p:cNvPicPr>
          <p:nvPr/>
        </p:nvPicPr>
        <p:blipFill>
          <a:blip r:embed="rId2"/>
          <a:stretch>
            <a:fillRect/>
          </a:stretch>
        </p:blipFill>
        <p:spPr>
          <a:xfrm>
            <a:off x="523875" y="652462"/>
            <a:ext cx="11144250" cy="5553075"/>
          </a:xfrm>
          <a:prstGeom prst="rect">
            <a:avLst/>
          </a:prstGeom>
        </p:spPr>
      </p:pic>
    </p:spTree>
    <p:extLst>
      <p:ext uri="{BB962C8B-B14F-4D97-AF65-F5344CB8AC3E}">
        <p14:creationId xmlns:p14="http://schemas.microsoft.com/office/powerpoint/2010/main" val="287980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AI in Cybersecurity Reimagines Cyberthreat">
            <a:extLst>
              <a:ext uri="{FF2B5EF4-FFF2-40B4-BE49-F238E27FC236}">
                <a16:creationId xmlns:a16="http://schemas.microsoft.com/office/drawing/2014/main" id="{F87322FA-82C9-28B2-2315-50AF28E73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08" y="343570"/>
            <a:ext cx="9243435" cy="617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8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E318-6E89-8172-8E33-9EC43E85F4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Autonomous Vehicle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6DD2E4-3C46-CEB1-51FA-643169E28018}"/>
              </a:ext>
            </a:extLst>
          </p:cNvPr>
          <p:cNvSpPr>
            <a:spLocks noGrp="1"/>
          </p:cNvSpPr>
          <p:nvPr>
            <p:ph idx="1"/>
          </p:nvPr>
        </p:nvSpPr>
        <p:spPr/>
        <p:txBody>
          <a:bodyPr/>
          <a:lstStyle/>
          <a:p>
            <a:pPr algn="l"/>
            <a:r>
              <a:rPr lang="en-US" b="1" i="0" dirty="0">
                <a:effectLst/>
                <a:latin typeface="Times New Roman" panose="02020603050405020304" pitchFamily="18" charset="0"/>
                <a:cs typeface="Times New Roman" panose="02020603050405020304" pitchFamily="18" charset="0"/>
              </a:rPr>
              <a:t>What is a self-driving car?</a:t>
            </a:r>
          </a:p>
          <a:p>
            <a:pPr algn="l"/>
            <a:r>
              <a:rPr lang="en-US" b="0" i="0" dirty="0">
                <a:effectLst/>
                <a:latin typeface="Times New Roman" panose="02020603050405020304" pitchFamily="18" charset="0"/>
                <a:cs typeface="Times New Roman" panose="02020603050405020304" pitchFamily="18" charset="0"/>
              </a:rPr>
              <a:t>A self-driving car (sometimes called an autonomous car or driverless car) is a vehicle that uses a combination of sensors, cameras, radar and artificial intelligence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AI</a:t>
            </a:r>
            <a:r>
              <a:rPr lang="en-US" b="0" i="0" dirty="0">
                <a:effectLst/>
                <a:latin typeface="Times New Roman" panose="02020603050405020304" pitchFamily="18" charset="0"/>
                <a:cs typeface="Times New Roman" panose="02020603050405020304" pitchFamily="18" charset="0"/>
              </a:rPr>
              <a:t>) to travel between destinations without a human operator. </a:t>
            </a:r>
          </a:p>
          <a:p>
            <a:pPr algn="l"/>
            <a:r>
              <a:rPr lang="en-US" b="1" i="0" dirty="0">
                <a:effectLst/>
                <a:latin typeface="Times New Roman" panose="02020603050405020304" pitchFamily="18" charset="0"/>
                <a:cs typeface="Times New Roman" panose="02020603050405020304" pitchFamily="18" charset="0"/>
              </a:rPr>
              <a:t>How self-driving cars work</a:t>
            </a:r>
          </a:p>
          <a:p>
            <a:pPr algn="l"/>
            <a:r>
              <a:rPr lang="en-US" b="0" i="0" dirty="0">
                <a:effectLst/>
                <a:latin typeface="Times New Roman" panose="02020603050405020304" pitchFamily="18" charset="0"/>
                <a:cs typeface="Times New Roman" panose="02020603050405020304" pitchFamily="18" charset="0"/>
              </a:rPr>
              <a:t>AI technologies power self-driving car systems. Developers of self-driving cars use vast amounts of data from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image recognition</a:t>
            </a:r>
            <a:r>
              <a:rPr lang="en-US" b="0" i="0" dirty="0">
                <a:effectLst/>
                <a:latin typeface="Times New Roman" panose="02020603050405020304" pitchFamily="18" charset="0"/>
                <a:cs typeface="Times New Roman" panose="02020603050405020304" pitchFamily="18" charset="0"/>
              </a:rPr>
              <a:t> systems, along with </a:t>
            </a: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machine learning</a:t>
            </a:r>
            <a:r>
              <a:rPr lang="en-US" b="0" i="0" dirty="0">
                <a:effectLst/>
                <a:latin typeface="Times New Roman" panose="02020603050405020304" pitchFamily="18" charset="0"/>
                <a:cs typeface="Times New Roman" panose="02020603050405020304" pitchFamily="18" charset="0"/>
              </a:rPr>
              <a:t> and </a:t>
            </a: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neural networks</a:t>
            </a:r>
            <a:r>
              <a:rPr lang="en-US" b="0" i="0" dirty="0">
                <a:effectLst/>
                <a:latin typeface="Times New Roman" panose="02020603050405020304" pitchFamily="18" charset="0"/>
                <a:cs typeface="Times New Roman" panose="02020603050405020304" pitchFamily="18" charset="0"/>
              </a:rPr>
              <a:t>, to build systems that can drive autonomously.</a:t>
            </a:r>
          </a:p>
          <a:p>
            <a:endParaRPr lang="en-US" dirty="0"/>
          </a:p>
        </p:txBody>
      </p:sp>
    </p:spTree>
    <p:extLst>
      <p:ext uri="{BB962C8B-B14F-4D97-AF65-F5344CB8AC3E}">
        <p14:creationId xmlns:p14="http://schemas.microsoft.com/office/powerpoint/2010/main" val="317218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ED065-B9C1-88EA-EA94-6CD4E17FE8F1}"/>
              </a:ext>
            </a:extLst>
          </p:cNvPr>
          <p:cNvSpPr txBox="1"/>
          <p:nvPr/>
        </p:nvSpPr>
        <p:spPr>
          <a:xfrm>
            <a:off x="741680" y="732640"/>
            <a:ext cx="10810240" cy="3785652"/>
          </a:xfrm>
          <a:prstGeom prst="rect">
            <a:avLst/>
          </a:prstGeom>
          <a:noFill/>
        </p:spPr>
        <p:txBody>
          <a:bodyPr wrap="square">
            <a:spAutoFit/>
          </a:bodyPr>
          <a:lstStyle/>
          <a:p>
            <a:pPr algn="l"/>
            <a:r>
              <a:rPr lang="en-US" sz="2400" b="1" i="0" dirty="0">
                <a:solidFill>
                  <a:srgbClr val="181E25"/>
                </a:solidFill>
                <a:effectLst/>
                <a:latin typeface="inter"/>
              </a:rPr>
              <a:t>#1: Detection Algorithms</a:t>
            </a:r>
          </a:p>
          <a:p>
            <a:pPr algn="just"/>
            <a:r>
              <a:rPr lang="en-US" sz="2400" b="0" i="0" dirty="0">
                <a:solidFill>
                  <a:srgbClr val="29323D"/>
                </a:solidFill>
                <a:effectLst/>
                <a:latin typeface="inter"/>
              </a:rPr>
              <a:t>Autonomous vehicles have neural networks and specific algorithms. These are Artificial Intelligence (AI) and Machine Language (ML) based object detection algorithms. These serve to collect data, analyze objects, and make accurate decisions while on the road. These features also enable these intelligent machines to provide solutions to problems occurring in advance of real time by predicting events through the swift processing of data.</a:t>
            </a:r>
          </a:p>
          <a:p>
            <a:pPr algn="just"/>
            <a:r>
              <a:rPr lang="en-US" sz="2400" b="0" i="0" dirty="0">
                <a:solidFill>
                  <a:srgbClr val="29323D"/>
                </a:solidFill>
                <a:effectLst/>
                <a:latin typeface="inter"/>
              </a:rPr>
              <a:t>For example, autonomous vehicles can predict a potential threat like a car collision ahead or behind and take a decision in real time to avert it. With good data collection sensors, these pieces of information are processed and results are obtained as actions</a:t>
            </a:r>
          </a:p>
        </p:txBody>
      </p:sp>
    </p:spTree>
    <p:extLst>
      <p:ext uri="{BB962C8B-B14F-4D97-AF65-F5344CB8AC3E}">
        <p14:creationId xmlns:p14="http://schemas.microsoft.com/office/powerpoint/2010/main" val="361644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FD399-66CB-0EC2-91B0-FF61F862FDD1}"/>
              </a:ext>
            </a:extLst>
          </p:cNvPr>
          <p:cNvSpPr txBox="1"/>
          <p:nvPr/>
        </p:nvSpPr>
        <p:spPr>
          <a:xfrm>
            <a:off x="355600" y="495776"/>
            <a:ext cx="11409680" cy="1569660"/>
          </a:xfrm>
          <a:prstGeom prst="rect">
            <a:avLst/>
          </a:prstGeom>
          <a:noFill/>
        </p:spPr>
        <p:txBody>
          <a:bodyPr wrap="square">
            <a:spAutoFit/>
          </a:bodyPr>
          <a:lstStyle/>
          <a:p>
            <a:pPr algn="l"/>
            <a:r>
              <a:rPr lang="en-US" sz="2400" b="1" i="0" dirty="0">
                <a:solidFill>
                  <a:srgbClr val="181E25"/>
                </a:solidFill>
                <a:effectLst/>
                <a:latin typeface="inter"/>
              </a:rPr>
              <a:t>#2: Autopilots</a:t>
            </a:r>
          </a:p>
          <a:p>
            <a:pPr algn="l"/>
            <a:r>
              <a:rPr lang="en-US" sz="2400" b="0" i="0" dirty="0">
                <a:solidFill>
                  <a:srgbClr val="29323D"/>
                </a:solidFill>
                <a:effectLst/>
                <a:latin typeface="inter"/>
              </a:rPr>
              <a:t>Quite recently, Tesla manufactured electric cars that are self-driving and equipped with autopilots to enable automatic steering, accelerating braking, lane changing, and parking actions.</a:t>
            </a:r>
          </a:p>
        </p:txBody>
      </p:sp>
    </p:spTree>
    <p:extLst>
      <p:ext uri="{BB962C8B-B14F-4D97-AF65-F5344CB8AC3E}">
        <p14:creationId xmlns:p14="http://schemas.microsoft.com/office/powerpoint/2010/main" val="162611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FCCCA-84A8-BF4A-15D6-D998EDD05D46}"/>
              </a:ext>
            </a:extLst>
          </p:cNvPr>
          <p:cNvSpPr txBox="1"/>
          <p:nvPr/>
        </p:nvSpPr>
        <p:spPr>
          <a:xfrm>
            <a:off x="894080" y="887720"/>
            <a:ext cx="10088880" cy="3785652"/>
          </a:xfrm>
          <a:prstGeom prst="rect">
            <a:avLst/>
          </a:prstGeom>
          <a:noFill/>
        </p:spPr>
        <p:txBody>
          <a:bodyPr wrap="square">
            <a:spAutoFit/>
          </a:bodyPr>
          <a:lstStyle/>
          <a:p>
            <a:pPr algn="just"/>
            <a:r>
              <a:rPr lang="en-US" sz="2400" b="1" i="0" dirty="0">
                <a:solidFill>
                  <a:srgbClr val="181E25"/>
                </a:solidFill>
                <a:effectLst/>
                <a:latin typeface="inter"/>
              </a:rPr>
              <a:t>#3: AI-enhanced Features</a:t>
            </a:r>
          </a:p>
          <a:p>
            <a:pPr algn="just"/>
            <a:r>
              <a:rPr lang="en-US" sz="2400" b="0" i="0" dirty="0">
                <a:solidFill>
                  <a:srgbClr val="29323D"/>
                </a:solidFill>
                <a:effectLst/>
                <a:latin typeface="inter"/>
              </a:rPr>
              <a:t>In recent times, some automotive companies have manufactured autonomous vehicles with enhanced AI features like personal AI assistants, radar detectors, and cameras, all of which serve to prioritize security among other functions. These self-driving cars have implemented AI-enhanced features which are a huge advancement over their predecessors. Self-driving can learn about traits exhibited by the driver like driving speed, preferred car temperature, driving mood, observance of traffic signs, regular songs, or favorite radio stations. By rating driving skills, these autonomous vehicles have helped to change bad driving behaviors and habits.</a:t>
            </a:r>
          </a:p>
        </p:txBody>
      </p:sp>
    </p:spTree>
    <p:extLst>
      <p:ext uri="{BB962C8B-B14F-4D97-AF65-F5344CB8AC3E}">
        <p14:creationId xmlns:p14="http://schemas.microsoft.com/office/powerpoint/2010/main" val="3195125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 in Cars - How AI in Automotive Reshapes the Industry – NIX United">
            <a:extLst>
              <a:ext uri="{FF2B5EF4-FFF2-40B4-BE49-F238E27FC236}">
                <a16:creationId xmlns:a16="http://schemas.microsoft.com/office/drawing/2014/main" id="{8BA64888-BDDB-1B20-2ED4-936ADD8D9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3" y="0"/>
            <a:ext cx="9032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65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B4A6-1BE5-13FD-425B-9E87E727546D}"/>
              </a:ext>
            </a:extLst>
          </p:cNvPr>
          <p:cNvSpPr>
            <a:spLocks noGrp="1"/>
          </p:cNvSpPr>
          <p:nvPr>
            <p:ph type="title"/>
          </p:nvPr>
        </p:nvSpPr>
        <p:spPr/>
        <p:txBody>
          <a:bodyPr/>
          <a:lstStyle/>
          <a:p>
            <a:r>
              <a:rPr lang="en-IN" b="1" dirty="0"/>
              <a:t>Augmented Workforce</a:t>
            </a:r>
            <a:endParaRPr lang="en-US" b="1" dirty="0"/>
          </a:p>
        </p:txBody>
      </p:sp>
      <p:sp>
        <p:nvSpPr>
          <p:cNvPr id="3" name="Content Placeholder 2">
            <a:extLst>
              <a:ext uri="{FF2B5EF4-FFF2-40B4-BE49-F238E27FC236}">
                <a16:creationId xmlns:a16="http://schemas.microsoft.com/office/drawing/2014/main" id="{38B10986-0632-0000-2E46-8F603C71F07E}"/>
              </a:ext>
            </a:extLst>
          </p:cNvPr>
          <p:cNvSpPr>
            <a:spLocks noGrp="1"/>
          </p:cNvSpPr>
          <p:nvPr>
            <p:ph idx="1"/>
          </p:nvPr>
        </p:nvSpPr>
        <p:spPr/>
        <p:txBody>
          <a:bodyPr>
            <a:normAutofit fontScale="92500"/>
          </a:bodyPr>
          <a:lstStyle/>
          <a:p>
            <a:pPr algn="just"/>
            <a:r>
              <a:rPr lang="en-US" b="0" dirty="0">
                <a:effectLst/>
                <a:latin typeface="Times New Roman" panose="02020603050405020304" pitchFamily="18" charset="0"/>
                <a:cs typeface="Times New Roman" panose="02020603050405020304" pitchFamily="18" charset="0"/>
              </a:rPr>
              <a:t>An augmented workforce is a situation where human workers cooperate with </a:t>
            </a:r>
            <a:r>
              <a:rPr lang="en-US" b="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digital workers</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cobots</a:t>
            </a:r>
            <a:r>
              <a:rPr lang="en-US" b="0" dirty="0">
                <a:effectLst/>
                <a:latin typeface="Times New Roman" panose="02020603050405020304" pitchFamily="18" charset="0"/>
                <a:cs typeface="Times New Roman" panose="02020603050405020304" pitchFamily="18" charset="0"/>
              </a:rPr>
              <a:t> or </a:t>
            </a:r>
            <a:r>
              <a:rPr lang="en-US" b="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intelligent virtual assistants</a:t>
            </a:r>
            <a:r>
              <a:rPr lang="en-US" b="0" dirty="0">
                <a:effectLst/>
                <a:latin typeface="Times New Roman" panose="02020603050405020304" pitchFamily="18" charset="0"/>
                <a:cs typeface="Times New Roman" panose="02020603050405020304" pitchFamily="18" charset="0"/>
              </a:rPr>
              <a:t> to improve safety and efficiency of work. This means that </a:t>
            </a:r>
            <a:r>
              <a:rPr lang="en-US" b="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intelligent automation</a:t>
            </a:r>
            <a:r>
              <a:rPr lang="en-US" b="0" dirty="0">
                <a:effectLst/>
                <a:latin typeface="Times New Roman" panose="02020603050405020304" pitchFamily="18" charset="0"/>
                <a:cs typeface="Times New Roman" panose="02020603050405020304" pitchFamily="18" charset="0"/>
              </a:rPr>
              <a:t> lies at the core of the augmented workforce. </a:t>
            </a:r>
          </a:p>
          <a:p>
            <a:pPr marL="0" indent="0" algn="just">
              <a:buNone/>
            </a:pPr>
            <a:r>
              <a:rPr lang="en-US" b="1" dirty="0">
                <a:effectLst/>
                <a:latin typeface="Times New Roman" panose="02020603050405020304" pitchFamily="18" charset="0"/>
                <a:cs typeface="Times New Roman" panose="02020603050405020304" pitchFamily="18" charset="0"/>
              </a:rPr>
              <a:t>3 technologies that augment your workforce</a:t>
            </a:r>
          </a:p>
          <a:p>
            <a:pPr marL="0" indent="0" algn="just">
              <a:buNone/>
            </a:pPr>
            <a:r>
              <a:rPr lang="en-US" b="1" dirty="0">
                <a:effectLst/>
                <a:latin typeface="Times New Roman" panose="02020603050405020304" pitchFamily="18" charset="0"/>
                <a:cs typeface="Times New Roman" panose="02020603050405020304" pitchFamily="18" charset="0"/>
              </a:rPr>
              <a:t>1. Digital workers</a:t>
            </a:r>
          </a:p>
          <a:p>
            <a:pPr marL="0" indent="0" algn="just">
              <a:buNone/>
            </a:pPr>
            <a:r>
              <a:rPr lang="en-US" b="0" dirty="0">
                <a:effectLst/>
                <a:latin typeface="Times New Roman" panose="02020603050405020304" pitchFamily="18" charset="0"/>
                <a:cs typeface="Times New Roman" panose="02020603050405020304" pitchFamily="18" charset="0"/>
              </a:rPr>
              <a:t>Digital workers are a kind of </a:t>
            </a:r>
            <a:r>
              <a:rPr lang="en-US" b="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semantic automation</a:t>
            </a:r>
            <a:r>
              <a:rPr lang="en-US" b="0" dirty="0">
                <a:effectLst/>
                <a:latin typeface="Times New Roman" panose="02020603050405020304" pitchFamily="18" charset="0"/>
                <a:cs typeface="Times New Roman" panose="02020603050405020304" pitchFamily="18" charset="0"/>
              </a:rPr>
              <a:t> tool that combines </a:t>
            </a:r>
            <a:r>
              <a:rPr lang="en-US" b="0"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RPA</a:t>
            </a:r>
            <a:r>
              <a:rPr lang="en-US" b="0" dirty="0">
                <a:effectLst/>
                <a:latin typeface="Times New Roman" panose="02020603050405020304" pitchFamily="18" charset="0"/>
                <a:cs typeface="Times New Roman" panose="02020603050405020304" pitchFamily="18" charset="0"/>
              </a:rPr>
              <a:t> (Robotic Process Automation) with conversational AI. </a:t>
            </a:r>
            <a:r>
              <a:rPr lang="en-US" b="0"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Through chat</a:t>
            </a:r>
            <a:r>
              <a:rPr lang="en-US" b="0" dirty="0">
                <a:effectLst/>
                <a:latin typeface="Times New Roman" panose="02020603050405020304" pitchFamily="18" charset="0"/>
                <a:cs typeface="Times New Roman" panose="02020603050405020304" pitchFamily="18" charset="0"/>
              </a:rPr>
              <a:t> services like Slack, WhatsApp, and others, people can interact with digital employees as if they were conversing with a coworker.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48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AF61-3D5B-B2C8-9616-28C9B91B7740}"/>
              </a:ext>
            </a:extLst>
          </p:cNvPr>
          <p:cNvSpPr>
            <a:spLocks noGrp="1"/>
          </p:cNvSpPr>
          <p:nvPr>
            <p:ph type="title"/>
          </p:nvPr>
        </p:nvSpPr>
        <p:spPr>
          <a:xfrm>
            <a:off x="2964873" y="2595707"/>
            <a:ext cx="5881255" cy="1325563"/>
          </a:xfrm>
        </p:spPr>
        <p:txBody>
          <a:bodyPr>
            <a:normAutofit/>
          </a:bodyPr>
          <a:lstStyle/>
          <a:p>
            <a:r>
              <a:rPr lang="en-IN" sz="8800" dirty="0">
                <a:latin typeface="Times New Roman" panose="02020603050405020304" pitchFamily="18" charset="0"/>
                <a:cs typeface="Times New Roman" panose="02020603050405020304" pitchFamily="18" charset="0"/>
              </a:rPr>
              <a:t>Thank 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98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6F7FD-6506-536A-2AE6-98CC869106B8}"/>
              </a:ext>
            </a:extLst>
          </p:cNvPr>
          <p:cNvSpPr>
            <a:spLocks noGrp="1"/>
          </p:cNvSpPr>
          <p:nvPr>
            <p:ph idx="1"/>
          </p:nvPr>
        </p:nvSpPr>
        <p:spPr>
          <a:xfrm>
            <a:off x="838200" y="720436"/>
            <a:ext cx="10515600" cy="5456527"/>
          </a:xfrm>
        </p:spPr>
        <p:txBody>
          <a:bodyPr>
            <a:normAutofit/>
          </a:bodyPr>
          <a:lstStyle/>
          <a:p>
            <a:pPr marL="0" indent="0" algn="just">
              <a:buNone/>
            </a:pPr>
            <a:r>
              <a:rPr lang="en-US" b="1" i="0" dirty="0">
                <a:effectLst/>
                <a:latin typeface="Times New Roman" panose="02020603050405020304" pitchFamily="18" charset="0"/>
                <a:cs typeface="Times New Roman" panose="02020603050405020304" pitchFamily="18" charset="0"/>
              </a:rPr>
              <a:t>2. Intelligent virtual assistants</a:t>
            </a:r>
          </a:p>
          <a:p>
            <a:pPr marL="0" indent="0" algn="just">
              <a:buNone/>
            </a:pPr>
            <a:r>
              <a:rPr lang="en-US" b="0" i="0" dirty="0">
                <a:effectLst/>
                <a:latin typeface="Times New Roman" panose="02020603050405020304" pitchFamily="18" charset="0"/>
                <a:cs typeface="Times New Roman" panose="02020603050405020304" pitchFamily="18" charset="0"/>
              </a:rPr>
              <a:t>Intelligent virtual assistants (IVA) are another example of semantic automation tools that augment the workforce. Alexa, Siri and Google Assistant are famous examples of IVAs. They can communicate with people like digital workers thanks to conversational AI. Thus, digital workers and IVAs  generally share features, advantages, and capabilities.</a:t>
            </a:r>
          </a:p>
          <a:p>
            <a:pPr marL="0" indent="0" algn="just">
              <a:buNone/>
            </a:pPr>
            <a:r>
              <a:rPr lang="en-US" b="1" i="0" dirty="0">
                <a:effectLst/>
                <a:latin typeface="Times New Roman" panose="02020603050405020304" pitchFamily="18" charset="0"/>
                <a:cs typeface="Times New Roman" panose="02020603050405020304" pitchFamily="18" charset="0"/>
              </a:rPr>
              <a:t>3. </a:t>
            </a:r>
            <a:r>
              <a:rPr lang="en-US" b="1" i="0" dirty="0" err="1">
                <a:effectLst/>
                <a:latin typeface="Times New Roman" panose="02020603050405020304" pitchFamily="18" charset="0"/>
                <a:cs typeface="Times New Roman" panose="02020603050405020304" pitchFamily="18" charset="0"/>
              </a:rPr>
              <a:t>Cobots</a:t>
            </a:r>
            <a:endParaRPr lang="en-US" b="1" i="0" dirty="0">
              <a:effectLst/>
              <a:latin typeface="Times New Roman" panose="02020603050405020304" pitchFamily="18" charset="0"/>
              <a:cs typeface="Times New Roman" panose="02020603050405020304" pitchFamily="18" charset="0"/>
            </a:endParaRPr>
          </a:p>
          <a:p>
            <a:pPr marL="0" indent="0" algn="just">
              <a:buNone/>
            </a:pPr>
            <a:r>
              <a:rPr lang="en-US" b="0" i="0" dirty="0" err="1">
                <a:effectLst/>
                <a:latin typeface="Times New Roman" panose="02020603050405020304" pitchFamily="18" charset="0"/>
                <a:cs typeface="Times New Roman" panose="02020603050405020304" pitchFamily="18" charset="0"/>
              </a:rPr>
              <a:t>Cobots</a:t>
            </a:r>
            <a:r>
              <a:rPr lang="en-US" b="0" i="0" dirty="0">
                <a:effectLst/>
                <a:latin typeface="Times New Roman" panose="02020603050405020304" pitchFamily="18" charset="0"/>
                <a:cs typeface="Times New Roman" panose="02020603050405020304" pitchFamily="18" charset="0"/>
              </a:rPr>
              <a:t>, or collaborative robots, increase the workforce for manufacturers. They can collaborate with their human coworkers through their sensors, intelligence, and design features that ensure their safety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6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0F6D-6035-9084-6BA3-3108E85177C2}"/>
              </a:ext>
            </a:extLst>
          </p:cNvPr>
          <p:cNvSpPr>
            <a:spLocks noGrp="1"/>
          </p:cNvSpPr>
          <p:nvPr>
            <p:ph type="title"/>
          </p:nvPr>
        </p:nvSpPr>
        <p:spPr/>
        <p:txBody>
          <a:bodyPr/>
          <a:lstStyle/>
          <a:p>
            <a:r>
              <a:rPr lang="en-IN" b="1" dirty="0"/>
              <a:t>Explainable AI</a:t>
            </a:r>
            <a:endParaRPr lang="en-US" b="1" dirty="0"/>
          </a:p>
        </p:txBody>
      </p:sp>
      <p:pic>
        <p:nvPicPr>
          <p:cNvPr id="3078" name="Picture 6">
            <a:extLst>
              <a:ext uri="{FF2B5EF4-FFF2-40B4-BE49-F238E27FC236}">
                <a16:creationId xmlns:a16="http://schemas.microsoft.com/office/drawing/2014/main" id="{1D563055-CE7B-EBFA-24B2-5944E2FE7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 y="1828367"/>
            <a:ext cx="1081087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6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94C98-5497-2D13-DD86-74CE256C9C80}"/>
              </a:ext>
            </a:extLst>
          </p:cNvPr>
          <p:cNvSpPr txBox="1"/>
          <p:nvPr/>
        </p:nvSpPr>
        <p:spPr>
          <a:xfrm>
            <a:off x="406400" y="1596796"/>
            <a:ext cx="11206480" cy="1569660"/>
          </a:xfrm>
          <a:prstGeom prst="rect">
            <a:avLst/>
          </a:prstGeom>
          <a:noFill/>
        </p:spPr>
        <p:txBody>
          <a:bodyPr wrap="square">
            <a:spAutoFit/>
          </a:bodyPr>
          <a:lstStyle/>
          <a:p>
            <a:pPr algn="just"/>
            <a:r>
              <a:rPr lang="en-US" sz="2400" i="0" dirty="0">
                <a:solidFill>
                  <a:srgbClr val="5F6368"/>
                </a:solidFill>
                <a:effectLst/>
                <a:latin typeface="Google Sans Text"/>
              </a:rPr>
              <a:t>Explainable AI is a set of tools and frameworks to help you understand and interpret predictions made by your machine learning models, natively integrated with a number of Google's products and services. With it, you can debug and improve model performance, and help others understand your models' behavior.</a:t>
            </a:r>
            <a:endParaRPr lang="en-IN" sz="2400" dirty="0"/>
          </a:p>
        </p:txBody>
      </p:sp>
      <p:sp>
        <p:nvSpPr>
          <p:cNvPr id="4" name="TextBox 3">
            <a:extLst>
              <a:ext uri="{FF2B5EF4-FFF2-40B4-BE49-F238E27FC236}">
                <a16:creationId xmlns:a16="http://schemas.microsoft.com/office/drawing/2014/main" id="{CAAE59C0-6BBA-0180-20F9-12066EBAC1C2}"/>
              </a:ext>
            </a:extLst>
          </p:cNvPr>
          <p:cNvSpPr txBox="1"/>
          <p:nvPr/>
        </p:nvSpPr>
        <p:spPr>
          <a:xfrm>
            <a:off x="436880" y="650240"/>
            <a:ext cx="4744720" cy="584775"/>
          </a:xfrm>
          <a:prstGeom prst="rect">
            <a:avLst/>
          </a:prstGeom>
          <a:noFill/>
        </p:spPr>
        <p:txBody>
          <a:bodyPr wrap="square" rtlCol="0">
            <a:spAutoFit/>
          </a:bodyPr>
          <a:lstStyle/>
          <a:p>
            <a:r>
              <a:rPr lang="en-IN" sz="3200" b="1" dirty="0"/>
              <a:t>Explainable AI</a:t>
            </a:r>
          </a:p>
        </p:txBody>
      </p:sp>
    </p:spTree>
    <p:extLst>
      <p:ext uri="{BB962C8B-B14F-4D97-AF65-F5344CB8AC3E}">
        <p14:creationId xmlns:p14="http://schemas.microsoft.com/office/powerpoint/2010/main" val="217483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D1BCBA-F4D1-2F46-F5CE-62A542044BFA}"/>
              </a:ext>
            </a:extLst>
          </p:cNvPr>
          <p:cNvPicPr>
            <a:picLocks noChangeAspect="1"/>
          </p:cNvPicPr>
          <p:nvPr/>
        </p:nvPicPr>
        <p:blipFill>
          <a:blip r:embed="rId2"/>
          <a:stretch>
            <a:fillRect/>
          </a:stretch>
        </p:blipFill>
        <p:spPr>
          <a:xfrm>
            <a:off x="0" y="910272"/>
            <a:ext cx="12215862" cy="4616768"/>
          </a:xfrm>
          <a:prstGeom prst="rect">
            <a:avLst/>
          </a:prstGeom>
        </p:spPr>
      </p:pic>
    </p:spTree>
    <p:extLst>
      <p:ext uri="{BB962C8B-B14F-4D97-AF65-F5344CB8AC3E}">
        <p14:creationId xmlns:p14="http://schemas.microsoft.com/office/powerpoint/2010/main" val="420916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FBB42-700F-8A47-8540-49EFC269BAC6}"/>
              </a:ext>
            </a:extLst>
          </p:cNvPr>
          <p:cNvPicPr>
            <a:picLocks noChangeAspect="1"/>
          </p:cNvPicPr>
          <p:nvPr/>
        </p:nvPicPr>
        <p:blipFill>
          <a:blip r:embed="rId2"/>
          <a:stretch>
            <a:fillRect/>
          </a:stretch>
        </p:blipFill>
        <p:spPr>
          <a:xfrm>
            <a:off x="0" y="670241"/>
            <a:ext cx="12210889" cy="5117249"/>
          </a:xfrm>
          <a:prstGeom prst="rect">
            <a:avLst/>
          </a:prstGeom>
        </p:spPr>
      </p:pic>
    </p:spTree>
    <p:extLst>
      <p:ext uri="{BB962C8B-B14F-4D97-AF65-F5344CB8AC3E}">
        <p14:creationId xmlns:p14="http://schemas.microsoft.com/office/powerpoint/2010/main" val="124500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A4188B-4694-8990-0FF0-FCA9E66413EF}"/>
              </a:ext>
            </a:extLst>
          </p:cNvPr>
          <p:cNvPicPr>
            <a:picLocks noChangeAspect="1"/>
          </p:cNvPicPr>
          <p:nvPr/>
        </p:nvPicPr>
        <p:blipFill>
          <a:blip r:embed="rId2"/>
          <a:stretch>
            <a:fillRect/>
          </a:stretch>
        </p:blipFill>
        <p:spPr>
          <a:xfrm>
            <a:off x="894080" y="400367"/>
            <a:ext cx="9164320" cy="5740152"/>
          </a:xfrm>
          <a:prstGeom prst="rect">
            <a:avLst/>
          </a:prstGeom>
        </p:spPr>
      </p:pic>
    </p:spTree>
    <p:extLst>
      <p:ext uri="{BB962C8B-B14F-4D97-AF65-F5344CB8AC3E}">
        <p14:creationId xmlns:p14="http://schemas.microsoft.com/office/powerpoint/2010/main" val="221506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1E5E-9CA8-2556-4921-789D9716D50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AI and the metaverse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FE4EF1-B663-32C6-751F-6419012A3B43}"/>
              </a:ext>
            </a:extLst>
          </p:cNvPr>
          <p:cNvSpPr>
            <a:spLocks noGrp="1"/>
          </p:cNvSpPr>
          <p:nvPr>
            <p:ph idx="1"/>
          </p:nvPr>
        </p:nvSpPr>
        <p:spPr/>
        <p:txBody>
          <a:bodyPr>
            <a:noAutofit/>
          </a:bodyPr>
          <a:lstStyle/>
          <a:p>
            <a:pPr algn="just"/>
            <a:r>
              <a:rPr lang="en-US" sz="2400" dirty="0">
                <a:solidFill>
                  <a:srgbClr val="666666"/>
                </a:solidFill>
                <a:latin typeface="Times New Roman" panose="02020603050405020304" pitchFamily="18" charset="0"/>
                <a:cs typeface="Times New Roman" panose="02020603050405020304" pitchFamily="18" charset="0"/>
              </a:rPr>
              <a:t>With</a:t>
            </a:r>
            <a:r>
              <a:rPr lang="en-US" sz="2400" b="0" i="0" dirty="0">
                <a:solidFill>
                  <a:srgbClr val="666666"/>
                </a:solidFill>
                <a:effectLst/>
                <a:latin typeface="Times New Roman" panose="02020603050405020304" pitchFamily="18" charset="0"/>
                <a:cs typeface="Times New Roman" panose="02020603050405020304" pitchFamily="18" charset="0"/>
              </a:rPr>
              <a:t> the help of AI, the Metaverse is closer realization than ever as Artificial Intelligence is playing a crucial role in making this vision a reality, from generating realistic environments to enabling natural language interactions. The metaverse has the potential to transform the way we interact with each other and the digital world, and AI is the enabler – making this happen. AI plays a key role for providing a more immersive and engaging virtual experience for users.</a:t>
            </a:r>
          </a:p>
          <a:p>
            <a:pPr algn="just"/>
            <a:r>
              <a:rPr lang="en-US" sz="2400" b="0" i="0" dirty="0">
                <a:solidFill>
                  <a:srgbClr val="666666"/>
                </a:solidFill>
                <a:effectLst/>
                <a:latin typeface="Times New Roman" panose="02020603050405020304" pitchFamily="18" charset="0"/>
                <a:cs typeface="Times New Roman" panose="02020603050405020304" pitchFamily="18" charset="0"/>
              </a:rPr>
              <a:t>The enabling potential of AI in the metaverse goes beyond mere technological advancements – it can also foster social equity, accessibility, and inclusion. AI-powered tools have the potential to make the metaverse more accessible, inclusive, and empowering for all users, by providing a range of tools and features to help them interact with the virtual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65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771</Words>
  <Application>Microsoft Office PowerPoint</Application>
  <PresentationFormat>Widescreen</PresentationFormat>
  <Paragraphs>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Google Sans Text</vt:lpstr>
      <vt:lpstr>inter</vt:lpstr>
      <vt:lpstr>Times New Roman</vt:lpstr>
      <vt:lpstr>Office Theme</vt:lpstr>
      <vt:lpstr>Unit 6</vt:lpstr>
      <vt:lpstr>Augmented Workforce</vt:lpstr>
      <vt:lpstr>PowerPoint Presentation</vt:lpstr>
      <vt:lpstr>Explainable AI</vt:lpstr>
      <vt:lpstr>PowerPoint Presentation</vt:lpstr>
      <vt:lpstr>PowerPoint Presentation</vt:lpstr>
      <vt:lpstr>PowerPoint Presentation</vt:lpstr>
      <vt:lpstr>PowerPoint Presentation</vt:lpstr>
      <vt:lpstr>AI and the metaverse</vt:lpstr>
      <vt:lpstr>PowerPoint Presentation</vt:lpstr>
      <vt:lpstr>PowerPoint Presentation</vt:lpstr>
      <vt:lpstr>PowerPoint Presentation</vt:lpstr>
      <vt:lpstr>PowerPoint Presentation</vt:lpstr>
      <vt:lpstr>PowerPoint Presentation</vt:lpstr>
      <vt:lpstr>Autonomous Vehicle</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 kaur</dc:creator>
  <cp:lastModifiedBy>Mohit Goel</cp:lastModifiedBy>
  <cp:revision>8</cp:revision>
  <dcterms:created xsi:type="dcterms:W3CDTF">2023-04-19T03:23:35Z</dcterms:created>
  <dcterms:modified xsi:type="dcterms:W3CDTF">2023-04-24T17:20:53Z</dcterms:modified>
</cp:coreProperties>
</file>