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51" r:id="rId2"/>
    <p:sldId id="305" r:id="rId3"/>
    <p:sldId id="352" r:id="rId4"/>
    <p:sldId id="301" r:id="rId5"/>
    <p:sldId id="302" r:id="rId6"/>
    <p:sldId id="354" r:id="rId7"/>
    <p:sldId id="355" r:id="rId8"/>
    <p:sldId id="356" r:id="rId9"/>
    <p:sldId id="357" r:id="rId10"/>
    <p:sldId id="303" r:id="rId11"/>
    <p:sldId id="308" r:id="rId12"/>
    <p:sldId id="320" r:id="rId13"/>
    <p:sldId id="358" r:id="rId14"/>
    <p:sldId id="311" r:id="rId15"/>
    <p:sldId id="359" r:id="rId16"/>
    <p:sldId id="360" r:id="rId17"/>
    <p:sldId id="361" r:id="rId18"/>
    <p:sldId id="306" r:id="rId19"/>
    <p:sldId id="362" r:id="rId20"/>
    <p:sldId id="363" r:id="rId21"/>
    <p:sldId id="364" r:id="rId22"/>
    <p:sldId id="365" r:id="rId23"/>
    <p:sldId id="366" r:id="rId24"/>
    <p:sldId id="309" r:id="rId25"/>
    <p:sldId id="367" r:id="rId26"/>
    <p:sldId id="314" r:id="rId27"/>
    <p:sldId id="315" r:id="rId28"/>
    <p:sldId id="339" r:id="rId29"/>
    <p:sldId id="368" r:id="rId30"/>
    <p:sldId id="3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096FE-59DE-4912-92EE-048E32AB3ECC}" type="datetimeFigureOut">
              <a:rPr lang="en-IN" smtClean="0"/>
              <a:t>03-08-2022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BF8CE-4DC5-445C-A717-ED30C01C80AC}" type="slidenum">
              <a:rPr lang="en-IN" smtClean="0"/>
              <a:t>‹#›</a:t>
            </a:fld>
            <a:endParaRPr lang="en-IN"/>
          </a:p>
        </p:txBody>
      </p:sp>
    </p:spTree>
    <p:extLst>
      <p:ext uri="{BB962C8B-B14F-4D97-AF65-F5344CB8AC3E}">
        <p14:creationId xmlns:p14="http://schemas.microsoft.com/office/powerpoint/2010/main" val="122364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BD2E641D-19B1-224C-8B35-96FD523D19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20892F36-A310-8893-B2CD-8CDB056F29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a:extLst>
              <a:ext uri="{FF2B5EF4-FFF2-40B4-BE49-F238E27FC236}">
                <a16:creationId xmlns:a16="http://schemas.microsoft.com/office/drawing/2014/main" id="{DBA01A01-63A1-2504-1E9B-68A11C3E13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E7954F01-1AEC-4C90-A66E-DF627EB3A174}" type="slidenum">
              <a:rPr lang="en-US" altLang="en-US" smtClean="0">
                <a:latin typeface="Arial" panose="020B0604020202020204" pitchFamily="34" charset="0"/>
                <a:cs typeface="Arial" panose="020B0604020202020204" pitchFamily="34" charset="0"/>
              </a:rPr>
              <a:pPr fontAlgn="base">
                <a:spcBef>
                  <a:spcPct val="0"/>
                </a:spcBef>
                <a:spcAft>
                  <a:spcPct val="0"/>
                </a:spcAft>
              </a:pPr>
              <a:t>13</a:t>
            </a:fld>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5366-ABCC-3415-6711-33AC44E80A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F25ABB-F0ED-7A92-2B3F-0BEDCAEED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524084-F8CD-BB93-21DF-B9966775432B}"/>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5" name="Footer Placeholder 4">
            <a:extLst>
              <a:ext uri="{FF2B5EF4-FFF2-40B4-BE49-F238E27FC236}">
                <a16:creationId xmlns:a16="http://schemas.microsoft.com/office/drawing/2014/main" id="{5292BC4B-596D-B440-C57A-CE3B2B7F7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987EF-6359-1467-CE73-84A6C574ECBB}"/>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317911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4BBD-16A3-4F45-CB9A-3C34B27015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3D08A6-90BE-1C68-2DF5-77E9457B30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D6F8A-F011-6775-0117-BAA914F22E7E}"/>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5" name="Footer Placeholder 4">
            <a:extLst>
              <a:ext uri="{FF2B5EF4-FFF2-40B4-BE49-F238E27FC236}">
                <a16:creationId xmlns:a16="http://schemas.microsoft.com/office/drawing/2014/main" id="{A77E8BF4-7609-21FC-45D3-01317625E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0580F-71D5-A917-0595-075F6B26259E}"/>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197676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01A1D4-E248-DB0B-7E2D-21B622E425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F5380E-B02F-FEF1-52B4-30C12FBDD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740AC-7818-C8A9-9675-8E7EF74E1D71}"/>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5" name="Footer Placeholder 4">
            <a:extLst>
              <a:ext uri="{FF2B5EF4-FFF2-40B4-BE49-F238E27FC236}">
                <a16:creationId xmlns:a16="http://schemas.microsoft.com/office/drawing/2014/main" id="{3E6B82B9-EE2C-1CFA-427A-BA3D8E749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819F3E-63F6-01CF-7438-C75D6967B30D}"/>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316578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654E-52BD-D8DD-21D6-7110185421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B7623-7894-555F-8152-A9ECA3274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D45A2-30D4-6041-E47D-2866D186C7CA}"/>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5" name="Footer Placeholder 4">
            <a:extLst>
              <a:ext uri="{FF2B5EF4-FFF2-40B4-BE49-F238E27FC236}">
                <a16:creationId xmlns:a16="http://schemas.microsoft.com/office/drawing/2014/main" id="{1AF38D3C-8FE0-7112-43A2-EDA84008C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FCA60-6711-186F-652D-73704ABFE8BA}"/>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167623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8F84-E43E-465C-4AA2-0242618944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438A6C-CCA5-9F8C-85DB-4ABFF28FDA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25911-FE3E-76BB-0E13-463D78BE5519}"/>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5" name="Footer Placeholder 4">
            <a:extLst>
              <a:ext uri="{FF2B5EF4-FFF2-40B4-BE49-F238E27FC236}">
                <a16:creationId xmlns:a16="http://schemas.microsoft.com/office/drawing/2014/main" id="{6C653FB8-59BA-0C22-870E-0905EC3FE3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FE18DA-057D-7733-E01A-44D8F95CE987}"/>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314031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479D-60F7-9C72-2D09-6E397A8549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1C85D8-F21E-90C9-5EC6-FFC0553B38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93730D-1F58-7204-C5B4-FDF40D84F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9F480D-171E-08D3-DF5B-B1B60CB61A3B}"/>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6" name="Footer Placeholder 5">
            <a:extLst>
              <a:ext uri="{FF2B5EF4-FFF2-40B4-BE49-F238E27FC236}">
                <a16:creationId xmlns:a16="http://schemas.microsoft.com/office/drawing/2014/main" id="{23255E4A-3AE7-62C1-5DCA-36EA80F531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00694-BFF3-4D40-B105-645CCF7E3CED}"/>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33042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E2EF-A79D-BE8E-458F-91328D0C50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0C906A-5E0F-312A-E7E1-DC8F01FF0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890377-F533-D573-5815-9B4881C69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8C025E-B0C3-E6DB-A9D6-F52A74B57B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B8BADF-4C4C-337F-5A7D-BEE951BCC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7283F8-810A-687A-EE6C-CD57236D3F2C}"/>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8" name="Footer Placeholder 7">
            <a:extLst>
              <a:ext uri="{FF2B5EF4-FFF2-40B4-BE49-F238E27FC236}">
                <a16:creationId xmlns:a16="http://schemas.microsoft.com/office/drawing/2014/main" id="{D996DEAA-8442-753D-6207-B89F8D8C69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3925A3-68EF-7641-342A-914D445DE0F2}"/>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329778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0AEB-DB6C-C231-F1C6-91615294BC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B1D1F6-4FE1-8EC5-16F6-DEB7177A014C}"/>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4" name="Footer Placeholder 3">
            <a:extLst>
              <a:ext uri="{FF2B5EF4-FFF2-40B4-BE49-F238E27FC236}">
                <a16:creationId xmlns:a16="http://schemas.microsoft.com/office/drawing/2014/main" id="{78541D00-B973-5314-922E-C58CA2C609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9D5F74-7A54-C558-5685-7719E985DC54}"/>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385240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EDC1F-9DBF-4B82-86C6-B9EADE657806}"/>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3" name="Footer Placeholder 2">
            <a:extLst>
              <a:ext uri="{FF2B5EF4-FFF2-40B4-BE49-F238E27FC236}">
                <a16:creationId xmlns:a16="http://schemas.microsoft.com/office/drawing/2014/main" id="{5F88C7E7-7171-8FE4-FE0E-A8319C35FD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035F4C-9B55-3640-0A17-D73A83C70E8A}"/>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66614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B4B5-051E-AD6B-E6AF-0099FCAA8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B662FA-BC0B-FEE6-05DC-596A74937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4A1B90-4EDB-69D8-389A-7B52F182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D770EC-72BC-6F62-5488-E9AB6AD5E8CF}"/>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6" name="Footer Placeholder 5">
            <a:extLst>
              <a:ext uri="{FF2B5EF4-FFF2-40B4-BE49-F238E27FC236}">
                <a16:creationId xmlns:a16="http://schemas.microsoft.com/office/drawing/2014/main" id="{C974E9DD-4A35-A119-6610-BECE7FCB0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A5F4F7-1541-7E9C-6496-3DD58657D744}"/>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414135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B978-BEFE-7FB9-4B7D-306E3F5E3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61F7F5-6E9E-3D49-B7F2-48BEA44AC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9E342F-7331-15BF-7CC2-D33DF0E4D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79244-0FCF-9F22-0BE9-D5155E857A0A}"/>
              </a:ext>
            </a:extLst>
          </p:cNvPr>
          <p:cNvSpPr>
            <a:spLocks noGrp="1"/>
          </p:cNvSpPr>
          <p:nvPr>
            <p:ph type="dt" sz="half" idx="10"/>
          </p:nvPr>
        </p:nvSpPr>
        <p:spPr/>
        <p:txBody>
          <a:bodyPr/>
          <a:lstStyle/>
          <a:p>
            <a:fld id="{A5A5047E-0AF8-469F-8B22-843015E7E12C}" type="datetimeFigureOut">
              <a:rPr lang="en-IN" smtClean="0"/>
              <a:t>03-08-2022</a:t>
            </a:fld>
            <a:endParaRPr lang="en-IN"/>
          </a:p>
        </p:txBody>
      </p:sp>
      <p:sp>
        <p:nvSpPr>
          <p:cNvPr id="6" name="Footer Placeholder 5">
            <a:extLst>
              <a:ext uri="{FF2B5EF4-FFF2-40B4-BE49-F238E27FC236}">
                <a16:creationId xmlns:a16="http://schemas.microsoft.com/office/drawing/2014/main" id="{EC615E6B-CBBB-D83E-F550-7E214F13F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E59C8D-B12C-F9E0-EF8F-F166B718EDCA}"/>
              </a:ext>
            </a:extLst>
          </p:cNvPr>
          <p:cNvSpPr>
            <a:spLocks noGrp="1"/>
          </p:cNvSpPr>
          <p:nvPr>
            <p:ph type="sldNum" sz="quarter" idx="12"/>
          </p:nvPr>
        </p:nvSpPr>
        <p:spPr/>
        <p:txBody>
          <a:bodyPr/>
          <a:lstStyle/>
          <a:p>
            <a:fld id="{683CFF5E-9F8F-407C-8C84-5D80BDDFE1AF}" type="slidenum">
              <a:rPr lang="en-IN" smtClean="0"/>
              <a:t>‹#›</a:t>
            </a:fld>
            <a:endParaRPr lang="en-IN"/>
          </a:p>
        </p:txBody>
      </p:sp>
    </p:spTree>
    <p:extLst>
      <p:ext uri="{BB962C8B-B14F-4D97-AF65-F5344CB8AC3E}">
        <p14:creationId xmlns:p14="http://schemas.microsoft.com/office/powerpoint/2010/main" val="20164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1F520-5AD8-BE2E-CA7A-40CF50460D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2B4FAD-62DA-05F0-5277-6B86AC20B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8FEC7A-9FA7-2BAA-4FE5-2C2050E90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5047E-0AF8-469F-8B22-843015E7E12C}" type="datetimeFigureOut">
              <a:rPr lang="en-IN" smtClean="0"/>
              <a:t>03-08-2022</a:t>
            </a:fld>
            <a:endParaRPr lang="en-IN"/>
          </a:p>
        </p:txBody>
      </p:sp>
      <p:sp>
        <p:nvSpPr>
          <p:cNvPr id="5" name="Footer Placeholder 4">
            <a:extLst>
              <a:ext uri="{FF2B5EF4-FFF2-40B4-BE49-F238E27FC236}">
                <a16:creationId xmlns:a16="http://schemas.microsoft.com/office/drawing/2014/main" id="{DBBFDB4B-245A-F76E-2E9B-8B9531B5E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8A689A-308F-0B8F-559F-81E5F011B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CFF5E-9F8F-407C-8C84-5D80BDDFE1AF}" type="slidenum">
              <a:rPr lang="en-IN" smtClean="0"/>
              <a:t>‹#›</a:t>
            </a:fld>
            <a:endParaRPr lang="en-IN"/>
          </a:p>
        </p:txBody>
      </p:sp>
    </p:spTree>
    <p:extLst>
      <p:ext uri="{BB962C8B-B14F-4D97-AF65-F5344CB8AC3E}">
        <p14:creationId xmlns:p14="http://schemas.microsoft.com/office/powerpoint/2010/main" val="3490455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906" name="Rectangle 37905">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08"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ECD3B15-4096-770F-BA00-3D30AA0C872D}"/>
              </a:ext>
            </a:extLst>
          </p:cNvPr>
          <p:cNvSpPr>
            <a:spLocks noGrp="1" noChangeArrowheads="1"/>
          </p:cNvSpPr>
          <p:nvPr>
            <p:ph type="title"/>
          </p:nvPr>
        </p:nvSpPr>
        <p:spPr>
          <a:xfrm>
            <a:off x="2558716" y="955309"/>
            <a:ext cx="7074568" cy="2898975"/>
          </a:xfrm>
        </p:spPr>
        <p:txBody>
          <a:bodyPr vert="horz" lIns="91440" tIns="45720" rIns="91440" bIns="45720" rtlCol="0" anchor="b">
            <a:normAutofit/>
          </a:bodyPr>
          <a:lstStyle/>
          <a:p>
            <a:pPr algn="ctr"/>
            <a:r>
              <a:rPr lang="en-US" altLang="en-US" sz="6600" b="1" kern="1200">
                <a:solidFill>
                  <a:srgbClr val="FFFFFF"/>
                </a:solidFill>
                <a:latin typeface="+mj-lt"/>
                <a:ea typeface="+mj-ea"/>
                <a:cs typeface="+mj-cs"/>
              </a:rPr>
              <a:t>Blood Relation</a:t>
            </a:r>
          </a:p>
        </p:txBody>
      </p:sp>
      <p:sp>
        <p:nvSpPr>
          <p:cNvPr id="37914"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AB734-F88E-5A13-00A6-AA22FD62D69E}"/>
              </a:ext>
            </a:extLst>
          </p:cNvPr>
          <p:cNvSpPr>
            <a:spLocks noGrp="1"/>
          </p:cNvSpPr>
          <p:nvPr>
            <p:ph idx="1"/>
          </p:nvPr>
        </p:nvSpPr>
        <p:spPr>
          <a:xfrm>
            <a:off x="1703389" y="260350"/>
            <a:ext cx="8569325" cy="4483100"/>
          </a:xfrm>
        </p:spPr>
        <p:txBody>
          <a:bodyPr rtlCol="0">
            <a:normAutofit/>
          </a:bodyPr>
          <a:lstStyle/>
          <a:p>
            <a:pPr marL="0" indent="0">
              <a:buNone/>
              <a:defRPr/>
            </a:pPr>
            <a:r>
              <a:rPr lang="en-US" sz="2400" b="1" dirty="0"/>
              <a:t>Type 1: Indicating type Problems</a:t>
            </a:r>
          </a:p>
          <a:p>
            <a:pPr marL="0" indent="0">
              <a:buNone/>
              <a:defRPr/>
            </a:pPr>
            <a:endParaRPr lang="en-US" sz="2400" dirty="0"/>
          </a:p>
          <a:p>
            <a:pPr marL="0" indent="0">
              <a:buNone/>
              <a:defRPr/>
            </a:pPr>
            <a:endParaRPr lang="en-US" sz="2400" dirty="0"/>
          </a:p>
          <a:p>
            <a:pPr marL="0" indent="0" algn="just">
              <a:buNone/>
              <a:defRPr/>
            </a:pPr>
            <a:r>
              <a:rPr lang="en-US" sz="2400" dirty="0"/>
              <a:t>1. Introducing Neeta, Anil(Male) said "She is the wife of my mother's only son'". How is Neeta related to Anil? </a:t>
            </a:r>
          </a:p>
          <a:p>
            <a:pPr marL="0" indent="0" algn="just">
              <a:buNone/>
              <a:defRPr/>
            </a:pPr>
            <a:endParaRPr lang="en-US" sz="2400" dirty="0"/>
          </a:p>
          <a:p>
            <a:pPr marL="457200" indent="-457200" algn="just">
              <a:buFont typeface="+mj-lt"/>
              <a:buAutoNum type="alphaUcPeriod"/>
              <a:defRPr/>
            </a:pPr>
            <a:r>
              <a:rPr lang="en-US" sz="2400" dirty="0">
                <a:latin typeface="Lucida Sans" pitchFamily="34" charset="0"/>
              </a:rPr>
              <a:t>Wife</a:t>
            </a:r>
          </a:p>
          <a:p>
            <a:pPr marL="457200" indent="-457200" algn="just">
              <a:buFont typeface="+mj-lt"/>
              <a:buAutoNum type="alphaUcPeriod"/>
              <a:defRPr/>
            </a:pPr>
            <a:r>
              <a:rPr lang="en-US" sz="2400" dirty="0">
                <a:latin typeface="Lucida Sans" pitchFamily="34" charset="0"/>
              </a:rPr>
              <a:t>Sister</a:t>
            </a:r>
          </a:p>
          <a:p>
            <a:pPr marL="457200" indent="-457200" algn="just">
              <a:buFont typeface="+mj-lt"/>
              <a:buAutoNum type="alphaUcPeriod"/>
              <a:defRPr/>
            </a:pPr>
            <a:r>
              <a:rPr lang="en-US" sz="2400" dirty="0">
                <a:latin typeface="Lucida Sans" pitchFamily="34" charset="0"/>
              </a:rPr>
              <a:t>Mother</a:t>
            </a:r>
          </a:p>
          <a:p>
            <a:pPr marL="457200" indent="-457200" algn="just">
              <a:buFont typeface="+mj-lt"/>
              <a:buAutoNum type="alphaUcPeriod"/>
              <a:defRPr/>
            </a:pPr>
            <a:r>
              <a:rPr lang="en-US" sz="2400" dirty="0">
                <a:latin typeface="Lucida Sans" pitchFamily="34" charset="0"/>
              </a:rPr>
              <a:t>Aunt </a:t>
            </a:r>
            <a:endParaRPr lang="en-US" sz="2400" dirty="0"/>
          </a:p>
          <a:p>
            <a:pPr marL="0" indent="0">
              <a:buNone/>
              <a:defRPr/>
            </a:pPr>
            <a:endParaRPr lang="en-US" sz="2400" dirty="0"/>
          </a:p>
          <a:p>
            <a:pPr marL="0" indent="0">
              <a:buNone/>
              <a:defRPr/>
            </a:pPr>
            <a:endParaRPr 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A80E3-BD63-835C-FEE1-1B4EC1B7BE1C}"/>
              </a:ext>
            </a:extLst>
          </p:cNvPr>
          <p:cNvSpPr>
            <a:spLocks noGrp="1"/>
          </p:cNvSpPr>
          <p:nvPr>
            <p:ph idx="1"/>
          </p:nvPr>
        </p:nvSpPr>
        <p:spPr>
          <a:xfrm>
            <a:off x="1774825" y="188913"/>
            <a:ext cx="8377238" cy="3384550"/>
          </a:xfrm>
        </p:spPr>
        <p:txBody>
          <a:bodyPr rtlCol="0">
            <a:normAutofit/>
          </a:bodyPr>
          <a:lstStyle/>
          <a:p>
            <a:pPr marL="514350" indent="-514350" algn="just">
              <a:buFont typeface="+mj-lt"/>
              <a:buAutoNum type="arabicPeriod" startAt="2"/>
              <a:defRPr/>
            </a:pPr>
            <a:r>
              <a:rPr lang="en-US" sz="2400" dirty="0"/>
              <a:t>If Kamal says ," Ravi's mother is the only daughter of my mother", how is Kamal related to Ravi ? </a:t>
            </a:r>
          </a:p>
          <a:p>
            <a:pPr marL="0" indent="0" algn="just">
              <a:buNone/>
              <a:defRPr/>
            </a:pPr>
            <a:endParaRPr lang="en-US" sz="2400" dirty="0"/>
          </a:p>
          <a:p>
            <a:pPr marL="457200" indent="-457200" algn="just">
              <a:buFont typeface="+mj-lt"/>
              <a:buAutoNum type="alphaUcPeriod"/>
              <a:defRPr/>
            </a:pPr>
            <a:r>
              <a:rPr lang="en-US" sz="2400" dirty="0"/>
              <a:t>Grandfather</a:t>
            </a:r>
          </a:p>
          <a:p>
            <a:pPr marL="457200" indent="-457200" algn="just">
              <a:buFont typeface="+mj-lt"/>
              <a:buAutoNum type="alphaUcPeriod"/>
              <a:defRPr/>
            </a:pPr>
            <a:r>
              <a:rPr lang="en-US" sz="2400" dirty="0"/>
              <a:t>Father</a:t>
            </a:r>
          </a:p>
          <a:p>
            <a:pPr marL="457200" indent="-457200" algn="just">
              <a:buFont typeface="+mj-lt"/>
              <a:buAutoNum type="alphaUcPeriod"/>
              <a:defRPr/>
            </a:pPr>
            <a:r>
              <a:rPr lang="en-US" sz="2400" dirty="0"/>
              <a:t>Brother</a:t>
            </a:r>
          </a:p>
          <a:p>
            <a:pPr marL="457200" indent="-457200" algn="just">
              <a:buFont typeface="+mj-lt"/>
              <a:buAutoNum type="alphaUcPeriod"/>
              <a:defRPr/>
            </a:pPr>
            <a:r>
              <a:rPr lang="en-US" sz="2400" dirty="0"/>
              <a:t>None of these</a:t>
            </a:r>
          </a:p>
          <a:p>
            <a:pPr marL="0" indent="0" algn="just">
              <a:buNone/>
              <a:defRPr/>
            </a:pPr>
            <a:endParaRPr 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212D3-F4E6-7AB6-CF7B-BA2556E011B1}"/>
              </a:ext>
            </a:extLst>
          </p:cNvPr>
          <p:cNvSpPr>
            <a:spLocks noGrp="1"/>
          </p:cNvSpPr>
          <p:nvPr>
            <p:ph idx="1"/>
          </p:nvPr>
        </p:nvSpPr>
        <p:spPr>
          <a:xfrm>
            <a:off x="1739900" y="260351"/>
            <a:ext cx="8567738" cy="3311525"/>
          </a:xfrm>
        </p:spPr>
        <p:txBody>
          <a:bodyPr rtlCol="0">
            <a:normAutofit lnSpcReduction="10000"/>
          </a:bodyPr>
          <a:lstStyle/>
          <a:p>
            <a:pPr marL="457200" indent="-457200" algn="just">
              <a:buFont typeface="+mj-lt"/>
              <a:buAutoNum type="arabicPeriod" startAt="3"/>
              <a:defRPr/>
            </a:pPr>
            <a:r>
              <a:rPr lang="en-US" sz="2400" dirty="0"/>
              <a:t>Pointing towards photograph, Vipul said, "She is the daughter of my grandfather's only son." How is Vipul related to the girl in the photograph ?</a:t>
            </a:r>
          </a:p>
          <a:p>
            <a:pPr marL="0" indent="0" algn="just">
              <a:buNone/>
              <a:defRPr/>
            </a:pPr>
            <a:endParaRPr lang="en-US" sz="2400" dirty="0"/>
          </a:p>
          <a:p>
            <a:pPr marL="457200" indent="-457200" algn="just">
              <a:buFont typeface="+mj-lt"/>
              <a:buAutoNum type="alphaUcPeriod"/>
              <a:defRPr/>
            </a:pPr>
            <a:r>
              <a:rPr lang="en-US" sz="2400" dirty="0"/>
              <a:t>Mother</a:t>
            </a:r>
          </a:p>
          <a:p>
            <a:pPr marL="457200" indent="-457200" algn="just">
              <a:buFont typeface="+mj-lt"/>
              <a:buAutoNum type="alphaUcPeriod"/>
              <a:defRPr/>
            </a:pPr>
            <a:r>
              <a:rPr lang="en-US" sz="2400" dirty="0"/>
              <a:t>Sister</a:t>
            </a:r>
          </a:p>
          <a:p>
            <a:pPr marL="457200" indent="-457200" algn="just">
              <a:buFont typeface="+mj-lt"/>
              <a:buAutoNum type="alphaUcPeriod"/>
              <a:defRPr/>
            </a:pPr>
            <a:r>
              <a:rPr lang="en-US" sz="2400" dirty="0"/>
              <a:t>Cousin</a:t>
            </a:r>
          </a:p>
          <a:p>
            <a:pPr marL="457200" indent="-457200" algn="just">
              <a:buFont typeface="+mj-lt"/>
              <a:buAutoNum type="alphaUcPeriod"/>
              <a:defRPr/>
            </a:pPr>
            <a:r>
              <a:rPr lang="en-US" sz="2400" dirty="0"/>
              <a:t>Grand Mother</a:t>
            </a:r>
          </a:p>
          <a:p>
            <a:pPr marL="0" indent="0" algn="just">
              <a:buNone/>
              <a:defRPr/>
            </a:pPr>
            <a:endParaRPr lang="en-US" sz="2400" dirty="0"/>
          </a:p>
          <a:p>
            <a:pPr marL="0" indent="0" algn="just">
              <a:buNone/>
              <a:defRPr/>
            </a:pPr>
            <a:endParaRPr 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3D1DA-3544-502B-07DE-1D03958A0F94}"/>
              </a:ext>
            </a:extLst>
          </p:cNvPr>
          <p:cNvSpPr>
            <a:spLocks noGrp="1" noChangeArrowheads="1"/>
          </p:cNvSpPr>
          <p:nvPr>
            <p:ph idx="1"/>
          </p:nvPr>
        </p:nvSpPr>
        <p:spPr>
          <a:xfrm>
            <a:off x="1703389" y="188913"/>
            <a:ext cx="8569325" cy="4032250"/>
          </a:xfrm>
        </p:spPr>
        <p:txBody>
          <a:bodyPr/>
          <a:lstStyle/>
          <a:p>
            <a:pPr marL="457200" indent="-457200" algn="just">
              <a:buFont typeface="Verdana" panose="020B0604030504040204" pitchFamily="34" charset="0"/>
              <a:buAutoNum type="arabicPeriod" startAt="4"/>
            </a:pPr>
            <a:r>
              <a:rPr lang="en-US" altLang="en-US" sz="2400"/>
              <a:t>Pointing towards a person in a photograph, Anjali said, "He is the only son of the father of my sister's brother." How is that person is related to Anjali ?</a:t>
            </a:r>
          </a:p>
          <a:p>
            <a:pPr marL="457200" indent="-457200" algn="just">
              <a:buFont typeface="Verdana" panose="020B0604030504040204" pitchFamily="34" charset="0"/>
              <a:buAutoNum type="arabicPeriod" startAt="4"/>
            </a:pPr>
            <a:endParaRPr lang="en-US" altLang="en-US" sz="2400"/>
          </a:p>
          <a:p>
            <a:pPr marL="457200" indent="-457200" algn="just">
              <a:buFont typeface="Verdana" panose="020B0604030504040204" pitchFamily="34" charset="0"/>
              <a:buAutoNum type="alphaUcPeriod"/>
            </a:pPr>
            <a:r>
              <a:rPr lang="en-US" altLang="en-US" sz="2400"/>
              <a:t>Father</a:t>
            </a:r>
          </a:p>
          <a:p>
            <a:pPr marL="457200" indent="-457200" algn="just">
              <a:buFont typeface="Verdana" panose="020B0604030504040204" pitchFamily="34" charset="0"/>
              <a:buAutoNum type="alphaUcPeriod"/>
            </a:pPr>
            <a:r>
              <a:rPr lang="en-US" altLang="en-US" sz="2400"/>
              <a:t>Cousin</a:t>
            </a:r>
          </a:p>
          <a:p>
            <a:pPr marL="457200" indent="-457200" algn="just">
              <a:buFont typeface="Verdana" panose="020B0604030504040204" pitchFamily="34" charset="0"/>
              <a:buAutoNum type="alphaUcPeriod"/>
            </a:pPr>
            <a:r>
              <a:rPr lang="en-US" altLang="en-US" sz="2400"/>
              <a:t>Brother</a:t>
            </a:r>
          </a:p>
          <a:p>
            <a:pPr marL="457200" indent="-457200" algn="just">
              <a:buFont typeface="Verdana" panose="020B0604030504040204" pitchFamily="34" charset="0"/>
              <a:buAutoNum type="alphaUcPeriod"/>
            </a:pPr>
            <a:r>
              <a:rPr lang="en-US" altLang="en-US" sz="2400"/>
              <a:t>Maternal Uncle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C9B98-8EBB-BD63-8C85-B9A3AA164B18}"/>
              </a:ext>
            </a:extLst>
          </p:cNvPr>
          <p:cNvSpPr>
            <a:spLocks noGrp="1"/>
          </p:cNvSpPr>
          <p:nvPr>
            <p:ph idx="1"/>
          </p:nvPr>
        </p:nvSpPr>
        <p:spPr>
          <a:xfrm>
            <a:off x="1631950" y="188913"/>
            <a:ext cx="8567738" cy="3598862"/>
          </a:xfrm>
        </p:spPr>
        <p:txBody>
          <a:bodyPr rtlCol="0">
            <a:normAutofit/>
          </a:bodyPr>
          <a:lstStyle/>
          <a:p>
            <a:pPr marL="514350" indent="-514350" algn="just">
              <a:buFont typeface="+mj-lt"/>
              <a:buAutoNum type="arabicPeriod" startAt="5"/>
              <a:defRPr/>
            </a:pPr>
            <a:r>
              <a:rPr lang="en-US" sz="2400" dirty="0"/>
              <a:t>Pointing out to a lady, </a:t>
            </a:r>
            <a:r>
              <a:rPr lang="en-US" sz="2400" dirty="0" err="1"/>
              <a:t>Rajan</a:t>
            </a:r>
            <a:r>
              <a:rPr lang="en-US" sz="2400" dirty="0"/>
              <a:t> said, “She is the daughter of the woman who is the mother of the husband of my mother”. Who is that lady to </a:t>
            </a:r>
            <a:r>
              <a:rPr lang="en-US" sz="2400" dirty="0" err="1"/>
              <a:t>Rajan</a:t>
            </a:r>
            <a:r>
              <a:rPr lang="en-US" sz="2400" dirty="0"/>
              <a:t>?</a:t>
            </a:r>
          </a:p>
          <a:p>
            <a:pPr marL="514350" indent="-514350" algn="just">
              <a:buFont typeface="+mj-lt"/>
              <a:buAutoNum type="arabicPeriod" startAt="5"/>
              <a:defRPr/>
            </a:pPr>
            <a:endParaRPr lang="en-US" sz="2400" dirty="0"/>
          </a:p>
          <a:p>
            <a:pPr marL="457200" indent="-457200" algn="just">
              <a:buFont typeface="+mj-lt"/>
              <a:buAutoNum type="alphaUcPeriod"/>
              <a:defRPr/>
            </a:pPr>
            <a:r>
              <a:rPr lang="en-US" sz="2400" dirty="0"/>
              <a:t>Aunt</a:t>
            </a:r>
          </a:p>
          <a:p>
            <a:pPr marL="457200" indent="-457200" algn="just">
              <a:buFont typeface="+mj-lt"/>
              <a:buAutoNum type="alphaUcPeriod"/>
              <a:defRPr/>
            </a:pPr>
            <a:r>
              <a:rPr lang="en-US" sz="2400" dirty="0"/>
              <a:t>Grand daughter</a:t>
            </a:r>
          </a:p>
          <a:p>
            <a:pPr marL="457200" indent="-457200" algn="just">
              <a:buFont typeface="+mj-lt"/>
              <a:buAutoNum type="alphaUcPeriod"/>
              <a:defRPr/>
            </a:pPr>
            <a:r>
              <a:rPr lang="en-US" sz="2400" dirty="0"/>
              <a:t>Daughter</a:t>
            </a:r>
          </a:p>
          <a:p>
            <a:pPr marL="457200" indent="-457200" algn="just">
              <a:buFont typeface="+mj-lt"/>
              <a:buAutoNum type="alphaUcPeriod"/>
              <a:defRPr/>
            </a:pPr>
            <a:r>
              <a:rPr lang="en-US" sz="2400" dirty="0"/>
              <a:t>Sister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B4E52D-7714-E238-B25D-B9B9336EC090}"/>
              </a:ext>
            </a:extLst>
          </p:cNvPr>
          <p:cNvSpPr>
            <a:spLocks noGrp="1"/>
          </p:cNvSpPr>
          <p:nvPr>
            <p:ph idx="1"/>
          </p:nvPr>
        </p:nvSpPr>
        <p:spPr>
          <a:xfrm>
            <a:off x="1704975" y="260351"/>
            <a:ext cx="8567738" cy="3598863"/>
          </a:xfrm>
        </p:spPr>
        <p:txBody>
          <a:bodyPr rtlCol="0">
            <a:normAutofit/>
          </a:bodyPr>
          <a:lstStyle/>
          <a:p>
            <a:pPr marL="514350" indent="-514350" algn="just">
              <a:buFont typeface="+mj-lt"/>
              <a:buAutoNum type="arabicPeriod" startAt="6"/>
              <a:defRPr/>
            </a:pPr>
            <a:r>
              <a:rPr lang="en-US" sz="2400" dirty="0"/>
              <a:t>If Neha says, "Amrita's father Raj is the only son of my father-in-law Mahesh,” then how </a:t>
            </a:r>
            <a:r>
              <a:rPr lang="en-US" sz="2400" dirty="0" err="1"/>
              <a:t>Bindu</a:t>
            </a:r>
            <a:r>
              <a:rPr lang="en-US" sz="2400" dirty="0"/>
              <a:t>, who is the sister of Amrita related to Mahesh?</a:t>
            </a:r>
          </a:p>
          <a:p>
            <a:pPr marL="0" indent="0" algn="just">
              <a:buNone/>
              <a:defRPr/>
            </a:pPr>
            <a:endParaRPr lang="en-US" sz="2400" dirty="0"/>
          </a:p>
          <a:p>
            <a:pPr marL="457200" indent="-457200" algn="just">
              <a:buFont typeface="+mj-lt"/>
              <a:buAutoNum type="alphaUcPeriod"/>
              <a:defRPr/>
            </a:pPr>
            <a:r>
              <a:rPr lang="en-US" sz="2400" dirty="0"/>
              <a:t>Daughter</a:t>
            </a:r>
          </a:p>
          <a:p>
            <a:pPr marL="457200" indent="-457200" algn="just">
              <a:buFont typeface="+mj-lt"/>
              <a:buAutoNum type="alphaUcPeriod"/>
              <a:defRPr/>
            </a:pPr>
            <a:r>
              <a:rPr lang="en-US" sz="2400" dirty="0"/>
              <a:t>Wife</a:t>
            </a:r>
          </a:p>
          <a:p>
            <a:pPr marL="457200" indent="-457200" algn="just">
              <a:buFont typeface="+mj-lt"/>
              <a:buAutoNum type="alphaUcPeriod"/>
              <a:defRPr/>
            </a:pPr>
            <a:r>
              <a:rPr lang="en-US" sz="2400" dirty="0"/>
              <a:t>Niece</a:t>
            </a:r>
          </a:p>
          <a:p>
            <a:pPr marL="457200" indent="-457200" algn="just">
              <a:buFont typeface="+mj-lt"/>
              <a:buAutoNum type="alphaUcPeriod"/>
              <a:defRPr/>
            </a:pPr>
            <a:r>
              <a:rPr lang="en-US" sz="2400" dirty="0"/>
              <a:t>Grand daughter</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173417-7C4F-6AB2-40DD-267C9450D170}"/>
              </a:ext>
            </a:extLst>
          </p:cNvPr>
          <p:cNvSpPr>
            <a:spLocks noGrp="1"/>
          </p:cNvSpPr>
          <p:nvPr>
            <p:ph idx="1"/>
          </p:nvPr>
        </p:nvSpPr>
        <p:spPr>
          <a:xfrm>
            <a:off x="1712914" y="188913"/>
            <a:ext cx="8567737" cy="3598862"/>
          </a:xfrm>
        </p:spPr>
        <p:txBody>
          <a:bodyPr rtlCol="0">
            <a:normAutofit/>
          </a:bodyPr>
          <a:lstStyle/>
          <a:p>
            <a:pPr marL="514350" indent="-514350" algn="just">
              <a:buFont typeface="+mj-lt"/>
              <a:buAutoNum type="arabicPeriod" startAt="7"/>
              <a:defRPr/>
            </a:pPr>
            <a:r>
              <a:rPr lang="en-US" sz="2400" dirty="0"/>
              <a:t>The son of M is the father of N and grandfather of R. S is the daughter of N and sister of B. How is M related to B?</a:t>
            </a:r>
          </a:p>
          <a:p>
            <a:pPr marL="514350" indent="-514350" algn="just">
              <a:buFont typeface="+mj-lt"/>
              <a:buAutoNum type="arabicPeriod" startAt="7"/>
              <a:defRPr/>
            </a:pPr>
            <a:endParaRPr lang="en-US" sz="2400" dirty="0"/>
          </a:p>
          <a:p>
            <a:pPr marL="0" indent="0" algn="just">
              <a:buNone/>
              <a:defRPr/>
            </a:pPr>
            <a:endParaRPr lang="en-US" sz="2400" dirty="0"/>
          </a:p>
          <a:p>
            <a:pPr marL="457200" indent="-457200" algn="just">
              <a:buFont typeface="+mj-lt"/>
              <a:buAutoNum type="alphaUcPeriod"/>
              <a:defRPr/>
            </a:pPr>
            <a:r>
              <a:rPr lang="en-US" sz="2400" dirty="0"/>
              <a:t>Grand father</a:t>
            </a:r>
          </a:p>
          <a:p>
            <a:pPr marL="457200" indent="-457200" algn="just">
              <a:buFont typeface="+mj-lt"/>
              <a:buAutoNum type="alphaUcPeriod"/>
              <a:defRPr/>
            </a:pPr>
            <a:r>
              <a:rPr lang="en-US" sz="2400" dirty="0"/>
              <a:t>Grand mother</a:t>
            </a:r>
          </a:p>
          <a:p>
            <a:pPr marL="457200" indent="-457200" algn="just">
              <a:buFont typeface="+mj-lt"/>
              <a:buAutoNum type="alphaUcPeriod"/>
              <a:defRPr/>
            </a:pPr>
            <a:r>
              <a:rPr lang="en-US" sz="2400" dirty="0"/>
              <a:t>Grand father's father</a:t>
            </a:r>
          </a:p>
          <a:p>
            <a:pPr marL="457200" indent="-457200" algn="just">
              <a:buFont typeface="+mj-lt"/>
              <a:buAutoNum type="alphaUcPeriod"/>
              <a:defRPr/>
            </a:pPr>
            <a:r>
              <a:rPr lang="en-US" sz="2400" dirty="0"/>
              <a:t>Data inadequate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883C74-B1D0-E652-9F97-22A8638912D2}"/>
              </a:ext>
            </a:extLst>
          </p:cNvPr>
          <p:cNvSpPr txBox="1"/>
          <p:nvPr/>
        </p:nvSpPr>
        <p:spPr>
          <a:xfrm>
            <a:off x="1703388" y="260351"/>
            <a:ext cx="8424862" cy="892175"/>
          </a:xfrm>
          <a:prstGeom prst="rect">
            <a:avLst/>
          </a:prstGeom>
          <a:noFill/>
        </p:spPr>
        <p:txBody>
          <a:bodyPr>
            <a:spAutoFit/>
          </a:bodyPr>
          <a:lstStyle/>
          <a:p>
            <a:pPr>
              <a:defRPr/>
            </a:pPr>
            <a:r>
              <a:rPr lang="en-US" sz="2800" b="1" dirty="0">
                <a:cs typeface="Arial" charset="0"/>
              </a:rPr>
              <a:t>Type 2: Relation Puzzle</a:t>
            </a:r>
          </a:p>
          <a:p>
            <a:pPr>
              <a:defRPr/>
            </a:pPr>
            <a:endParaRPr lang="en-US" sz="2400" dirty="0">
              <a:latin typeface="+mj-lt"/>
              <a:cs typeface="Arial" charset="0"/>
            </a:endParaRPr>
          </a:p>
        </p:txBody>
      </p:sp>
      <p:sp>
        <p:nvSpPr>
          <p:cNvPr id="7" name="TextBox 6">
            <a:extLst>
              <a:ext uri="{FF2B5EF4-FFF2-40B4-BE49-F238E27FC236}">
                <a16:creationId xmlns:a16="http://schemas.microsoft.com/office/drawing/2014/main" id="{79505E8A-D7A8-7390-5A66-EDEF7FDA6220}"/>
              </a:ext>
            </a:extLst>
          </p:cNvPr>
          <p:cNvSpPr txBox="1">
            <a:spLocks noChangeArrowheads="1"/>
          </p:cNvSpPr>
          <p:nvPr/>
        </p:nvSpPr>
        <p:spPr bwMode="auto">
          <a:xfrm>
            <a:off x="1703389" y="1092201"/>
            <a:ext cx="85693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lnSpc>
                <a:spcPct val="150000"/>
              </a:lnSpc>
            </a:pPr>
            <a:r>
              <a:rPr lang="en-US" altLang="en-US" sz="2400">
                <a:latin typeface="Calibri" panose="020F0502020204030204" pitchFamily="34" charset="0"/>
                <a:cs typeface="Arial" panose="020B0604020202020204" pitchFamily="34" charset="0"/>
              </a:rPr>
              <a:t>In these types of problems, relations will be given in the form of puzzle i.e. a set of statements. We need to draw the family tree according to given statements and answer the questions based on those relations.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AEBE4043-2759-EBA9-DE06-471147E173CC}"/>
              </a:ext>
            </a:extLst>
          </p:cNvPr>
          <p:cNvSpPr>
            <a:spLocks noGrp="1" noChangeArrowheads="1"/>
          </p:cNvSpPr>
          <p:nvPr>
            <p:ph idx="1"/>
          </p:nvPr>
        </p:nvSpPr>
        <p:spPr>
          <a:xfrm>
            <a:off x="1703389" y="269875"/>
            <a:ext cx="8785225" cy="2808288"/>
          </a:xfrm>
        </p:spPr>
        <p:txBody>
          <a:bodyPr/>
          <a:lstStyle/>
          <a:p>
            <a:pPr marL="457200" indent="-457200" algn="just">
              <a:buFont typeface="Verdana" panose="020B0604030504040204" pitchFamily="34" charset="0"/>
              <a:buAutoNum type="arabicPeriod"/>
            </a:pPr>
            <a:r>
              <a:rPr lang="en-US" altLang="en-US" sz="2400"/>
              <a:t>'Ram' is the father of 'Kusha' but 'Kusha' is not his son. 'Mala' is the daughter of 'Kusha'. 'Shalaka' is the spouse of 'Ram'. 'Gopal' is the brother of 'Kusha'. 'Hari' is the son of 'Gopal'. 'Meena' is the spouse of 'Gopal'. 'Ganpat' is the father of 'Meena'. Who is the grand daughter of 'Ram'?</a:t>
            </a:r>
            <a:r>
              <a:rPr lang="en-US" altLang="en-US" sz="2400">
                <a:latin typeface="Lucida Sans" panose="020B0604020202020204" pitchFamily="34" charset="0"/>
              </a:rPr>
              <a:t> </a:t>
            </a:r>
          </a:p>
        </p:txBody>
      </p:sp>
      <p:sp>
        <p:nvSpPr>
          <p:cNvPr id="2" name="TextBox 1">
            <a:extLst>
              <a:ext uri="{FF2B5EF4-FFF2-40B4-BE49-F238E27FC236}">
                <a16:creationId xmlns:a16="http://schemas.microsoft.com/office/drawing/2014/main" id="{D07183DC-499C-D57B-9909-E63CC50077B1}"/>
              </a:ext>
            </a:extLst>
          </p:cNvPr>
          <p:cNvSpPr txBox="1"/>
          <p:nvPr/>
        </p:nvSpPr>
        <p:spPr>
          <a:xfrm>
            <a:off x="1992314" y="2133601"/>
            <a:ext cx="7559675" cy="2251075"/>
          </a:xfrm>
          <a:prstGeom prst="rect">
            <a:avLst/>
          </a:prstGeom>
          <a:noFill/>
        </p:spPr>
        <p:txBody>
          <a:bodyPr>
            <a:spAutoFit/>
          </a:bodyPr>
          <a:lstStyle/>
          <a:p>
            <a:pPr>
              <a:lnSpc>
                <a:spcPct val="150000"/>
              </a:lnSpc>
              <a:buClr>
                <a:schemeClr val="bg2">
                  <a:lumMod val="60000"/>
                  <a:lumOff val="40000"/>
                </a:schemeClr>
              </a:buClr>
              <a:defRPr/>
            </a:pPr>
            <a:r>
              <a:rPr lang="en-US" sz="2400" dirty="0">
                <a:cs typeface="Arial" charset="0"/>
              </a:rPr>
              <a:t>A. Mala</a:t>
            </a:r>
          </a:p>
          <a:p>
            <a:pPr>
              <a:lnSpc>
                <a:spcPct val="150000"/>
              </a:lnSpc>
              <a:buClr>
                <a:schemeClr val="bg2">
                  <a:lumMod val="60000"/>
                  <a:lumOff val="40000"/>
                </a:schemeClr>
              </a:buClr>
              <a:defRPr/>
            </a:pPr>
            <a:r>
              <a:rPr lang="en-US" sz="2400" dirty="0">
                <a:cs typeface="Arial" charset="0"/>
              </a:rPr>
              <a:t>B. Meena</a:t>
            </a:r>
          </a:p>
          <a:p>
            <a:pPr>
              <a:lnSpc>
                <a:spcPct val="150000"/>
              </a:lnSpc>
              <a:buClr>
                <a:schemeClr val="bg2">
                  <a:lumMod val="60000"/>
                  <a:lumOff val="40000"/>
                </a:schemeClr>
              </a:buClr>
              <a:defRPr/>
            </a:pPr>
            <a:r>
              <a:rPr lang="en-US" sz="2400" dirty="0">
                <a:cs typeface="Arial" charset="0"/>
              </a:rPr>
              <a:t>C. Hari</a:t>
            </a:r>
          </a:p>
          <a:p>
            <a:pPr>
              <a:lnSpc>
                <a:spcPct val="150000"/>
              </a:lnSpc>
              <a:buClr>
                <a:schemeClr val="bg2">
                  <a:lumMod val="60000"/>
                  <a:lumOff val="40000"/>
                </a:schemeClr>
              </a:buClr>
              <a:defRPr/>
            </a:pPr>
            <a:r>
              <a:rPr lang="en-US" sz="2400" dirty="0">
                <a:cs typeface="Arial" charset="0"/>
              </a:rPr>
              <a:t>D. </a:t>
            </a:r>
            <a:r>
              <a:rPr lang="en-US" sz="2400" dirty="0" err="1">
                <a:cs typeface="Arial" charset="0"/>
              </a:rPr>
              <a:t>Shalaka</a:t>
            </a:r>
            <a:endParaRPr lang="en-US" sz="2400" dirty="0">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wipe(down)">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9F0C6094-4DE7-5532-11DD-32364D0F8393}"/>
              </a:ext>
            </a:extLst>
          </p:cNvPr>
          <p:cNvSpPr>
            <a:spLocks noGrp="1" noChangeArrowheads="1"/>
          </p:cNvSpPr>
          <p:nvPr>
            <p:ph idx="1"/>
          </p:nvPr>
        </p:nvSpPr>
        <p:spPr>
          <a:xfrm>
            <a:off x="1785938" y="260350"/>
            <a:ext cx="8558212" cy="865188"/>
          </a:xfrm>
        </p:spPr>
        <p:txBody>
          <a:bodyPr/>
          <a:lstStyle/>
          <a:p>
            <a:pPr marL="457200" indent="-457200">
              <a:buFont typeface="Verdana" panose="020B0604030504040204" pitchFamily="34" charset="0"/>
              <a:buAutoNum type="arabicPeriod" startAt="2"/>
            </a:pPr>
            <a:r>
              <a:rPr lang="en-IN" altLang="en-US" sz="2400"/>
              <a:t>X is the husband of Y. W is the daughter of X. Z is the husband of W. N is the daughter of Z. What is the relationship of N to Y.</a:t>
            </a:r>
            <a:endParaRPr lang="en-US" altLang="en-US" sz="2400"/>
          </a:p>
        </p:txBody>
      </p:sp>
      <p:sp>
        <p:nvSpPr>
          <p:cNvPr id="2" name="TextBox 1">
            <a:extLst>
              <a:ext uri="{FF2B5EF4-FFF2-40B4-BE49-F238E27FC236}">
                <a16:creationId xmlns:a16="http://schemas.microsoft.com/office/drawing/2014/main" id="{0B3AC9C4-34BA-3C18-65FF-B0CC68FDDE2A}"/>
              </a:ext>
            </a:extLst>
          </p:cNvPr>
          <p:cNvSpPr txBox="1"/>
          <p:nvPr/>
        </p:nvSpPr>
        <p:spPr>
          <a:xfrm>
            <a:off x="2244726" y="1412876"/>
            <a:ext cx="7559675" cy="2233613"/>
          </a:xfrm>
          <a:prstGeom prst="rect">
            <a:avLst/>
          </a:prstGeom>
          <a:noFill/>
        </p:spPr>
        <p:txBody>
          <a:bodyPr>
            <a:spAutoFit/>
          </a:bodyPr>
          <a:lstStyle/>
          <a:p>
            <a:pPr>
              <a:lnSpc>
                <a:spcPct val="150000"/>
              </a:lnSpc>
              <a:buClr>
                <a:schemeClr val="bg2">
                  <a:lumMod val="60000"/>
                  <a:lumOff val="40000"/>
                </a:schemeClr>
              </a:buClr>
              <a:defRPr/>
            </a:pPr>
            <a:r>
              <a:rPr lang="en-US" sz="2400" dirty="0">
                <a:cs typeface="Arial" charset="0"/>
              </a:rPr>
              <a:t>A. Cousin</a:t>
            </a:r>
          </a:p>
          <a:p>
            <a:pPr>
              <a:lnSpc>
                <a:spcPct val="150000"/>
              </a:lnSpc>
              <a:buClr>
                <a:schemeClr val="bg2">
                  <a:lumMod val="60000"/>
                  <a:lumOff val="40000"/>
                </a:schemeClr>
              </a:buClr>
              <a:defRPr/>
            </a:pPr>
            <a:r>
              <a:rPr lang="en-US" sz="2400" dirty="0">
                <a:cs typeface="Arial" charset="0"/>
              </a:rPr>
              <a:t>B. Niece</a:t>
            </a:r>
          </a:p>
          <a:p>
            <a:pPr>
              <a:lnSpc>
                <a:spcPct val="150000"/>
              </a:lnSpc>
              <a:buClr>
                <a:schemeClr val="bg2">
                  <a:lumMod val="60000"/>
                  <a:lumOff val="40000"/>
                </a:schemeClr>
              </a:buClr>
              <a:defRPr/>
            </a:pPr>
            <a:r>
              <a:rPr lang="en-US" sz="2400" dirty="0">
                <a:cs typeface="Arial" charset="0"/>
              </a:rPr>
              <a:t>C. Daughter</a:t>
            </a:r>
          </a:p>
          <a:p>
            <a:pPr>
              <a:lnSpc>
                <a:spcPct val="150000"/>
              </a:lnSpc>
              <a:buClr>
                <a:schemeClr val="bg2">
                  <a:lumMod val="60000"/>
                  <a:lumOff val="40000"/>
                </a:schemeClr>
              </a:buClr>
              <a:defRPr/>
            </a:pPr>
            <a:r>
              <a:rPr lang="en-US" sz="2400" dirty="0">
                <a:cs typeface="Arial" charset="0"/>
              </a:rPr>
              <a:t>D. Grand daughter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wipe(down)">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E74D2-ACFF-322E-8BD6-D8809B509C67}"/>
              </a:ext>
            </a:extLst>
          </p:cNvPr>
          <p:cNvSpPr>
            <a:spLocks noGrp="1"/>
          </p:cNvSpPr>
          <p:nvPr>
            <p:ph idx="1"/>
          </p:nvPr>
        </p:nvSpPr>
        <p:spPr>
          <a:xfrm>
            <a:off x="2027238" y="530225"/>
            <a:ext cx="8183562" cy="1862138"/>
          </a:xfrm>
        </p:spPr>
        <p:txBody>
          <a:bodyPr rtlCol="0">
            <a:normAutofit lnSpcReduction="10000"/>
          </a:bodyPr>
          <a:lstStyle/>
          <a:p>
            <a:pPr marL="0" indent="0">
              <a:buNone/>
              <a:defRPr/>
            </a:pPr>
            <a:r>
              <a:rPr lang="en-US" b="1" dirty="0"/>
              <a:t>Definition and Concept </a:t>
            </a:r>
          </a:p>
          <a:p>
            <a:pPr algn="just">
              <a:buFont typeface="Wingdings" pitchFamily="2" charset="2"/>
              <a:buChar char="Ø"/>
              <a:defRPr/>
            </a:pPr>
            <a:r>
              <a:rPr lang="en-US" sz="2300" dirty="0"/>
              <a:t>Questions in Test of Reasoning on Family/Blood Relationship are about the relationship of a particular person with another person of the family, based on the chain of relationships between other members of that family. </a:t>
            </a:r>
          </a:p>
          <a:p>
            <a:pPr algn="just">
              <a:buFont typeface="Wingdings" pitchFamily="2" charset="2"/>
              <a:buChar char="Ø"/>
              <a:defRPr/>
            </a:pPr>
            <a:endParaRPr lang="en-US" sz="2300" dirty="0"/>
          </a:p>
          <a:p>
            <a:pPr algn="just">
              <a:buFont typeface="Wingdings" pitchFamily="2" charset="2"/>
              <a:buChar char="Ø"/>
              <a:defRPr/>
            </a:pPr>
            <a:endParaRPr lang="en-US" sz="2300" dirty="0"/>
          </a:p>
          <a:p>
            <a:pPr algn="just">
              <a:buFont typeface="Wingdings" pitchFamily="2" charset="2"/>
              <a:buChar char="Ø"/>
              <a:defRPr/>
            </a:pPr>
            <a:endParaRPr lang="en-US" sz="2300" dirty="0"/>
          </a:p>
          <a:p>
            <a:pPr algn="just">
              <a:buFont typeface="Wingdings" pitchFamily="2" charset="2"/>
              <a:buChar char="Ø"/>
              <a:defRPr/>
            </a:pPr>
            <a:endParaRPr lang="en-US" sz="2300" dirty="0"/>
          </a:p>
          <a:p>
            <a:pPr>
              <a:buFont typeface="Wingdings" pitchFamily="2" charset="2"/>
              <a:buChar char="Ø"/>
              <a:defRPr/>
            </a:pPr>
            <a:endParaRPr lang="en-US" sz="2300" dirty="0"/>
          </a:p>
          <a:p>
            <a:pPr>
              <a:buFont typeface="Wingdings" pitchFamily="2" charset="2"/>
              <a:buChar char="Ø"/>
              <a:defRPr/>
            </a:pPr>
            <a:endParaRPr lang="en-US" sz="2000" dirty="0"/>
          </a:p>
          <a:p>
            <a:pPr>
              <a:buFont typeface="Wingdings" pitchFamily="2" charset="2"/>
              <a:buChar char="Ø"/>
              <a:defRPr/>
            </a:pPr>
            <a:endParaRPr lang="en-US" sz="2400" dirty="0"/>
          </a:p>
        </p:txBody>
      </p:sp>
      <p:sp>
        <p:nvSpPr>
          <p:cNvPr id="2" name="TextBox 1">
            <a:extLst>
              <a:ext uri="{FF2B5EF4-FFF2-40B4-BE49-F238E27FC236}">
                <a16:creationId xmlns:a16="http://schemas.microsoft.com/office/drawing/2014/main" id="{97750416-3603-660F-1925-B410522F3DFE}"/>
              </a:ext>
            </a:extLst>
          </p:cNvPr>
          <p:cNvSpPr txBox="1"/>
          <p:nvPr/>
        </p:nvSpPr>
        <p:spPr>
          <a:xfrm>
            <a:off x="1847851" y="3084514"/>
            <a:ext cx="8183563" cy="1508125"/>
          </a:xfrm>
          <a:prstGeom prst="rect">
            <a:avLst/>
          </a:prstGeom>
          <a:noFill/>
        </p:spPr>
        <p:txBody>
          <a:bodyPr>
            <a:spAutoFit/>
          </a:bodyPr>
          <a:lstStyle/>
          <a:p>
            <a:pPr marL="342900" indent="-342900" algn="just">
              <a:buFont typeface="Wingdings" panose="05000000000000000000" pitchFamily="2" charset="2"/>
              <a:buChar char="Ø"/>
              <a:defRPr/>
            </a:pPr>
            <a:r>
              <a:rPr lang="en-US" sz="2300" dirty="0">
                <a:cs typeface="Arial" charset="0"/>
              </a:rPr>
              <a:t>Family/Blood Relation Tests are an exercise to test the student’s ability to comprehend and come to the crux of an issue from complex, lengthy and even confusing data. </a:t>
            </a:r>
          </a:p>
          <a:p>
            <a:pPr>
              <a:defRPr/>
            </a:pPr>
            <a:endParaRPr lang="en-US" sz="2300" dirty="0">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233BD8-BD36-8DD2-204F-BA7B0A27D87B}"/>
              </a:ext>
            </a:extLst>
          </p:cNvPr>
          <p:cNvSpPr txBox="1">
            <a:spLocks noChangeArrowheads="1"/>
          </p:cNvSpPr>
          <p:nvPr/>
        </p:nvSpPr>
        <p:spPr bwMode="auto">
          <a:xfrm>
            <a:off x="1703389" y="117476"/>
            <a:ext cx="85693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r>
              <a:rPr lang="en-US" altLang="en-US" sz="2400" b="1">
                <a:latin typeface="Calibri" panose="020F0502020204030204" pitchFamily="34" charset="0"/>
                <a:cs typeface="Arial" panose="020B0604020202020204" pitchFamily="34" charset="0"/>
              </a:rPr>
              <a:t>Directions (3-5):</a:t>
            </a:r>
            <a:r>
              <a:rPr lang="en-US" altLang="en-US" sz="2400">
                <a:latin typeface="Calibri" panose="020F0502020204030204" pitchFamily="34" charset="0"/>
                <a:cs typeface="Arial" panose="020B0604020202020204" pitchFamily="34" charset="0"/>
              </a:rPr>
              <a:t>In a family there are eight members. A is mother of B, who is brother of C. C and Q are siblings. Y is daughter of P. Z is brother in law of B, who is son of D. A has only one son. There are only two married couples in the family. P is married to B.</a:t>
            </a:r>
          </a:p>
          <a:p>
            <a:pPr eaLnBrk="1" hangingPunct="1"/>
            <a:endParaRPr lang="en-US" altLang="en-US" sz="2400">
              <a:latin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D34347EF-ABD2-F623-93E7-1EAE39F22F32}"/>
              </a:ext>
            </a:extLst>
          </p:cNvPr>
          <p:cNvSpPr txBox="1"/>
          <p:nvPr/>
        </p:nvSpPr>
        <p:spPr>
          <a:xfrm>
            <a:off x="1703388" y="1825626"/>
            <a:ext cx="7848600" cy="461963"/>
          </a:xfrm>
          <a:prstGeom prst="rect">
            <a:avLst/>
          </a:prstGeom>
          <a:noFill/>
        </p:spPr>
        <p:txBody>
          <a:bodyPr>
            <a:spAutoFit/>
          </a:bodyPr>
          <a:lstStyle/>
          <a:p>
            <a:pPr>
              <a:buClr>
                <a:schemeClr val="bg2">
                  <a:lumMod val="60000"/>
                  <a:lumOff val="40000"/>
                </a:schemeClr>
              </a:buClr>
              <a:defRPr/>
            </a:pPr>
            <a:r>
              <a:rPr lang="en-US" sz="2400" dirty="0">
                <a:cs typeface="Arial" charset="0"/>
              </a:rPr>
              <a:t>3. How is P related with Z?</a:t>
            </a:r>
          </a:p>
        </p:txBody>
      </p:sp>
      <p:sp>
        <p:nvSpPr>
          <p:cNvPr id="6" name="TextBox 5">
            <a:extLst>
              <a:ext uri="{FF2B5EF4-FFF2-40B4-BE49-F238E27FC236}">
                <a16:creationId xmlns:a16="http://schemas.microsoft.com/office/drawing/2014/main" id="{FDF4F58A-BC6E-D6C9-D096-9EB6FA539A22}"/>
              </a:ext>
            </a:extLst>
          </p:cNvPr>
          <p:cNvSpPr txBox="1"/>
          <p:nvPr/>
        </p:nvSpPr>
        <p:spPr>
          <a:xfrm>
            <a:off x="1774825" y="2459039"/>
            <a:ext cx="7920038" cy="1939925"/>
          </a:xfrm>
          <a:prstGeom prst="rect">
            <a:avLst/>
          </a:prstGeom>
          <a:noFill/>
        </p:spPr>
        <p:txBody>
          <a:bodyPr>
            <a:spAutoFit/>
          </a:bodyPr>
          <a:lstStyle/>
          <a:p>
            <a:pPr>
              <a:buClr>
                <a:schemeClr val="bg2">
                  <a:lumMod val="60000"/>
                  <a:lumOff val="40000"/>
                </a:schemeClr>
              </a:buClr>
              <a:defRPr/>
            </a:pPr>
            <a:r>
              <a:rPr lang="en-US" sz="2400" dirty="0">
                <a:cs typeface="Arial" charset="0"/>
              </a:rPr>
              <a:t>A. Brother</a:t>
            </a:r>
          </a:p>
          <a:p>
            <a:pPr>
              <a:buClr>
                <a:schemeClr val="bg2">
                  <a:lumMod val="60000"/>
                  <a:lumOff val="40000"/>
                </a:schemeClr>
              </a:buClr>
              <a:defRPr/>
            </a:pPr>
            <a:r>
              <a:rPr lang="en-US" sz="2400" dirty="0">
                <a:cs typeface="Arial" charset="0"/>
              </a:rPr>
              <a:t>B. Daughter</a:t>
            </a:r>
          </a:p>
          <a:p>
            <a:pPr>
              <a:buClr>
                <a:schemeClr val="bg2">
                  <a:lumMod val="60000"/>
                  <a:lumOff val="40000"/>
                </a:schemeClr>
              </a:buClr>
              <a:defRPr/>
            </a:pPr>
            <a:r>
              <a:rPr lang="en-US" sz="2400" dirty="0">
                <a:cs typeface="Arial" charset="0"/>
              </a:rPr>
              <a:t>C. Nephew</a:t>
            </a:r>
          </a:p>
          <a:p>
            <a:pPr>
              <a:buClr>
                <a:schemeClr val="bg2">
                  <a:lumMod val="60000"/>
                  <a:lumOff val="40000"/>
                </a:schemeClr>
              </a:buClr>
              <a:defRPr/>
            </a:pPr>
            <a:r>
              <a:rPr lang="en-US" sz="2400" dirty="0">
                <a:cs typeface="Arial" charset="0"/>
              </a:rPr>
              <a:t>D. None of these</a:t>
            </a:r>
          </a:p>
          <a:p>
            <a:pPr>
              <a:defRPr/>
            </a:pPr>
            <a:endParaRPr lang="en-US" sz="2400" dirty="0">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1000"/>
                                        <p:tgtEl>
                                          <p:spTgt spid="6">
                                            <p:txEl>
                                              <p:pRg st="1" end="1"/>
                                            </p:txEl>
                                          </p:spTgt>
                                        </p:tgtEl>
                                      </p:cBhvr>
                                    </p:animEffect>
                                    <p:anim calcmode="lin" valueType="num">
                                      <p:cBhvr>
                                        <p:cTn id="2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1000"/>
                                        <p:tgtEl>
                                          <p:spTgt spid="6">
                                            <p:txEl>
                                              <p:pRg st="2" end="2"/>
                                            </p:txEl>
                                          </p:spTgt>
                                        </p:tgtEl>
                                      </p:cBhvr>
                                    </p:animEffect>
                                    <p:anim calcmode="lin" valueType="num">
                                      <p:cBhvr>
                                        <p:cTn id="3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1000"/>
                                        <p:tgtEl>
                                          <p:spTgt spid="6">
                                            <p:txEl>
                                              <p:pRg st="3" end="3"/>
                                            </p:txEl>
                                          </p:spTgt>
                                        </p:tgtEl>
                                      </p:cBhvr>
                                    </p:animEffect>
                                    <p:anim calcmode="lin" valueType="num">
                                      <p:cBhvr>
                                        <p:cTn id="4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EE4F48EB-508D-6388-14C7-27A50F26C144}"/>
              </a:ext>
            </a:extLst>
          </p:cNvPr>
          <p:cNvSpPr>
            <a:spLocks noGrp="1" noChangeArrowheads="1"/>
          </p:cNvSpPr>
          <p:nvPr>
            <p:ph idx="1"/>
          </p:nvPr>
        </p:nvSpPr>
        <p:spPr>
          <a:xfrm>
            <a:off x="1703388" y="192088"/>
            <a:ext cx="8183562" cy="461962"/>
          </a:xfrm>
        </p:spPr>
        <p:txBody>
          <a:bodyPr/>
          <a:lstStyle/>
          <a:p>
            <a:pPr marL="457200" indent="-457200">
              <a:buFont typeface="Verdana" panose="020B0604030504040204" pitchFamily="34" charset="0"/>
              <a:buAutoNum type="arabicPeriod" startAt="4"/>
            </a:pPr>
            <a:r>
              <a:rPr lang="en-US" altLang="en-US" sz="2400"/>
              <a:t>How is C related with Y?</a:t>
            </a:r>
          </a:p>
        </p:txBody>
      </p:sp>
      <p:sp>
        <p:nvSpPr>
          <p:cNvPr id="2" name="TextBox 1">
            <a:extLst>
              <a:ext uri="{FF2B5EF4-FFF2-40B4-BE49-F238E27FC236}">
                <a16:creationId xmlns:a16="http://schemas.microsoft.com/office/drawing/2014/main" id="{F19F4EA7-A0F9-4CC0-3697-AE115ADAE6F1}"/>
              </a:ext>
            </a:extLst>
          </p:cNvPr>
          <p:cNvSpPr txBox="1"/>
          <p:nvPr/>
        </p:nvSpPr>
        <p:spPr>
          <a:xfrm>
            <a:off x="1776414" y="801689"/>
            <a:ext cx="7559675" cy="2308225"/>
          </a:xfrm>
          <a:prstGeom prst="rect">
            <a:avLst/>
          </a:prstGeom>
          <a:noFill/>
        </p:spPr>
        <p:txBody>
          <a:bodyPr>
            <a:spAutoFit/>
          </a:bodyPr>
          <a:lstStyle/>
          <a:p>
            <a:pPr>
              <a:lnSpc>
                <a:spcPct val="150000"/>
              </a:lnSpc>
              <a:buClr>
                <a:schemeClr val="bg2">
                  <a:lumMod val="60000"/>
                  <a:lumOff val="40000"/>
                </a:schemeClr>
              </a:buClr>
              <a:defRPr/>
            </a:pPr>
            <a:r>
              <a:rPr lang="en-US" sz="2400" dirty="0">
                <a:cs typeface="Arial" charset="0"/>
              </a:rPr>
              <a:t>A. Aunt</a:t>
            </a:r>
          </a:p>
          <a:p>
            <a:pPr>
              <a:lnSpc>
                <a:spcPct val="150000"/>
              </a:lnSpc>
              <a:buClr>
                <a:schemeClr val="bg2">
                  <a:lumMod val="60000"/>
                  <a:lumOff val="40000"/>
                </a:schemeClr>
              </a:buClr>
              <a:defRPr/>
            </a:pPr>
            <a:r>
              <a:rPr lang="en-US" sz="2400" dirty="0">
                <a:cs typeface="Arial" charset="0"/>
              </a:rPr>
              <a:t>B. Daughter in Law</a:t>
            </a:r>
          </a:p>
          <a:p>
            <a:pPr>
              <a:lnSpc>
                <a:spcPct val="150000"/>
              </a:lnSpc>
              <a:buClr>
                <a:schemeClr val="bg2">
                  <a:lumMod val="60000"/>
                  <a:lumOff val="40000"/>
                </a:schemeClr>
              </a:buClr>
              <a:defRPr/>
            </a:pPr>
            <a:r>
              <a:rPr lang="en-US" sz="2400" dirty="0">
                <a:cs typeface="Arial" charset="0"/>
              </a:rPr>
              <a:t>C. Uncle</a:t>
            </a:r>
          </a:p>
          <a:p>
            <a:pPr>
              <a:lnSpc>
                <a:spcPct val="150000"/>
              </a:lnSpc>
              <a:buClr>
                <a:schemeClr val="bg2">
                  <a:lumMod val="60000"/>
                  <a:lumOff val="40000"/>
                </a:schemeClr>
              </a:buClr>
              <a:defRPr/>
            </a:pPr>
            <a:r>
              <a:rPr lang="en-US" sz="2400" dirty="0">
                <a:cs typeface="Arial" charset="0"/>
              </a:rPr>
              <a:t>D. Grand father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wipe(down)">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0114A0CC-1D5A-A45B-BE10-8701A57D6739}"/>
              </a:ext>
            </a:extLst>
          </p:cNvPr>
          <p:cNvSpPr>
            <a:spLocks noGrp="1" noChangeArrowheads="1"/>
          </p:cNvSpPr>
          <p:nvPr>
            <p:ph idx="1"/>
          </p:nvPr>
        </p:nvSpPr>
        <p:spPr>
          <a:xfrm>
            <a:off x="1703388" y="188913"/>
            <a:ext cx="8183562" cy="461962"/>
          </a:xfrm>
        </p:spPr>
        <p:txBody>
          <a:bodyPr/>
          <a:lstStyle/>
          <a:p>
            <a:pPr marL="457200" indent="-457200">
              <a:buFont typeface="Verdana" panose="020B0604030504040204" pitchFamily="34" charset="0"/>
              <a:buAutoNum type="arabicPeriod" startAt="5"/>
            </a:pPr>
            <a:r>
              <a:rPr lang="en-US" altLang="en-US" sz="2400"/>
              <a:t>How many male members are there in the family? </a:t>
            </a:r>
          </a:p>
        </p:txBody>
      </p:sp>
      <p:sp>
        <p:nvSpPr>
          <p:cNvPr id="2" name="TextBox 1">
            <a:extLst>
              <a:ext uri="{FF2B5EF4-FFF2-40B4-BE49-F238E27FC236}">
                <a16:creationId xmlns:a16="http://schemas.microsoft.com/office/drawing/2014/main" id="{7A63AD48-C29A-DAC3-2079-DAB94E695CB3}"/>
              </a:ext>
            </a:extLst>
          </p:cNvPr>
          <p:cNvSpPr txBox="1"/>
          <p:nvPr/>
        </p:nvSpPr>
        <p:spPr>
          <a:xfrm>
            <a:off x="1776414" y="765176"/>
            <a:ext cx="7559675" cy="2308225"/>
          </a:xfrm>
          <a:prstGeom prst="rect">
            <a:avLst/>
          </a:prstGeom>
          <a:noFill/>
        </p:spPr>
        <p:txBody>
          <a:bodyPr>
            <a:spAutoFit/>
          </a:bodyPr>
          <a:lstStyle/>
          <a:p>
            <a:pPr>
              <a:lnSpc>
                <a:spcPct val="150000"/>
              </a:lnSpc>
              <a:buClr>
                <a:schemeClr val="bg2">
                  <a:lumMod val="60000"/>
                  <a:lumOff val="40000"/>
                </a:schemeClr>
              </a:buClr>
              <a:defRPr/>
            </a:pPr>
            <a:r>
              <a:rPr lang="en-US" sz="2400" dirty="0">
                <a:cs typeface="Arial" charset="0"/>
              </a:rPr>
              <a:t>A. Four</a:t>
            </a:r>
          </a:p>
          <a:p>
            <a:pPr>
              <a:lnSpc>
                <a:spcPct val="150000"/>
              </a:lnSpc>
              <a:buClr>
                <a:schemeClr val="bg2">
                  <a:lumMod val="60000"/>
                  <a:lumOff val="40000"/>
                </a:schemeClr>
              </a:buClr>
              <a:defRPr/>
            </a:pPr>
            <a:r>
              <a:rPr lang="en-US" sz="2400" dirty="0">
                <a:cs typeface="Arial" charset="0"/>
              </a:rPr>
              <a:t>B. Three</a:t>
            </a:r>
          </a:p>
          <a:p>
            <a:pPr>
              <a:lnSpc>
                <a:spcPct val="150000"/>
              </a:lnSpc>
              <a:buClr>
                <a:schemeClr val="bg2">
                  <a:lumMod val="60000"/>
                  <a:lumOff val="40000"/>
                </a:schemeClr>
              </a:buClr>
              <a:defRPr/>
            </a:pPr>
            <a:r>
              <a:rPr lang="en-US" sz="2400" dirty="0">
                <a:cs typeface="Arial" charset="0"/>
              </a:rPr>
              <a:t>C. five</a:t>
            </a:r>
          </a:p>
          <a:p>
            <a:pPr>
              <a:lnSpc>
                <a:spcPct val="150000"/>
              </a:lnSpc>
              <a:buClr>
                <a:schemeClr val="bg2">
                  <a:lumMod val="60000"/>
                  <a:lumOff val="40000"/>
                </a:schemeClr>
              </a:buClr>
              <a:defRPr/>
            </a:pPr>
            <a:r>
              <a:rPr lang="en-US" sz="2400" dirty="0">
                <a:cs typeface="Arial" charset="0"/>
              </a:rPr>
              <a:t>D. Two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wipe(down)">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75263E-D380-999B-D5CE-13884F0DB542}"/>
              </a:ext>
            </a:extLst>
          </p:cNvPr>
          <p:cNvSpPr txBox="1"/>
          <p:nvPr/>
        </p:nvSpPr>
        <p:spPr>
          <a:xfrm>
            <a:off x="1847851" y="333376"/>
            <a:ext cx="8424863" cy="892175"/>
          </a:xfrm>
          <a:prstGeom prst="rect">
            <a:avLst/>
          </a:prstGeom>
          <a:noFill/>
        </p:spPr>
        <p:txBody>
          <a:bodyPr>
            <a:spAutoFit/>
          </a:bodyPr>
          <a:lstStyle/>
          <a:p>
            <a:pPr>
              <a:defRPr/>
            </a:pPr>
            <a:r>
              <a:rPr lang="en-US" sz="2800" b="1" dirty="0">
                <a:cs typeface="Arial" charset="0"/>
              </a:rPr>
              <a:t>Type 3: Coded Blood Relation </a:t>
            </a:r>
          </a:p>
          <a:p>
            <a:pPr>
              <a:defRPr/>
            </a:pPr>
            <a:endParaRPr lang="en-US" sz="2400" dirty="0">
              <a:latin typeface="+mj-lt"/>
              <a:cs typeface="Arial" charset="0"/>
            </a:endParaRPr>
          </a:p>
        </p:txBody>
      </p:sp>
      <p:sp>
        <p:nvSpPr>
          <p:cNvPr id="7" name="TextBox 6">
            <a:extLst>
              <a:ext uri="{FF2B5EF4-FFF2-40B4-BE49-F238E27FC236}">
                <a16:creationId xmlns:a16="http://schemas.microsoft.com/office/drawing/2014/main" id="{72236DC5-58FC-07C9-7518-576CCD581291}"/>
              </a:ext>
            </a:extLst>
          </p:cNvPr>
          <p:cNvSpPr txBox="1">
            <a:spLocks noChangeArrowheads="1"/>
          </p:cNvSpPr>
          <p:nvPr/>
        </p:nvSpPr>
        <p:spPr bwMode="auto">
          <a:xfrm>
            <a:off x="1847851" y="1165225"/>
            <a:ext cx="8569325"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lnSpc>
                <a:spcPct val="150000"/>
              </a:lnSpc>
            </a:pPr>
            <a:r>
              <a:rPr lang="en-US" altLang="en-US" sz="2400">
                <a:latin typeface="Calibri" panose="020F0502020204030204" pitchFamily="34" charset="0"/>
                <a:cs typeface="Arial" panose="020B0604020202020204" pitchFamily="34" charset="0"/>
              </a:rPr>
              <a:t>In these types of problems, relations will be given in the form of codes and symbols. We need to draw the family tree according to given symbols and answer the questions based on those relations.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B8E62-EE18-A0F5-243C-22D331E90466}"/>
              </a:ext>
            </a:extLst>
          </p:cNvPr>
          <p:cNvSpPr>
            <a:spLocks noGrp="1"/>
          </p:cNvSpPr>
          <p:nvPr>
            <p:ph idx="1"/>
          </p:nvPr>
        </p:nvSpPr>
        <p:spPr>
          <a:xfrm>
            <a:off x="1703389" y="188913"/>
            <a:ext cx="8713787" cy="3816350"/>
          </a:xfrm>
        </p:spPr>
        <p:txBody>
          <a:bodyPr rtlCol="0">
            <a:normAutofit/>
          </a:bodyPr>
          <a:lstStyle/>
          <a:p>
            <a:pPr marL="457200" indent="-457200" algn="just">
              <a:buFont typeface="+mj-lt"/>
              <a:buAutoNum type="arabicPeriod"/>
              <a:defRPr/>
            </a:pPr>
            <a:r>
              <a:rPr lang="en-US" sz="2400" dirty="0"/>
              <a:t>‘ P +Q’ means that P is the son of Q, ‘P-Q’ means that P is the wife of Q, ‘P*Q’ means that P is the brother of Q, ‘P/Q’ means that P is the mother of Q and ‘P=Q’ means that P is the sister of Q. then, what does X+Y-Z mean?</a:t>
            </a:r>
          </a:p>
          <a:p>
            <a:pPr marL="0" indent="0">
              <a:buNone/>
              <a:defRPr/>
            </a:pPr>
            <a:endParaRPr lang="en-US" sz="2400" dirty="0"/>
          </a:p>
          <a:p>
            <a:pPr marL="457200" indent="-457200">
              <a:buFont typeface="+mj-lt"/>
              <a:buAutoNum type="alphaUcPeriod"/>
              <a:defRPr/>
            </a:pPr>
            <a:r>
              <a:rPr lang="en-US" sz="2400" dirty="0"/>
              <a:t>Z is the father of X</a:t>
            </a:r>
          </a:p>
          <a:p>
            <a:pPr marL="457200" indent="-457200">
              <a:buFont typeface="+mj-lt"/>
              <a:buAutoNum type="alphaUcPeriod"/>
              <a:defRPr/>
            </a:pPr>
            <a:r>
              <a:rPr lang="en-US" sz="2400" dirty="0"/>
              <a:t>Z is the son of X </a:t>
            </a:r>
          </a:p>
          <a:p>
            <a:pPr marL="457200" indent="-457200">
              <a:buFont typeface="+mj-lt"/>
              <a:buAutoNum type="alphaUcPeriod"/>
              <a:defRPr/>
            </a:pPr>
            <a:r>
              <a:rPr lang="en-US" sz="2400" dirty="0"/>
              <a:t>Z is the uncle of X</a:t>
            </a:r>
          </a:p>
          <a:p>
            <a:pPr marL="457200" indent="-457200">
              <a:buFont typeface="+mj-lt"/>
              <a:buAutoNum type="alphaUcPeriod"/>
              <a:defRPr/>
            </a:pPr>
            <a:r>
              <a:rPr lang="en-US" sz="2400" dirty="0"/>
              <a:t>Z is the brother of X</a:t>
            </a:r>
          </a:p>
          <a:p>
            <a:pPr marL="0" indent="0">
              <a:buNone/>
              <a:defRPr/>
            </a:pPr>
            <a:endParaRPr lang="en-US" sz="2400" dirty="0"/>
          </a:p>
          <a:p>
            <a:pPr marL="0" indent="0">
              <a:buNone/>
              <a:defRPr/>
            </a:pPr>
            <a:endParaRPr 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69985-C56A-0BB6-86F9-27AC52C4ED70}"/>
              </a:ext>
            </a:extLst>
          </p:cNvPr>
          <p:cNvSpPr>
            <a:spLocks noGrp="1"/>
          </p:cNvSpPr>
          <p:nvPr>
            <p:ph idx="1"/>
          </p:nvPr>
        </p:nvSpPr>
        <p:spPr>
          <a:xfrm>
            <a:off x="1774825" y="260350"/>
            <a:ext cx="8713788" cy="3816350"/>
          </a:xfrm>
        </p:spPr>
        <p:txBody>
          <a:bodyPr rtlCol="0">
            <a:normAutofit/>
          </a:bodyPr>
          <a:lstStyle/>
          <a:p>
            <a:pPr marL="457200" indent="-457200" algn="just">
              <a:buFont typeface="+mj-lt"/>
              <a:buAutoNum type="arabicPeriod" startAt="2"/>
              <a:defRPr/>
            </a:pPr>
            <a:r>
              <a:rPr lang="en-US" sz="2400" dirty="0"/>
              <a:t>If ‘A × D’ mean ‘D is the sister of A’, ‘A + D’ means ‘D is the daughter of A’ , ‘A ÷ D’ means ‘A is the wife of D’, and ‘A-D’ means ‘A is brother of D’  then which of the following expression shows ‘J is sister of K’ ?</a:t>
            </a:r>
          </a:p>
          <a:p>
            <a:pPr marL="457200" indent="-457200">
              <a:buFont typeface="+mj-lt"/>
              <a:buAutoNum type="alphaUcPeriod"/>
              <a:defRPr/>
            </a:pPr>
            <a:r>
              <a:rPr lang="en-US" sz="2400" dirty="0"/>
              <a:t>J - K ÷ P + L</a:t>
            </a:r>
          </a:p>
          <a:p>
            <a:pPr marL="457200" indent="-457200">
              <a:buFont typeface="+mj-lt"/>
              <a:buAutoNum type="alphaUcPeriod"/>
              <a:defRPr/>
            </a:pPr>
            <a:r>
              <a:rPr lang="en-US" sz="2400" dirty="0"/>
              <a:t>K + P + M × J</a:t>
            </a:r>
          </a:p>
          <a:p>
            <a:pPr marL="457200" indent="-457200">
              <a:buFont typeface="+mj-lt"/>
              <a:buAutoNum type="alphaUcPeriod"/>
              <a:defRPr/>
            </a:pPr>
            <a:r>
              <a:rPr lang="en-US" sz="2400" dirty="0"/>
              <a:t>J – K ÷ L + P</a:t>
            </a:r>
          </a:p>
          <a:p>
            <a:pPr marL="457200" indent="-457200">
              <a:buFont typeface="+mj-lt"/>
              <a:buAutoNum type="alphaUcPeriod"/>
              <a:defRPr/>
            </a:pPr>
            <a:r>
              <a:rPr lang="en-US" sz="2400" dirty="0"/>
              <a:t>K – J ÷ L + P</a:t>
            </a:r>
          </a:p>
          <a:p>
            <a:pPr marL="0" indent="0">
              <a:buNone/>
              <a:defRPr/>
            </a:pPr>
            <a:endParaRPr 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0E3A1-78AE-7221-57EB-360421150FB5}"/>
              </a:ext>
            </a:extLst>
          </p:cNvPr>
          <p:cNvSpPr>
            <a:spLocks noGrp="1"/>
          </p:cNvSpPr>
          <p:nvPr>
            <p:ph idx="1"/>
          </p:nvPr>
        </p:nvSpPr>
        <p:spPr>
          <a:xfrm>
            <a:off x="1774826" y="188913"/>
            <a:ext cx="8569325" cy="4627562"/>
          </a:xfrm>
        </p:spPr>
        <p:txBody>
          <a:bodyPr rtlCol="0">
            <a:normAutofit fontScale="92500" lnSpcReduction="20000"/>
          </a:bodyPr>
          <a:lstStyle/>
          <a:p>
            <a:pPr marL="0" indent="0">
              <a:buNone/>
              <a:defRPr/>
            </a:pPr>
            <a:r>
              <a:rPr lang="en-US" sz="2200" b="1" dirty="0"/>
              <a:t>Direction for Q3 &amp; Q4: </a:t>
            </a:r>
            <a:r>
              <a:rPr lang="en-US" sz="2200" dirty="0"/>
              <a:t>Study the following information carefully to answer these questions.</a:t>
            </a:r>
          </a:p>
          <a:p>
            <a:pPr marL="0" indent="0">
              <a:buNone/>
              <a:defRPr/>
            </a:pPr>
            <a:r>
              <a:rPr lang="en-US" sz="2200" dirty="0"/>
              <a:t>‘A$B’ means ‘A is mother of B’</a:t>
            </a:r>
          </a:p>
          <a:p>
            <a:pPr marL="0" indent="0">
              <a:buNone/>
              <a:defRPr/>
            </a:pPr>
            <a:r>
              <a:rPr lang="en-US" sz="2200" dirty="0"/>
              <a:t>‘A#B’ means ‘A is the father of B’</a:t>
            </a:r>
          </a:p>
          <a:p>
            <a:pPr marL="0" indent="0">
              <a:buNone/>
              <a:defRPr/>
            </a:pPr>
            <a:r>
              <a:rPr lang="en-US" sz="2200" dirty="0"/>
              <a:t>‘A@B’ means ‘A is the husband of B’</a:t>
            </a:r>
          </a:p>
          <a:p>
            <a:pPr marL="0" indent="0">
              <a:buNone/>
              <a:defRPr/>
            </a:pPr>
            <a:r>
              <a:rPr lang="en-US" sz="2200" dirty="0"/>
              <a:t>‘A%B’ means ‘A is daughter of B’</a:t>
            </a:r>
          </a:p>
          <a:p>
            <a:pPr marL="0" indent="0">
              <a:buNone/>
              <a:defRPr/>
            </a:pPr>
            <a:endParaRPr lang="en-US" sz="2200" dirty="0"/>
          </a:p>
          <a:p>
            <a:pPr marL="457200" indent="-457200">
              <a:buFont typeface="+mj-lt"/>
              <a:buAutoNum type="arabicPeriod" startAt="3"/>
              <a:defRPr/>
            </a:pPr>
            <a:r>
              <a:rPr lang="en-US" sz="2200" dirty="0"/>
              <a:t>P@Q$M#T indicates what relationship of P with T?</a:t>
            </a:r>
          </a:p>
          <a:p>
            <a:pPr marL="0" indent="0">
              <a:buNone/>
              <a:defRPr/>
            </a:pPr>
            <a:endParaRPr lang="en-US" sz="2200" dirty="0"/>
          </a:p>
          <a:p>
            <a:pPr marL="457200" indent="-457200">
              <a:buFont typeface="+mj-lt"/>
              <a:buAutoNum type="alphaUcPeriod"/>
              <a:defRPr/>
            </a:pPr>
            <a:r>
              <a:rPr lang="en-US" sz="2200" dirty="0"/>
              <a:t>Maternal Grandfather</a:t>
            </a:r>
          </a:p>
          <a:p>
            <a:pPr marL="457200" indent="-457200">
              <a:buFont typeface="+mj-lt"/>
              <a:buAutoNum type="alphaUcPeriod"/>
              <a:defRPr/>
            </a:pPr>
            <a:r>
              <a:rPr lang="en-US" sz="2200" dirty="0"/>
              <a:t>Maternal Grandmother</a:t>
            </a:r>
          </a:p>
          <a:p>
            <a:pPr marL="457200" indent="-457200">
              <a:buFont typeface="+mj-lt"/>
              <a:buAutoNum type="alphaUcPeriod"/>
              <a:defRPr/>
            </a:pPr>
            <a:r>
              <a:rPr lang="en-US" sz="2200" dirty="0"/>
              <a:t>Paternal Grandfather</a:t>
            </a:r>
          </a:p>
          <a:p>
            <a:pPr marL="457200" indent="-457200">
              <a:buFont typeface="+mj-lt"/>
              <a:buAutoNum type="alphaUcPeriod"/>
              <a:defRPr/>
            </a:pPr>
            <a:r>
              <a:rPr lang="en-US" sz="2200" dirty="0"/>
              <a:t>None of the above</a:t>
            </a:r>
          </a:p>
          <a:p>
            <a:pPr marL="0" indent="0">
              <a:buNone/>
              <a:defRPr/>
            </a:pPr>
            <a:endParaRPr lang="en-US" sz="2200" dirty="0"/>
          </a:p>
          <a:p>
            <a:pPr marL="0" indent="0">
              <a:buNone/>
              <a:defRPr/>
            </a:pPr>
            <a:endParaRPr lang="en-US" sz="22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0"/>
                                        <p:tgtEl>
                                          <p:spTgt spid="3">
                                            <p:txEl>
                                              <p:pRg st="9" end="9"/>
                                            </p:txEl>
                                          </p:spTgt>
                                        </p:tgtEl>
                                      </p:cBhvr>
                                    </p:animEffect>
                                    <p:anim calcmode="lin" valueType="num">
                                      <p:cBhvr>
                                        <p:cTn id="4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1000"/>
                                        <p:tgtEl>
                                          <p:spTgt spid="3">
                                            <p:txEl>
                                              <p:pRg st="10" end="10"/>
                                            </p:txEl>
                                          </p:spTgt>
                                        </p:tgtEl>
                                      </p:cBhvr>
                                    </p:animEffect>
                                    <p:anim calcmode="lin" valueType="num">
                                      <p:cBhvr>
                                        <p:cTn id="5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72440-BFBB-6FBA-275C-E3C89161B4D3}"/>
              </a:ext>
            </a:extLst>
          </p:cNvPr>
          <p:cNvSpPr>
            <a:spLocks noGrp="1"/>
          </p:cNvSpPr>
          <p:nvPr>
            <p:ph idx="1"/>
          </p:nvPr>
        </p:nvSpPr>
        <p:spPr>
          <a:xfrm>
            <a:off x="1774826" y="188914"/>
            <a:ext cx="8183563" cy="4187825"/>
          </a:xfrm>
        </p:spPr>
        <p:txBody>
          <a:bodyPr rtlCol="0">
            <a:normAutofit lnSpcReduction="10000"/>
          </a:bodyPr>
          <a:lstStyle/>
          <a:p>
            <a:pPr marL="457200" indent="-457200">
              <a:buFont typeface="+mj-lt"/>
              <a:buAutoNum type="arabicPeriod" startAt="9"/>
              <a:defRPr/>
            </a:pPr>
            <a:endParaRPr lang="en-US" sz="2400" dirty="0"/>
          </a:p>
          <a:p>
            <a:pPr marL="457200" indent="-457200">
              <a:buFont typeface="+mj-lt"/>
              <a:buAutoNum type="arabicPeriod" startAt="4"/>
              <a:defRPr/>
            </a:pPr>
            <a:r>
              <a:rPr lang="en-US" sz="2400" dirty="0"/>
              <a:t>Which of the following expressions indicates ‘R is the sister of H’?</a:t>
            </a:r>
          </a:p>
          <a:p>
            <a:pPr marL="0" indent="0">
              <a:buNone/>
              <a:defRPr/>
            </a:pPr>
            <a:endParaRPr lang="en-US" sz="2400" dirty="0"/>
          </a:p>
          <a:p>
            <a:pPr marL="457200" indent="-457200">
              <a:lnSpc>
                <a:spcPct val="150000"/>
              </a:lnSpc>
              <a:buFont typeface="+mj-lt"/>
              <a:buAutoNum type="alphaLcParenR"/>
              <a:defRPr/>
            </a:pPr>
            <a:r>
              <a:rPr lang="en-US" sz="2400" dirty="0"/>
              <a:t>R$D@F#H</a:t>
            </a:r>
          </a:p>
          <a:p>
            <a:pPr marL="457200" indent="-457200">
              <a:lnSpc>
                <a:spcPct val="150000"/>
              </a:lnSpc>
              <a:buFont typeface="+mj-lt"/>
              <a:buAutoNum type="alphaLcParenR"/>
              <a:defRPr/>
            </a:pPr>
            <a:r>
              <a:rPr lang="en-US" sz="2400" dirty="0"/>
              <a:t>H%D@F$R</a:t>
            </a:r>
          </a:p>
          <a:p>
            <a:pPr marL="457200" indent="-457200">
              <a:lnSpc>
                <a:spcPct val="150000"/>
              </a:lnSpc>
              <a:buFont typeface="+mj-lt"/>
              <a:buAutoNum type="alphaLcParenR"/>
              <a:defRPr/>
            </a:pPr>
            <a:r>
              <a:rPr lang="en-US" sz="2400" dirty="0"/>
              <a:t>R%D@F$H</a:t>
            </a:r>
          </a:p>
          <a:p>
            <a:pPr marL="457200" indent="-457200">
              <a:lnSpc>
                <a:spcPct val="150000"/>
              </a:lnSpc>
              <a:buFont typeface="+mj-lt"/>
              <a:buAutoNum type="alphaLcParenR"/>
              <a:defRPr/>
            </a:pPr>
            <a:r>
              <a:rPr lang="en-US" sz="2400" dirty="0"/>
              <a:t>H$D@F#R</a:t>
            </a:r>
          </a:p>
          <a:p>
            <a:pPr marL="0" indent="0">
              <a:buNone/>
              <a:defRPr/>
            </a:pPr>
            <a:endParaRPr lang="en-US" sz="2400" dirty="0"/>
          </a:p>
          <a:p>
            <a:pPr marL="0" indent="0">
              <a:buNone/>
              <a:defRPr/>
            </a:pPr>
            <a:endParaRPr lang="en-US" sz="2400" dirty="0"/>
          </a:p>
          <a:p>
            <a:pPr marL="0" indent="0">
              <a:buNone/>
              <a:defRPr/>
            </a:pPr>
            <a:endParaRPr 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6310C5-0186-7DB8-A85B-5FAD49185C9F}"/>
              </a:ext>
            </a:extLst>
          </p:cNvPr>
          <p:cNvSpPr txBox="1">
            <a:spLocks noChangeArrowheads="1"/>
          </p:cNvSpPr>
          <p:nvPr/>
        </p:nvSpPr>
        <p:spPr bwMode="auto">
          <a:xfrm>
            <a:off x="1703388" y="198439"/>
            <a:ext cx="84963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400" b="1">
                <a:latin typeface="Calibri" panose="020F0502020204030204" pitchFamily="34" charset="0"/>
                <a:cs typeface="Arial" panose="020B0604020202020204" pitchFamily="34" charset="0"/>
              </a:rPr>
              <a:t>Directions (5-6): </a:t>
            </a:r>
          </a:p>
          <a:p>
            <a:pPr eaLnBrk="1" hangingPunct="1"/>
            <a:r>
              <a:rPr lang="en-US" altLang="en-US" sz="2400">
                <a:latin typeface="Calibri" panose="020F0502020204030204" pitchFamily="34" charset="0"/>
                <a:cs typeface="Arial" panose="020B0604020202020204" pitchFamily="34" charset="0"/>
              </a:rPr>
              <a:t>‘A × B’ means ‘A is mother of B’.</a:t>
            </a:r>
          </a:p>
          <a:p>
            <a:pPr eaLnBrk="1" hangingPunct="1"/>
            <a:r>
              <a:rPr lang="en-US" altLang="en-US" sz="2400">
                <a:latin typeface="Calibri" panose="020F0502020204030204" pitchFamily="34" charset="0"/>
                <a:cs typeface="Arial" panose="020B0604020202020204" pitchFamily="34" charset="0"/>
              </a:rPr>
              <a:t>‘A – B’ means ‘A is brother of B’.</a:t>
            </a:r>
          </a:p>
          <a:p>
            <a:pPr eaLnBrk="1" hangingPunct="1"/>
            <a:r>
              <a:rPr lang="en-US" altLang="en-US" sz="2400">
                <a:latin typeface="Calibri" panose="020F0502020204030204" pitchFamily="34" charset="0"/>
                <a:cs typeface="Arial" panose="020B0604020202020204" pitchFamily="34" charset="0"/>
              </a:rPr>
              <a:t>‘A + B’ means ‘A is sister of B’.</a:t>
            </a:r>
          </a:p>
          <a:p>
            <a:pPr eaLnBrk="1" hangingPunct="1"/>
            <a:r>
              <a:rPr lang="en-US" altLang="en-US" sz="2400">
                <a:latin typeface="Calibri" panose="020F0502020204030204" pitchFamily="34" charset="0"/>
                <a:cs typeface="Arial" panose="020B0604020202020204" pitchFamily="34" charset="0"/>
              </a:rPr>
              <a:t>‘A ÷ B’ means ‘A is father of B’.</a:t>
            </a:r>
          </a:p>
        </p:txBody>
      </p:sp>
      <p:sp>
        <p:nvSpPr>
          <p:cNvPr id="5" name="TextBox 4">
            <a:extLst>
              <a:ext uri="{FF2B5EF4-FFF2-40B4-BE49-F238E27FC236}">
                <a16:creationId xmlns:a16="http://schemas.microsoft.com/office/drawing/2014/main" id="{8225FCE9-D969-8EE6-2D27-F233FEF13889}"/>
              </a:ext>
            </a:extLst>
          </p:cNvPr>
          <p:cNvSpPr txBox="1"/>
          <p:nvPr/>
        </p:nvSpPr>
        <p:spPr>
          <a:xfrm>
            <a:off x="1703389" y="2343150"/>
            <a:ext cx="8713787" cy="831850"/>
          </a:xfrm>
          <a:prstGeom prst="rect">
            <a:avLst/>
          </a:prstGeom>
          <a:noFill/>
        </p:spPr>
        <p:txBody>
          <a:bodyPr>
            <a:spAutoFit/>
          </a:bodyPr>
          <a:lstStyle/>
          <a:p>
            <a:pPr>
              <a:buClr>
                <a:schemeClr val="bg2">
                  <a:lumMod val="60000"/>
                  <a:lumOff val="40000"/>
                </a:schemeClr>
              </a:buClr>
              <a:defRPr/>
            </a:pPr>
            <a:r>
              <a:rPr lang="en-US" sz="2400" dirty="0">
                <a:cs typeface="Arial" charset="0"/>
              </a:rPr>
              <a:t>5. If the expression M × N + R ÷ T is true, then which of the following is true?</a:t>
            </a:r>
          </a:p>
        </p:txBody>
      </p:sp>
      <p:sp>
        <p:nvSpPr>
          <p:cNvPr id="6" name="TextBox 5">
            <a:extLst>
              <a:ext uri="{FF2B5EF4-FFF2-40B4-BE49-F238E27FC236}">
                <a16:creationId xmlns:a16="http://schemas.microsoft.com/office/drawing/2014/main" id="{C422C3B7-6D4D-7C72-6DCA-9CEF9EAF597F}"/>
              </a:ext>
            </a:extLst>
          </p:cNvPr>
          <p:cNvSpPr txBox="1"/>
          <p:nvPr/>
        </p:nvSpPr>
        <p:spPr>
          <a:xfrm>
            <a:off x="1884364" y="3378201"/>
            <a:ext cx="8423275" cy="1939925"/>
          </a:xfrm>
          <a:prstGeom prst="rect">
            <a:avLst/>
          </a:prstGeom>
          <a:noFill/>
        </p:spPr>
        <p:txBody>
          <a:bodyPr>
            <a:spAutoFit/>
          </a:bodyPr>
          <a:lstStyle/>
          <a:p>
            <a:pPr>
              <a:buClr>
                <a:schemeClr val="bg2">
                  <a:lumMod val="60000"/>
                  <a:lumOff val="40000"/>
                </a:schemeClr>
              </a:buClr>
              <a:defRPr/>
            </a:pPr>
            <a:r>
              <a:rPr lang="en-US" sz="2400" dirty="0">
                <a:cs typeface="Arial" charset="0"/>
              </a:rPr>
              <a:t>A. M is father of R</a:t>
            </a:r>
          </a:p>
          <a:p>
            <a:pPr>
              <a:buClr>
                <a:schemeClr val="bg2">
                  <a:lumMod val="60000"/>
                  <a:lumOff val="40000"/>
                </a:schemeClr>
              </a:buClr>
              <a:defRPr/>
            </a:pPr>
            <a:r>
              <a:rPr lang="en-US" sz="2400" dirty="0">
                <a:cs typeface="Arial" charset="0"/>
              </a:rPr>
              <a:t>B. N is aunt of T</a:t>
            </a:r>
          </a:p>
          <a:p>
            <a:pPr>
              <a:buClr>
                <a:schemeClr val="bg2">
                  <a:lumMod val="60000"/>
                  <a:lumOff val="40000"/>
                </a:schemeClr>
              </a:buClr>
              <a:defRPr/>
            </a:pPr>
            <a:r>
              <a:rPr lang="en-US" sz="2400" dirty="0">
                <a:cs typeface="Arial" charset="0"/>
              </a:rPr>
              <a:t>C. M is grandfather of T</a:t>
            </a:r>
          </a:p>
          <a:p>
            <a:pPr>
              <a:buClr>
                <a:schemeClr val="bg2">
                  <a:lumMod val="60000"/>
                  <a:lumOff val="40000"/>
                </a:schemeClr>
              </a:buClr>
              <a:defRPr/>
            </a:pPr>
            <a:r>
              <a:rPr lang="en-US" sz="2400" dirty="0">
                <a:cs typeface="Arial" charset="0"/>
              </a:rPr>
              <a:t>D. T is sister of N</a:t>
            </a:r>
          </a:p>
          <a:p>
            <a:pPr>
              <a:defRPr/>
            </a:pPr>
            <a:endParaRPr lang="en-US" sz="2400" dirty="0">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1000"/>
                                        <p:tgtEl>
                                          <p:spTgt spid="6">
                                            <p:txEl>
                                              <p:pRg st="1" end="1"/>
                                            </p:txEl>
                                          </p:spTgt>
                                        </p:tgtEl>
                                      </p:cBhvr>
                                    </p:animEffect>
                                    <p:anim calcmode="lin" valueType="num">
                                      <p:cBhvr>
                                        <p:cTn id="2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1000"/>
                                        <p:tgtEl>
                                          <p:spTgt spid="6">
                                            <p:txEl>
                                              <p:pRg st="2" end="2"/>
                                            </p:txEl>
                                          </p:spTgt>
                                        </p:tgtEl>
                                      </p:cBhvr>
                                    </p:animEffect>
                                    <p:anim calcmode="lin" valueType="num">
                                      <p:cBhvr>
                                        <p:cTn id="3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1000"/>
                                        <p:tgtEl>
                                          <p:spTgt spid="6">
                                            <p:txEl>
                                              <p:pRg st="3" end="3"/>
                                            </p:txEl>
                                          </p:spTgt>
                                        </p:tgtEl>
                                      </p:cBhvr>
                                    </p:animEffect>
                                    <p:anim calcmode="lin" valueType="num">
                                      <p:cBhvr>
                                        <p:cTn id="4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39E2A2-27DB-D79F-D413-378823BAE7CB}"/>
              </a:ext>
            </a:extLst>
          </p:cNvPr>
          <p:cNvSpPr txBox="1"/>
          <p:nvPr/>
        </p:nvSpPr>
        <p:spPr>
          <a:xfrm>
            <a:off x="1774825" y="207963"/>
            <a:ext cx="8064500" cy="461962"/>
          </a:xfrm>
          <a:prstGeom prst="rect">
            <a:avLst/>
          </a:prstGeom>
          <a:noFill/>
        </p:spPr>
        <p:txBody>
          <a:bodyPr>
            <a:spAutoFit/>
          </a:bodyPr>
          <a:lstStyle/>
          <a:p>
            <a:pPr>
              <a:buClr>
                <a:schemeClr val="bg2">
                  <a:lumMod val="60000"/>
                  <a:lumOff val="40000"/>
                </a:schemeClr>
              </a:buClr>
              <a:defRPr/>
            </a:pPr>
            <a:r>
              <a:rPr lang="en-US" sz="2400" dirty="0">
                <a:cs typeface="Arial" charset="0"/>
              </a:rPr>
              <a:t>6. Which of the following means ‘Q’ is brother of ‘T’?</a:t>
            </a:r>
          </a:p>
        </p:txBody>
      </p:sp>
      <p:sp>
        <p:nvSpPr>
          <p:cNvPr id="6" name="TextBox 5">
            <a:extLst>
              <a:ext uri="{FF2B5EF4-FFF2-40B4-BE49-F238E27FC236}">
                <a16:creationId xmlns:a16="http://schemas.microsoft.com/office/drawing/2014/main" id="{363CF79C-DADD-1AE4-04DF-6E703EAA2AB8}"/>
              </a:ext>
            </a:extLst>
          </p:cNvPr>
          <p:cNvSpPr txBox="1"/>
          <p:nvPr/>
        </p:nvSpPr>
        <p:spPr>
          <a:xfrm>
            <a:off x="1774826" y="765175"/>
            <a:ext cx="8424863" cy="2787650"/>
          </a:xfrm>
          <a:prstGeom prst="rect">
            <a:avLst/>
          </a:prstGeom>
          <a:noFill/>
        </p:spPr>
        <p:txBody>
          <a:bodyPr>
            <a:spAutoFit/>
          </a:bodyPr>
          <a:lstStyle/>
          <a:p>
            <a:pPr>
              <a:lnSpc>
                <a:spcPct val="150000"/>
              </a:lnSpc>
              <a:buClr>
                <a:schemeClr val="bg2">
                  <a:lumMod val="60000"/>
                  <a:lumOff val="40000"/>
                </a:schemeClr>
              </a:buClr>
              <a:defRPr/>
            </a:pPr>
            <a:r>
              <a:rPr lang="en-US" sz="2400" dirty="0">
                <a:latin typeface="Arial" charset="0"/>
                <a:cs typeface="Arial" charset="0"/>
              </a:rPr>
              <a:t>A.  Y ÷ Q – T + R </a:t>
            </a:r>
          </a:p>
          <a:p>
            <a:pPr>
              <a:lnSpc>
                <a:spcPct val="150000"/>
              </a:lnSpc>
              <a:buClr>
                <a:schemeClr val="bg2">
                  <a:lumMod val="60000"/>
                  <a:lumOff val="40000"/>
                </a:schemeClr>
              </a:buClr>
              <a:defRPr/>
            </a:pPr>
            <a:r>
              <a:rPr lang="en-US" sz="2400" dirty="0">
                <a:latin typeface="Arial" charset="0"/>
                <a:cs typeface="Arial" charset="0"/>
              </a:rPr>
              <a:t>B.  T ÷ Q – Y- R</a:t>
            </a:r>
            <a:endParaRPr lang="en-US" sz="2400" dirty="0">
              <a:cs typeface="Arial" charset="0"/>
            </a:endParaRPr>
          </a:p>
          <a:p>
            <a:pPr>
              <a:lnSpc>
                <a:spcPct val="150000"/>
              </a:lnSpc>
              <a:buClr>
                <a:schemeClr val="bg2">
                  <a:lumMod val="60000"/>
                  <a:lumOff val="40000"/>
                </a:schemeClr>
              </a:buClr>
              <a:defRPr/>
            </a:pPr>
            <a:r>
              <a:rPr lang="en-US" sz="2400" dirty="0">
                <a:latin typeface="Arial" charset="0"/>
                <a:cs typeface="Arial" charset="0"/>
              </a:rPr>
              <a:t>C.  T × M – R + Q</a:t>
            </a:r>
            <a:endParaRPr lang="en-US" sz="2400" dirty="0">
              <a:cs typeface="Arial" charset="0"/>
            </a:endParaRPr>
          </a:p>
          <a:p>
            <a:pPr>
              <a:lnSpc>
                <a:spcPct val="150000"/>
              </a:lnSpc>
              <a:buClr>
                <a:schemeClr val="bg2">
                  <a:lumMod val="60000"/>
                  <a:lumOff val="40000"/>
                </a:schemeClr>
              </a:buClr>
              <a:defRPr/>
            </a:pPr>
            <a:r>
              <a:rPr lang="en-US" sz="2400" dirty="0">
                <a:latin typeface="Arial" charset="0"/>
                <a:cs typeface="Arial" charset="0"/>
              </a:rPr>
              <a:t>D.  T + M ÷ Y + Q</a:t>
            </a:r>
            <a:endParaRPr lang="en-US" sz="2400" dirty="0">
              <a:cs typeface="Arial" charset="0"/>
            </a:endParaRPr>
          </a:p>
          <a:p>
            <a:pPr>
              <a:lnSpc>
                <a:spcPct val="150000"/>
              </a:lnSpc>
              <a:defRPr/>
            </a:pPr>
            <a:endParaRPr lang="en-US" sz="2400" dirty="0">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D32FAAC-5B3E-4B9D-34D2-3DA4D2E9CBA4}"/>
              </a:ext>
            </a:extLst>
          </p:cNvPr>
          <p:cNvSpPr>
            <a:spLocks noGrp="1" noChangeArrowheads="1"/>
          </p:cNvSpPr>
          <p:nvPr>
            <p:ph type="title"/>
          </p:nvPr>
        </p:nvSpPr>
        <p:spPr>
          <a:xfrm>
            <a:off x="2027238" y="4983163"/>
            <a:ext cx="8183562" cy="1052512"/>
          </a:xfrm>
        </p:spPr>
        <p:txBody>
          <a:bodyPr/>
          <a:lstStyle/>
          <a:p>
            <a:pPr eaLnBrk="1" hangingPunct="1"/>
            <a:r>
              <a:rPr lang="en-US" altLang="en-US"/>
              <a:t> </a:t>
            </a:r>
          </a:p>
        </p:txBody>
      </p:sp>
      <p:pic>
        <p:nvPicPr>
          <p:cNvPr id="7171" name="Picture 2" descr="C:\Users\User\Desktop\Blood relationship\b1.png">
            <a:extLst>
              <a:ext uri="{FF2B5EF4-FFF2-40B4-BE49-F238E27FC236}">
                <a16:creationId xmlns:a16="http://schemas.microsoft.com/office/drawing/2014/main" id="{A3BC7152-4D7B-F2CB-1DC7-358B93523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900114"/>
            <a:ext cx="8713787" cy="569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anim calcmode="lin" valueType="num">
                                      <p:cBhvr>
                                        <p:cTn id="8" dur="1000" fill="hold"/>
                                        <p:tgtEl>
                                          <p:spTgt spid="7171"/>
                                        </p:tgtEl>
                                        <p:attrNameLst>
                                          <p:attrName>ppt_x</p:attrName>
                                        </p:attrNameLst>
                                      </p:cBhvr>
                                      <p:tavLst>
                                        <p:tav tm="0">
                                          <p:val>
                                            <p:strVal val="#ppt_x"/>
                                          </p:val>
                                        </p:tav>
                                        <p:tav tm="100000">
                                          <p:val>
                                            <p:strVal val="#ppt_x"/>
                                          </p:val>
                                        </p:tav>
                                      </p:tavLst>
                                    </p:anim>
                                    <p:anim calcmode="lin" valueType="num">
                                      <p:cBhvr>
                                        <p:cTn id="9"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C:\Users\User\Desktop\Blood relationship\thankyou.png">
            <a:extLst>
              <a:ext uri="{FF2B5EF4-FFF2-40B4-BE49-F238E27FC236}">
                <a16:creationId xmlns:a16="http://schemas.microsoft.com/office/drawing/2014/main" id="{B96DDCD8-2FFA-9045-1174-3AAEFAC54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4" y="687389"/>
            <a:ext cx="882967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6BFADD28-49BE-5376-5BF4-EF684352392B}"/>
              </a:ext>
            </a:extLst>
          </p:cNvPr>
          <p:cNvSpPr>
            <a:spLocks noGrp="1" noChangeArrowheads="1"/>
          </p:cNvSpPr>
          <p:nvPr>
            <p:ph idx="1"/>
          </p:nvPr>
        </p:nvSpPr>
        <p:spPr>
          <a:xfrm>
            <a:off x="1774825" y="188914"/>
            <a:ext cx="8642350" cy="6067425"/>
          </a:xfrm>
        </p:spPr>
        <p:txBody>
          <a:bodyPr/>
          <a:lstStyle/>
          <a:p>
            <a:pPr marL="0" indent="0">
              <a:buNone/>
            </a:pPr>
            <a:r>
              <a:rPr lang="en-US" altLang="en-US" sz="2400" b="1"/>
              <a:t>Great-Uncle/Aunt</a:t>
            </a:r>
            <a:r>
              <a:rPr lang="en-US" altLang="en-US" sz="2400"/>
              <a:t>: A brother/sister to any of one's grandparents.</a:t>
            </a:r>
          </a:p>
          <a:p>
            <a:pPr marL="0" indent="0">
              <a:buNone/>
            </a:pPr>
            <a:r>
              <a:rPr lang="en-US" altLang="en-US" sz="2400" b="1"/>
              <a:t>In-laws</a:t>
            </a:r>
          </a:p>
          <a:p>
            <a:pPr marL="0" indent="0">
              <a:buNone/>
            </a:pPr>
            <a:r>
              <a:rPr lang="en-US" altLang="en-US" sz="2400"/>
              <a:t>In-laws only apply to brother, sister, and parents. </a:t>
            </a:r>
          </a:p>
          <a:p>
            <a:pPr marL="0" indent="0">
              <a:buNone/>
            </a:pPr>
            <a:r>
              <a:rPr lang="en-US" altLang="en-US" sz="2400"/>
              <a:t>e.g. There is no relationship between you and your spouses cousins. My sister-in-law could be:</a:t>
            </a:r>
          </a:p>
          <a:p>
            <a:pPr marL="0" indent="0">
              <a:buNone/>
            </a:pPr>
            <a:r>
              <a:rPr lang="en-US" altLang="en-US" sz="2400"/>
              <a:t>1. the sister of my spouse, or </a:t>
            </a:r>
          </a:p>
          <a:p>
            <a:pPr marL="0" indent="0">
              <a:buNone/>
            </a:pPr>
            <a:r>
              <a:rPr lang="en-US" altLang="en-US" sz="2400"/>
              <a:t>2. the wife of my brother, or</a:t>
            </a:r>
          </a:p>
          <a:p>
            <a:pPr marL="0" indent="0">
              <a:buNone/>
            </a:pPr>
            <a:r>
              <a:rPr lang="en-US" altLang="en-US" sz="2400"/>
              <a:t>3. the wife of my spouse's brother. </a:t>
            </a:r>
          </a:p>
          <a:p>
            <a:pPr marL="0" indent="0">
              <a:buNone/>
            </a:pPr>
            <a:endParaRPr lang="en-US" altLang="en-US" sz="2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wipe(down)">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wipe(down)">
                                      <p:cBhvr>
                                        <p:cTn id="12" dur="500"/>
                                        <p:tgtEl>
                                          <p:spTgt spid="11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animEffect transition="in" filter="wipe(down)">
                                      <p:cBhvr>
                                        <p:cTn id="17" dur="500"/>
                                        <p:tgtEl>
                                          <p:spTgt spid="11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66">
                                            <p:txEl>
                                              <p:pRg st="3" end="3"/>
                                            </p:txEl>
                                          </p:spTgt>
                                        </p:tgtEl>
                                        <p:attrNameLst>
                                          <p:attrName>style.visibility</p:attrName>
                                        </p:attrNameLst>
                                      </p:cBhvr>
                                      <p:to>
                                        <p:strVal val="visible"/>
                                      </p:to>
                                    </p:set>
                                    <p:animEffect transition="in" filter="wipe(down)">
                                      <p:cBhvr>
                                        <p:cTn id="22" dur="500"/>
                                        <p:tgtEl>
                                          <p:spTgt spid="11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266">
                                            <p:txEl>
                                              <p:pRg st="4" end="4"/>
                                            </p:txEl>
                                          </p:spTgt>
                                        </p:tgtEl>
                                        <p:attrNameLst>
                                          <p:attrName>style.visibility</p:attrName>
                                        </p:attrNameLst>
                                      </p:cBhvr>
                                      <p:to>
                                        <p:strVal val="visible"/>
                                      </p:to>
                                    </p:set>
                                    <p:animEffect transition="in" filter="wipe(down)">
                                      <p:cBhvr>
                                        <p:cTn id="27" dur="500"/>
                                        <p:tgtEl>
                                          <p:spTgt spid="11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266">
                                            <p:txEl>
                                              <p:pRg st="5" end="5"/>
                                            </p:txEl>
                                          </p:spTgt>
                                        </p:tgtEl>
                                        <p:attrNameLst>
                                          <p:attrName>style.visibility</p:attrName>
                                        </p:attrNameLst>
                                      </p:cBhvr>
                                      <p:to>
                                        <p:strVal val="visible"/>
                                      </p:to>
                                    </p:set>
                                    <p:animEffect transition="in" filter="wipe(down)">
                                      <p:cBhvr>
                                        <p:cTn id="32" dur="500"/>
                                        <p:tgtEl>
                                          <p:spTgt spid="11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266">
                                            <p:txEl>
                                              <p:pRg st="6" end="6"/>
                                            </p:txEl>
                                          </p:spTgt>
                                        </p:tgtEl>
                                        <p:attrNameLst>
                                          <p:attrName>style.visibility</p:attrName>
                                        </p:attrNameLst>
                                      </p:cBhvr>
                                      <p:to>
                                        <p:strVal val="visible"/>
                                      </p:to>
                                    </p:set>
                                    <p:animEffect transition="in" filter="wipe(down)">
                                      <p:cBhvr>
                                        <p:cTn id="37" dur="500"/>
                                        <p:tgtEl>
                                          <p:spTgt spid="112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0E11B24C-088A-EAB6-9DFB-36FDFF583482}"/>
              </a:ext>
            </a:extLst>
          </p:cNvPr>
          <p:cNvSpPr>
            <a:spLocks noGrp="1"/>
          </p:cNvSpPr>
          <p:nvPr>
            <p:ph idx="1"/>
          </p:nvPr>
        </p:nvSpPr>
        <p:spPr>
          <a:xfrm>
            <a:off x="1703389" y="188914"/>
            <a:ext cx="8785225" cy="3240087"/>
          </a:xfrm>
        </p:spPr>
        <p:txBody>
          <a:bodyPr rtlCol="0">
            <a:normAutofit lnSpcReduction="10000"/>
          </a:bodyPr>
          <a:lstStyle/>
          <a:p>
            <a:pPr marL="0" indent="0">
              <a:buNone/>
              <a:defRPr/>
            </a:pPr>
            <a:r>
              <a:rPr lang="en-US" altLang="en-US" sz="2400" b="1" dirty="0"/>
              <a:t>UNCLE</a:t>
            </a:r>
            <a:r>
              <a:rPr lang="en-US" altLang="en-US" sz="2400" dirty="0"/>
              <a:t>: Uncle in American society this term can refer to a man in four different relative positions: father's brother; mother's brother; father's sister's husband; mother's sister's husband.</a:t>
            </a:r>
          </a:p>
          <a:p>
            <a:pPr marL="0" indent="0">
              <a:buNone/>
              <a:defRPr/>
            </a:pPr>
            <a:endParaRPr lang="en-US" altLang="en-US" sz="2400" dirty="0"/>
          </a:p>
          <a:p>
            <a:pPr marL="0" indent="0">
              <a:buNone/>
              <a:defRPr/>
            </a:pPr>
            <a:r>
              <a:rPr lang="en-US" altLang="en-US" sz="2400" b="1" dirty="0"/>
              <a:t>NEPHEW - NIECE: </a:t>
            </a:r>
            <a:r>
              <a:rPr lang="en-US" altLang="en-US" sz="2400" dirty="0"/>
              <a:t>Nephew or Niece is one who is the child of a sibling (or a half-sibling, or step-sibling, or a child of a spouse's sibling, or your spouse's sibling. Since the term derives from the Latin term, "Nepos" meaning grandson, it is possible an early colonial reference may have this meaning.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down)">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wipe(down)">
                                      <p:cBhvr>
                                        <p:cTn id="12" dur="500"/>
                                        <p:tgtEl>
                                          <p:spTgt spid="122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7EF5B1-C349-934D-725B-4BCCF573BC8C}"/>
              </a:ext>
            </a:extLst>
          </p:cNvPr>
          <p:cNvSpPr txBox="1"/>
          <p:nvPr/>
        </p:nvSpPr>
        <p:spPr>
          <a:xfrm>
            <a:off x="1668464" y="130175"/>
            <a:ext cx="8423275" cy="584200"/>
          </a:xfrm>
          <a:prstGeom prst="rect">
            <a:avLst/>
          </a:prstGeom>
          <a:noFill/>
        </p:spPr>
        <p:txBody>
          <a:bodyPr>
            <a:spAutoFit/>
          </a:bodyPr>
          <a:lstStyle/>
          <a:p>
            <a:pPr>
              <a:defRPr/>
            </a:pPr>
            <a:r>
              <a:rPr lang="en-US" sz="3200" b="1" dirty="0">
                <a:latin typeface="+mj-lt"/>
                <a:cs typeface="Arial" charset="0"/>
              </a:rPr>
              <a:t>Four thumb rule to solve Blood Relation Problems</a:t>
            </a:r>
          </a:p>
        </p:txBody>
      </p:sp>
      <p:sp>
        <p:nvSpPr>
          <p:cNvPr id="2" name="TextBox 1">
            <a:extLst>
              <a:ext uri="{FF2B5EF4-FFF2-40B4-BE49-F238E27FC236}">
                <a16:creationId xmlns:a16="http://schemas.microsoft.com/office/drawing/2014/main" id="{7EFB621F-4E58-B52B-3EAC-54C4B6BCA8F9}"/>
              </a:ext>
            </a:extLst>
          </p:cNvPr>
          <p:cNvSpPr txBox="1">
            <a:spLocks noChangeArrowheads="1"/>
          </p:cNvSpPr>
          <p:nvPr/>
        </p:nvSpPr>
        <p:spPr bwMode="auto">
          <a:xfrm>
            <a:off x="1666876" y="1096963"/>
            <a:ext cx="8316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buFont typeface="Calibri Light" panose="020F0302020204030204" pitchFamily="34" charset="0"/>
              <a:buAutoNum type="arabicPeriod"/>
            </a:pPr>
            <a:r>
              <a:rPr lang="en-US" altLang="en-US" sz="2400">
                <a:latin typeface="Calibri" panose="020F0502020204030204" pitchFamily="34" charset="0"/>
                <a:cs typeface="Arial" panose="020B0604020202020204" pitchFamily="34" charset="0"/>
              </a:rPr>
              <a:t>Male is denoted by + sign and female by - sign in a family tree.</a:t>
            </a:r>
          </a:p>
        </p:txBody>
      </p:sp>
      <p:sp>
        <p:nvSpPr>
          <p:cNvPr id="3" name="TextBox 2">
            <a:extLst>
              <a:ext uri="{FF2B5EF4-FFF2-40B4-BE49-F238E27FC236}">
                <a16:creationId xmlns:a16="http://schemas.microsoft.com/office/drawing/2014/main" id="{06E6316F-8D40-2C90-8B43-BB35FF6CE04C}"/>
              </a:ext>
            </a:extLst>
          </p:cNvPr>
          <p:cNvSpPr txBox="1">
            <a:spLocks noChangeArrowheads="1"/>
          </p:cNvSpPr>
          <p:nvPr/>
        </p:nvSpPr>
        <p:spPr bwMode="auto">
          <a:xfrm>
            <a:off x="1687513" y="2276475"/>
            <a:ext cx="8261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400">
                <a:latin typeface="Calibri" panose="020F0502020204030204" pitchFamily="34" charset="0"/>
                <a:cs typeface="Arial" panose="020B0604020202020204" pitchFamily="34" charset="0"/>
              </a:rPr>
              <a:t>2. Father/mother and Son/daughter are joined by a vertical line to show generation gap between them.</a:t>
            </a:r>
          </a:p>
        </p:txBody>
      </p:sp>
      <p:sp>
        <p:nvSpPr>
          <p:cNvPr id="4" name="TextBox 3">
            <a:extLst>
              <a:ext uri="{FF2B5EF4-FFF2-40B4-BE49-F238E27FC236}">
                <a16:creationId xmlns:a16="http://schemas.microsoft.com/office/drawing/2014/main" id="{656CF979-537E-4D2D-B101-853B9F650D7A}"/>
              </a:ext>
            </a:extLst>
          </p:cNvPr>
          <p:cNvSpPr txBox="1">
            <a:spLocks noChangeArrowheads="1"/>
          </p:cNvSpPr>
          <p:nvPr/>
        </p:nvSpPr>
        <p:spPr bwMode="auto">
          <a:xfrm>
            <a:off x="2855913" y="3749676"/>
            <a:ext cx="407035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a:latin typeface="Arial" panose="020B060402020202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Father/mother</a:t>
            </a:r>
          </a:p>
          <a:p>
            <a:pPr eaLnBrk="1" hangingPunct="1"/>
            <a:endParaRPr lang="en-US" altLang="en-US">
              <a:latin typeface="Arial" panose="020B0604020202020204" pitchFamily="34" charset="0"/>
              <a:cs typeface="Arial" panose="020B0604020202020204" pitchFamily="34" charset="0"/>
            </a:endParaRP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			</a:t>
            </a:r>
          </a:p>
          <a:p>
            <a:pPr eaLnBrk="1" hangingPunct="1"/>
            <a:r>
              <a:rPr lang="en-US" altLang="en-US">
                <a:latin typeface="Arial" panose="020B060402020202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Son/Daughter</a:t>
            </a:r>
          </a:p>
        </p:txBody>
      </p:sp>
      <p:cxnSp>
        <p:nvCxnSpPr>
          <p:cNvPr id="8" name="Straight Connector 7">
            <a:extLst>
              <a:ext uri="{FF2B5EF4-FFF2-40B4-BE49-F238E27FC236}">
                <a16:creationId xmlns:a16="http://schemas.microsoft.com/office/drawing/2014/main" id="{C3FB32A8-DFD0-D366-1E70-59EABDAF6195}"/>
              </a:ext>
            </a:extLst>
          </p:cNvPr>
          <p:cNvCxnSpPr/>
          <p:nvPr/>
        </p:nvCxnSpPr>
        <p:spPr>
          <a:xfrm>
            <a:off x="5087938" y="4076701"/>
            <a:ext cx="0" cy="936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C18162-E122-E404-AA0E-7CBEC9A6934E}"/>
              </a:ext>
            </a:extLst>
          </p:cNvPr>
          <p:cNvSpPr txBox="1">
            <a:spLocks noChangeArrowheads="1"/>
          </p:cNvSpPr>
          <p:nvPr/>
        </p:nvSpPr>
        <p:spPr bwMode="auto">
          <a:xfrm>
            <a:off x="1703388" y="190500"/>
            <a:ext cx="86407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r>
              <a:rPr lang="en-US" altLang="en-US" sz="2400">
                <a:latin typeface="Calibri" panose="020F0502020204030204" pitchFamily="34" charset="0"/>
                <a:cs typeface="Arial" panose="020B0604020202020204" pitchFamily="34" charset="0"/>
              </a:rPr>
              <a:t>3. Siblings(Brother sister) are joined by a horizontal line because there is no generation gap between them.</a:t>
            </a:r>
          </a:p>
        </p:txBody>
      </p:sp>
      <p:sp>
        <p:nvSpPr>
          <p:cNvPr id="2" name="TextBox 1">
            <a:extLst>
              <a:ext uri="{FF2B5EF4-FFF2-40B4-BE49-F238E27FC236}">
                <a16:creationId xmlns:a16="http://schemas.microsoft.com/office/drawing/2014/main" id="{4572462C-4664-3CCD-D968-F8572D448A56}"/>
              </a:ext>
            </a:extLst>
          </p:cNvPr>
          <p:cNvSpPr txBox="1">
            <a:spLocks noChangeArrowheads="1"/>
          </p:cNvSpPr>
          <p:nvPr/>
        </p:nvSpPr>
        <p:spPr bwMode="auto">
          <a:xfrm>
            <a:off x="2387600" y="1455738"/>
            <a:ext cx="705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US" altLang="en-US" sz="2400">
                <a:latin typeface="Calibri" panose="020F0502020204030204" pitchFamily="34" charset="0"/>
                <a:cs typeface="Arial" panose="020B0604020202020204" pitchFamily="34" charset="0"/>
              </a:rPr>
              <a:t>Brother  			         Sister</a:t>
            </a:r>
          </a:p>
        </p:txBody>
      </p:sp>
      <p:sp>
        <p:nvSpPr>
          <p:cNvPr id="9" name="TextBox 8">
            <a:extLst>
              <a:ext uri="{FF2B5EF4-FFF2-40B4-BE49-F238E27FC236}">
                <a16:creationId xmlns:a16="http://schemas.microsoft.com/office/drawing/2014/main" id="{BF6A1A13-DF81-3AE8-5BE9-0D3145E6431F}"/>
              </a:ext>
            </a:extLst>
          </p:cNvPr>
          <p:cNvSpPr txBox="1">
            <a:spLocks noChangeArrowheads="1"/>
          </p:cNvSpPr>
          <p:nvPr/>
        </p:nvSpPr>
        <p:spPr bwMode="auto">
          <a:xfrm>
            <a:off x="1811338" y="2300288"/>
            <a:ext cx="85328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a:latin typeface="Calibri" panose="020F0502020204030204" pitchFamily="34" charset="0"/>
                <a:cs typeface="Arial" panose="020B0604020202020204" pitchFamily="34" charset="0"/>
              </a:rPr>
              <a:t>Note: We never joined cousins by any line in a family tree as they are siblings from different parents.</a:t>
            </a:r>
          </a:p>
        </p:txBody>
      </p:sp>
      <p:sp>
        <p:nvSpPr>
          <p:cNvPr id="10" name="TextBox 9">
            <a:extLst>
              <a:ext uri="{FF2B5EF4-FFF2-40B4-BE49-F238E27FC236}">
                <a16:creationId xmlns:a16="http://schemas.microsoft.com/office/drawing/2014/main" id="{443E75CB-2AF0-71E6-74E8-B2833D38F100}"/>
              </a:ext>
            </a:extLst>
          </p:cNvPr>
          <p:cNvSpPr txBox="1">
            <a:spLocks noChangeArrowheads="1"/>
          </p:cNvSpPr>
          <p:nvPr/>
        </p:nvSpPr>
        <p:spPr bwMode="auto">
          <a:xfrm>
            <a:off x="1768476" y="3467100"/>
            <a:ext cx="83597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400">
                <a:latin typeface="Calibri" panose="020F0502020204030204" pitchFamily="34" charset="0"/>
                <a:cs typeface="Arial" panose="020B0604020202020204" pitchFamily="34" charset="0"/>
              </a:rPr>
              <a:t>4. Married couples are always written adjacent to each other but joined by a couple sign.</a:t>
            </a:r>
          </a:p>
        </p:txBody>
      </p:sp>
      <p:sp>
        <p:nvSpPr>
          <p:cNvPr id="11" name="TextBox 10">
            <a:extLst>
              <a:ext uri="{FF2B5EF4-FFF2-40B4-BE49-F238E27FC236}">
                <a16:creationId xmlns:a16="http://schemas.microsoft.com/office/drawing/2014/main" id="{92D95539-3335-B75A-D720-7772E6C039E2}"/>
              </a:ext>
            </a:extLst>
          </p:cNvPr>
          <p:cNvSpPr txBox="1">
            <a:spLocks noChangeArrowheads="1"/>
          </p:cNvSpPr>
          <p:nvPr/>
        </p:nvSpPr>
        <p:spPr bwMode="auto">
          <a:xfrm>
            <a:off x="4238626" y="4710113"/>
            <a:ext cx="3419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US" altLang="en-US" sz="2400" b="1">
                <a:latin typeface="Calibri" panose="020F0502020204030204" pitchFamily="34" charset="0"/>
                <a:cs typeface="Arial" panose="020B0604020202020204" pitchFamily="34" charset="0"/>
              </a:rPr>
              <a:t>Husband    	    Wife </a:t>
            </a:r>
          </a:p>
        </p:txBody>
      </p:sp>
      <p:cxnSp>
        <p:nvCxnSpPr>
          <p:cNvPr id="5" name="Straight Connector 4">
            <a:extLst>
              <a:ext uri="{FF2B5EF4-FFF2-40B4-BE49-F238E27FC236}">
                <a16:creationId xmlns:a16="http://schemas.microsoft.com/office/drawing/2014/main" id="{F1AF865D-6D2E-A124-DAA0-43A3CF18139B}"/>
              </a:ext>
            </a:extLst>
          </p:cNvPr>
          <p:cNvCxnSpPr/>
          <p:nvPr/>
        </p:nvCxnSpPr>
        <p:spPr>
          <a:xfrm>
            <a:off x="5159375" y="1685925"/>
            <a:ext cx="18732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3A713232-C2E5-A0F9-2348-37642CE2D22F}"/>
              </a:ext>
            </a:extLst>
          </p:cNvPr>
          <p:cNvSpPr/>
          <p:nvPr/>
        </p:nvSpPr>
        <p:spPr>
          <a:xfrm>
            <a:off x="5735639" y="4797426"/>
            <a:ext cx="865187" cy="3603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I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401E1A-37B5-ED69-1518-C6FDFE461F93}"/>
              </a:ext>
            </a:extLst>
          </p:cNvPr>
          <p:cNvSpPr txBox="1">
            <a:spLocks noChangeArrowheads="1"/>
          </p:cNvSpPr>
          <p:nvPr/>
        </p:nvSpPr>
        <p:spPr bwMode="auto">
          <a:xfrm>
            <a:off x="1703388" y="333375"/>
            <a:ext cx="864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buFont typeface="Wingdings" panose="05000000000000000000" pitchFamily="2" charset="2"/>
              <a:buChar char="Ø"/>
            </a:pPr>
            <a:r>
              <a:rPr lang="en-US" altLang="en-US" sz="2400">
                <a:latin typeface="Calibri" panose="020F0502020204030204" pitchFamily="34" charset="0"/>
                <a:cs typeface="Arial" panose="020B0604020202020204" pitchFamily="34" charset="0"/>
              </a:rPr>
              <a:t>Only use the details provided in the question to form the tree. </a:t>
            </a:r>
            <a:r>
              <a:rPr lang="en-US" altLang="en-US" sz="2400" b="1">
                <a:latin typeface="Calibri" panose="020F0502020204030204" pitchFamily="34" charset="0"/>
                <a:cs typeface="Arial" panose="020B0604020202020204" pitchFamily="34" charset="0"/>
              </a:rPr>
              <a:t>DO NOT </a:t>
            </a:r>
            <a:r>
              <a:rPr lang="en-US" altLang="en-US" sz="2400">
                <a:latin typeface="Calibri" panose="020F0502020204030204" pitchFamily="34" charset="0"/>
                <a:cs typeface="Arial" panose="020B0604020202020204" pitchFamily="34" charset="0"/>
              </a:rPr>
              <a:t>assume values on your own-Unless specifically provided or logically concluded.</a:t>
            </a:r>
          </a:p>
        </p:txBody>
      </p:sp>
      <p:sp>
        <p:nvSpPr>
          <p:cNvPr id="5" name="TextBox 4">
            <a:extLst>
              <a:ext uri="{FF2B5EF4-FFF2-40B4-BE49-F238E27FC236}">
                <a16:creationId xmlns:a16="http://schemas.microsoft.com/office/drawing/2014/main" id="{36BBDC16-7FFA-BE12-C119-218642AF9ABD}"/>
              </a:ext>
            </a:extLst>
          </p:cNvPr>
          <p:cNvSpPr txBox="1">
            <a:spLocks noChangeArrowheads="1"/>
          </p:cNvSpPr>
          <p:nvPr/>
        </p:nvSpPr>
        <p:spPr bwMode="auto">
          <a:xfrm>
            <a:off x="1774826" y="2133601"/>
            <a:ext cx="8569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buFont typeface="Wingdings" panose="05000000000000000000" pitchFamily="2" charset="2"/>
              <a:buChar char="Ø"/>
            </a:pPr>
            <a:r>
              <a:rPr lang="en-US" altLang="en-US" sz="2400">
                <a:latin typeface="Calibri" panose="020F0502020204030204" pitchFamily="34" charset="0"/>
                <a:cs typeface="Arial" panose="020B0604020202020204" pitchFamily="34" charset="0"/>
              </a:rPr>
              <a:t>Relations on the mother's side is called 'Maternal' while on Father's side is called 'Paternal'.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4C8765-D308-7D8C-A9D2-2C893F754644}"/>
              </a:ext>
            </a:extLst>
          </p:cNvPr>
          <p:cNvSpPr txBox="1">
            <a:spLocks noChangeArrowheads="1"/>
          </p:cNvSpPr>
          <p:nvPr/>
        </p:nvSpPr>
        <p:spPr bwMode="auto">
          <a:xfrm>
            <a:off x="1774825" y="260350"/>
            <a:ext cx="84978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400">
                <a:latin typeface="Calibri" panose="020F0502020204030204" pitchFamily="34" charset="0"/>
                <a:cs typeface="Arial" panose="020B0604020202020204" pitchFamily="34" charset="0"/>
              </a:rPr>
              <a:t>In every competitive exam and placement exam, Blood relation can be asked in the following three forms:</a:t>
            </a:r>
          </a:p>
        </p:txBody>
      </p:sp>
      <p:sp>
        <p:nvSpPr>
          <p:cNvPr id="7" name="TextBox 6">
            <a:extLst>
              <a:ext uri="{FF2B5EF4-FFF2-40B4-BE49-F238E27FC236}">
                <a16:creationId xmlns:a16="http://schemas.microsoft.com/office/drawing/2014/main" id="{F3E7C687-CC0A-CBF3-5C82-E3721E463244}"/>
              </a:ext>
            </a:extLst>
          </p:cNvPr>
          <p:cNvSpPr txBox="1">
            <a:spLocks noChangeArrowheads="1"/>
          </p:cNvSpPr>
          <p:nvPr/>
        </p:nvSpPr>
        <p:spPr bwMode="auto">
          <a:xfrm>
            <a:off x="1882775" y="1490664"/>
            <a:ext cx="8280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400" b="1">
                <a:latin typeface="Calibri" panose="020F0502020204030204" pitchFamily="34" charset="0"/>
                <a:cs typeface="Arial" panose="020B0604020202020204" pitchFamily="34" charset="0"/>
              </a:rPr>
              <a:t>Type 1 :</a:t>
            </a:r>
            <a:r>
              <a:rPr lang="en-US" altLang="en-US" sz="2400">
                <a:latin typeface="Calibri" panose="020F0502020204030204" pitchFamily="34" charset="0"/>
                <a:cs typeface="Arial" panose="020B0604020202020204" pitchFamily="34" charset="0"/>
              </a:rPr>
              <a:t> Indicating type or Deciphering jumbled up description</a:t>
            </a:r>
          </a:p>
          <a:p>
            <a:pPr eaLnBrk="1" hangingPunct="1"/>
            <a:endParaRPr lang="en-US" altLang="en-US" sz="2400">
              <a:latin typeface="Calibri" panose="020F0502020204030204" pitchFamily="34" charset="0"/>
              <a:cs typeface="Arial" panose="020B0604020202020204" pitchFamily="34" charset="0"/>
            </a:endParaRPr>
          </a:p>
          <a:p>
            <a:pPr eaLnBrk="1" hangingPunct="1"/>
            <a:r>
              <a:rPr lang="en-US" altLang="en-US" sz="2400" b="1">
                <a:latin typeface="Calibri" panose="020F0502020204030204" pitchFamily="34" charset="0"/>
                <a:cs typeface="Arial" panose="020B0604020202020204" pitchFamily="34" charset="0"/>
              </a:rPr>
              <a:t>Type 2 :</a:t>
            </a:r>
            <a:r>
              <a:rPr lang="en-US" altLang="en-US" sz="2400">
                <a:latin typeface="Calibri" panose="020F0502020204030204" pitchFamily="34" charset="0"/>
                <a:cs typeface="Arial" panose="020B0604020202020204" pitchFamily="34" charset="0"/>
              </a:rPr>
              <a:t> Relation puzzle ( A set of statements)</a:t>
            </a:r>
          </a:p>
          <a:p>
            <a:pPr eaLnBrk="1" hangingPunct="1"/>
            <a:endParaRPr lang="en-US" altLang="en-US" sz="2400">
              <a:latin typeface="Calibri" panose="020F0502020204030204" pitchFamily="34" charset="0"/>
              <a:cs typeface="Arial" panose="020B0604020202020204" pitchFamily="34" charset="0"/>
            </a:endParaRPr>
          </a:p>
          <a:p>
            <a:pPr eaLnBrk="1" hangingPunct="1"/>
            <a:r>
              <a:rPr lang="en-US" altLang="en-US" sz="2400" b="1">
                <a:latin typeface="Calibri" panose="020F0502020204030204" pitchFamily="34" charset="0"/>
                <a:cs typeface="Arial" panose="020B0604020202020204" pitchFamily="34" charset="0"/>
              </a:rPr>
              <a:t>Type 3 :</a:t>
            </a:r>
            <a:r>
              <a:rPr lang="en-US" altLang="en-US" sz="2400">
                <a:latin typeface="Calibri" panose="020F0502020204030204" pitchFamily="34" charset="0"/>
                <a:cs typeface="Arial" panose="020B0604020202020204" pitchFamily="34" charset="0"/>
              </a:rPr>
              <a:t> Coded blood relation ( In the form of Symbols)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1591</Words>
  <Application>Microsoft Office PowerPoint</Application>
  <PresentationFormat>Widescreen</PresentationFormat>
  <Paragraphs>164</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Lucida Sans</vt:lpstr>
      <vt:lpstr>Verdana</vt:lpstr>
      <vt:lpstr>Wingdings</vt:lpstr>
      <vt:lpstr>Office Theme</vt:lpstr>
      <vt:lpstr>Blood Relation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Relationship</dc:title>
  <dc:creator>Ashish Antil</dc:creator>
  <cp:lastModifiedBy>Ashish Antil</cp:lastModifiedBy>
  <cp:revision>2</cp:revision>
  <dcterms:created xsi:type="dcterms:W3CDTF">2022-08-03T08:10:05Z</dcterms:created>
  <dcterms:modified xsi:type="dcterms:W3CDTF">2022-08-03T08:15:25Z</dcterms:modified>
</cp:coreProperties>
</file>