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76" r:id="rId2"/>
    <p:sldId id="292" r:id="rId3"/>
    <p:sldId id="278" r:id="rId4"/>
    <p:sldId id="279" r:id="rId5"/>
    <p:sldId id="280" r:id="rId6"/>
    <p:sldId id="281" r:id="rId7"/>
    <p:sldId id="282" r:id="rId8"/>
    <p:sldId id="283" r:id="rId9"/>
    <p:sldId id="284" r:id="rId10"/>
    <p:sldId id="285" r:id="rId11"/>
    <p:sldId id="293" r:id="rId12"/>
    <p:sldId id="294" r:id="rId13"/>
    <p:sldId id="295" r:id="rId14"/>
    <p:sldId id="296" r:id="rId15"/>
    <p:sldId id="297" r:id="rId16"/>
    <p:sldId id="29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9" d="100"/>
          <a:sy n="79" d="100"/>
        </p:scale>
        <p:origin x="1570"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936813-DDFB-4BC1-A6BA-72FE7D9C9CDB}" type="datetimeFigureOut">
              <a:rPr lang="en-IN" smtClean="0"/>
              <a:t>22-01-2024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F7CFE2-7C03-4D4A-B6D5-69A25678A497}" type="slidenum">
              <a:rPr lang="en-IN" smtClean="0"/>
              <a:t>‹#›</a:t>
            </a:fld>
            <a:endParaRPr lang="en-IN"/>
          </a:p>
        </p:txBody>
      </p:sp>
    </p:spTree>
    <p:extLst>
      <p:ext uri="{BB962C8B-B14F-4D97-AF65-F5344CB8AC3E}">
        <p14:creationId xmlns:p14="http://schemas.microsoft.com/office/powerpoint/2010/main" val="336657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54D74875-FFDB-46A6-B54C-833D27C586D2}" type="slidenum">
              <a:rPr lang="en-IN" altLang="en-US">
                <a:latin typeface="Calibri" pitchFamily="32" charset="0"/>
              </a:rPr>
              <a:pPr/>
              <a:t>1</a:t>
            </a:fld>
            <a:endParaRPr lang="en-IN" altLang="en-US">
              <a:latin typeface="Calibri" pitchFamily="32" charset="0"/>
            </a:endParaRPr>
          </a:p>
        </p:txBody>
      </p:sp>
      <p:sp>
        <p:nvSpPr>
          <p:cNvPr id="1331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10</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11</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12</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13</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14</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15</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7EB5E4A0-B86E-45E4-92FF-F1C2D979DDE6}" type="slidenum">
              <a:rPr lang="en-IN" altLang="en-US">
                <a:latin typeface="Calibri" pitchFamily="32" charset="0"/>
              </a:rPr>
              <a:pPr/>
              <a:t>16</a:t>
            </a:fld>
            <a:endParaRPr lang="en-IN" altLang="en-US">
              <a:latin typeface="Calibri" pitchFamily="32" charset="0"/>
            </a:endParaRPr>
          </a:p>
        </p:txBody>
      </p:sp>
      <p:sp>
        <p:nvSpPr>
          <p:cNvPr id="378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9A923778-2E09-4231-A87B-18EF33DB8B3E}" type="slidenum">
              <a:rPr lang="en-IN" altLang="en-US">
                <a:latin typeface="Calibri" pitchFamily="32" charset="0"/>
              </a:rPr>
              <a:pPr/>
              <a:t>2</a:t>
            </a:fld>
            <a:endParaRPr lang="en-IN" altLang="en-US">
              <a:latin typeface="Calibri" pitchFamily="32" charset="0"/>
            </a:endParaRPr>
          </a:p>
        </p:txBody>
      </p:sp>
      <p:sp>
        <p:nvSpPr>
          <p:cNvPr id="1536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1412774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160F8B6D-BB6C-4C26-966D-F78DA36CDA3D}" type="slidenum">
              <a:rPr lang="en-IN" altLang="en-US">
                <a:latin typeface="Calibri" pitchFamily="32" charset="0"/>
              </a:rPr>
              <a:pPr/>
              <a:t>3</a:t>
            </a:fld>
            <a:endParaRPr lang="en-IN" altLang="en-US">
              <a:latin typeface="Calibri" pitchFamily="32" charset="0"/>
            </a:endParaRPr>
          </a:p>
        </p:txBody>
      </p:sp>
      <p:sp>
        <p:nvSpPr>
          <p:cNvPr id="1741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AFFD434A-289D-4693-96AA-BF1EE5B6CB78}" type="slidenum">
              <a:rPr lang="en-IN" altLang="en-US">
                <a:latin typeface="Calibri" pitchFamily="32" charset="0"/>
              </a:rPr>
              <a:pPr/>
              <a:t>4</a:t>
            </a:fld>
            <a:endParaRPr lang="en-IN" altLang="en-US">
              <a:latin typeface="Calibri" pitchFamily="32" charset="0"/>
            </a:endParaRPr>
          </a:p>
        </p:txBody>
      </p:sp>
      <p:sp>
        <p:nvSpPr>
          <p:cNvPr id="1945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2155342E-F3BC-4F12-9901-4465B0BE7A49}" type="slidenum">
              <a:rPr lang="en-IN" altLang="en-US">
                <a:latin typeface="Calibri" pitchFamily="32" charset="0"/>
              </a:rPr>
              <a:pPr/>
              <a:t>5</a:t>
            </a:fld>
            <a:endParaRPr lang="en-IN" altLang="en-US">
              <a:latin typeface="Calibri" pitchFamily="32" charset="0"/>
            </a:endParaRPr>
          </a:p>
        </p:txBody>
      </p:sp>
      <p:sp>
        <p:nvSpPr>
          <p:cNvPr id="2150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5C59BFE7-9E71-446A-A874-0E5E8D2B8A91}" type="slidenum">
              <a:rPr lang="en-IN" altLang="en-US">
                <a:latin typeface="Calibri" pitchFamily="32" charset="0"/>
              </a:rPr>
              <a:pPr/>
              <a:t>6</a:t>
            </a:fld>
            <a:endParaRPr lang="en-IN" altLang="en-US">
              <a:latin typeface="Calibri" pitchFamily="32" charset="0"/>
            </a:endParaRPr>
          </a:p>
        </p:txBody>
      </p:sp>
      <p:sp>
        <p:nvSpPr>
          <p:cNvPr id="2355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75624903-4C3F-4E69-A041-338314DCC968}" type="slidenum">
              <a:rPr lang="en-IN" altLang="en-US">
                <a:latin typeface="Calibri" pitchFamily="32" charset="0"/>
              </a:rPr>
              <a:pPr/>
              <a:t>7</a:t>
            </a:fld>
            <a:endParaRPr lang="en-IN" altLang="en-US">
              <a:latin typeface="Calibri" pitchFamily="32" charset="0"/>
            </a:endParaRPr>
          </a:p>
        </p:txBody>
      </p:sp>
      <p:sp>
        <p:nvSpPr>
          <p:cNvPr id="2560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C8A9068B-7AF1-458F-A31A-0175A2683DCD}" type="slidenum">
              <a:rPr lang="en-IN" altLang="en-US">
                <a:latin typeface="Calibri" pitchFamily="32" charset="0"/>
              </a:rPr>
              <a:pPr/>
              <a:t>8</a:t>
            </a:fld>
            <a:endParaRPr lang="en-IN" altLang="en-US">
              <a:latin typeface="Calibri" pitchFamily="32" charset="0"/>
            </a:endParaRPr>
          </a:p>
        </p:txBody>
      </p:sp>
      <p:sp>
        <p:nvSpPr>
          <p:cNvPr id="2765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90CDD453-6B9F-4381-9F81-666849534983}" type="slidenum">
              <a:rPr lang="en-IN" altLang="en-US">
                <a:latin typeface="Calibri" pitchFamily="32" charset="0"/>
              </a:rPr>
              <a:pPr/>
              <a:t>9</a:t>
            </a:fld>
            <a:endParaRPr lang="en-IN" altLang="en-US">
              <a:latin typeface="Calibri" pitchFamily="32" charset="0"/>
            </a:endParaRPr>
          </a:p>
        </p:txBody>
      </p:sp>
      <p:sp>
        <p:nvSpPr>
          <p:cNvPr id="296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39459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17315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18359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79448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C39394-7CD2-47B2-9792-B8E2B8E2D20A}"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025036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4C39394-7CD2-47B2-9792-B8E2B8E2D20A}" type="datetimeFigureOut">
              <a:rPr lang="en-IN" smtClean="0"/>
              <a:t>22-01-2024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34013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4C39394-7CD2-47B2-9792-B8E2B8E2D20A}" type="datetimeFigureOut">
              <a:rPr lang="en-IN" smtClean="0"/>
              <a:t>22-01-2024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33295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4C39394-7CD2-47B2-9792-B8E2B8E2D20A}" type="datetimeFigureOut">
              <a:rPr lang="en-IN" smtClean="0"/>
              <a:t>22-01-2024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28130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9394-7CD2-47B2-9792-B8E2B8E2D20A}" type="datetimeFigureOut">
              <a:rPr lang="en-IN" smtClean="0"/>
              <a:t>22-01-2024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74260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22-01-2024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49172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22-01-2024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12862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39394-7CD2-47B2-9792-B8E2B8E2D20A}" type="datetimeFigureOut">
              <a:rPr lang="en-IN" smtClean="0"/>
              <a:t>22-01-2024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EB88E-4040-4B41-BBD0-F31C7B68EC80}" type="slidenum">
              <a:rPr lang="en-IN" smtClean="0"/>
              <a:t>‹#›</a:t>
            </a:fld>
            <a:endParaRPr lang="en-IN"/>
          </a:p>
        </p:txBody>
      </p:sp>
    </p:spTree>
    <p:extLst>
      <p:ext uri="{BB962C8B-B14F-4D97-AF65-F5344CB8AC3E}">
        <p14:creationId xmlns:p14="http://schemas.microsoft.com/office/powerpoint/2010/main" val="6963204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3.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4.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5.xml"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6.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593725" y="1855788"/>
            <a:ext cx="7956550" cy="12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Clr>
                <a:srgbClr val="000000"/>
              </a:buClr>
              <a:buSzPct val="100000"/>
              <a:buFont typeface="Times New Roman" pitchFamily="16" charset="0"/>
              <a:buNone/>
            </a:pPr>
            <a:r>
              <a:rPr lang="en-US" altLang="en-US" sz="5400" dirty="0">
                <a:solidFill>
                  <a:schemeClr val="tx1"/>
                </a:solidFill>
                <a:latin typeface="Berlin Sans FB Demi" pitchFamily="32" charset="0"/>
              </a:rPr>
              <a:t>CSE357:</a:t>
            </a:r>
          </a:p>
          <a:p>
            <a:pPr marL="0" marR="0" algn="ctr">
              <a:lnSpc>
                <a:spcPct val="107000"/>
              </a:lnSpc>
              <a:spcBef>
                <a:spcPts val="0"/>
              </a:spcBef>
              <a:spcAft>
                <a:spcPts val="800"/>
              </a:spcAft>
            </a:pPr>
            <a:r>
              <a:rPr lang="en-IN" sz="5700" b="1" dirty="0">
                <a:solidFill>
                  <a:srgbClr val="000000"/>
                </a:solidFill>
                <a:effectLst/>
                <a:latin typeface="Berlin Sans FB" panose="020E0602020502020306" pitchFamily="34" charset="0"/>
                <a:ea typeface="Calibri" panose="020F0502020204030204" pitchFamily="34" charset="0"/>
                <a:cs typeface="Times New Roman" panose="02020603050405020304" pitchFamily="18" charset="0"/>
              </a:rPr>
              <a:t>COMBINATORIAL STUDIES</a:t>
            </a:r>
            <a:endParaRPr lang="en-US" sz="5700" dirty="0">
              <a:effectLst/>
              <a:latin typeface="Berlin Sans FB" panose="020E0602020502020306" pitchFamily="34" charset="0"/>
              <a:ea typeface="Calibri" panose="020F0502020204030204" pitchFamily="34" charset="0"/>
              <a:cs typeface="Times New Roman" panose="02020603050405020304" pitchFamily="18" charset="0"/>
            </a:endParaRPr>
          </a:p>
        </p:txBody>
      </p:sp>
      <p:pic>
        <p:nvPicPr>
          <p:cNvPr id="12291" name="Object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2" name="Line 3"/>
          <p:cNvSpPr>
            <a:spLocks noChangeShapeType="1"/>
          </p:cNvSpPr>
          <p:nvPr/>
        </p:nvSpPr>
        <p:spPr bwMode="auto">
          <a:xfrm>
            <a:off x="1042988" y="3789363"/>
            <a:ext cx="7058025"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
        <p:nvSpPr>
          <p:cNvPr id="12293" name="Text Box 4"/>
          <p:cNvSpPr txBox="1">
            <a:spLocks noChangeArrowheads="1"/>
          </p:cNvSpPr>
          <p:nvPr/>
        </p:nvSpPr>
        <p:spPr bwMode="auto">
          <a:xfrm>
            <a:off x="3768725" y="3917950"/>
            <a:ext cx="18764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2400" dirty="0">
                <a:solidFill>
                  <a:srgbClr val="376092"/>
                </a:solidFill>
                <a:latin typeface="Arial Rounded MT Bold" pitchFamily="32" charset="0"/>
                <a:cs typeface="Arial" charset="0"/>
              </a:rPr>
              <a:t>Lecture #0</a:t>
            </a:r>
          </a:p>
        </p:txBody>
      </p:sp>
      <p:sp>
        <p:nvSpPr>
          <p:cNvPr id="12294" name="Text Box 5"/>
          <p:cNvSpPr txBox="1">
            <a:spLocks noChangeArrowheads="1"/>
          </p:cNvSpPr>
          <p:nvPr/>
        </p:nvSpPr>
        <p:spPr bwMode="auto">
          <a:xfrm>
            <a:off x="1371600" y="4379913"/>
            <a:ext cx="64008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spcBef>
                <a:spcPts val="800"/>
              </a:spcBef>
              <a:buSzPct val="100000"/>
            </a:pPr>
            <a:r>
              <a:rPr lang="en-US" altLang="en-US">
                <a:solidFill>
                  <a:srgbClr val="898989"/>
                </a:solidFill>
              </a:rPr>
              <a:t>The kick start session</a:t>
            </a:r>
          </a:p>
        </p:txBody>
      </p:sp>
    </p:spTree>
    <p:extLst>
      <p:ext uri="{BB962C8B-B14F-4D97-AF65-F5344CB8AC3E}">
        <p14:creationId xmlns:p14="http://schemas.microsoft.com/office/powerpoint/2010/main" val="266138130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351762" y="1268413"/>
            <a:ext cx="8686800" cy="53616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200" b="1" dirty="0">
                <a:latin typeface="Times New Roman" panose="02020603050405020304" pitchFamily="18" charset="0"/>
                <a:cs typeface="Times New Roman" panose="02020603050405020304" pitchFamily="18" charset="0"/>
              </a:rPr>
              <a:t>Unit I :</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Operating System Basics</a:t>
            </a: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Foundations of Operating Systems, Types of Operating Systems, Memory Management and Job Scheduling</a:t>
            </a: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Memory Management in Operating Systems, Job Scheduling and Process Loading, Processor Scheduling Algorithms, Process Synchronization and Interprocess Communication </a:t>
            </a: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Resource Management, Protection mechanisms</a:t>
            </a:r>
          </a:p>
          <a:p>
            <a:pPr algn="just"/>
            <a:endParaRPr lang="en-IN" altLang="en-US" sz="2200" dirty="0">
              <a:latin typeface="Times New Roman" panose="02020603050405020304" pitchFamily="18" charset="0"/>
              <a:cs typeface="Times New Roman" panose="02020603050405020304" pitchFamily="18" charset="0"/>
            </a:endParaRP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8428484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Unit II: Computer Networking Basics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Foundations of Computer Networks, Elements and Types of Networks, Data and Signals </a:t>
            </a: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Network Topologies and Transmission Medium, Network Models and Protocols</a:t>
            </a: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Understanding OSI and TCP/IP Models, Working of TCP/IP Model (Internet), Key Protocols: HTTP, SMTP, FTP, DNS, DHCP, Overview of Traceroute and Ping</a:t>
            </a: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8702841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Unit III: Database Management Systems (DBMS)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Introduction to Databases and RDBMS, Basics of Databases and RDBMS, Data Definitions: Tables, Fields, Records, SQL and Data Manipulation, Database Keys and Data Integrity </a:t>
            </a:r>
          </a:p>
          <a:p>
            <a:pPr marL="457200" marR="0" indent="-457200">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Database Normalization and Transactions, Fundamentals of Normalization, Transaction Management in DBMS</a:t>
            </a: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2973257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Unit IV: Fundamentals of Programming Languages</a:t>
            </a:r>
            <a:endParaRPr lang="en-US" sz="2200" b="1" dirty="0">
              <a:latin typeface="Times New Roman" panose="02020603050405020304" pitchFamily="18" charset="0"/>
              <a:ea typeface="Calibri" panose="020F0502020204030204" pitchFamily="34" charset="0"/>
              <a:cs typeface="Times New Roman" panose="02020603050405020304" pitchFamily="18" charset="0"/>
            </a:endParaRPr>
          </a:p>
          <a:p>
            <a:pPr marL="115887" marR="0" indent="-457200">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C/C++/Java Interview Questions Overview, Variables, Data Types,      and Memory, Pointers and Storage, Classes, Introduction to Object-Oriented Programming (OOP), Compiler and Interpreter Basics, Understanding Process Loading and Linking</a:t>
            </a:r>
          </a:p>
          <a:p>
            <a:pPr marL="457200" indent="-457200">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Techniques of Parameter Passing and Binding, Storage Organization and Storage Classes, Advanced OOP Concepts and Data Structures</a:t>
            </a:r>
          </a:p>
          <a:p>
            <a:pPr marL="457200" indent="-457200">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Abstract Data Types (ADTs), Data Structure Principles, Advanced Programming Techniques, Memory Handling in OOP Languages </a:t>
            </a:r>
            <a:endParaRPr lang="en-US" altLang="en-US" sz="2200" dirty="0">
              <a:latin typeface="Times New Roman" panose="02020603050405020304" pitchFamily="18" charset="0"/>
              <a:cs typeface="Times New Roman" panose="02020603050405020304" pitchFamily="18" charset="0"/>
            </a:endParaRP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704733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Unit V: Algorithms and Data Structures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Understanding Algorithms and Analysis, Running Time Analysis and Rate of Growth </a:t>
            </a: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Asymptotic Notation: Big-O Notation, Data Structures and Recursive Algorithms, Recursion and Backtracking </a:t>
            </a: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Linked Lists, Stacks, and Queues, Trees and Binary Search Trees (BSTs)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9700434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Unit VI: Advanced Algorithms and Problem-Solving Techniques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Sorting and Searching Algorithms, Classification and Comparison of Sorting Algorithms, Linear and Non-Linear Searching Techniques</a:t>
            </a: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Hashing and Hash Table Implementation, Graph Algorithms and Design Strategies, Graph Representation and Traversals</a:t>
            </a: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Shortest Path Algorithms, Introduction to Greedy, Divide and Conquer, and Dynamic Programming Strategies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3662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Text &amp; Reference Books</a:t>
            </a:r>
          </a:p>
        </p:txBody>
      </p:sp>
      <p:sp>
        <p:nvSpPr>
          <p:cNvPr id="36867" name="Text Box 2"/>
          <p:cNvSpPr txBox="1">
            <a:spLocks noChangeArrowheads="1"/>
          </p:cNvSpPr>
          <p:nvPr/>
        </p:nvSpPr>
        <p:spPr bwMode="auto">
          <a:xfrm>
            <a:off x="323850" y="1455738"/>
            <a:ext cx="8640763"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Textbook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IT Interview Questions, Narasimha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Karumanchi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 Reference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CRACKING the CODING INTERVIEW, by Gayle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Laakmann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McDowell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Cracking the IT Interview, by M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Balasubramaniam</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K. R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Baalaji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Kiran. G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Ranganath</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Nandawat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Ravindra K, M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Selvaguru</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 Comerica Subash, Raghavan S Venkat, S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Anbazhagan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Vikram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SQL in 10 Minutes, Sams Teach Yourself, by Ben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Forta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MCQs in Computer Science, by Timothy Williams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868"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6869"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9008003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Course details</a:t>
            </a:r>
          </a:p>
        </p:txBody>
      </p:sp>
      <p:sp>
        <p:nvSpPr>
          <p:cNvPr id="13314" name="Text Box 2"/>
          <p:cNvSpPr txBox="1">
            <a:spLocks noChangeArrowheads="1"/>
          </p:cNvSpPr>
          <p:nvPr/>
        </p:nvSpPr>
        <p:spPr bwMode="auto">
          <a:xfrm>
            <a:off x="457200" y="1455738"/>
            <a:ext cx="8229600" cy="5068887"/>
          </a:xfrm>
          <a:prstGeom prst="rect">
            <a:avLst/>
          </a:prstGeom>
          <a:noFill/>
          <a:ln>
            <a:noFill/>
          </a:ln>
          <a:effec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9pPr>
          </a:lstStyle>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LTP – 2 0 2</a:t>
            </a:r>
          </a:p>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Credit – 3 </a:t>
            </a:r>
          </a:p>
          <a:p>
            <a:pPr marL="0" indent="0" eaLnBrk="1" hangingPunct="1">
              <a:spcBef>
                <a:spcPts val="1000"/>
              </a:spcBef>
              <a:buClr>
                <a:srgbClr val="C00000"/>
              </a:buClr>
              <a:buSzPct val="100000"/>
              <a:defRPr/>
            </a:pPr>
            <a:endParaRPr lang="en-US" altLang="en-US" sz="4000" dirty="0">
              <a:solidFill>
                <a:srgbClr val="C00000"/>
              </a:solidFill>
              <a:latin typeface="Calibri" panose="020F0502020204030204" pitchFamily="34" charset="0"/>
              <a:cs typeface="Noto Sans CJK SC" charset="0"/>
            </a:endParaRPr>
          </a:p>
          <a:p>
            <a:pPr marL="342900">
              <a:spcBef>
                <a:spcPts val="800"/>
              </a:spcBef>
              <a:buSzPct val="100000"/>
              <a:defRPr/>
            </a:pPr>
            <a:endParaRPr lang="de-DE" altLang="en-US" sz="3200" b="1" dirty="0">
              <a:latin typeface="Calibri" panose="020F0502020204030204" pitchFamily="34" charset="0"/>
              <a:cs typeface="Noto Sans CJK SC" charset="0"/>
            </a:endParaRPr>
          </a:p>
          <a:p>
            <a:pPr eaLnBrk="1" hangingPunct="1">
              <a:spcBef>
                <a:spcPts val="800"/>
              </a:spcBef>
              <a:buClr>
                <a:srgbClr val="000000"/>
              </a:buClr>
              <a:buSzPct val="100000"/>
              <a:buFont typeface="Arial" panose="020B0604020202020204" pitchFamily="34" charset="0"/>
              <a:buNone/>
              <a:defRPr/>
            </a:pPr>
            <a:endParaRPr lang="de-DE" altLang="en-US" sz="3200" b="1" dirty="0">
              <a:latin typeface="Calibri" panose="020F0502020204030204" pitchFamily="34" charset="0"/>
              <a:cs typeface="Noto Sans CJK SC" charset="0"/>
            </a:endParaRPr>
          </a:p>
        </p:txBody>
      </p:sp>
      <p:sp>
        <p:nvSpPr>
          <p:cNvPr id="14340"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14341"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2987730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Assessment/Evaluation Scheme</a:t>
            </a:r>
          </a:p>
        </p:txBody>
      </p:sp>
      <p:sp>
        <p:nvSpPr>
          <p:cNvPr id="13314" name="Text Box 2"/>
          <p:cNvSpPr txBox="1">
            <a:spLocks noChangeArrowheads="1"/>
          </p:cNvSpPr>
          <p:nvPr/>
        </p:nvSpPr>
        <p:spPr bwMode="auto">
          <a:xfrm>
            <a:off x="457200" y="1455738"/>
            <a:ext cx="8229600" cy="5068887"/>
          </a:xfrm>
          <a:prstGeom prst="rect">
            <a:avLst/>
          </a:prstGeom>
          <a:noFill/>
          <a:ln>
            <a:noFill/>
          </a:ln>
          <a:effec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9pPr>
          </a:lstStyle>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Attendance: 5</a:t>
            </a:r>
          </a:p>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CA: 25</a:t>
            </a:r>
          </a:p>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MTT:20</a:t>
            </a:r>
          </a:p>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ETT: 50</a:t>
            </a:r>
          </a:p>
          <a:p>
            <a:pPr marL="0" indent="0" eaLnBrk="1" hangingPunct="1">
              <a:spcBef>
                <a:spcPts val="1000"/>
              </a:spcBef>
              <a:buClr>
                <a:srgbClr val="C00000"/>
              </a:buClr>
              <a:buSzPct val="100000"/>
              <a:defRPr/>
            </a:pPr>
            <a:endParaRPr lang="en-US" altLang="en-US" sz="4000" dirty="0">
              <a:solidFill>
                <a:srgbClr val="C00000"/>
              </a:solidFill>
              <a:latin typeface="Calibri" panose="020F0502020204030204" pitchFamily="34" charset="0"/>
              <a:cs typeface="Noto Sans CJK SC" charset="0"/>
            </a:endParaRPr>
          </a:p>
          <a:p>
            <a:pPr marL="342900">
              <a:spcBef>
                <a:spcPts val="800"/>
              </a:spcBef>
              <a:buSzPct val="100000"/>
              <a:defRPr/>
            </a:pPr>
            <a:endParaRPr lang="de-DE" altLang="en-US" sz="3200" b="1" dirty="0">
              <a:latin typeface="Calibri" panose="020F0502020204030204" pitchFamily="34" charset="0"/>
              <a:cs typeface="Noto Sans CJK SC" charset="0"/>
            </a:endParaRPr>
          </a:p>
          <a:p>
            <a:pPr eaLnBrk="1" hangingPunct="1">
              <a:spcBef>
                <a:spcPts val="800"/>
              </a:spcBef>
              <a:buClr>
                <a:srgbClr val="000000"/>
              </a:buClr>
              <a:buSzPct val="100000"/>
              <a:buFont typeface="Arial" panose="020B0604020202020204" pitchFamily="34" charset="0"/>
              <a:buNone/>
              <a:defRPr/>
            </a:pPr>
            <a:endParaRPr lang="de-DE" altLang="en-US" sz="3200" b="1" dirty="0">
              <a:latin typeface="Calibri" panose="020F0502020204030204" pitchFamily="34" charset="0"/>
              <a:cs typeface="Noto Sans CJK SC" charset="0"/>
            </a:endParaRPr>
          </a:p>
        </p:txBody>
      </p:sp>
      <p:sp>
        <p:nvSpPr>
          <p:cNvPr id="16388"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16389"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8485900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5" name="Text Box 1"/>
          <p:cNvSpPr txBox="1">
            <a:spLocks noChangeArrowheads="1"/>
          </p:cNvSpPr>
          <p:nvPr/>
        </p:nvSpPr>
        <p:spPr bwMode="auto">
          <a:xfrm>
            <a:off x="303213" y="354013"/>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3600">
                <a:solidFill>
                  <a:srgbClr val="C00000"/>
                </a:solidFill>
              </a:rPr>
              <a:t>Complete evaluation criteria for the course</a:t>
            </a:r>
          </a:p>
        </p:txBody>
      </p:sp>
      <p:sp>
        <p:nvSpPr>
          <p:cNvPr id="18436" name="Text Box 2"/>
          <p:cNvSpPr txBox="1">
            <a:spLocks noChangeArrowheads="1"/>
          </p:cNvSpPr>
          <p:nvPr/>
        </p:nvSpPr>
        <p:spPr bwMode="auto">
          <a:xfrm>
            <a:off x="338138" y="1655763"/>
            <a:ext cx="8482012" cy="465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nSpc>
                <a:spcPct val="80000"/>
              </a:lnSpc>
              <a:spcBef>
                <a:spcPts val="675"/>
              </a:spcBef>
              <a:buSzPct val="100000"/>
            </a:pPr>
            <a:r>
              <a:rPr lang="en-US" altLang="en-US" sz="2000" dirty="0">
                <a:solidFill>
                  <a:srgbClr val="E46C0A"/>
                </a:solidFill>
              </a:rPr>
              <a:t>CA1: 30 marks- MCQ</a:t>
            </a:r>
            <a:endParaRPr lang="en-US" altLang="en-US" sz="2000" dirty="0"/>
          </a:p>
          <a:p>
            <a:pPr>
              <a:lnSpc>
                <a:spcPct val="80000"/>
              </a:lnSpc>
              <a:spcBef>
                <a:spcPts val="675"/>
              </a:spcBef>
            </a:pPr>
            <a:r>
              <a:rPr lang="en-US" altLang="en-US" sz="2000" dirty="0">
                <a:solidFill>
                  <a:srgbClr val="E46C0A"/>
                </a:solidFill>
              </a:rPr>
              <a:t>CA2: 30 marks- SQL Query Writing</a:t>
            </a:r>
            <a:endParaRPr lang="en-US" altLang="en-US" sz="2000" dirty="0"/>
          </a:p>
          <a:p>
            <a:pPr>
              <a:lnSpc>
                <a:spcPct val="80000"/>
              </a:lnSpc>
              <a:spcBef>
                <a:spcPts val="675"/>
              </a:spcBef>
            </a:pPr>
            <a:r>
              <a:rPr lang="en-US" altLang="en-US" sz="2000" dirty="0">
                <a:solidFill>
                  <a:srgbClr val="E46C0A"/>
                </a:solidFill>
              </a:rPr>
              <a:t>CA3:  30 marks- Interview </a:t>
            </a:r>
            <a:endParaRPr lang="en-US" altLang="en-US" sz="2000" dirty="0"/>
          </a:p>
          <a:p>
            <a:pPr eaLnBrk="1" hangingPunct="1">
              <a:lnSpc>
                <a:spcPct val="80000"/>
              </a:lnSpc>
              <a:spcBef>
                <a:spcPts val="675"/>
              </a:spcBef>
              <a:buClr>
                <a:srgbClr val="000000"/>
              </a:buClr>
              <a:buSzPct val="100000"/>
              <a:buFont typeface="Arial" charset="0"/>
              <a:buNone/>
            </a:pPr>
            <a:endParaRPr lang="en-US" altLang="en-US" sz="2000" dirty="0"/>
          </a:p>
        </p:txBody>
      </p:sp>
      <p:sp>
        <p:nvSpPr>
          <p:cNvPr id="18437"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40656968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p:cNvPicPr>
            <a:picLocks noChangeAspect="1" noChangeArrowheads="1"/>
          </p:cNvPicPr>
          <p:nvPr/>
        </p:nvPicPr>
        <p:blipFill>
          <a:blip r:embed="rId3">
            <a:extLst>
              <a:ext uri="{28A0092B-C50C-407E-A947-70E740481C1C}">
                <a14:useLocalDpi xmlns:a14="http://schemas.microsoft.com/office/drawing/2010/main" val="0"/>
              </a:ext>
            </a:extLst>
          </a:blip>
          <a:srcRect t="12807"/>
          <a:stretch>
            <a:fillRect/>
          </a:stretch>
        </p:blipFill>
        <p:spPr bwMode="auto">
          <a:xfrm>
            <a:off x="879475" y="2286000"/>
            <a:ext cx="6602413" cy="3541713"/>
          </a:xfrm>
          <a:prstGeom prst="rect">
            <a:avLst/>
          </a:prstGeom>
          <a:noFill/>
          <a:ln>
            <a:noFill/>
          </a:ln>
          <a:effectLst>
            <a:outerShdw dist="153753" dir="2700000" algn="ctr" rotWithShape="0">
              <a:srgbClr val="000000">
                <a:alpha val="40033"/>
              </a:srgbClr>
            </a:outerShdw>
          </a:effectLst>
          <a:extLst>
            <a:ext uri="{909E8E84-426E-40DD-AFC4-6F175D3DCCD1}">
              <a14:hiddenFill xmlns:a14="http://schemas.microsoft.com/office/drawing/2010/main">
                <a:blipFill dpi="0" rotWithShape="0">
                  <a:blip/>
                  <a:srcRect t="12807"/>
                  <a:stretch>
                    <a:fillRect/>
                  </a:stretch>
                </a:blipFill>
              </a14:hiddenFill>
            </a:ext>
            <a:ext uri="{91240B29-F687-4F45-9708-019B960494DF}">
              <a14:hiddenLine xmlns:a14="http://schemas.microsoft.com/office/drawing/2010/main" w="9525">
                <a:solidFill>
                  <a:srgbClr val="3465A4"/>
                </a:solidFill>
                <a:round/>
                <a:headEnd/>
                <a:tailEnd/>
              </a14:hiddenLine>
            </a:ext>
          </a:extLst>
        </p:spPr>
      </p:pic>
      <p:sp>
        <p:nvSpPr>
          <p:cNvPr id="20483" name="Rectangle 2"/>
          <p:cNvSpPr>
            <a:spLocks noChangeArrowheads="1"/>
          </p:cNvSpPr>
          <p:nvPr/>
        </p:nvSpPr>
        <p:spPr bwMode="auto">
          <a:xfrm>
            <a:off x="0" y="857250"/>
            <a:ext cx="9144000" cy="993775"/>
          </a:xfrm>
          <a:prstGeom prst="rect">
            <a:avLst/>
          </a:prstGeom>
          <a:solidFill>
            <a:srgbClr val="17375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itchFamily="16" charset="0"/>
              <a:buNone/>
            </a:pPr>
            <a:endParaRPr lang="en-IN" altLang="en-US"/>
          </a:p>
        </p:txBody>
      </p:sp>
      <p:sp>
        <p:nvSpPr>
          <p:cNvPr id="20484" name="Text Box 3"/>
          <p:cNvSpPr txBox="1">
            <a:spLocks noChangeArrowheads="1"/>
          </p:cNvSpPr>
          <p:nvPr/>
        </p:nvSpPr>
        <p:spPr bwMode="auto">
          <a:xfrm>
            <a:off x="0" y="857250"/>
            <a:ext cx="914400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8760" tIns="34200" rIns="68760" bIns="34200"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3200">
                <a:solidFill>
                  <a:srgbClr val="000000"/>
                </a:solidFill>
                <a:latin typeface="Calibri" pitchFamily="32" charset="0"/>
                <a:ea typeface="Noto Sans CJK SC" charset="0"/>
                <a:cs typeface="Noto Sans CJK SC"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800">
                <a:solidFill>
                  <a:srgbClr val="000000"/>
                </a:solidFill>
                <a:latin typeface="Calibri" pitchFamily="32" charset="0"/>
                <a:ea typeface="Noto Sans CJK SC" charset="0"/>
                <a:cs typeface="Noto Sans CJK SC"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400">
                <a:solidFill>
                  <a:srgbClr val="000000"/>
                </a:solidFill>
                <a:latin typeface="Calibri" pitchFamily="32" charset="0"/>
                <a:ea typeface="Noto Sans CJK SC" charset="0"/>
                <a:cs typeface="Noto Sans CJK SC"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9pPr>
          </a:lstStyle>
          <a:p>
            <a:pPr algn="ctr" eaLnBrk="1" hangingPunct="1">
              <a:lnSpc>
                <a:spcPct val="90000"/>
              </a:lnSpc>
              <a:buSzPct val="100000"/>
            </a:pPr>
            <a:r>
              <a:rPr lang="en-IN" altLang="en-US" sz="3600">
                <a:solidFill>
                  <a:srgbClr val="FFFFFF"/>
                </a:solidFill>
                <a:latin typeface="Tw Cen MT Condensed Extra Bold" pitchFamily="32" charset="0"/>
                <a:cs typeface="Arial" charset="0"/>
              </a:rPr>
              <a:t>Revised Bloom’s Taxonomy</a:t>
            </a:r>
          </a:p>
        </p:txBody>
      </p:sp>
      <p:sp>
        <p:nvSpPr>
          <p:cNvPr id="20485" name="Rectangle 4"/>
          <p:cNvSpPr>
            <a:spLocks noChangeArrowheads="1"/>
          </p:cNvSpPr>
          <p:nvPr/>
        </p:nvSpPr>
        <p:spPr bwMode="auto">
          <a:xfrm>
            <a:off x="0" y="1889125"/>
            <a:ext cx="9144000" cy="47625"/>
          </a:xfrm>
          <a:prstGeom prst="rect">
            <a:avLst/>
          </a:prstGeom>
          <a:solidFill>
            <a:srgbClr val="17375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itchFamily="16" charset="0"/>
              <a:buNone/>
            </a:pPr>
            <a:endParaRPr lang="en-IN" altLang="en-US"/>
          </a:p>
        </p:txBody>
      </p:sp>
    </p:spTree>
    <p:extLst>
      <p:ext uri="{BB962C8B-B14F-4D97-AF65-F5344CB8AC3E}">
        <p14:creationId xmlns:p14="http://schemas.microsoft.com/office/powerpoint/2010/main" val="8266788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outcome</a:t>
            </a:r>
          </a:p>
        </p:txBody>
      </p:sp>
      <p:sp>
        <p:nvSpPr>
          <p:cNvPr id="22531" name="Line 2"/>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22532" name="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33" name="Rectangle 4"/>
          <p:cNvSpPr>
            <a:spLocks noChangeArrowheads="1"/>
          </p:cNvSpPr>
          <p:nvPr/>
        </p:nvSpPr>
        <p:spPr bwMode="auto">
          <a:xfrm>
            <a:off x="342900" y="1571625"/>
            <a:ext cx="8549580" cy="520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500" dirty="0">
                <a:solidFill>
                  <a:srgbClr val="000000"/>
                </a:solidFill>
                <a:latin typeface="Times New Roman" panose="02020603050405020304" pitchFamily="18" charset="0"/>
                <a:cs typeface="Times New Roman" panose="02020603050405020304" pitchFamily="18" charset="0"/>
              </a:rPr>
              <a:t>Course Outcomes :Through this course students should be able to</a:t>
            </a:r>
          </a:p>
          <a:p>
            <a:pPr marL="0" marR="0" algn="just">
              <a:lnSpc>
                <a:spcPct val="107000"/>
              </a:lnSpc>
              <a:spcBef>
                <a:spcPts val="0"/>
              </a:spcBef>
              <a:spcAft>
                <a:spcPts val="0"/>
              </a:spcAf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CO1: </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Attain proficiency in fundamental computer science concepts, including data structures, algorithms, databases, operating systems, and computer networks, essential for technical interviews.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CO2: </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Enhance problem-solving skills specific to coding challenges and algorithmic problems frequently encountered in technical interviews.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CO3: </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Cultivate a comprehensive command of Object-Oriented Programming principles, enhancing readiness to excel in technical interviews.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CO4: </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Acquire comprehensive strategies and techniques to effectively prepare for technical interviews, including mock interviews, resume building, and effective communication during interviews.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CO5: </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Acquire the requisite knowledge and skills to confidently address technical interview inquiries posed by service-oriented IT companies, demonstrating proficiency across diverse technical domains.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CO6: </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Engage in practice sessions including mock interviews, whiteboard coding exercises, and simulations of behavioural interview scenarios, fostering confidence and preparedness for different stages of technical interviews.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168465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SzPct val="100000"/>
            </a:pPr>
            <a:r>
              <a:rPr lang="en-US" altLang="en-US" sz="4400">
                <a:solidFill>
                  <a:srgbClr val="FF0000"/>
                </a:solidFill>
              </a:rPr>
              <a:t>Program Outcomes</a:t>
            </a:r>
          </a:p>
        </p:txBody>
      </p:sp>
      <p:sp>
        <p:nvSpPr>
          <p:cNvPr id="24579" name="Text Box 2"/>
          <p:cNvSpPr txBox="1">
            <a:spLocks noChangeArrowheads="1"/>
          </p:cNvSpPr>
          <p:nvPr/>
        </p:nvSpPr>
        <p:spPr bwMode="auto">
          <a:xfrm>
            <a:off x="609600" y="1219200"/>
            <a:ext cx="7886700" cy="480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indent="-341313">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PO1 </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Engineering knowledge: Apply the knowledge of mathematics, science, engineering fundamentals, and an engineering specialization to the solution of complex engineering problems.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PO2</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Problem analysis::Identify, formulate, research literature, and analyze complex engineering problems reaching substantiated conclusions using first principles of mathematics, natural sciences, and engineering sciences.</a:t>
            </a:r>
            <a:r>
              <a:rPr lang="en-US" altLang="en-US" sz="1600" b="1">
                <a:latin typeface="Arial" charset="0"/>
                <a:cs typeface="Calibri" pitchFamily="32" charset="0"/>
              </a:rPr>
              <a:t>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PO3</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Design/development of solutions::Design solutions for complex engineering problems and design system components or processes that meet the specified needs with appropriate consideration for the public health and safety, and the cultural, societal, and environmental considerations.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PO4</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Conduct investigations of complex problems::Use research-based knowledge and research methods including design of experiments, analysis and interpretation of data, and synthesis of the information to provide valid conclusions. </a:t>
            </a:r>
          </a:p>
          <a:p>
            <a:pPr marL="342900" eaLnBrk="1" hangingPunct="1">
              <a:spcBef>
                <a:spcPts val="450"/>
              </a:spcBef>
              <a:buSzPct val="100000"/>
            </a:pPr>
            <a:endParaRPr lang="en-US" altLang="en-US" sz="1800"/>
          </a:p>
        </p:txBody>
      </p:sp>
    </p:spTree>
    <p:extLst>
      <p:ext uri="{BB962C8B-B14F-4D97-AF65-F5344CB8AC3E}">
        <p14:creationId xmlns:p14="http://schemas.microsoft.com/office/powerpoint/2010/main" val="378320014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628650" y="365125"/>
            <a:ext cx="78867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SzPct val="100000"/>
            </a:pPr>
            <a:r>
              <a:rPr lang="en-US" altLang="en-US" sz="4400">
                <a:solidFill>
                  <a:srgbClr val="FF0000"/>
                </a:solidFill>
              </a:rPr>
              <a:t>Program Outcomes</a:t>
            </a:r>
          </a:p>
        </p:txBody>
      </p:sp>
      <p:sp>
        <p:nvSpPr>
          <p:cNvPr id="26627" name="Text Box 2"/>
          <p:cNvSpPr txBox="1">
            <a:spLocks noChangeArrowheads="1"/>
          </p:cNvSpPr>
          <p:nvPr/>
        </p:nvSpPr>
        <p:spPr bwMode="auto">
          <a:xfrm>
            <a:off x="628650" y="1066800"/>
            <a:ext cx="8343900" cy="5110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indent="-341313">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PO5</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Modern tool usage::Create, select, and apply appropriate techniques, resources, and modern engineering and IT tools including prediction and modeling to complex engineering activities with an understanding of the limitations.</a:t>
            </a:r>
          </a:p>
          <a:p>
            <a:pPr marL="342900">
              <a:lnSpc>
                <a:spcPct val="107000"/>
              </a:lnSpc>
              <a:spcBef>
                <a:spcPts val="400"/>
              </a:spcBef>
              <a:spcAft>
                <a:spcPts val="800"/>
              </a:spcAft>
              <a:buClr>
                <a:srgbClr val="000000"/>
              </a:buClr>
              <a:buSzPct val="100000"/>
              <a:buFont typeface="Times New Roman" pitchFamily="16" charset="0"/>
              <a:buNone/>
            </a:pPr>
            <a:r>
              <a:rPr lang="en-IN" altLang="en-US" sz="1600" b="1">
                <a:latin typeface="Arial" charset="0"/>
                <a:cs typeface="Calibri" pitchFamily="32" charset="0"/>
              </a:rPr>
              <a:t> </a:t>
            </a:r>
            <a:r>
              <a:rPr lang="en-US" altLang="en-US" sz="1600" b="1">
                <a:latin typeface="Arial" charset="0"/>
                <a:cs typeface="Calibri" pitchFamily="32" charset="0"/>
              </a:rPr>
              <a:t>PO6</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The engineer and society::Apply reasoning informed by the contextual knowledge to assess societal, health, safety, legal and cultural issues and the consequent responsibilities relevant to the professional engineering practice.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PO7</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Environment and sustainability::Understand the impact of the professional engineering solutions in societal and environmental contexts, and demonstrate the knowledge of, and need for sustainable development.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PO8</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Ethics::Apply ethical principles and commit to professional ethics and responsibilities and norms of the engineering practice.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PO9</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Individual and team work::Function effectively as an individual, and as a member or leader in diverse teams, and in multidisciplinary settings. </a:t>
            </a:r>
          </a:p>
          <a:p>
            <a:pPr marL="342900">
              <a:lnSpc>
                <a:spcPct val="107000"/>
              </a:lnSpc>
              <a:spcBef>
                <a:spcPts val="400"/>
              </a:spcBef>
              <a:spcAft>
                <a:spcPts val="800"/>
              </a:spcAft>
              <a:buClr>
                <a:srgbClr val="000000"/>
              </a:buClr>
              <a:buSzPct val="100000"/>
              <a:buFont typeface="Times New Roman" pitchFamily="16" charset="0"/>
              <a:buNone/>
            </a:pPr>
            <a:endParaRPr lang="en-US" altLang="en-US" sz="1600">
              <a:latin typeface="Arial" charset="0"/>
              <a:cs typeface="Calibri" pitchFamily="32" charset="0"/>
            </a:endParaRPr>
          </a:p>
          <a:p>
            <a:pPr marL="342900" eaLnBrk="1" hangingPunct="1">
              <a:spcBef>
                <a:spcPts val="450"/>
              </a:spcBef>
              <a:buSzPct val="100000"/>
            </a:pPr>
            <a:endParaRPr lang="en-US" altLang="en-US" sz="1800" b="1"/>
          </a:p>
          <a:p>
            <a:pPr marL="342900" eaLnBrk="1" hangingPunct="1">
              <a:spcBef>
                <a:spcPts val="450"/>
              </a:spcBef>
              <a:buSzPct val="100000"/>
            </a:pPr>
            <a:endParaRPr lang="en-US" altLang="en-US" sz="1800" b="1"/>
          </a:p>
          <a:p>
            <a:pPr marL="342900" eaLnBrk="1" hangingPunct="1">
              <a:spcBef>
                <a:spcPts val="450"/>
              </a:spcBef>
              <a:buSzPct val="100000"/>
            </a:pPr>
            <a:endParaRPr lang="en-US" altLang="en-US" sz="1800" b="1"/>
          </a:p>
          <a:p>
            <a:pPr marL="342900" eaLnBrk="1" hangingPunct="1">
              <a:spcBef>
                <a:spcPts val="450"/>
              </a:spcBef>
              <a:buSzPct val="100000"/>
            </a:pPr>
            <a:endParaRPr lang="en-US" altLang="en-US" sz="1800" b="1"/>
          </a:p>
        </p:txBody>
      </p:sp>
    </p:spTree>
    <p:extLst>
      <p:ext uri="{BB962C8B-B14F-4D97-AF65-F5344CB8AC3E}">
        <p14:creationId xmlns:p14="http://schemas.microsoft.com/office/powerpoint/2010/main" val="31464033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SzPct val="100000"/>
            </a:pPr>
            <a:r>
              <a:rPr lang="en-US" altLang="en-US" sz="4400">
                <a:solidFill>
                  <a:srgbClr val="FF0000"/>
                </a:solidFill>
              </a:rPr>
              <a:t>Program Outcomes</a:t>
            </a:r>
          </a:p>
        </p:txBody>
      </p:sp>
      <p:sp>
        <p:nvSpPr>
          <p:cNvPr id="2867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nSpc>
                <a:spcPct val="107000"/>
              </a:lnSpc>
              <a:spcBef>
                <a:spcPts val="375"/>
              </a:spcBef>
              <a:spcAft>
                <a:spcPts val="800"/>
              </a:spcAft>
              <a:buClr>
                <a:srgbClr val="000000"/>
              </a:buClr>
              <a:buSzPct val="100000"/>
              <a:buFont typeface="Times New Roman" pitchFamily="16" charset="0"/>
              <a:buNone/>
            </a:pPr>
            <a:r>
              <a:rPr lang="en-US" altLang="en-US" sz="1500" b="1">
                <a:latin typeface="Arial" charset="0"/>
                <a:cs typeface="Calibri" pitchFamily="32" charset="0"/>
              </a:rPr>
              <a:t>PO10</a:t>
            </a:r>
            <a:br>
              <a:rPr lang="en-US" altLang="en-US" sz="1500" b="1">
                <a:latin typeface="Arial" charset="0"/>
                <a:cs typeface="Calibri" pitchFamily="32" charset="0"/>
              </a:rPr>
            </a:br>
            <a:r>
              <a:rPr lang="en-US" altLang="en-US" sz="1500" b="1">
                <a:latin typeface="Arial" charset="0"/>
                <a:cs typeface="Calibri" pitchFamily="32" charset="0"/>
              </a:rPr>
              <a:t> </a:t>
            </a:r>
            <a:r>
              <a:rPr lang="en-US" altLang="en-US" sz="1500">
                <a:latin typeface="Arial" charset="0"/>
                <a:cs typeface="Calibri" pitchFamily="32" charset="0"/>
              </a:rPr>
              <a:t>Communication::Communicate effectively on complex engineering activities with the engineering community and with society at large, such as, being able to comprehend and write effective reports and design documentation, make effective presentations, and give and receive clear instructions. </a:t>
            </a:r>
          </a:p>
          <a:p>
            <a:pPr>
              <a:lnSpc>
                <a:spcPct val="107000"/>
              </a:lnSpc>
              <a:spcBef>
                <a:spcPts val="375"/>
              </a:spcBef>
              <a:spcAft>
                <a:spcPts val="800"/>
              </a:spcAft>
              <a:buClr>
                <a:srgbClr val="000000"/>
              </a:buClr>
              <a:buSzPct val="100000"/>
              <a:buFont typeface="Times New Roman" pitchFamily="16" charset="0"/>
              <a:buNone/>
            </a:pPr>
            <a:r>
              <a:rPr lang="en-US" altLang="en-US" sz="1500" b="1">
                <a:latin typeface="Arial" charset="0"/>
                <a:cs typeface="Calibri" pitchFamily="32" charset="0"/>
              </a:rPr>
              <a:t>PO11</a:t>
            </a:r>
            <a:br>
              <a:rPr lang="en-US" altLang="en-US" sz="1500" b="1">
                <a:latin typeface="Arial" charset="0"/>
                <a:cs typeface="Calibri" pitchFamily="32" charset="0"/>
              </a:rPr>
            </a:br>
            <a:r>
              <a:rPr lang="en-US" altLang="en-US" sz="1500" b="1">
                <a:latin typeface="Arial" charset="0"/>
                <a:cs typeface="Calibri" pitchFamily="32" charset="0"/>
              </a:rPr>
              <a:t> </a:t>
            </a:r>
            <a:r>
              <a:rPr lang="en-US" altLang="en-US" sz="1500">
                <a:latin typeface="Arial" charset="0"/>
                <a:cs typeface="Calibri" pitchFamily="32" charset="0"/>
              </a:rPr>
              <a:t>Project management and finance::Demonstrate knowledge and understanding of the engineering, management principles and apply the same to one’s own work, as a member or a leader in a team, manage projects efficiently in respective disciplines and multidisciplinary environments after consideration of economic and financial factors.</a:t>
            </a:r>
            <a:r>
              <a:rPr lang="en-US" altLang="en-US" sz="1500" b="1">
                <a:latin typeface="Arial" charset="0"/>
                <a:cs typeface="Calibri" pitchFamily="32" charset="0"/>
              </a:rPr>
              <a:t> </a:t>
            </a:r>
          </a:p>
          <a:p>
            <a:pPr>
              <a:lnSpc>
                <a:spcPct val="107000"/>
              </a:lnSpc>
              <a:spcBef>
                <a:spcPts val="375"/>
              </a:spcBef>
              <a:spcAft>
                <a:spcPts val="800"/>
              </a:spcAft>
              <a:buClr>
                <a:srgbClr val="000000"/>
              </a:buClr>
              <a:buSzPct val="100000"/>
              <a:buFont typeface="Times New Roman" pitchFamily="16" charset="0"/>
              <a:buNone/>
            </a:pPr>
            <a:r>
              <a:rPr lang="en-US" altLang="en-US" sz="1500" b="1">
                <a:latin typeface="Arial" charset="0"/>
                <a:cs typeface="Calibri" pitchFamily="32" charset="0"/>
              </a:rPr>
              <a:t>PO12</a:t>
            </a:r>
            <a:br>
              <a:rPr lang="en-US" altLang="en-US" sz="1500" b="1">
                <a:latin typeface="Arial" charset="0"/>
                <a:cs typeface="Calibri" pitchFamily="32" charset="0"/>
              </a:rPr>
            </a:br>
            <a:r>
              <a:rPr lang="en-US" altLang="en-US" sz="1500" b="1">
                <a:latin typeface="Arial" charset="0"/>
                <a:cs typeface="Calibri" pitchFamily="32" charset="0"/>
              </a:rPr>
              <a:t> </a:t>
            </a:r>
            <a:r>
              <a:rPr lang="en-US" altLang="en-US" sz="1500">
                <a:latin typeface="Arial" charset="0"/>
                <a:cs typeface="Calibri" pitchFamily="32" charset="0"/>
              </a:rPr>
              <a:t>Life-long learning::Recognize the need for, and have the preparation and ability to engage in independent and life-long learning in the broadest context of technological change.</a:t>
            </a:r>
          </a:p>
          <a:p>
            <a:pPr>
              <a:lnSpc>
                <a:spcPct val="107000"/>
              </a:lnSpc>
              <a:spcBef>
                <a:spcPts val="375"/>
              </a:spcBef>
              <a:spcAft>
                <a:spcPts val="800"/>
              </a:spcAft>
              <a:buClr>
                <a:srgbClr val="000000"/>
              </a:buClr>
              <a:buSzPct val="100000"/>
              <a:buFont typeface="Times New Roman" pitchFamily="16" charset="0"/>
              <a:buNone/>
            </a:pPr>
            <a:r>
              <a:rPr lang="en-US" altLang="en-US" sz="1500" b="1">
                <a:latin typeface="Arial" charset="0"/>
                <a:cs typeface="Calibri" pitchFamily="32" charset="0"/>
              </a:rPr>
              <a:t> PO13</a:t>
            </a:r>
            <a:br>
              <a:rPr lang="en-US" altLang="en-US" sz="1500" b="1">
                <a:latin typeface="Arial" charset="0"/>
                <a:cs typeface="Calibri" pitchFamily="32" charset="0"/>
              </a:rPr>
            </a:br>
            <a:r>
              <a:rPr lang="en-US" altLang="en-US" sz="1500" b="1">
                <a:latin typeface="Arial" charset="0"/>
                <a:cs typeface="Calibri" pitchFamily="32" charset="0"/>
              </a:rPr>
              <a:t> </a:t>
            </a:r>
            <a:r>
              <a:rPr lang="en-US" altLang="en-US" sz="1500">
                <a:latin typeface="Arial" charset="0"/>
                <a:cs typeface="Calibri" pitchFamily="32" charset="0"/>
              </a:rPr>
              <a:t>Competitive Skills::Ability to compete in national and international technical events and building the competitive spirit alongwith having a good digital footprint. </a:t>
            </a:r>
          </a:p>
          <a:p>
            <a:pPr eaLnBrk="1" hangingPunct="1">
              <a:spcBef>
                <a:spcPts val="450"/>
              </a:spcBef>
              <a:buClr>
                <a:srgbClr val="000000"/>
              </a:buClr>
              <a:buSzPct val="100000"/>
              <a:buFont typeface="Arial" charset="0"/>
              <a:buNone/>
            </a:pPr>
            <a:endParaRPr lang="en-US" altLang="en-US" sz="1800"/>
          </a:p>
        </p:txBody>
      </p:sp>
    </p:spTree>
    <p:extLst>
      <p:ext uri="{BB962C8B-B14F-4D97-AF65-F5344CB8AC3E}">
        <p14:creationId xmlns:p14="http://schemas.microsoft.com/office/powerpoint/2010/main" val="262006875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730</TotalTime>
  <Words>1171</Words>
  <Application>Microsoft Office PowerPoint</Application>
  <PresentationFormat>On-screen Show (4:3)</PresentationFormat>
  <Paragraphs>99</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Harsh Sharma</cp:lastModifiedBy>
  <cp:revision>198</cp:revision>
  <dcterms:created xsi:type="dcterms:W3CDTF">2020-07-17T10:32:53Z</dcterms:created>
  <dcterms:modified xsi:type="dcterms:W3CDTF">2024-01-22T03:25:32Z</dcterms:modified>
</cp:coreProperties>
</file>