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  <p:sldMasterId id="214748369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Lato"/>
      <p:regular r:id="rId31"/>
      <p:bold r:id="rId32"/>
      <p:italic r:id="rId33"/>
      <p:boldItalic r:id="rId34"/>
    </p:embeddedFont>
    <p:embeddedFont>
      <p:font typeface="Open Sans SemiBold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3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ato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Lato-italic.fntdata"/><Relationship Id="rId10" Type="http://schemas.openxmlformats.org/officeDocument/2006/relationships/slide" Target="slides/slide3.xml"/><Relationship Id="rId32" Type="http://schemas.openxmlformats.org/officeDocument/2006/relationships/font" Target="fonts/Lato-bold.fntdata"/><Relationship Id="rId13" Type="http://schemas.openxmlformats.org/officeDocument/2006/relationships/slide" Target="slides/slide6.xml"/><Relationship Id="rId35" Type="http://schemas.openxmlformats.org/officeDocument/2006/relationships/font" Target="fonts/OpenSansSemiBold-regular.fntdata"/><Relationship Id="rId12" Type="http://schemas.openxmlformats.org/officeDocument/2006/relationships/slide" Target="slides/slide5.xml"/><Relationship Id="rId34" Type="http://schemas.openxmlformats.org/officeDocument/2006/relationships/font" Target="fonts/Lato-boldItalic.fntdata"/><Relationship Id="rId15" Type="http://schemas.openxmlformats.org/officeDocument/2006/relationships/slide" Target="slides/slide8.xml"/><Relationship Id="rId37" Type="http://schemas.openxmlformats.org/officeDocument/2006/relationships/font" Target="fonts/OpenSansSemiBold-italic.fntdata"/><Relationship Id="rId14" Type="http://schemas.openxmlformats.org/officeDocument/2006/relationships/slide" Target="slides/slide7.xml"/><Relationship Id="rId36" Type="http://schemas.openxmlformats.org/officeDocument/2006/relationships/font" Target="fonts/OpenSansSemiBold-bold.fntdata"/><Relationship Id="rId17" Type="http://schemas.openxmlformats.org/officeDocument/2006/relationships/slide" Target="slides/slide10.xml"/><Relationship Id="rId39" Type="http://schemas.openxmlformats.org/officeDocument/2006/relationships/font" Target="fonts/OpenSans-regular.fntdata"/><Relationship Id="rId16" Type="http://schemas.openxmlformats.org/officeDocument/2006/relationships/slide" Target="slides/slide9.xml"/><Relationship Id="rId38" Type="http://schemas.openxmlformats.org/officeDocument/2006/relationships/font" Target="fonts/OpenSansSemiBold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3f7b291559_2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33f7b291559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73e2407a60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373e2407a6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73b83071f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373b83071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73e2407a60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373e2407a6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73e2407a60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373e2407a6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73e2407a60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373e2407a6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3f7b291559_2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33f7b291559_2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Commercial solutions are are mostly inaccessible to most FOSS projects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in the entire supply chain. But these days they are also becoming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quite costly even to large organizations.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There will always be some identification issues, but if two organizations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are scanning the same package and they have to do the same review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and analysis independently, it’s a waste of time and resources.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Some things that we at AboutCode do is to try to help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ecosystems and communities to fix the problems at source,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and also having open data on scan results to share, collaborate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peer review and reporting to make the tools more effective.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We also have the privilege of having an excellent community of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people from very diverse use cases who help us with their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experience, since it’s open source.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3f7b291559_2_2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33f7b291559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GB" sz="1000"/>
              <a:t>toolkit available also as a standalone command line tool, and as a python package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GB" sz="1000"/>
              <a:t>usable in other products.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SzPts val="14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3f7b291559_2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0" name="Google Shape;410;g33f7b291559_2_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3f7b291559_2_2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33f7b291559_2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These are also some other free and open source projects that you can use, and some of them also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do use scancode as a base.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3f7b291559_2_2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33f7b291559_2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We do need your help with AboutCode, whether it is with your time or experience, reporting issues or creating patches. Or donations to support the maintenance.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3f7b291559_2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33f7b291559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3f7b291559_2_2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33f7b291559_2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73fa09a71e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373fa09a71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3f7b291559_2_2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33f7b291559_2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3f7b291559_2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33f7b291559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3f7b291559_2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33f7b291559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3f7b291559_2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33f7b291559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AboutCode is a non-profit open source organisation which all the maintainers and contributors are a part of.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All our projects are Free and Open Source,  and our mission is to enable people to reuse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open source package more safely and consciously. And to help do that we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maintain these Open Source tools, and also provide open data and practical open standards.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Some of us the maintainers are also part of </a:t>
            </a:r>
            <a:r>
              <a:rPr lang="en-GB">
                <a:solidFill>
                  <a:schemeClr val="dk1"/>
                </a:solidFill>
              </a:rPr>
              <a:t>nexB, which is a company offering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chemeClr val="dk1"/>
                </a:solidFill>
              </a:rPr>
              <a:t>commercial support and software audit services using these FOSS tools, 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chemeClr val="dk1"/>
                </a:solidFill>
              </a:rPr>
              <a:t>sustain ourselves.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3f7b291559_2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33f7b291559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7269c4dc31_7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37269c4dc31_7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Having a package URL means you can uniquely identify a package, get metadata information on 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and get a download URL from this identifier. And it has the fields required to do this effectively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across package ecosystems, the type is the package ecosystem/repository like pypi for python or github,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namespace can be a owner or an organization and name, version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Another related specification is Vers which describes version ranges and is used to do version comparison,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or to say if a specific version is within a version range.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73b83071f4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373b83071f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73b83071f4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373b83071f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73b83071f4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373b83071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870140" y="1193015"/>
            <a:ext cx="5216625" cy="11598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9pPr>
          </a:lstStyle>
          <a:p/>
        </p:txBody>
      </p:sp>
      <p:grpSp>
        <p:nvGrpSpPr>
          <p:cNvPr id="58" name="Google Shape;58;p14"/>
          <p:cNvGrpSpPr/>
          <p:nvPr/>
        </p:nvGrpSpPr>
        <p:grpSpPr>
          <a:xfrm>
            <a:off x="0" y="2588873"/>
            <a:ext cx="9144012" cy="77175"/>
            <a:chOff x="0" y="6755100"/>
            <a:chExt cx="12192016" cy="102900"/>
          </a:xfrm>
        </p:grpSpPr>
        <p:sp>
          <p:nvSpPr>
            <p:cNvPr id="59" name="Google Shape;59;p14"/>
            <p:cNvSpPr/>
            <p:nvPr/>
          </p:nvSpPr>
          <p:spPr>
            <a:xfrm>
              <a:off x="9808488" y="6755100"/>
              <a:ext cx="1191600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1000416" y="6755100"/>
              <a:ext cx="119160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0" y="6755100"/>
              <a:ext cx="1191600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1191613" y="6755100"/>
              <a:ext cx="8616900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14"/>
          <p:cNvSpPr/>
          <p:nvPr/>
        </p:nvSpPr>
        <p:spPr>
          <a:xfrm>
            <a:off x="61290" y="4843800"/>
            <a:ext cx="5072850" cy="2630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© 202</a:t>
            </a:r>
            <a:r>
              <a:rPr lang="en-GB" sz="900">
                <a:solidFill>
                  <a:srgbClr val="545454"/>
                </a:solidFill>
              </a:rPr>
              <a:t>5</a:t>
            </a:r>
            <a:r>
              <a:rPr b="0" i="0" lang="en-GB" sz="9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AboutCode - Licensed under the CC-BY-SA-4.0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131700" y="91688"/>
            <a:ext cx="8118450" cy="5132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41006" y="674831"/>
            <a:ext cx="8920800" cy="42189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Char char="▷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5"/>
          <p:cNvSpPr/>
          <p:nvPr/>
        </p:nvSpPr>
        <p:spPr>
          <a:xfrm>
            <a:off x="7356366" y="5066325"/>
            <a:ext cx="893700" cy="77175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8250312" y="5066325"/>
            <a:ext cx="893700" cy="77175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0" y="5066325"/>
            <a:ext cx="893700" cy="77175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893710" y="5066325"/>
            <a:ext cx="6462675" cy="77175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556784" y="4749851"/>
            <a:ext cx="548775" cy="3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1290" y="4843800"/>
            <a:ext cx="5072850" cy="2630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© 202</a:t>
            </a:r>
            <a:r>
              <a:rPr lang="en-GB" sz="900">
                <a:solidFill>
                  <a:srgbClr val="545454"/>
                </a:solidFill>
              </a:rPr>
              <a:t>5</a:t>
            </a:r>
            <a:r>
              <a:rPr b="0" i="0" lang="en-GB" sz="9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AboutCode - Licensed under the CC-BY-SA-4.0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9700" y="134730"/>
            <a:ext cx="1140480" cy="1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4" name="Google Shape;104;p20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20" name="Google Shape;120;p23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8" name="Google Shape;128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ctrTitle"/>
          </p:nvPr>
        </p:nvSpPr>
        <p:spPr>
          <a:xfrm>
            <a:off x="1870140" y="1193015"/>
            <a:ext cx="5216625" cy="11598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9pPr>
          </a:lstStyle>
          <a:p/>
        </p:txBody>
      </p:sp>
      <p:grpSp>
        <p:nvGrpSpPr>
          <p:cNvPr id="145" name="Google Shape;145;p27"/>
          <p:cNvGrpSpPr/>
          <p:nvPr/>
        </p:nvGrpSpPr>
        <p:grpSpPr>
          <a:xfrm>
            <a:off x="0" y="2588873"/>
            <a:ext cx="9144012" cy="77175"/>
            <a:chOff x="0" y="6755100"/>
            <a:chExt cx="12192016" cy="102900"/>
          </a:xfrm>
        </p:grpSpPr>
        <p:sp>
          <p:nvSpPr>
            <p:cNvPr id="146" name="Google Shape;146;p27"/>
            <p:cNvSpPr/>
            <p:nvPr/>
          </p:nvSpPr>
          <p:spPr>
            <a:xfrm>
              <a:off x="9808488" y="6755100"/>
              <a:ext cx="1191600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11000416" y="6755100"/>
              <a:ext cx="119160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0" y="6755100"/>
              <a:ext cx="1191600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1191613" y="6755100"/>
              <a:ext cx="8616900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27"/>
          <p:cNvSpPr/>
          <p:nvPr/>
        </p:nvSpPr>
        <p:spPr>
          <a:xfrm>
            <a:off x="61290" y="4843800"/>
            <a:ext cx="5072850" cy="2630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© 202</a:t>
            </a:r>
            <a:r>
              <a:rPr lang="en-GB" sz="900">
                <a:solidFill>
                  <a:srgbClr val="545454"/>
                </a:solidFill>
              </a:rPr>
              <a:t>5</a:t>
            </a:r>
            <a:r>
              <a:rPr b="0" i="0" lang="en-GB" sz="9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AboutCode - Licensed under the CC-BY-SA-4.0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1">
  <p:cSld name="1_Title + 1 colum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131700" y="91688"/>
            <a:ext cx="8118450" cy="5132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53" name="Google Shape;153;p28"/>
          <p:cNvSpPr/>
          <p:nvPr/>
        </p:nvSpPr>
        <p:spPr>
          <a:xfrm>
            <a:off x="7356366" y="5066325"/>
            <a:ext cx="893700" cy="77175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8250312" y="5066325"/>
            <a:ext cx="893700" cy="77175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0" y="5066325"/>
            <a:ext cx="893700" cy="77175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893710" y="5066325"/>
            <a:ext cx="6462675" cy="77175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ctrTitle"/>
          </p:nvPr>
        </p:nvSpPr>
        <p:spPr>
          <a:xfrm>
            <a:off x="1870140" y="1193015"/>
            <a:ext cx="5216625" cy="11598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9pPr>
          </a:lstStyle>
          <a:p/>
        </p:txBody>
      </p:sp>
      <p:grpSp>
        <p:nvGrpSpPr>
          <p:cNvPr id="165" name="Google Shape;165;p30"/>
          <p:cNvGrpSpPr/>
          <p:nvPr/>
        </p:nvGrpSpPr>
        <p:grpSpPr>
          <a:xfrm>
            <a:off x="0" y="2588873"/>
            <a:ext cx="9144012" cy="77175"/>
            <a:chOff x="0" y="6755100"/>
            <a:chExt cx="12192016" cy="102900"/>
          </a:xfrm>
        </p:grpSpPr>
        <p:sp>
          <p:nvSpPr>
            <p:cNvPr id="166" name="Google Shape;166;p30"/>
            <p:cNvSpPr/>
            <p:nvPr/>
          </p:nvSpPr>
          <p:spPr>
            <a:xfrm>
              <a:off x="9808488" y="6755100"/>
              <a:ext cx="1191600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0"/>
            <p:cNvSpPr/>
            <p:nvPr/>
          </p:nvSpPr>
          <p:spPr>
            <a:xfrm>
              <a:off x="11000416" y="6755100"/>
              <a:ext cx="119160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0" y="6755100"/>
              <a:ext cx="1191600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1191613" y="6755100"/>
              <a:ext cx="8616900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30"/>
          <p:cNvSpPr/>
          <p:nvPr/>
        </p:nvSpPr>
        <p:spPr>
          <a:xfrm>
            <a:off x="61290" y="4843800"/>
            <a:ext cx="5072850" cy="2630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© 2024 AboutCode - Licensed under the CC-BY-SA-4.0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131700" y="91688"/>
            <a:ext cx="8118450" cy="5132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141006" y="674831"/>
            <a:ext cx="8920800" cy="42189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Char char="▷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4" name="Google Shape;174;p31"/>
          <p:cNvSpPr/>
          <p:nvPr/>
        </p:nvSpPr>
        <p:spPr>
          <a:xfrm>
            <a:off x="7356366" y="5066325"/>
            <a:ext cx="893700" cy="77175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1"/>
          <p:cNvSpPr/>
          <p:nvPr/>
        </p:nvSpPr>
        <p:spPr>
          <a:xfrm>
            <a:off x="8250312" y="5066325"/>
            <a:ext cx="893700" cy="77175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1"/>
          <p:cNvSpPr/>
          <p:nvPr/>
        </p:nvSpPr>
        <p:spPr>
          <a:xfrm>
            <a:off x="0" y="5066325"/>
            <a:ext cx="893700" cy="77175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893710" y="5066325"/>
            <a:ext cx="6462675" cy="77175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1"/>
          <p:cNvSpPr txBox="1"/>
          <p:nvPr>
            <p:ph idx="12" type="sldNum"/>
          </p:nvPr>
        </p:nvSpPr>
        <p:spPr>
          <a:xfrm>
            <a:off x="8556784" y="4749851"/>
            <a:ext cx="548775" cy="3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61290" y="4843800"/>
            <a:ext cx="5072850" cy="2630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© 2024 AboutCode - Licensed under the CC-BY-SA-4.0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9700" y="134730"/>
            <a:ext cx="1140480" cy="1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32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4" name="Google Shape;184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0" name="Google Shape;190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6" name="Google Shape;196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" name="Google Shape;197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2" name="Google Shape;202;p35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3" name="Google Shape;203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09" name="Google Shape;209;p36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0" name="Google Shape;210;p36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1" name="Google Shape;211;p36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2" name="Google Shape;212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3" name="Google Shape;213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4" name="Google Shape;214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8" name="Google Shape;218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9" name="Google Shape;219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3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3" name="Google Shape;223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27" name="Google Shape;227;p3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28" name="Google Shape;228;p3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3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0" name="Google Shape;230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3" name="Google Shape;233;p4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p4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35" name="Google Shape;235;p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6" name="Google Shape;236;p4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7" name="Google Shape;237;p4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0" name="Google Shape;240;p4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1" name="Google Shape;241;p4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2" name="Google Shape;242;p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3" name="Google Shape;243;p4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6" name="Google Shape;246;p42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7" name="Google Shape;247;p4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8" name="Google Shape;248;p4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9" name="Google Shape;249;p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ctrTitle"/>
          </p:nvPr>
        </p:nvSpPr>
        <p:spPr>
          <a:xfrm>
            <a:off x="1870140" y="1193015"/>
            <a:ext cx="5216625" cy="11598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3600"/>
              <a:buNone/>
              <a:defRPr sz="3600">
                <a:solidFill>
                  <a:srgbClr val="2185C5"/>
                </a:solidFill>
              </a:defRPr>
            </a:lvl9pPr>
          </a:lstStyle>
          <a:p/>
        </p:txBody>
      </p:sp>
      <p:grpSp>
        <p:nvGrpSpPr>
          <p:cNvPr id="252" name="Google Shape;252;p43"/>
          <p:cNvGrpSpPr/>
          <p:nvPr/>
        </p:nvGrpSpPr>
        <p:grpSpPr>
          <a:xfrm>
            <a:off x="0" y="2588873"/>
            <a:ext cx="9144012" cy="77175"/>
            <a:chOff x="0" y="6755100"/>
            <a:chExt cx="12192016" cy="102900"/>
          </a:xfrm>
        </p:grpSpPr>
        <p:sp>
          <p:nvSpPr>
            <p:cNvPr id="253" name="Google Shape;253;p43"/>
            <p:cNvSpPr/>
            <p:nvPr/>
          </p:nvSpPr>
          <p:spPr>
            <a:xfrm>
              <a:off x="9808488" y="6755100"/>
              <a:ext cx="1191600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3"/>
            <p:cNvSpPr/>
            <p:nvPr/>
          </p:nvSpPr>
          <p:spPr>
            <a:xfrm>
              <a:off x="11000416" y="6755100"/>
              <a:ext cx="119160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3"/>
            <p:cNvSpPr/>
            <p:nvPr/>
          </p:nvSpPr>
          <p:spPr>
            <a:xfrm>
              <a:off x="0" y="6755100"/>
              <a:ext cx="1191600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3"/>
            <p:cNvSpPr/>
            <p:nvPr/>
          </p:nvSpPr>
          <p:spPr>
            <a:xfrm>
              <a:off x="1191613" y="6755100"/>
              <a:ext cx="8616900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43"/>
          <p:cNvSpPr/>
          <p:nvPr/>
        </p:nvSpPr>
        <p:spPr>
          <a:xfrm>
            <a:off x="61290" y="4843800"/>
            <a:ext cx="5072850" cy="2630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© 2024 AboutCode - Licensed under the CC-BY-SA-4.0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1">
  <p:cSld name="1_Title + 1 column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title"/>
          </p:nvPr>
        </p:nvSpPr>
        <p:spPr>
          <a:xfrm>
            <a:off x="131700" y="91688"/>
            <a:ext cx="8118450" cy="5132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60" name="Google Shape;260;p44"/>
          <p:cNvSpPr/>
          <p:nvPr/>
        </p:nvSpPr>
        <p:spPr>
          <a:xfrm>
            <a:off x="7356366" y="5066325"/>
            <a:ext cx="893700" cy="77175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4"/>
          <p:cNvSpPr/>
          <p:nvPr/>
        </p:nvSpPr>
        <p:spPr>
          <a:xfrm>
            <a:off x="8250312" y="5066325"/>
            <a:ext cx="893700" cy="77175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4"/>
          <p:cNvSpPr/>
          <p:nvPr/>
        </p:nvSpPr>
        <p:spPr>
          <a:xfrm>
            <a:off x="0" y="5066325"/>
            <a:ext cx="893700" cy="77175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4"/>
          <p:cNvSpPr/>
          <p:nvPr/>
        </p:nvSpPr>
        <p:spPr>
          <a:xfrm>
            <a:off x="893710" y="5066325"/>
            <a:ext cx="6462675" cy="77175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0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aboutcode-org/scancode-action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7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ithub.com/en/copilot/how-tos/get-code-suggestions/find-matching-code" TargetMode="External"/><Relationship Id="rId4" Type="http://schemas.openxmlformats.org/officeDocument/2006/relationships/hyperlink" Target="https://huggingface.co/blog/starcoder2" TargetMode="External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rust-secure-code/cargo-auditable" TargetMode="External"/><Relationship Id="rId4" Type="http://schemas.openxmlformats.org/officeDocument/2006/relationships/hyperlink" Target="https://peps.python.org/pep-0725/" TargetMode="External"/><Relationship Id="rId5" Type="http://schemas.openxmlformats.org/officeDocument/2006/relationships/hyperlink" Target="https://peps.python.org/pep-0639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AppThreat" TargetMode="External"/><Relationship Id="rId10" Type="http://schemas.openxmlformats.org/officeDocument/2006/relationships/hyperlink" Target="https://github.com/owasp-dep-scan/dep-scan" TargetMode="External"/><Relationship Id="rId13" Type="http://schemas.openxmlformats.org/officeDocument/2006/relationships/hyperlink" Target="https://github.com/anchore/syft" TargetMode="External"/><Relationship Id="rId12" Type="http://schemas.openxmlformats.org/officeDocument/2006/relationships/hyperlink" Target="https://github.com/CycloneDX/cdxgen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oss-review-toolkit/ort" TargetMode="External"/><Relationship Id="rId4" Type="http://schemas.openxmlformats.org/officeDocument/2006/relationships/hyperlink" Target="https://github.com/fossology/fossology" TargetMode="External"/><Relationship Id="rId9" Type="http://schemas.openxmlformats.org/officeDocument/2006/relationships/hyperlink" Target="https://github.com/DependencyTrack/dependency-track" TargetMode="External"/><Relationship Id="rId15" Type="http://schemas.openxmlformats.org/officeDocument/2006/relationships/hyperlink" Target="https://github.com/aquasecurity/trivy" TargetMode="External"/><Relationship Id="rId14" Type="http://schemas.openxmlformats.org/officeDocument/2006/relationships/hyperlink" Target="https://github.com/anchore/grype" TargetMode="External"/><Relationship Id="rId5" Type="http://schemas.openxmlformats.org/officeDocument/2006/relationships/hyperlink" Target="https://github.com/eclipse-sw360/sw360" TargetMode="External"/><Relationship Id="rId6" Type="http://schemas.openxmlformats.org/officeDocument/2006/relationships/hyperlink" Target="https://github.com/tern-tools/tern" TargetMode="External"/><Relationship Id="rId7" Type="http://schemas.openxmlformats.org/officeDocument/2006/relationships/hyperlink" Target="https://github.com/clearlydefined" TargetMode="External"/><Relationship Id="rId8" Type="http://schemas.openxmlformats.org/officeDocument/2006/relationships/hyperlink" Target="https://www.osadl.org/OSSelot-The-Open-Source-Curation-Datab.share-and-reuse-foss-clearance.0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aboutcode.org/" TargetMode="External"/><Relationship Id="rId4" Type="http://schemas.openxmlformats.org/officeDocument/2006/relationships/hyperlink" Target="https://matrix.to/#/#aboutcode-org_discuss:gitter.im" TargetMode="External"/><Relationship Id="rId5" Type="http://schemas.openxmlformats.org/officeDocument/2006/relationships/image" Target="../media/image18.png"/><Relationship Id="rId6" Type="http://schemas.openxmlformats.org/officeDocument/2006/relationships/hyperlink" Target="https://xkcd.com/2347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linkedin.com/in/arunazhakesan/" TargetMode="External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openmoji.org/" TargetMode="External"/><Relationship Id="rId4" Type="http://schemas.openxmlformats.org/officeDocument/2006/relationships/hyperlink" Target="https://scancode-licensedb.aboutcode.org/cc-by-sa-4.0.html" TargetMode="External"/><Relationship Id="rId5" Type="http://schemas.openxmlformats.org/officeDocument/2006/relationships/hyperlink" Target="https://xkcd.com/" TargetMode="External"/><Relationship Id="rId6" Type="http://schemas.openxmlformats.org/officeDocument/2006/relationships/hyperlink" Target="https://creativecommons.org/licenses/by-nc/2.5/" TargetMode="External"/><Relationship Id="rId7" Type="http://schemas.openxmlformats.org/officeDocument/2006/relationships/hyperlink" Target="http://www.slidescarnival.com/" TargetMode="External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linkedin.com/in/ayansinhaju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nexB/scancode-toolkit" TargetMode="External"/><Relationship Id="rId4" Type="http://schemas.openxmlformats.org/officeDocument/2006/relationships/hyperlink" Target="https://github.com/nexB/license-expression" TargetMode="External"/><Relationship Id="rId9" Type="http://schemas.openxmlformats.org/officeDocument/2006/relationships/hyperlink" Target="https://github.com/AyanSinhaMahapatra/" TargetMode="External"/><Relationship Id="rId5" Type="http://schemas.openxmlformats.org/officeDocument/2006/relationships/hyperlink" Target="https://scancode-licensedb.aboutcode.org/" TargetMode="External"/><Relationship Id="rId6" Type="http://schemas.openxmlformats.org/officeDocument/2006/relationships/hyperlink" Target="https://github.com/nexB/scancode-workbench" TargetMode="External"/><Relationship Id="rId7" Type="http://schemas.openxmlformats.org/officeDocument/2006/relationships/hyperlink" Target="https://github.com/nexB/purldb" TargetMode="External"/><Relationship Id="rId8" Type="http://schemas.openxmlformats.org/officeDocument/2006/relationships/hyperlink" Target="mailto:asmahapatra@aboutcode.or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package-url" TargetMode="External"/><Relationship Id="rId4" Type="http://schemas.openxmlformats.org/officeDocument/2006/relationships/hyperlink" Target="https://spdx.org" TargetMode="External"/><Relationship Id="rId5" Type="http://schemas.openxmlformats.org/officeDocument/2006/relationships/hyperlink" Target="https://cyclonedx.org" TargetMode="External"/><Relationship Id="rId6" Type="http://schemas.openxmlformats.org/officeDocument/2006/relationships/hyperlink" Target="https://clearlydefined.i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igital-strategy.ec.europa.eu/en/policies/cyber-resilience-act" TargetMode="External"/><Relationship Id="rId4" Type="http://schemas.openxmlformats.org/officeDocument/2006/relationships/hyperlink" Target="https://www.nist.gov/itl/executive-order-14028-improving-nations-cybersecurity" TargetMode="External"/><Relationship Id="rId5" Type="http://schemas.openxmlformats.org/officeDocument/2006/relationships/hyperlink" Target="https://www.google.com/url?sa=t&amp;source=web&amp;rct=j&amp;opi=89978449&amp;url=https://www.sebi.gov.in/legal/circulars/aug-2024/cybersecurity-and-cyber-resilience-framework-cscrf-for-sebi-regulated-entities-res-_85964.html&amp;ved=2ahUKEwjOpK74yPGOAxUJiK8BHVITBIEQFnoECAkQAQ&amp;usg=AOvVaw1GhZIDe0LGNzd-Xe37o-_D" TargetMode="External"/><Relationship Id="rId6" Type="http://schemas.openxmlformats.org/officeDocument/2006/relationships/hyperlink" Target="https://cert-in.org.in/PDF/TechnicalGuidelines-on-SBOM,QBOM&amp;CBOM,AIBOM_and_HBOM_ver2.0.pdf" TargetMode="External"/><Relationship Id="rId7" Type="http://schemas.openxmlformats.org/officeDocument/2006/relationships/image" Target="../media/image1.png"/><Relationship Id="rId8" Type="http://schemas.openxmlformats.org/officeDocument/2006/relationships/hyperlink" Target="https://xkcd.com/1966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package-url/purl-spec" TargetMode="External"/><Relationship Id="rId4" Type="http://schemas.openxmlformats.org/officeDocument/2006/relationships/hyperlink" Target="https://github.com/aboutcode-org/univer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hyperlink" Target="https://github.com/package-url/purl-spec/blob/main/PURL-TYPES.rst" TargetMode="External"/><Relationship Id="rId5" Type="http://schemas.openxmlformats.org/officeDocument/2006/relationships/hyperlink" Target="http://scancode-toolkit.rtd.io/en/stable/reference/available_package_parsers.html" TargetMode="External"/><Relationship Id="rId6" Type="http://schemas.openxmlformats.org/officeDocument/2006/relationships/hyperlink" Target="https://spdx.org/licenses/" TargetMode="External"/><Relationship Id="rId7" Type="http://schemas.openxmlformats.org/officeDocument/2006/relationships/hyperlink" Target="https://scancode-licensedb.aboutcode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hyperlink" Target="https://xkcd.com/75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ctrTitle"/>
          </p:nvPr>
        </p:nvSpPr>
        <p:spPr>
          <a:xfrm>
            <a:off x="721663" y="968350"/>
            <a:ext cx="7700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GB" sz="2700">
                <a:latin typeface="Open Sans"/>
                <a:ea typeface="Open Sans"/>
                <a:cs typeface="Open Sans"/>
                <a:sym typeface="Open Sans"/>
              </a:rPr>
              <a:t>More than a “SBOM button” for compliance: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GB" sz="2700">
                <a:latin typeface="Open Sans"/>
                <a:ea typeface="Open Sans"/>
                <a:cs typeface="Open Sans"/>
                <a:sym typeface="Open Sans"/>
              </a:rPr>
              <a:t>SBOM quality matters!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45"/>
          <p:cNvSpPr/>
          <p:nvPr/>
        </p:nvSpPr>
        <p:spPr>
          <a:xfrm>
            <a:off x="7260825" y="147281"/>
            <a:ext cx="611775" cy="3570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45" title="AboutCo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900" y="3063725"/>
            <a:ext cx="4996226" cy="7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4"/>
          <p:cNvSpPr txBox="1"/>
          <p:nvPr>
            <p:ph type="title"/>
          </p:nvPr>
        </p:nvSpPr>
        <p:spPr>
          <a:xfrm>
            <a:off x="141000" y="313238"/>
            <a:ext cx="8118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           </a:t>
            </a: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b</a:t>
            </a: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uilding            deployed binary  </a:t>
            </a:r>
            <a:endParaRPr sz="2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36" name="Google Shape;336;p54"/>
          <p:cNvSpPr txBox="1"/>
          <p:nvPr>
            <p:ph idx="1" type="body"/>
          </p:nvPr>
        </p:nvSpPr>
        <p:spPr>
          <a:xfrm>
            <a:off x="281975" y="1137025"/>
            <a:ext cx="62178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binary: bare minimum to run code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massive # of packages in containers/apps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uild system has access to origin and results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trust but verify: back2source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eproducible</a:t>
            </a: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 builds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immutable releases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CI: </a:t>
            </a:r>
            <a:r>
              <a:rPr lang="en-GB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aboutcode-org/scancode-action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7" name="Google Shape;337;p54" title="rocke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7176" y="352640"/>
            <a:ext cx="442999" cy="44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4" title="building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600" y="348402"/>
            <a:ext cx="442999" cy="442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4" title="arrow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5725" y="313240"/>
            <a:ext cx="513305" cy="5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4"/>
          <p:cNvSpPr txBox="1"/>
          <p:nvPr/>
        </p:nvSpPr>
        <p:spPr>
          <a:xfrm>
            <a:off x="6815150" y="1712675"/>
            <a:ext cx="20787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SBOM &amp;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Deployed SBOM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5"/>
          <p:cNvSpPr txBox="1"/>
          <p:nvPr>
            <p:ph type="title"/>
          </p:nvPr>
        </p:nvSpPr>
        <p:spPr>
          <a:xfrm>
            <a:off x="141000" y="313238"/>
            <a:ext cx="8118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Not everything is declared in manifests</a:t>
            </a:r>
            <a:endParaRPr sz="2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46" name="Google Shape;346;p55"/>
          <p:cNvSpPr txBox="1"/>
          <p:nvPr>
            <p:ph idx="1" type="body"/>
          </p:nvPr>
        </p:nvSpPr>
        <p:spPr>
          <a:xfrm>
            <a:off x="281975" y="1137025"/>
            <a:ext cx="70494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omes in all sizes: binaries, files, snippets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Convenience: lets just include everything!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Can we get to the source?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hich part of the source is deployed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Is this modified?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Index and match by checksums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scan once, then always match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by archives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by directories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by files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snippets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6"/>
          <p:cNvSpPr txBox="1"/>
          <p:nvPr>
            <p:ph type="title"/>
          </p:nvPr>
        </p:nvSpPr>
        <p:spPr>
          <a:xfrm>
            <a:off x="713850" y="228225"/>
            <a:ext cx="75630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Copying code is okay! But...</a:t>
            </a:r>
            <a:endParaRPr sz="2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52" name="Google Shape;352;p56"/>
          <p:cNvSpPr txBox="1"/>
          <p:nvPr>
            <p:ph idx="1" type="body"/>
          </p:nvPr>
        </p:nvSpPr>
        <p:spPr>
          <a:xfrm>
            <a:off x="281975" y="1137025"/>
            <a:ext cx="3153900" cy="20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Declare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Update periodically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release?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therwise have to match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3" name="Google Shape;353;p56" title="Screenshot from 2025-07-31 03-39-5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76" y="3230129"/>
            <a:ext cx="2739600" cy="15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6" title="Screenshot from 2025-07-31 03-39-5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5400" y="941975"/>
            <a:ext cx="5203276" cy="385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6" title="copy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975" y="268938"/>
            <a:ext cx="431875" cy="4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type="title"/>
          </p:nvPr>
        </p:nvSpPr>
        <p:spPr>
          <a:xfrm>
            <a:off x="141000" y="313238"/>
            <a:ext cx="8118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AI generated code?</a:t>
            </a:r>
            <a:endParaRPr sz="2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61" name="Google Shape;361;p57"/>
          <p:cNvSpPr txBox="1"/>
          <p:nvPr>
            <p:ph idx="1" type="body"/>
          </p:nvPr>
        </p:nvSpPr>
        <p:spPr>
          <a:xfrm>
            <a:off x="281975" y="1137025"/>
            <a:ext cx="76557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Generated code can be 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very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similar to FOSS code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Finding public code that matches GitHub Copilot suggestions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Approximate snippet matching algorithm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working prototype on popular npm code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need to scale!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LLMs trained on permissively licensed code!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https://huggingface.co/blog/starcoder2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uses scancode to detect licenses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2" name="Google Shape;362;p57" title="robo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5275" y="298387"/>
            <a:ext cx="543049" cy="54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8"/>
          <p:cNvSpPr txBox="1"/>
          <p:nvPr>
            <p:ph type="title"/>
          </p:nvPr>
        </p:nvSpPr>
        <p:spPr>
          <a:xfrm>
            <a:off x="141000" y="313238"/>
            <a:ext cx="8118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Fix it at the source!</a:t>
            </a:r>
            <a:endParaRPr sz="2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68" name="Google Shape;368;p58"/>
          <p:cNvSpPr txBox="1"/>
          <p:nvPr>
            <p:ph idx="1" type="body"/>
          </p:nvPr>
        </p:nvSpPr>
        <p:spPr>
          <a:xfrm>
            <a:off x="281975" y="1111520"/>
            <a:ext cx="69807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reducing complexity &gt;&gt; modeling complexity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nclude data on origin/dependencies: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cargo-auditable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: auditable production Rust binaries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PEP 725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: Specifying external dependencies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icense fixes: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SPDX License identifiers in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Linux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kernel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PEP 639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: License Clarity with Better Package Metadata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ecosystem wide scans: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ix licensing issues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etect undeclared/vendored code or binaries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pen data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9"/>
          <p:cNvSpPr txBox="1"/>
          <p:nvPr>
            <p:ph type="title"/>
          </p:nvPr>
        </p:nvSpPr>
        <p:spPr>
          <a:xfrm>
            <a:off x="141000" y="286388"/>
            <a:ext cx="8118450" cy="5132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What AboutCode is doing differently</a:t>
            </a:r>
            <a:endParaRPr sz="2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74" name="Google Shape;374;p59"/>
          <p:cNvSpPr txBox="1"/>
          <p:nvPr>
            <p:ph idx="1" type="body"/>
          </p:nvPr>
        </p:nvSpPr>
        <p:spPr>
          <a:xfrm>
            <a:off x="258600" y="1005900"/>
            <a:ext cx="8860800" cy="3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Non-profit, fully open source, open data, public instances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coming up soon: AboutCode Foundation!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options: CLI tool, Github action, web app, scans: containers, source/binary 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supports and working with package ecosystems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to build better metadata, more transparency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solve ecosystem wide problems at once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Open data 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(soon: federated data)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Curated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open data on Licensing, Vulnerabilities,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Packages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Large community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working with FOSS orgs to improve standards, data and transparency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OSPOs, Security, Lawyers, Specifications, Developer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9" name="Google Shape;379;p60"/>
          <p:cNvCxnSpPr>
            <a:stCxn id="380" idx="2"/>
            <a:endCxn id="381" idx="1"/>
          </p:cNvCxnSpPr>
          <p:nvPr/>
        </p:nvCxnSpPr>
        <p:spPr>
          <a:xfrm flipH="1">
            <a:off x="2444681" y="2033475"/>
            <a:ext cx="1675500" cy="20256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382" name="Google Shape;382;p60"/>
          <p:cNvCxnSpPr>
            <a:stCxn id="380" idx="2"/>
            <a:endCxn id="383" idx="1"/>
          </p:cNvCxnSpPr>
          <p:nvPr/>
        </p:nvCxnSpPr>
        <p:spPr>
          <a:xfrm>
            <a:off x="4120181" y="2033475"/>
            <a:ext cx="1633500" cy="20256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384" name="Google Shape;384;p60"/>
          <p:cNvCxnSpPr>
            <a:stCxn id="380" idx="2"/>
          </p:cNvCxnSpPr>
          <p:nvPr/>
        </p:nvCxnSpPr>
        <p:spPr>
          <a:xfrm flipH="1">
            <a:off x="3910781" y="2033475"/>
            <a:ext cx="209400" cy="19776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385" name="Google Shape;385;p60"/>
          <p:cNvCxnSpPr>
            <a:stCxn id="380" idx="3"/>
            <a:endCxn id="386" idx="1"/>
          </p:cNvCxnSpPr>
          <p:nvPr/>
        </p:nvCxnSpPr>
        <p:spPr>
          <a:xfrm>
            <a:off x="5139769" y="1434413"/>
            <a:ext cx="1602300" cy="6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0" name="Google Shape;380;p60"/>
          <p:cNvSpPr/>
          <p:nvPr/>
        </p:nvSpPr>
        <p:spPr>
          <a:xfrm>
            <a:off x="3100594" y="835350"/>
            <a:ext cx="2039175" cy="1198125"/>
          </a:xfrm>
          <a:prstGeom prst="roundRect">
            <a:avLst>
              <a:gd fmla="val 16667" name="adj"/>
            </a:avLst>
          </a:prstGeom>
          <a:solidFill>
            <a:srgbClr val="FF9715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DejaCode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Policies  Licenses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Components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Packages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Vulnerabilities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0"/>
          <p:cNvSpPr txBox="1"/>
          <p:nvPr>
            <p:ph type="title"/>
          </p:nvPr>
        </p:nvSpPr>
        <p:spPr>
          <a:xfrm>
            <a:off x="131700" y="91688"/>
            <a:ext cx="8118450" cy="5132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The AboutCode</a:t>
            </a:r>
            <a:r>
              <a:rPr lang="en-GB" sz="2700">
                <a:solidFill>
                  <a:srgbClr val="2185C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stack:</a:t>
            </a:r>
            <a:endParaRPr sz="2700">
              <a:solidFill>
                <a:srgbClr val="2185C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88" name="Google Shape;388;p60"/>
          <p:cNvSpPr/>
          <p:nvPr/>
        </p:nvSpPr>
        <p:spPr>
          <a:xfrm>
            <a:off x="5669869" y="1143144"/>
            <a:ext cx="893957" cy="582512"/>
          </a:xfrm>
          <a:prstGeom prst="flowChartMultidocument">
            <a:avLst/>
          </a:prstGeom>
          <a:solidFill>
            <a:srgbClr val="FFD96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SBOM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60"/>
          <p:cNvSpPr/>
          <p:nvPr/>
        </p:nvSpPr>
        <p:spPr>
          <a:xfrm>
            <a:off x="3348656" y="4058963"/>
            <a:ext cx="1500975" cy="513225"/>
          </a:xfrm>
          <a:prstGeom prst="can">
            <a:avLst>
              <a:gd fmla="val 25418" name="adj"/>
            </a:avLst>
          </a:prstGeom>
          <a:solidFill>
            <a:srgbClr val="0070C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PurlDB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60"/>
          <p:cNvSpPr/>
          <p:nvPr/>
        </p:nvSpPr>
        <p:spPr>
          <a:xfrm>
            <a:off x="5013281" y="4058963"/>
            <a:ext cx="1480950" cy="513225"/>
          </a:xfrm>
          <a:prstGeom prst="can">
            <a:avLst>
              <a:gd fmla="val 25000" name="adj"/>
            </a:avLst>
          </a:prstGeom>
          <a:solidFill>
            <a:srgbClr val="0070C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VulnerabilityDB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60"/>
          <p:cNvSpPr/>
          <p:nvPr/>
        </p:nvSpPr>
        <p:spPr>
          <a:xfrm>
            <a:off x="3063281" y="2401444"/>
            <a:ext cx="2076488" cy="1232400"/>
          </a:xfrm>
          <a:prstGeom prst="flowChartProcess">
            <a:avLst/>
          </a:prstGeom>
          <a:solidFill>
            <a:srgbClr val="3D85C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ScanCode.io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60"/>
          <p:cNvSpPr/>
          <p:nvPr/>
        </p:nvSpPr>
        <p:spPr>
          <a:xfrm>
            <a:off x="1508100" y="2511300"/>
            <a:ext cx="1187475" cy="513225"/>
          </a:xfrm>
          <a:prstGeom prst="flowChartInputOutput">
            <a:avLst/>
          </a:prstGeom>
          <a:solidFill>
            <a:srgbClr val="FFF2CC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Product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60"/>
          <p:cNvSpPr/>
          <p:nvPr/>
        </p:nvSpPr>
        <p:spPr>
          <a:xfrm>
            <a:off x="1405050" y="3128250"/>
            <a:ext cx="1187475" cy="513225"/>
          </a:xfrm>
          <a:prstGeom prst="flowChartInputOutput">
            <a:avLst/>
          </a:prstGeom>
          <a:solidFill>
            <a:srgbClr val="FFF2CC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FOSS Package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60"/>
          <p:cNvSpPr/>
          <p:nvPr/>
        </p:nvSpPr>
        <p:spPr>
          <a:xfrm>
            <a:off x="1771538" y="1143153"/>
            <a:ext cx="893957" cy="582512"/>
          </a:xfrm>
          <a:prstGeom prst="flowChartMultidocument">
            <a:avLst/>
          </a:prstGeom>
          <a:solidFill>
            <a:srgbClr val="FFD96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SBOM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p60"/>
          <p:cNvCxnSpPr>
            <a:stCxn id="393" idx="3"/>
            <a:endCxn id="380" idx="1"/>
          </p:cNvCxnSpPr>
          <p:nvPr/>
        </p:nvCxnSpPr>
        <p:spPr>
          <a:xfrm>
            <a:off x="2665494" y="1434409"/>
            <a:ext cx="43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5" name="Google Shape;395;p60"/>
          <p:cNvCxnSpPr>
            <a:stCxn id="380" idx="3"/>
            <a:endCxn id="388" idx="1"/>
          </p:cNvCxnSpPr>
          <p:nvPr/>
        </p:nvCxnSpPr>
        <p:spPr>
          <a:xfrm>
            <a:off x="5139769" y="1434413"/>
            <a:ext cx="530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6" name="Google Shape;396;p60"/>
          <p:cNvCxnSpPr>
            <a:stCxn id="391" idx="5"/>
            <a:endCxn id="390" idx="1"/>
          </p:cNvCxnSpPr>
          <p:nvPr/>
        </p:nvCxnSpPr>
        <p:spPr>
          <a:xfrm>
            <a:off x="2576828" y="2767913"/>
            <a:ext cx="486600" cy="24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7" name="Google Shape;397;p60"/>
          <p:cNvCxnSpPr>
            <a:stCxn id="392" idx="5"/>
            <a:endCxn id="390" idx="1"/>
          </p:cNvCxnSpPr>
          <p:nvPr/>
        </p:nvCxnSpPr>
        <p:spPr>
          <a:xfrm flipH="1" rot="10800000">
            <a:off x="2473778" y="3017663"/>
            <a:ext cx="589500" cy="3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8" name="Google Shape;398;p60"/>
          <p:cNvSpPr/>
          <p:nvPr/>
        </p:nvSpPr>
        <p:spPr>
          <a:xfrm>
            <a:off x="5669869" y="2721097"/>
            <a:ext cx="893957" cy="582511"/>
          </a:xfrm>
          <a:prstGeom prst="flowChartMultidocument">
            <a:avLst/>
          </a:prstGeom>
          <a:solidFill>
            <a:srgbClr val="FFD96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60"/>
          <p:cNvSpPr/>
          <p:nvPr/>
        </p:nvSpPr>
        <p:spPr>
          <a:xfrm>
            <a:off x="1704056" y="4058963"/>
            <a:ext cx="1480950" cy="513225"/>
          </a:xfrm>
          <a:prstGeom prst="can">
            <a:avLst>
              <a:gd fmla="val 25000" name="adj"/>
            </a:avLst>
          </a:prstGeom>
          <a:solidFill>
            <a:srgbClr val="0070C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LicenseDB</a:t>
            </a:r>
            <a:endParaRPr b="1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60"/>
          <p:cNvSpPr/>
          <p:nvPr/>
        </p:nvSpPr>
        <p:spPr>
          <a:xfrm>
            <a:off x="3178594" y="2991563"/>
            <a:ext cx="1841025" cy="214669"/>
          </a:xfrm>
          <a:prstGeom prst="flowChartProcess">
            <a:avLst/>
          </a:prstGeom>
          <a:solidFill>
            <a:srgbClr val="3D85C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ScanCode Toolkit</a:t>
            </a:r>
            <a:endParaRPr b="1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60"/>
          <p:cNvSpPr/>
          <p:nvPr/>
        </p:nvSpPr>
        <p:spPr>
          <a:xfrm>
            <a:off x="4125019" y="3209850"/>
            <a:ext cx="893963" cy="350044"/>
          </a:xfrm>
          <a:prstGeom prst="flowChartProcess">
            <a:avLst/>
          </a:prstGeom>
          <a:solidFill>
            <a:srgbClr val="3D85C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package </a:t>
            </a:r>
            <a:r>
              <a:rPr b="1" i="0" lang="en-GB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inspectors</a:t>
            </a:r>
            <a:endParaRPr b="1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60"/>
          <p:cNvCxnSpPr>
            <a:stCxn id="390" idx="3"/>
            <a:endCxn id="398" idx="1"/>
          </p:cNvCxnSpPr>
          <p:nvPr/>
        </p:nvCxnSpPr>
        <p:spPr>
          <a:xfrm flipH="1" rot="10800000">
            <a:off x="5139769" y="3012244"/>
            <a:ext cx="530100" cy="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6" name="Google Shape;386;p60"/>
          <p:cNvSpPr/>
          <p:nvPr/>
        </p:nvSpPr>
        <p:spPr>
          <a:xfrm>
            <a:off x="6742106" y="1762831"/>
            <a:ext cx="893957" cy="582512"/>
          </a:xfrm>
          <a:prstGeom prst="flowChartMultidocument">
            <a:avLst/>
          </a:prstGeom>
          <a:solidFill>
            <a:srgbClr val="FFD96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" name="Google Shape;402;p60"/>
          <p:cNvCxnSpPr>
            <a:stCxn id="383" idx="1"/>
            <a:endCxn id="381" idx="1"/>
          </p:cNvCxnSpPr>
          <p:nvPr/>
        </p:nvCxnSpPr>
        <p:spPr>
          <a:xfrm rot="5400000">
            <a:off x="4098806" y="2404613"/>
            <a:ext cx="600" cy="3309300"/>
          </a:xfrm>
          <a:prstGeom prst="bent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3" name="Google Shape;403;p60"/>
          <p:cNvCxnSpPr>
            <a:stCxn id="390" idx="2"/>
            <a:endCxn id="389" idx="1"/>
          </p:cNvCxnSpPr>
          <p:nvPr/>
        </p:nvCxnSpPr>
        <p:spPr>
          <a:xfrm flipH="1">
            <a:off x="4099125" y="3633844"/>
            <a:ext cx="2400" cy="42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4" name="Google Shape;404;p60"/>
          <p:cNvSpPr/>
          <p:nvPr/>
        </p:nvSpPr>
        <p:spPr>
          <a:xfrm>
            <a:off x="3178594" y="3209841"/>
            <a:ext cx="926756" cy="350044"/>
          </a:xfrm>
          <a:prstGeom prst="flowChartProcess">
            <a:avLst/>
          </a:prstGeom>
          <a:solidFill>
            <a:srgbClr val="3D85C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container </a:t>
            </a:r>
            <a:r>
              <a:rPr b="1" i="0" lang="en-GB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inspector</a:t>
            </a:r>
            <a:endParaRPr b="1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5" name="Google Shape;405;p60"/>
          <p:cNvCxnSpPr>
            <a:stCxn id="393" idx="3"/>
            <a:endCxn id="390" idx="1"/>
          </p:cNvCxnSpPr>
          <p:nvPr/>
        </p:nvCxnSpPr>
        <p:spPr>
          <a:xfrm>
            <a:off x="2665494" y="1434409"/>
            <a:ext cx="397800" cy="15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6" name="Google Shape;406;p60"/>
          <p:cNvCxnSpPr>
            <a:stCxn id="390" idx="3"/>
            <a:endCxn id="388" idx="1"/>
          </p:cNvCxnSpPr>
          <p:nvPr/>
        </p:nvCxnSpPr>
        <p:spPr>
          <a:xfrm flipH="1" rot="10800000">
            <a:off x="5139769" y="1434544"/>
            <a:ext cx="530100" cy="158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7" name="Google Shape;407;p60"/>
          <p:cNvCxnSpPr>
            <a:stCxn id="390" idx="3"/>
            <a:endCxn id="386" idx="1"/>
          </p:cNvCxnSpPr>
          <p:nvPr/>
        </p:nvCxnSpPr>
        <p:spPr>
          <a:xfrm flipH="1" rot="10800000">
            <a:off x="5139769" y="2054044"/>
            <a:ext cx="1602300" cy="96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1"/>
          <p:cNvSpPr txBox="1"/>
          <p:nvPr>
            <p:ph type="title"/>
          </p:nvPr>
        </p:nvSpPr>
        <p:spPr>
          <a:xfrm>
            <a:off x="131700" y="116363"/>
            <a:ext cx="8118450" cy="8914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AboutCode: Who is using it?</a:t>
            </a:r>
            <a:endParaRPr sz="27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(based on public data)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p61"/>
          <p:cNvSpPr txBox="1"/>
          <p:nvPr>
            <p:ph idx="1" type="body"/>
          </p:nvPr>
        </p:nvSpPr>
        <p:spPr>
          <a:xfrm>
            <a:off x="131700" y="969900"/>
            <a:ext cx="8920800" cy="35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b="1" lang="en-GB" sz="1800">
                <a:latin typeface="Open Sans"/>
                <a:ea typeface="Open Sans"/>
                <a:cs typeface="Open Sans"/>
                <a:sym typeface="Open Sans"/>
              </a:rPr>
              <a:t>Most FOSS Orgs, many commercial and open source SCA providers use our libraries or standards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Most FOSS Foundations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Five of the top big tech companies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A leading database company, a leading Linux company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2 leading code hosting companies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European and US government agencies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All major European car manufacturers and most of their vendors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Major US chip and microprocessor providers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All SBOM and VEX standards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2"/>
          <p:cNvSpPr txBox="1"/>
          <p:nvPr>
            <p:ph type="title"/>
          </p:nvPr>
        </p:nvSpPr>
        <p:spPr>
          <a:xfrm>
            <a:off x="141000" y="199106"/>
            <a:ext cx="8118450" cy="5132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Other FOSS SCA tools and projects</a:t>
            </a:r>
            <a:endParaRPr sz="2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419" name="Google Shape;419;p62"/>
          <p:cNvSpPr txBox="1"/>
          <p:nvPr>
            <p:ph idx="1" type="body"/>
          </p:nvPr>
        </p:nvSpPr>
        <p:spPr>
          <a:xfrm>
            <a:off x="141000" y="1009294"/>
            <a:ext cx="5691150" cy="36454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ORT: OSS Review Toolkit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(Uses ScanCode)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FOSSology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(Uses ScanCode)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SW360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TERN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(Uses ScanCode)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ClearlyDefined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(Uses scancode)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OSSelot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OWASP </a:t>
            </a: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9"/>
              </a:rPr>
              <a:t>DependencyTrack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OWASP </a:t>
            </a: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0"/>
              </a:rPr>
              <a:t>DepScan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1"/>
              </a:rPr>
              <a:t>AppThreat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projects: atom, chen, vdb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CycloneDx </a:t>
            </a: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2"/>
              </a:rPr>
              <a:t>cdxgen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Anchore: </a:t>
            </a: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3"/>
              </a:rPr>
              <a:t>syft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4"/>
              </a:rPr>
              <a:t>grype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Aquasec </a:t>
            </a: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trivy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3"/>
          <p:cNvSpPr txBox="1"/>
          <p:nvPr>
            <p:ph type="title"/>
          </p:nvPr>
        </p:nvSpPr>
        <p:spPr>
          <a:xfrm>
            <a:off x="131700" y="91688"/>
            <a:ext cx="8118450" cy="5132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AboutCode also needs your help!</a:t>
            </a:r>
            <a:endParaRPr sz="2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425" name="Google Shape;425;p63"/>
          <p:cNvSpPr txBox="1"/>
          <p:nvPr>
            <p:ph idx="1" type="body"/>
          </p:nvPr>
        </p:nvSpPr>
        <p:spPr>
          <a:xfrm>
            <a:off x="141000" y="674831"/>
            <a:ext cx="5628375" cy="42189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Contribute to an AboutCode project with code, documentation, use cases, bug reports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https://github.com/aboutcode-org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Sponsor AboutCode project maintainers, accelerate development of new features  https://github.com/sponsors/aboutcode-org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Buy support, implementation, and advisory services from nexB to pay the maintainers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Join the community: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https://www.aboutcode.org/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https://matrix.to/aboutcode-org_discuss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6" name="Google Shape;426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9135" y="674831"/>
            <a:ext cx="2914154" cy="3702638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63"/>
          <p:cNvSpPr txBox="1"/>
          <p:nvPr/>
        </p:nvSpPr>
        <p:spPr>
          <a:xfrm>
            <a:off x="5986294" y="4504538"/>
            <a:ext cx="2914425" cy="3892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b="0" i="0" lang="en-GB" sz="9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Dependency</a:t>
            </a:r>
            <a:r>
              <a:rPr b="0" i="0" lang="en-GB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" by xkcd, Modified text from original</a:t>
            </a:r>
            <a:endParaRPr b="0" i="0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111600" y="91688"/>
            <a:ext cx="8118450" cy="5132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Agenda</a:t>
            </a:r>
            <a:endParaRPr sz="2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111606" y="604913"/>
            <a:ext cx="8920800" cy="42189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About me, AboutCode and nexB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What is a SBOM (Software Bill of Materials)?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Minimum requirements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, widely used standards, applicable regulations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SBOM quality: things to look out for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Support for package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manifests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, ecosystems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When is SBOM generated: source, build, analyzed, deployed, runtime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Hidden items: binaries, vendored/copied code, AI generated code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The FOSS community approach matters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Misc: Automation, Open Data, Benchmarks, other BOMs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Questions?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46"/>
          <p:cNvSpPr txBox="1"/>
          <p:nvPr>
            <p:ph idx="12" type="sldNum"/>
          </p:nvPr>
        </p:nvSpPr>
        <p:spPr>
          <a:xfrm>
            <a:off x="8556784" y="4749851"/>
            <a:ext cx="548775" cy="3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4"/>
          <p:cNvSpPr txBox="1"/>
          <p:nvPr>
            <p:ph type="ctrTitle"/>
          </p:nvPr>
        </p:nvSpPr>
        <p:spPr>
          <a:xfrm>
            <a:off x="1870140" y="1193015"/>
            <a:ext cx="521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GB" sz="2700">
                <a:latin typeface="Open Sans"/>
                <a:ea typeface="Open Sans"/>
                <a:cs typeface="Open Sans"/>
                <a:sym typeface="Open Sans"/>
              </a:rPr>
              <a:t>Questions?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3" name="Google Shape;433;p64"/>
          <p:cNvSpPr/>
          <p:nvPr/>
        </p:nvSpPr>
        <p:spPr>
          <a:xfrm>
            <a:off x="7260825" y="147281"/>
            <a:ext cx="611775" cy="3570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2728" y="3378094"/>
            <a:ext cx="3138544" cy="4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5"/>
          <p:cNvSpPr txBox="1"/>
          <p:nvPr>
            <p:ph type="ctrTitle"/>
          </p:nvPr>
        </p:nvSpPr>
        <p:spPr>
          <a:xfrm>
            <a:off x="256325" y="229208"/>
            <a:ext cx="8442000" cy="21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GB" sz="2700">
                <a:latin typeface="Open Sans"/>
                <a:ea typeface="Open Sans"/>
                <a:cs typeface="Open Sans"/>
                <a:sym typeface="Open Sans"/>
              </a:rPr>
              <a:t>Another talk (with live demo): 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700">
                <a:latin typeface="Open Sans"/>
                <a:ea typeface="Open Sans"/>
                <a:cs typeface="Open Sans"/>
                <a:sym typeface="Open Sans"/>
              </a:rPr>
              <a:t>From Policy to Pipeline: How OSPOs Can Power Regulatory Readiness and Upstream Impact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7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="1" lang="en-GB" sz="2700">
                <a:latin typeface="Open Sans"/>
                <a:ea typeface="Open Sans"/>
                <a:cs typeface="Open Sans"/>
                <a:sym typeface="Open Sans"/>
              </a:rPr>
              <a:t>ith </a:t>
            </a:r>
            <a:r>
              <a:rPr b="1" lang="en-GB" sz="27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Arun Azhakesan</a:t>
            </a:r>
            <a:r>
              <a:rPr b="1" lang="en-GB" sz="27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700">
                <a:latin typeface="Open Sans"/>
                <a:ea typeface="Open Sans"/>
                <a:cs typeface="Open Sans"/>
                <a:sym typeface="Open Sans"/>
              </a:rPr>
              <a:t>OSPOCon, room: G.01 + G.02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0" name="Google Shape;440;p65"/>
          <p:cNvSpPr/>
          <p:nvPr/>
        </p:nvSpPr>
        <p:spPr>
          <a:xfrm>
            <a:off x="7260825" y="147281"/>
            <a:ext cx="611700" cy="35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1" name="Google Shape;441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2728" y="3293075"/>
            <a:ext cx="3138544" cy="4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0013" y="920063"/>
            <a:ext cx="3303375" cy="33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66" title="qr_sbom_aboutcod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475" y="920075"/>
            <a:ext cx="3303375" cy="33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66"/>
          <p:cNvSpPr txBox="1"/>
          <p:nvPr/>
        </p:nvSpPr>
        <p:spPr>
          <a:xfrm>
            <a:off x="1441913" y="3984625"/>
            <a:ext cx="16485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slides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66"/>
          <p:cNvSpPr txBox="1"/>
          <p:nvPr/>
        </p:nvSpPr>
        <p:spPr>
          <a:xfrm>
            <a:off x="5461213" y="4121850"/>
            <a:ext cx="2601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github/aboutcode-org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7"/>
          <p:cNvSpPr/>
          <p:nvPr/>
        </p:nvSpPr>
        <p:spPr>
          <a:xfrm>
            <a:off x="528850" y="1954333"/>
            <a:ext cx="5514300" cy="25242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67"/>
          <p:cNvSpPr txBox="1"/>
          <p:nvPr>
            <p:ph type="title"/>
          </p:nvPr>
        </p:nvSpPr>
        <p:spPr>
          <a:xfrm>
            <a:off x="528844" y="606038"/>
            <a:ext cx="7410600" cy="5132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700">
                <a:latin typeface="Open Sans"/>
                <a:ea typeface="Open Sans"/>
                <a:cs typeface="Open Sans"/>
                <a:sym typeface="Open Sans"/>
              </a:rPr>
              <a:t>Credits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6" name="Google Shape;456;p67"/>
          <p:cNvSpPr txBox="1"/>
          <p:nvPr>
            <p:ph idx="1" type="body"/>
          </p:nvPr>
        </p:nvSpPr>
        <p:spPr>
          <a:xfrm>
            <a:off x="578225" y="1639875"/>
            <a:ext cx="7805700" cy="23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Special thanks to all the people who made and released these excellent free resources: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▷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All the open source software authors that make AboutCode possible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▷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Emojis are from </a:t>
            </a: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https://openmoji.org/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under </a:t>
            </a: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cc-by-sa-4.0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▷"/>
            </a:pP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xkcd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comics under </a:t>
            </a: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cc-by-nc-2.5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▷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Presentation template by </a:t>
            </a: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SlidesCarnival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>
            <p:ph type="title"/>
          </p:nvPr>
        </p:nvSpPr>
        <p:spPr>
          <a:xfrm>
            <a:off x="131700" y="91688"/>
            <a:ext cx="8118450" cy="5132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About Ayan</a:t>
            </a:r>
            <a:endParaRPr sz="2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83" name="Google Shape;283;p47"/>
          <p:cNvSpPr txBox="1"/>
          <p:nvPr>
            <p:ph idx="1" type="body"/>
          </p:nvPr>
        </p:nvSpPr>
        <p:spPr>
          <a:xfrm>
            <a:off x="141000" y="674824"/>
            <a:ext cx="7788300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305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Core maintainer of </a:t>
            </a: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ScanCode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(scancode-toolkit and scancode.io)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also contributes to and helps maintain other AboutCode tools: </a:t>
            </a: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license-expression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licenseDB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scancode-workbench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PURLdb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Working on license detection, package identification, binary scanning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, SBOMs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and data summarization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Google Summer of Code Mentor at AboutCode (2021-2025)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participant in GSoC2020 and GSoD2019 (Season of Docs)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305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Links: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asmahapatra@aboutcode.org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GitHub: </a:t>
            </a: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9"/>
              </a:rPr>
              <a:t>https://github.com/AyanSinhaMahapatra/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LinkedIn: </a:t>
            </a: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0"/>
              </a:rPr>
              <a:t>https://www.linkedin.com/in/ayansinhaju/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type="title"/>
          </p:nvPr>
        </p:nvSpPr>
        <p:spPr>
          <a:xfrm>
            <a:off x="131700" y="91688"/>
            <a:ext cx="8118450" cy="5132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AboutCode and nexB</a:t>
            </a:r>
            <a:endParaRPr sz="2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89" name="Google Shape;289;p48"/>
          <p:cNvSpPr txBox="1"/>
          <p:nvPr>
            <p:ph idx="1" type="body"/>
          </p:nvPr>
        </p:nvSpPr>
        <p:spPr>
          <a:xfrm>
            <a:off x="141006" y="674831"/>
            <a:ext cx="8920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AboutCode's FOSS-first mission: FOSS for FOSS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Open source tools and open knowledge base  (AboutCode stack)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Simple and practical standards (Package-URL)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Applications for Legal/Security Business users (DejaCode, also FOSS)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Trusted experts on Software Composition Analysis (SCA) since 2007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■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Creator of Package-URL: </a:t>
            </a: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https://github.com/package-url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■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Co-founders of SPDX: </a:t>
            </a: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https://spdx.org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■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Contributors to CycloneDX: </a:t>
            </a: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https://cyclonedx.org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■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Co-founders of ClearlyDefined: </a:t>
            </a: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https://clearlydefined.io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nexB: professional services for SCA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800+ SCA projects completed to-date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Sponsored development for AboutCode projects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Technical support and advisory for SCA process, and deployments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 txBox="1"/>
          <p:nvPr>
            <p:ph type="title"/>
          </p:nvPr>
        </p:nvSpPr>
        <p:spPr>
          <a:xfrm>
            <a:off x="141000" y="313238"/>
            <a:ext cx="8118450" cy="5132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Software Bill Of Materials: why?</a:t>
            </a:r>
            <a:endParaRPr sz="2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95" name="Google Shape;295;p49"/>
          <p:cNvSpPr txBox="1"/>
          <p:nvPr>
            <p:ph idx="1" type="body"/>
          </p:nvPr>
        </p:nvSpPr>
        <p:spPr>
          <a:xfrm>
            <a:off x="281975" y="1000950"/>
            <a:ext cx="71451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We need to: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know what is in our software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reuse and consume FOSS safely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SBOM is a build audit, not a parts list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SPDX and CycloneDx, packageURL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minimum: a list of packageURLs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Regulations: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en-GB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CRA</a:t>
            </a: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 in EU, </a:t>
            </a:r>
            <a:r>
              <a:rPr lang="en-GB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US executive order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en-GB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SEBI CSCRF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en-GB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CERT-In SBOM Guidelines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6" name="Google Shape;296;p49" title="smart_home_security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64750" y="1398787"/>
            <a:ext cx="3866626" cy="26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9"/>
          <p:cNvSpPr txBox="1"/>
          <p:nvPr/>
        </p:nvSpPr>
        <p:spPr>
          <a:xfrm>
            <a:off x="4855200" y="4688500"/>
            <a:ext cx="40476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https://xkcd.com/1966/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Home Appliances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>
            <p:ph type="title"/>
          </p:nvPr>
        </p:nvSpPr>
        <p:spPr>
          <a:xfrm>
            <a:off x="141000" y="286388"/>
            <a:ext cx="8118450" cy="5132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PackageURL</a:t>
            </a:r>
            <a:endParaRPr sz="2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03" name="Google Shape;303;p50"/>
          <p:cNvSpPr txBox="1"/>
          <p:nvPr>
            <p:ph idx="1" type="body"/>
          </p:nvPr>
        </p:nvSpPr>
        <p:spPr>
          <a:xfrm>
            <a:off x="258600" y="1241156"/>
            <a:ext cx="8403075" cy="34575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b="1" lang="en-GB" sz="1800">
                <a:latin typeface="Open Sans"/>
                <a:ea typeface="Open Sans"/>
                <a:cs typeface="Open Sans"/>
                <a:sym typeface="Open Sans"/>
              </a:rPr>
              <a:t>Started in ScanCode to uniquely identify packages.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pkg:type/namespace/name@version?qualifiers#subpath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Specification: </a:t>
            </a: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https://github.com/package-url/purl-spec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PURL examples: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pkg:deb/debian/curl@7.50.3-1?arch=i386&amp;distro=jessie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pkg:github/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aboutcode-org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scancode-toolkit@32.4.1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pkg:pypi/django@1.11.1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pkg:rpm/fedora/curl@7.50.3-1.fc25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pkg:golang/google.golang.org/genproto#googleapis/api/annotations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Vers: </a:t>
            </a:r>
            <a:r>
              <a:rPr lang="en-GB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https://github.com/aboutcode-org/univers/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50"/>
          <p:cNvSpPr txBox="1"/>
          <p:nvPr/>
        </p:nvSpPr>
        <p:spPr>
          <a:xfrm>
            <a:off x="6181050" y="4158000"/>
            <a:ext cx="2772675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/>
          <p:nvPr>
            <p:ph type="title"/>
          </p:nvPr>
        </p:nvSpPr>
        <p:spPr>
          <a:xfrm>
            <a:off x="221728" y="313238"/>
            <a:ext cx="8118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Just click the SBOM button!</a:t>
            </a:r>
            <a:endParaRPr sz="2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310" name="Google Shape;310;p51" title="Screenshot from 2025-07-28 21-24-36.png"/>
          <p:cNvPicPr preferRelativeResize="0"/>
          <p:nvPr/>
        </p:nvPicPr>
        <p:blipFill rotWithShape="1">
          <a:blip r:embed="rId3">
            <a:alphaModFix/>
          </a:blip>
          <a:srcRect b="0" l="24698" r="0" t="0"/>
          <a:stretch/>
        </p:blipFill>
        <p:spPr>
          <a:xfrm>
            <a:off x="221735" y="1257463"/>
            <a:ext cx="5361974" cy="313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1"/>
          <p:cNvSpPr/>
          <p:nvPr/>
        </p:nvSpPr>
        <p:spPr>
          <a:xfrm>
            <a:off x="4571988" y="2332359"/>
            <a:ext cx="623700" cy="478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19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4975" lIns="114975" spcFirstLastPara="1" rIns="114975" wrap="square" tIns="1149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51" title="Screenshot from 2025-07-28 21-32-41.png"/>
          <p:cNvPicPr preferRelativeResize="0"/>
          <p:nvPr/>
        </p:nvPicPr>
        <p:blipFill rotWithShape="1">
          <a:blip r:embed="rId4">
            <a:alphaModFix/>
          </a:blip>
          <a:srcRect b="0" l="0" r="1748" t="0"/>
          <a:stretch/>
        </p:blipFill>
        <p:spPr>
          <a:xfrm>
            <a:off x="5768867" y="1089713"/>
            <a:ext cx="3218051" cy="34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 txBox="1"/>
          <p:nvPr>
            <p:ph type="title"/>
          </p:nvPr>
        </p:nvSpPr>
        <p:spPr>
          <a:xfrm>
            <a:off x="149504" y="279220"/>
            <a:ext cx="8118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0 packages = 0 </a:t>
            </a: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vulnerabilities</a:t>
            </a:r>
            <a:endParaRPr sz="2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18" name="Google Shape;318;p52"/>
          <p:cNvSpPr txBox="1"/>
          <p:nvPr>
            <p:ph idx="1" type="body"/>
          </p:nvPr>
        </p:nvSpPr>
        <p:spPr>
          <a:xfrm>
            <a:off x="281975" y="1102175"/>
            <a:ext cx="4568100" cy="3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always a new kid in town!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pypi.org/project/poetry: 2018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pypi.org/project/uv: 2024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package ecosystems: 32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types o</a:t>
            </a: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f package manifests: </a:t>
            </a: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 ~135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SPDX licenses: 779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cancode-licensedb: 2579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9" name="Google Shape;319;p52" title="Screenshot from 2025-07-31 01-42-28.png"/>
          <p:cNvPicPr preferRelativeResize="0"/>
          <p:nvPr/>
        </p:nvPicPr>
        <p:blipFill rotWithShape="1">
          <a:blip r:embed="rId3">
            <a:alphaModFix/>
          </a:blip>
          <a:srcRect b="0" l="7089" r="0" t="0"/>
          <a:stretch/>
        </p:blipFill>
        <p:spPr>
          <a:xfrm>
            <a:off x="4964376" y="1195026"/>
            <a:ext cx="3805050" cy="17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52"/>
          <p:cNvSpPr txBox="1"/>
          <p:nvPr/>
        </p:nvSpPr>
        <p:spPr>
          <a:xfrm>
            <a:off x="4110201" y="4059187"/>
            <a:ext cx="50862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github.com/package-url/purl-spec/blob/main/PURL-TYPES.rst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scancode-toolkit.rtfd.io/reference/available_package_parsers.html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spdx.org/licenses/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scancode-licensedb.aboutcode.org/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 txBox="1"/>
          <p:nvPr>
            <p:ph type="title"/>
          </p:nvPr>
        </p:nvSpPr>
        <p:spPr>
          <a:xfrm>
            <a:off x="141000" y="313238"/>
            <a:ext cx="8118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2700">
                <a:latin typeface="Open Sans SemiBold"/>
                <a:ea typeface="Open Sans SemiBold"/>
                <a:cs typeface="Open Sans SemiBold"/>
                <a:sym typeface="Open Sans SemiBold"/>
              </a:rPr>
              <a:t>May the source be with you!</a:t>
            </a:r>
            <a:endParaRPr sz="27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26" name="Google Shape;326;p53"/>
          <p:cNvSpPr txBox="1"/>
          <p:nvPr>
            <p:ph idx="1" type="body"/>
          </p:nvPr>
        </p:nvSpPr>
        <p:spPr>
          <a:xfrm>
            <a:off x="281975" y="1137025"/>
            <a:ext cx="67818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ithub-actions have (vulnerable?) </a:t>
            </a: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dependencies ?! 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not everything is deployed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1 repo -&gt; 20 packages (with mono repos)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dependencies? unresolved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last commit? 10 years ago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end-of-life.date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OpenSSF Scorecard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7" name="Google Shape;327;p53" title="horr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363" y="666335"/>
            <a:ext cx="1163600" cy="11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3" title="dependenci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2554" y="3088715"/>
            <a:ext cx="5722325" cy="15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3"/>
          <p:cNvSpPr txBox="1"/>
          <p:nvPr/>
        </p:nvSpPr>
        <p:spPr>
          <a:xfrm>
            <a:off x="5911825" y="4688506"/>
            <a:ext cx="29910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https://xkcd.com/754/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Dependencies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53"/>
          <p:cNvSpPr txBox="1"/>
          <p:nvPr/>
        </p:nvSpPr>
        <p:spPr>
          <a:xfrm>
            <a:off x="368225" y="3825350"/>
            <a:ext cx="23472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SBOM!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