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embeddedFontLst>
    <p:embeddedFont>
      <p:font typeface="Lato"/>
      <p:regular r:id="rId32"/>
      <p:bold r:id="rId33"/>
      <p:italic r:id="rId34"/>
      <p:boldItalic r:id="rId35"/>
    </p:embeddedFont>
    <p:embeddedFont>
      <p:font typeface="Open Sans SemiBold"/>
      <p:regular r:id="rId36"/>
      <p:bold r:id="rId37"/>
      <p:italic r:id="rId38"/>
      <p:boldItalic r:id="rId39"/>
    </p:embeddedFont>
    <p:embeddedFont>
      <p:font typeface="Open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7">
          <p15:clr>
            <a:srgbClr val="747775"/>
          </p15:clr>
        </p15:guide>
        <p15:guide id="2" pos="118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gKoA3bSVdgVzyvtDwCr84iD1xm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7" orient="horz"/>
        <p:guide pos="11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regular.fntdata"/><Relationship Id="rId20" Type="http://schemas.openxmlformats.org/officeDocument/2006/relationships/slide" Target="slides/slide15.xml"/><Relationship Id="rId42" Type="http://schemas.openxmlformats.org/officeDocument/2006/relationships/font" Target="fonts/OpenSans-italic.fntdata"/><Relationship Id="rId41" Type="http://schemas.openxmlformats.org/officeDocument/2006/relationships/font" Target="fonts/OpenSans-bold.fntdata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font" Target="fonts/OpenSans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37" Type="http://schemas.openxmlformats.org/officeDocument/2006/relationships/font" Target="fonts/OpenSansSemiBold-bold.fntdata"/><Relationship Id="rId14" Type="http://schemas.openxmlformats.org/officeDocument/2006/relationships/slide" Target="slides/slide9.xml"/><Relationship Id="rId36" Type="http://schemas.openxmlformats.org/officeDocument/2006/relationships/font" Target="fonts/OpenSa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OpenSa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OpenSa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61adc98d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ad61adc9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69ca6a2fc_0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c69ca6a2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if you are running a particular software or installing a specific package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from somewhere, what data do you want, and how do you want it.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 want data on what license are present, are there </a:t>
            </a:r>
            <a:r>
              <a:rPr lang="en-US"/>
              <a:t>vulnerabilities</a:t>
            </a:r>
            <a:r>
              <a:rPr lang="en-US"/>
              <a:t>, and 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these packages somewhat nicely </a:t>
            </a:r>
            <a:r>
              <a:rPr lang="en-US"/>
              <a:t>maintained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 </a:t>
            </a:r>
            <a:r>
              <a:rPr lang="en-US"/>
              <a:t>definitely</a:t>
            </a:r>
            <a:r>
              <a:rPr lang="en-US"/>
              <a:t> want it to be machine readable, because of the scale of packages being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used. And you want the data for all the entire dependency tree as all your direct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transitive dependencies might have some access to your system and build systems,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based on the context. And you want information on which exact versions/ of these packages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are used as licenses can change, </a:t>
            </a:r>
            <a:r>
              <a:rPr lang="en-US"/>
              <a:t>vulnerabilities</a:t>
            </a:r>
            <a:r>
              <a:rPr lang="en-US"/>
              <a:t> can be introduced or fixed, and old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versions can be unmaintained.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is effectively a Software Bill of materials (SBOM in short)  for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particular package.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SBOM are about software </a:t>
            </a:r>
            <a:r>
              <a:rPr lang="en-US"/>
              <a:t>transparency.</a:t>
            </a:r>
            <a:r>
              <a:rPr lang="en-US"/>
              <a:t> Now software is be used 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lots of critical use cases, from networking devices to health monitoring devices, IOT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it’s very important to have some transparency to know what is in your software.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cc837f6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6cc837f6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sometimes you need to do this because it’s mandated by the law. There is a US executive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to produce SBOMs </a:t>
            </a:r>
            <a:r>
              <a:rPr lang="en-US"/>
              <a:t>for any software the govt uses, and in EU the Cyber Resilience Act which mandates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vulnerability and some other disclosures for anyone making money from selling/distributing software.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India we have a published SBOM guideline from CERT (Computer </a:t>
            </a:r>
            <a:r>
              <a:rPr lang="en-US"/>
              <a:t>Emergency</a:t>
            </a:r>
            <a:r>
              <a:rPr lang="en-US"/>
              <a:t> Response Team) which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deals with security incidents. There is also a mandate called cyber security and cyber </a:t>
            </a:r>
            <a:r>
              <a:rPr lang="en-US"/>
              <a:t>resilience</a:t>
            </a:r>
            <a:r>
              <a:rPr lang="en-US"/>
              <a:t> framework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from SEBI (</a:t>
            </a:r>
            <a:r>
              <a:rPr lang="en-US">
                <a:solidFill>
                  <a:schemeClr val="dk1"/>
                </a:solidFill>
              </a:rPr>
              <a:t>Securities and Exchange Board of India</a:t>
            </a:r>
            <a:r>
              <a:rPr lang="en-US"/>
              <a:t>) for regulated entities like banks and other financial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institutions having digital infra, to produce SBOMs and scan code for security issues.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the case of CRA and the SEBI mandate there are fines for non-compliance or specific security incidents.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are guidelines and regulations present or coming up in other countries too, Japan, UK and Germany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has SBOM guidelines from govt agencies. SBOMs are also used in software audits and for due-</a:t>
            </a:r>
            <a:r>
              <a:rPr lang="en-US"/>
              <a:t>diligences</a:t>
            </a:r>
            <a:r>
              <a:rPr lang="en-US"/>
              <a:t>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when </a:t>
            </a:r>
            <a:r>
              <a:rPr lang="en-US"/>
              <a:t>companies</a:t>
            </a:r>
            <a:r>
              <a:rPr lang="en-US"/>
              <a:t> </a:t>
            </a:r>
            <a:r>
              <a:rPr lang="en-US"/>
              <a:t>acquire</a:t>
            </a:r>
            <a:r>
              <a:rPr lang="en-US"/>
              <a:t> or buy a software product.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cc837f69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6cc837f69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on</a:t>
            </a:r>
            <a:r>
              <a:rPr lang="en-US"/>
              <a:t>e</a:t>
            </a:r>
            <a:r>
              <a:rPr lang="en-US"/>
              <a:t> key ingredient here is standard identifiers for package, license and vulnerabilities information,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because software is global, across companies and geographies. And these are identifiers are being widely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adopted because of their value, PackageURLs for package identifiers, SPDX for license identifiers,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2 SBOM formats, SPDX and CycloneDx.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69ca6a2fc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c69ca6a2f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Having a package URL means you can </a:t>
            </a:r>
            <a:r>
              <a:rPr lang="en-US"/>
              <a:t>uniquely</a:t>
            </a:r>
            <a:r>
              <a:rPr lang="en-US"/>
              <a:t> identify a package, get metadata information on it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get a download URL from this identifier. And it has the </a:t>
            </a:r>
            <a:r>
              <a:rPr lang="en-US"/>
              <a:t>fields</a:t>
            </a:r>
            <a:r>
              <a:rPr lang="en-US"/>
              <a:t> required to do this effectively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across package ecosystems, the type is the package ecosystem/repository like pypi for python or github,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namespace can be a owner or an organization and name, version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Another related specification is Vers which describes version ranges and is used to do version </a:t>
            </a:r>
            <a:r>
              <a:rPr lang="en-US"/>
              <a:t>comparison</a:t>
            </a:r>
            <a:r>
              <a:rPr lang="en-US"/>
              <a:t>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to say if a specific version is within a version range.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69ca6a2fc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c69ca6a2f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These practical standards were created in scancode for AboutCode projects, but are these just another new standard?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785fea89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2c785fea89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not really, a lot of </a:t>
            </a:r>
            <a:r>
              <a:rPr lang="en-US"/>
              <a:t>projects</a:t>
            </a:r>
            <a:r>
              <a:rPr lang="en-US"/>
              <a:t> and organizations are now using these standards.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e8d6c9806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3e8d6c980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if you scan a piece of code you are more aware of all your dependencies and what could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 happening in their </a:t>
            </a:r>
            <a:r>
              <a:rPr lang="en-US"/>
              <a:t>life cycles.</a:t>
            </a:r>
            <a:r>
              <a:rPr lang="en-US"/>
              <a:t> And if you are getting some value out using/building on top of the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package/software you are scanning, there is also some risk that you inherit from them. 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sometimes</a:t>
            </a:r>
            <a:r>
              <a:rPr lang="en-US"/>
              <a:t> the most practical option is to engage with them and help fix some of their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issues upstream by reporting or even fixing them. If they’re not </a:t>
            </a:r>
            <a:r>
              <a:rPr lang="en-US"/>
              <a:t>interested in accepting or maintaining your code,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do not work according to your timelines, then it might be easier for you to maintain a fork with your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modifications, even for a short period of time. And lastly if a dependency is causing more problems 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value they bring and there are other similar projects you can always forget them and choose something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else. Giving them a share of the value you are generating directly as money can also be beneficial for both of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you. So what code scanning does is it makes you have a better relationship with your dependencies, maybe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 hang out and interact in their github or chatrooms, and these relationships and your intuition from interacting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with them could be more valuable than metrics or data.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69ca6a2fc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c69ca6a2f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Now we can scan the same package in different contexts, we can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scan the source package or a binary form of the package. The problem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typically less metadata in the binary form about package origin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license terms. And just by scanning the source of packages you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won’t get all the exact versions being built or used in a specific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context. So typically the build systems have access to a lot of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information as they know which subset of the source is being used,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what are the exact versions of the dependencies being used and 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it’s nice if we scan and generate the SBOMs together in the same process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where we build our software, so they are accurate and complete.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lot of scanners only scan package manifests which are present,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like package.jsons or pyproject.toml files. But dependencies are 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always declared in package manifests, sometimes people copy one file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a whole module of a package and keep it in their source tree. In java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shading or </a:t>
            </a:r>
            <a:r>
              <a:rPr lang="en-US"/>
              <a:t>uber jars</a:t>
            </a:r>
            <a:r>
              <a:rPr lang="en-US"/>
              <a:t> where one package might have a lot of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other packages bundles inside. So it’s harder to detect the exact versions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or packages. This is more difficult when only a portion of some code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copied.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is a lot of package manifests and ecosystems and every once in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while there are new ones. For example we support in scancode almost 130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types of package manifests from more than 30 different package ecosystems/types which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is present in the packageURL spec and 30 more which are in the draft phase. Each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has their own peculiarities or challenges.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349b64ce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3349b64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If you run a </a:t>
            </a:r>
            <a:r>
              <a:rPr lang="en-US"/>
              <a:t>vulnerability</a:t>
            </a:r>
            <a:r>
              <a:rPr lang="en-US"/>
              <a:t> scan in the context of your whole </a:t>
            </a:r>
            <a:r>
              <a:rPr lang="en-US"/>
              <a:t>dependency tree in a big app,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chances are you will get a lot of vulnerable packages. If you have not updated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your dependencies in a couple years, you will probably be drowned.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Now not all vulnerabilities you see there are applicable potentially.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typically only use a small subset of our dependency, so it's likely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that the vulnerable function is not used. Or the vulnerability might be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specific contextual use or valid in specific environments, which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might not be applicable for you. These are problems because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 still need to look through them to find actual vulnerabilities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which might be problematic. Some sources publish proof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on how a vulnerability can be exploited or how likely is it that its actually being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exploited in real life, and these are probably more important to get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rid of. Severity scores can be a good indication for which ones 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prioritize, but of course this is not absolute.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e8d6c980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3e8d6c98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Commercial solutions are are mostly inaccessible to most FOSS projects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in the entire supply chain. But these days they are also becoming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quite costly even to large organizations.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There will always be some identification issues, but if two organizations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are scanning the same package and they have to do the same review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and analysis independently, it’s a waste of time and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Some things that we at AboutCode do is to try to help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ecosystems and communities to fix the problems at source,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and also having open data on scan results to share, collaborate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peer review and reporting to make the tools more effective.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 also have the privilege of having an excellent community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people from very diverse use cases who help us with their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experience, since it’s open source.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d61adc98d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ad61adc9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 here’s the Agenda for this talk, we will do the introductions.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 we will talk about why we need to scan software, how to communicate results, and what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usually happens in these scans. I would also discuss some common problems I faced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recommendations based on them.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d61adc98d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2ad61adc98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000"/>
              <a:t>toolkit available also as a standalone command line tool, and as a python package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000"/>
              <a:t>usable in other products.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200"/>
              </a:spcAft>
              <a:buSzPts val="14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55c722ad8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g2655c722ad8_1_2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69ca6a2fc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c69ca6a2f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These are also some other free and open source projects that you can use, and some of them also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do use scancode as a base.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55c722ad8_2_4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55c722ad8_2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do need your help with AboutCode, whether it is with your time or experience, reporting issues or creating patches. Or donations to support the </a:t>
            </a:r>
            <a:r>
              <a:rPr lang="en-US"/>
              <a:t>maintenance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785fea896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c785fea89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e8d6c980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3e8d6c980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655c722ad8_1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655c722ad8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61adc98d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2ad61adc98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My name is Ayon,  I am one of the core maintainers of scancode and other AboutCode projects.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 mainly work on package and license identification, along with data summarization for scan results.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AboutCode also participates in Google Summer of Code, and this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also how I joined AboutCode, by participating in 2019 and 2020.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some links on these slides so will also be a QR code at the end of this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presentation to download these slides.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61adc98d_0_2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2ad61adc98d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AboutCode is a non-profit open source organisation which we the maintainers are a part of.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Our mission is to enable people to reuse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open source package more safely and </a:t>
            </a:r>
            <a:r>
              <a:rPr lang="en-US"/>
              <a:t>consciously.</a:t>
            </a:r>
            <a:r>
              <a:rPr lang="en-US"/>
              <a:t> And to help do that we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 these projects which are all Free and Open Source, and also provide open data and practical open standards.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Some of us the maintainers are also part of </a:t>
            </a:r>
            <a:r>
              <a:rPr lang="en-US">
                <a:solidFill>
                  <a:schemeClr val="dk1"/>
                </a:solidFill>
              </a:rPr>
              <a:t>nexB, which is a company offering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commercial support and software audit services using these FOSS tools, 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dk1"/>
                </a:solidFill>
              </a:rPr>
              <a:t>sustain ourselves.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69ca6a2f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c69ca6a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These days when we build software/</a:t>
            </a:r>
            <a:r>
              <a:rPr lang="en-US"/>
              <a:t>libraries</a:t>
            </a:r>
            <a:r>
              <a:rPr lang="en-US"/>
              <a:t>, we are using more and more FOSS packages,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that is a nice thing! We don’t have to reinvent the wheel and this helps innovation, where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are only working to improve our collective technical capabilities.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Small apps are routinely using hundreds of FOSS packages, and I’ve scanned large apps and products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where we have 10k or more FOSS packages with individual code files going into millions.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But we are not always aware of all the packages added to our dependency graph, when we add some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package as a dependency.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This creates the problem of managing all the risks and problems in those dependencies,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it takes a lot of time to check for these manually because of the scale here.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69ca6a2fc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69ca6a2f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why is a license of a software important?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Here the Free in FOSS is Freedom, and the license terms for a software gives us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details on how much freedom we have or don’t have, and what are our responsibilities if we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exercise that freedom. A software is open source </a:t>
            </a:r>
            <a:r>
              <a:rPr lang="en-US"/>
              <a:t>because</a:t>
            </a:r>
            <a:r>
              <a:rPr lang="en-US"/>
              <a:t> it has an open source license.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 do we have the freedom to use the software in different scenarios, like </a:t>
            </a:r>
            <a:r>
              <a:rPr lang="en-US"/>
              <a:t>commercially or like SaaS which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over network</a:t>
            </a:r>
            <a:r>
              <a:rPr lang="en-US"/>
              <a:t>? If you make modifications for your use, do you have to</a:t>
            </a:r>
            <a:r>
              <a:rPr lang="en-US"/>
              <a:t> redistribute the modified source code?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Can you redistribute it under other licenses?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You might also have to preserve and redistribute the original copyrights notices and license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text when we redistribute, or give credit to the author.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are other types of licenses too, like proprietary licences, source available licenses and you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can refer to our open database of licenses, the scancode-licensedb, with clear types.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69ca6a2fc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c69ca6a2f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Sometimes projects do change their license.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recent example of this is the license change at Redis, and as you can see even </a:t>
            </a:r>
            <a:r>
              <a:rPr lang="en-US"/>
              <a:t>though projects make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promises, things change. Sometimes what happens after license changes in popular projects is some users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fork the project. Elasticsearch also did a similar license switch in 2021 from a permissive license to a source-available license, terraform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did similar license switches.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69ca6a2f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c69ca6a2f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We also have vulnerabilities published from different sources for specific packages,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and they mostly have an affected version range, and a fixed version, if there is 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fix added. They also have information on how it is vulnerable, whether there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is proof that it can be exploited or is being exploited.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69ca6a2fc_0_2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c69ca6a2fc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There’s another type of security issue which is not directly linked to vulnerabilities in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code, but other gaps how it is maintained or other shoddy security practices , and there are many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instances of popular packages having malicious code injected or malicious packages with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similar names or social engineering attacks targeting weak security or maintainance.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 famous example is the xz-utils package being compromised.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are package quality parameters which tell you about these and there 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some very nice FOSS projects on this, like the OSSF Scorecard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endoflife.date, and CHAOSS projects like auger and grimorelab. scorecard and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endoflife also publish open data on popular or critical projects.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ad61adc98d_0_284"/>
          <p:cNvSpPr txBox="1"/>
          <p:nvPr>
            <p:ph type="ctrTitle"/>
          </p:nvPr>
        </p:nvSpPr>
        <p:spPr>
          <a:xfrm>
            <a:off x="2493520" y="1590686"/>
            <a:ext cx="6955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13" name="Google Shape;13;g2ad61adc98d_0_284"/>
          <p:cNvGrpSpPr/>
          <p:nvPr/>
        </p:nvGrpSpPr>
        <p:grpSpPr>
          <a:xfrm>
            <a:off x="0" y="3451830"/>
            <a:ext cx="12192016" cy="102900"/>
            <a:chOff x="0" y="6755100"/>
            <a:chExt cx="12192016" cy="102900"/>
          </a:xfrm>
        </p:grpSpPr>
        <p:sp>
          <p:nvSpPr>
            <p:cNvPr id="14" name="Google Shape;14;g2ad61adc98d_0_284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2ad61adc98d_0_284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2ad61adc98d_0_284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2ad61adc98d_0_284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g2ad61adc98d_0_284"/>
          <p:cNvSpPr/>
          <p:nvPr/>
        </p:nvSpPr>
        <p:spPr>
          <a:xfrm>
            <a:off x="81720" y="6458400"/>
            <a:ext cx="6763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US" sz="1200">
                <a:solidFill>
                  <a:srgbClr val="545454"/>
                </a:solidFill>
              </a:rPr>
              <a:t>5</a:t>
            </a: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d61adc98d_0_92"/>
          <p:cNvSpPr txBox="1"/>
          <p:nvPr>
            <p:ph type="ctrTitle"/>
          </p:nvPr>
        </p:nvSpPr>
        <p:spPr>
          <a:xfrm>
            <a:off x="2493520" y="1590686"/>
            <a:ext cx="6955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85C5"/>
              </a:buClr>
              <a:buSzPts val="4800"/>
              <a:buNone/>
              <a:defRPr sz="4800">
                <a:solidFill>
                  <a:srgbClr val="2185C5"/>
                </a:solidFill>
              </a:defRPr>
            </a:lvl9pPr>
          </a:lstStyle>
          <a:p/>
        </p:txBody>
      </p:sp>
      <p:grpSp>
        <p:nvGrpSpPr>
          <p:cNvPr id="100" name="Google Shape;100;g2ad61adc98d_0_92"/>
          <p:cNvGrpSpPr/>
          <p:nvPr/>
        </p:nvGrpSpPr>
        <p:grpSpPr>
          <a:xfrm>
            <a:off x="0" y="3451830"/>
            <a:ext cx="12192016" cy="102900"/>
            <a:chOff x="0" y="6755100"/>
            <a:chExt cx="12192016" cy="102900"/>
          </a:xfrm>
        </p:grpSpPr>
        <p:sp>
          <p:nvSpPr>
            <p:cNvPr id="101" name="Google Shape;101;g2ad61adc98d_0_92"/>
            <p:cNvSpPr/>
            <p:nvPr/>
          </p:nvSpPr>
          <p:spPr>
            <a:xfrm>
              <a:off x="9808488" y="6755100"/>
              <a:ext cx="1191600" cy="102900"/>
            </a:xfrm>
            <a:prstGeom prst="rect">
              <a:avLst/>
            </a:prstGeom>
            <a:solidFill>
              <a:srgbClr val="FF9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ad61adc98d_0_92"/>
            <p:cNvSpPr/>
            <p:nvPr/>
          </p:nvSpPr>
          <p:spPr>
            <a:xfrm>
              <a:off x="11000416" y="6755100"/>
              <a:ext cx="1191600" cy="102900"/>
            </a:xfrm>
            <a:prstGeom prst="rect">
              <a:avLst/>
            </a:prstGeom>
            <a:solidFill>
              <a:srgbClr val="F202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ad61adc98d_0_92"/>
            <p:cNvSpPr/>
            <p:nvPr/>
          </p:nvSpPr>
          <p:spPr>
            <a:xfrm>
              <a:off x="0" y="6755100"/>
              <a:ext cx="1191600" cy="102900"/>
            </a:xfrm>
            <a:prstGeom prst="rect">
              <a:avLst/>
            </a:prstGeom>
            <a:solidFill>
              <a:srgbClr val="7EC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2ad61adc98d_0_92"/>
            <p:cNvSpPr/>
            <p:nvPr/>
          </p:nvSpPr>
          <p:spPr>
            <a:xfrm>
              <a:off x="1191613" y="6755100"/>
              <a:ext cx="8616900" cy="102900"/>
            </a:xfrm>
            <a:prstGeom prst="rect">
              <a:avLst/>
            </a:prstGeom>
            <a:solidFill>
              <a:srgbClr val="2185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g2ad61adc98d_0_92"/>
          <p:cNvSpPr/>
          <p:nvPr/>
        </p:nvSpPr>
        <p:spPr>
          <a:xfrm>
            <a:off x="81720" y="6458400"/>
            <a:ext cx="6763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US" sz="1200">
                <a:solidFill>
                  <a:srgbClr val="545454"/>
                </a:solidFill>
              </a:rPr>
              <a:t>5</a:t>
            </a: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1_Title + 1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61adc98d_0_107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8" name="Google Shape;108;g2ad61adc98d_0_107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ad61adc98d_0_107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ad61adc98d_0_107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ad61adc98d_0_107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ad61adc98d_0_99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" name="Google Shape;21;g2ad61adc98d_0_99"/>
          <p:cNvSpPr txBox="1"/>
          <p:nvPr>
            <p:ph idx="1" type="body"/>
          </p:nvPr>
        </p:nvSpPr>
        <p:spPr>
          <a:xfrm>
            <a:off x="188008" y="899775"/>
            <a:ext cx="11894400" cy="5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▷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g2ad61adc98d_0_99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ad61adc98d_0_99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ad61adc98d_0_99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2ad61adc98d_0_99"/>
          <p:cNvSpPr/>
          <p:nvPr/>
        </p:nvSpPr>
        <p:spPr>
          <a:xfrm>
            <a:off x="1191613" y="6755100"/>
            <a:ext cx="86169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2ad61adc98d_0_9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67748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g2ad61adc98d_0_99"/>
          <p:cNvSpPr/>
          <p:nvPr/>
        </p:nvSpPr>
        <p:spPr>
          <a:xfrm>
            <a:off x="81720" y="6458400"/>
            <a:ext cx="67638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© 202</a:t>
            </a:r>
            <a:r>
              <a:rPr lang="en-US" sz="1200">
                <a:solidFill>
                  <a:srgbClr val="545454"/>
                </a:solidFill>
              </a:rPr>
              <a:t>5</a:t>
            </a:r>
            <a:r>
              <a:rPr b="0" i="0" lang="en-US" sz="1200" u="none" cap="none" strike="noStrik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rPr>
              <a:t> AboutCode - Licensed under the CC-BY-SA-4.0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g2ad61adc98d_0_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79600" y="179640"/>
            <a:ext cx="1520640" cy="2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xkcd.com/1966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ist.gov/itl/executive-order-14028-improving-nations-cybersecurity" TargetMode="External"/><Relationship Id="rId4" Type="http://schemas.openxmlformats.org/officeDocument/2006/relationships/hyperlink" Target="https://eur-lex.europa.eu/legal-content/EN/TXT/?uri=CELEX%3A52022PC0454" TargetMode="External"/><Relationship Id="rId5" Type="http://schemas.openxmlformats.org/officeDocument/2006/relationships/hyperlink" Target="https://github.com/orcwg/cra-hub/blob/main/faq.md" TargetMode="External"/><Relationship Id="rId6" Type="http://schemas.openxmlformats.org/officeDocument/2006/relationships/hyperlink" Target="https://www.cert-in.org.in/PDF/SBOM_Guidelines.pdf" TargetMode="External"/><Relationship Id="rId7" Type="http://schemas.openxmlformats.org/officeDocument/2006/relationships/hyperlink" Target="https://www.sebi.gov.in/legal/circulars/aug-2024/cybersecurity-and-cyber-resilience-framework-cscrf-for-sebi-regulated-entities-res-_85964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xkcd.com/1957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package-url/purl-spec" TargetMode="External"/><Relationship Id="rId4" Type="http://schemas.openxmlformats.org/officeDocument/2006/relationships/hyperlink" Target="https://github.com/aboutcode-org/univers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package-url/purl-spec/" TargetMode="External"/><Relationship Id="rId4" Type="http://schemas.openxmlformats.org/officeDocument/2006/relationships/hyperlink" Target="https://github.com/nexB/univers/" TargetMode="External"/><Relationship Id="rId5" Type="http://schemas.openxmlformats.org/officeDocument/2006/relationships/image" Target="../media/image12.png"/><Relationship Id="rId6" Type="http://schemas.openxmlformats.org/officeDocument/2006/relationships/hyperlink" Target="https://xkcd.com/927/" TargetMode="Externa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nexB/scancode-toolkit" TargetMode="External"/><Relationship Id="rId10" Type="http://schemas.openxmlformats.org/officeDocument/2006/relationships/hyperlink" Target="https://osv.dev" TargetMode="External"/><Relationship Id="rId13" Type="http://schemas.openxmlformats.org/officeDocument/2006/relationships/hyperlink" Target="https://github.com/nexB/dejacode" TargetMode="External"/><Relationship Id="rId12" Type="http://schemas.openxmlformats.org/officeDocument/2006/relationships/hyperlink" Target="https://github.com/nexB/scancode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ithub.com/en/rest/dependency-graph/dependency-submission" TargetMode="External"/><Relationship Id="rId4" Type="http://schemas.openxmlformats.org/officeDocument/2006/relationships/hyperlink" Target="https://www.owasp.org/index.php/OWASP_Dependency_Track_Project" TargetMode="External"/><Relationship Id="rId9" Type="http://schemas.openxmlformats.org/officeDocument/2006/relationships/hyperlink" Target="https://osv.dev" TargetMode="External"/><Relationship Id="rId15" Type="http://schemas.openxmlformats.org/officeDocument/2006/relationships/hyperlink" Target="https://github.com/oss-review-toolkit/ort" TargetMode="External"/><Relationship Id="rId14" Type="http://schemas.openxmlformats.org/officeDocument/2006/relationships/hyperlink" Target="https://github.com/nexB/vulnerablecode" TargetMode="External"/><Relationship Id="rId17" Type="http://schemas.openxmlformats.org/officeDocument/2006/relationships/hyperlink" Target="https://github.com/nexB/vulnerablecode" TargetMode="External"/><Relationship Id="rId16" Type="http://schemas.openxmlformats.org/officeDocument/2006/relationships/hyperlink" Target="https://www.osadl.org/OSSelot-The-Open-Source-Curation-Datab.share-and-reuse-foss-clearance.0.html" TargetMode="External"/><Relationship Id="rId5" Type="http://schemas.openxmlformats.org/officeDocument/2006/relationships/hyperlink" Target="https://github.com/CycloneDX" TargetMode="External"/><Relationship Id="rId19" Type="http://schemas.openxmlformats.org/officeDocument/2006/relationships/hyperlink" Target="https://github.com/AppThreat/vulnerability-db" TargetMode="External"/><Relationship Id="rId6" Type="http://schemas.openxmlformats.org/officeDocument/2006/relationships/hyperlink" Target="https://spdx.dev" TargetMode="External"/><Relationship Id="rId18" Type="http://schemas.openxmlformats.org/officeDocument/2006/relationships/hyperlink" Target="https://github.com/google/osv.dev" TargetMode="External"/><Relationship Id="rId7" Type="http://schemas.openxmlformats.org/officeDocument/2006/relationships/hyperlink" Target="https://ossindex.sonatype.org" TargetMode="External"/><Relationship Id="rId8" Type="http://schemas.openxmlformats.org/officeDocument/2006/relationships/hyperlink" Target="https://ossf.github.io/osv-schema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nkedin.com/pulse/three-fs-open-source-puppy-care-michael-winser-7vai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huggingface.co/blog/starcoder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boutcode-org" TargetMode="External"/><Relationship Id="rId4" Type="http://schemas.openxmlformats.org/officeDocument/2006/relationships/hyperlink" Target="https://github.com/sponsors/aboutcode-org" TargetMode="External"/><Relationship Id="rId5" Type="http://schemas.openxmlformats.org/officeDocument/2006/relationships/hyperlink" Target="https://www.aboutcode.org/" TargetMode="External"/><Relationship Id="rId6" Type="http://schemas.openxmlformats.org/officeDocument/2006/relationships/hyperlink" Target="https://matrix.to/#/#aboutcode-org_discuss:gitter.im" TargetMode="External"/><Relationship Id="rId7" Type="http://schemas.openxmlformats.org/officeDocument/2006/relationships/image" Target="../media/image9.png"/><Relationship Id="rId8" Type="http://schemas.openxmlformats.org/officeDocument/2006/relationships/hyperlink" Target="https://xkcd.com/2347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xkcd.com/" TargetMode="External"/><Relationship Id="rId4" Type="http://schemas.openxmlformats.org/officeDocument/2006/relationships/hyperlink" Target="https://creativecommons.org/licenses/by-nc/2.5/" TargetMode="External"/><Relationship Id="rId5" Type="http://schemas.openxmlformats.org/officeDocument/2006/relationships/hyperlink" Target="http://www.slidescarnival.com/" TargetMode="External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hyperlink" Target="https://www.linkedin.com/in/ayansinhaj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nexB/scancode-toolkit" TargetMode="External"/><Relationship Id="rId4" Type="http://schemas.openxmlformats.org/officeDocument/2006/relationships/hyperlink" Target="https://github.com/nexB/license-expression" TargetMode="External"/><Relationship Id="rId9" Type="http://schemas.openxmlformats.org/officeDocument/2006/relationships/hyperlink" Target="https://github.com/AyanSinhaMahapatra/" TargetMode="External"/><Relationship Id="rId5" Type="http://schemas.openxmlformats.org/officeDocument/2006/relationships/hyperlink" Target="https://scancode-licensedb.aboutcode.org/" TargetMode="External"/><Relationship Id="rId6" Type="http://schemas.openxmlformats.org/officeDocument/2006/relationships/hyperlink" Target="https://github.com/nexB/scancode-workbench" TargetMode="External"/><Relationship Id="rId7" Type="http://schemas.openxmlformats.org/officeDocument/2006/relationships/hyperlink" Target="https://github.com/nexB/purldb" TargetMode="External"/><Relationship Id="rId8" Type="http://schemas.openxmlformats.org/officeDocument/2006/relationships/hyperlink" Target="mailto:asmahapatra@aboutcod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package-url" TargetMode="External"/><Relationship Id="rId4" Type="http://schemas.openxmlformats.org/officeDocument/2006/relationships/hyperlink" Target="https://spdx.org" TargetMode="External"/><Relationship Id="rId5" Type="http://schemas.openxmlformats.org/officeDocument/2006/relationships/hyperlink" Target="https://cyclonedx.org" TargetMode="External"/><Relationship Id="rId6" Type="http://schemas.openxmlformats.org/officeDocument/2006/relationships/hyperlink" Target="https://clearlydefined.io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xkcd.com/1636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cancode-licensedb.aboutcode.org/help.html#license-categories" TargetMode="External"/><Relationship Id="rId4" Type="http://schemas.openxmlformats.org/officeDocument/2006/relationships/hyperlink" Target="https://en.wikipedia.org/wiki/Open_source_license_litiga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redis.com/blog/redis-adopts-dual-source-available-licensing/" TargetMode="External"/><Relationship Id="rId4" Type="http://schemas.openxmlformats.org/officeDocument/2006/relationships/hyperlink" Target="https://www.elastic.co/blog/elastic-license-update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hyperlink" Target="https://public.vulnerablecode.io/vulnerabilities/VCID-bk15-3vac-aaaj?search=GHSA-jfh8-c2jp-5v3q" TargetMode="External"/><Relationship Id="rId6" Type="http://schemas.openxmlformats.org/officeDocument/2006/relationships/hyperlink" Target="https://github.com/advisories/GHSA-jfh8-c2jp-5v3q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ossf/scorecard" TargetMode="External"/><Relationship Id="rId4" Type="http://schemas.openxmlformats.org/officeDocument/2006/relationships/hyperlink" Target="https://github.com/endoflife-date/endoflife.date" TargetMode="External"/><Relationship Id="rId9" Type="http://schemas.openxmlformats.org/officeDocument/2006/relationships/hyperlink" Target="https://xkcd.com/797/" TargetMode="External"/><Relationship Id="rId5" Type="http://schemas.openxmlformats.org/officeDocument/2006/relationships/hyperlink" Target="https://github.com/chaoss/" TargetMode="External"/><Relationship Id="rId6" Type="http://schemas.openxmlformats.org/officeDocument/2006/relationships/hyperlink" Target="https://github.com/chaoss/augur" TargetMode="External"/><Relationship Id="rId7" Type="http://schemas.openxmlformats.org/officeDocument/2006/relationships/hyperlink" Target="https://github.com/chaoss/grimoirelab" TargetMode="External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61adc98d_0_113"/>
          <p:cNvSpPr txBox="1"/>
          <p:nvPr>
            <p:ph type="ctrTitle"/>
          </p:nvPr>
        </p:nvSpPr>
        <p:spPr>
          <a:xfrm>
            <a:off x="744450" y="2207850"/>
            <a:ext cx="107031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ScanCode to reuse FOSS safely, with FOSS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g2ad61adc98d_0_113"/>
          <p:cNvSpPr/>
          <p:nvPr/>
        </p:nvSpPr>
        <p:spPr>
          <a:xfrm>
            <a:off x="9681100" y="196375"/>
            <a:ext cx="815700" cy="4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2ad61adc98d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2075" y="4417975"/>
            <a:ext cx="5587849" cy="9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69ca6a2fc_0_129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How to communicate? SBOMs, VDRs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1" name="Google Shape;181;g2c69ca6a2fc_0_129"/>
          <p:cNvSpPr txBox="1"/>
          <p:nvPr>
            <p:ph idx="1" type="body"/>
          </p:nvPr>
        </p:nvSpPr>
        <p:spPr>
          <a:xfrm>
            <a:off x="188000" y="1322150"/>
            <a:ext cx="5147400" cy="4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How to disclose security vulnerabilities in my software?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lots of legacy software used all around us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What are the software licenses for all the packages used?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Machine readable!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Transparency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g2c69ca6a2fc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2750" y="1533125"/>
            <a:ext cx="6371975" cy="42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2c69ca6a2fc_0_129"/>
          <p:cNvSpPr txBox="1"/>
          <p:nvPr/>
        </p:nvSpPr>
        <p:spPr>
          <a:xfrm>
            <a:off x="6838133" y="6273400"/>
            <a:ext cx="2543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https://xkcd.com/1966/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cc837f697_0_0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And really why? 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89" name="Google Shape;189;g26cc837f697_0_0"/>
          <p:cNvSpPr txBox="1"/>
          <p:nvPr>
            <p:ph idx="1" type="body"/>
          </p:nvPr>
        </p:nvSpPr>
        <p:spPr>
          <a:xfrm>
            <a:off x="188000" y="1099800"/>
            <a:ext cx="11894400" cy="54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In the US , Europe, and India, it’s the law.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US: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executive order 14028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SBOM for any software business with the government.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Europe: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CRA (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Cyber Resilience Act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)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Maintainers, Open Source Stewards, Manufacturers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https://github.com/orcwg/cra-hub/blob/main/faq.md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India: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CERT-In SBOM guidelines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CSCRF for SEBI REs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Often required by companies: using a product/acquiring company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Similar legislation/requirements likely in everywhere else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cc837f697_0_18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What are the key ingredients?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5" name="Google Shape;195;g26cc837f697_0_18"/>
          <p:cNvSpPr txBox="1"/>
          <p:nvPr>
            <p:ph idx="1" type="body"/>
          </p:nvPr>
        </p:nvSpPr>
        <p:spPr>
          <a:xfrm>
            <a:off x="188000" y="899775"/>
            <a:ext cx="11894400" cy="2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standard package identifiers: PURL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standard license identifiers: SPDX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standard vulnerability identifiers: CVE, GHSA etc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standard documents to exchange all this information: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SBOMs: CycloneDx, SPDX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VEX: CycloneDx VEX, OpenVEX, CSAF VEX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6" name="Google Shape;196;g26cc837f697_0_18"/>
          <p:cNvPicPr preferRelativeResize="0"/>
          <p:nvPr/>
        </p:nvPicPr>
        <p:blipFill rotWithShape="1">
          <a:blip r:embed="rId3">
            <a:alphaModFix/>
          </a:blip>
          <a:srcRect b="69517" l="0" r="0" t="0"/>
          <a:stretch/>
        </p:blipFill>
        <p:spPr>
          <a:xfrm>
            <a:off x="38331" y="3589575"/>
            <a:ext cx="12179695" cy="28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6cc837f697_0_18"/>
          <p:cNvSpPr txBox="1"/>
          <p:nvPr/>
        </p:nvSpPr>
        <p:spPr>
          <a:xfrm>
            <a:off x="6609533" y="6349600"/>
            <a:ext cx="2543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https://xkcd.com/1957/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69ca6a2fc_0_100"/>
          <p:cNvSpPr txBox="1"/>
          <p:nvPr>
            <p:ph type="title"/>
          </p:nvPr>
        </p:nvSpPr>
        <p:spPr>
          <a:xfrm>
            <a:off x="188000" y="3818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Package-URL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03" name="Google Shape;203;g2c69ca6a2fc_0_100"/>
          <p:cNvSpPr txBox="1"/>
          <p:nvPr>
            <p:ph idx="1" type="body"/>
          </p:nvPr>
        </p:nvSpPr>
        <p:spPr>
          <a:xfrm>
            <a:off x="344800" y="1654875"/>
            <a:ext cx="112041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Started in ScanCode to uniquely identify packages.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pkg:type/namespace/name@version?qualifiers#subpath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Specification: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https://github.com/package-url/purl-spec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PURL examples: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pkg:deb/debian/curl@7.50.3-1?arch=i386&amp;distro=jessie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pkg:github/package-url/purl-spec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pkg:pypi/django@1.11.1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pkg:rpm/fedora/curl@7.50.3-1.fc25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pkg:golang/google.golang.org/genproto#googleapis/api/annotations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Vers: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https://github.com/aboutcode-org/univers/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g2c69ca6a2fc_0_100"/>
          <p:cNvSpPr txBox="1"/>
          <p:nvPr/>
        </p:nvSpPr>
        <p:spPr>
          <a:xfrm>
            <a:off x="8241400" y="5544000"/>
            <a:ext cx="3696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69ca6a2fc_0_93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Are these just more standards?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0" name="Google Shape;210;g2c69ca6a2fc_0_93"/>
          <p:cNvSpPr txBox="1"/>
          <p:nvPr>
            <p:ph idx="1" type="body"/>
          </p:nvPr>
        </p:nvSpPr>
        <p:spPr>
          <a:xfrm>
            <a:off x="277550" y="1810977"/>
            <a:ext cx="34389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Package-URL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(PURL):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 identifier to uniquely identify and download packages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Vers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Version range specification for package requirements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1" name="Google Shape;211;g2c69ca6a2fc_0_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7375" y="1488925"/>
            <a:ext cx="7749600" cy="43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c69ca6a2fc_0_93"/>
          <p:cNvSpPr txBox="1"/>
          <p:nvPr/>
        </p:nvSpPr>
        <p:spPr>
          <a:xfrm>
            <a:off x="6609533" y="6273400"/>
            <a:ext cx="2543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https://xkcd.com/927/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785fea896_0_41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Who is using Package-URL and Vers?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18" name="Google Shape;218;g2c785fea896_0_41"/>
          <p:cNvSpPr txBox="1"/>
          <p:nvPr>
            <p:ph idx="1" type="body"/>
          </p:nvPr>
        </p:nvSpPr>
        <p:spPr>
          <a:xfrm>
            <a:off x="277550" y="1429975"/>
            <a:ext cx="11504100" cy="4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Everyone!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GitHub Dependency Submission API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OWASP Dependency-Track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Two major SBOM standards: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CycloneDX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and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SPDX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OSS Index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OSV Schema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and</a:t>
            </a:r>
            <a:r>
              <a:rPr lang="en-US" sz="2400">
                <a:solidFill>
                  <a:schemeClr val="hlink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9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OSV.dev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(Google)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AboutCode tools: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1"/>
              </a:rPr>
              <a:t>Scancode Toolkit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2"/>
              </a:rPr>
              <a:t>scancode.io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3"/>
              </a:rPr>
              <a:t>dejacode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4"/>
              </a:rPr>
              <a:t>vulnerablecode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5"/>
              </a:rPr>
              <a:t>ORT: OSS Review Toolkit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6"/>
              </a:rPr>
              <a:t>Osselot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Anchore, Trivy, Microsoft and GitHub, Chainguard, Snyk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cve.org, NVD (soon)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Vers is used at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7"/>
              </a:rPr>
              <a:t>vulnerablecode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Google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8"/>
              </a:rPr>
              <a:t>OSV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, AppThreat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9"/>
              </a:rPr>
              <a:t>vulnerability-db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e8d6c9806_0_32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4 Fs of Open Source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4" name="Google Shape;224;g33e8d6c9806_0_32"/>
          <p:cNvSpPr txBox="1"/>
          <p:nvPr>
            <p:ph idx="1" type="body"/>
          </p:nvPr>
        </p:nvSpPr>
        <p:spPr>
          <a:xfrm>
            <a:off x="344800" y="1654875"/>
            <a:ext cx="11204100" cy="4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The Three Fs of Open Source Puppy Care: Michael Winser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Complete dependency graph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Engage with maintainers, open Issues/PRs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Maintain your version, apply patches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Forget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Use something else!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Fund!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relationships with dependencies are important!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g33e8d6c9806_0_32"/>
          <p:cNvSpPr txBox="1"/>
          <p:nvPr/>
        </p:nvSpPr>
        <p:spPr>
          <a:xfrm>
            <a:off x="8241400" y="5544000"/>
            <a:ext cx="36969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69ca6a2fc_0_143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Package identification can be hard 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1" name="Google Shape;231;g2c69ca6a2fc_0_143"/>
          <p:cNvSpPr txBox="1"/>
          <p:nvPr>
            <p:ph idx="1" type="body"/>
          </p:nvPr>
        </p:nvSpPr>
        <p:spPr>
          <a:xfrm>
            <a:off x="148800" y="1424200"/>
            <a:ext cx="11475900" cy="4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Binaries have limited metadata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Most scanners only scan package manifests!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Code included from different origins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vendored (copied partially/fully)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distributed with binaries (maven uberjars, jars inside jars)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Code matching (MatchCode and PurlDB)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Exact archive and file matching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Finding source repo is not trivial: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metadata on source repo missing/incorrect, monorepos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Customized build systems + metadata formats together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build systems have most information, create SBOMs there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349b64ceb_0_0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Vulnerabilities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7" name="Google Shape;237;g33349b64ceb_0_0"/>
          <p:cNvSpPr txBox="1"/>
          <p:nvPr>
            <p:ph idx="1" type="body"/>
          </p:nvPr>
        </p:nvSpPr>
        <p:spPr>
          <a:xfrm>
            <a:off x="148800" y="1417625"/>
            <a:ext cx="11475900" cy="4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overwhelmed by data!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Transitive dependencies can be exploited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dependency graph: how was a specific package version introduced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might not be applicable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vulnerable code not used (reachability) or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not deployed (test/docs)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only applicable in specific types of deployments/environments/builds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has this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vulnerability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been exploited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score/severity can be good indication, but not absolute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CI/CD or build dependencies can be problematic too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update packages regularly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if you cannot, you must be more proactive there about issues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e8d6c9806_0_51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What AboutCode is doing differently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43" name="Google Shape;243;g33e8d6c9806_0_51"/>
          <p:cNvSpPr txBox="1"/>
          <p:nvPr>
            <p:ph idx="1" type="body"/>
          </p:nvPr>
        </p:nvSpPr>
        <p:spPr>
          <a:xfrm>
            <a:off x="344800" y="1341200"/>
            <a:ext cx="11726700" cy="48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Fully open source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options: CLI tool, Github action, web app, scans: containers, source/binary etc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supports and working with package ecosystems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to build better metadata, more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transparency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solve ecosystem wide problems at once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Don’t scan twice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Open data on Licensing, Vulnerabilities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Reuse Scan Results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Only scan the different parts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Large community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OSPOs, security, lawyers, specification groups, developers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d61adc98d_0_120"/>
          <p:cNvSpPr txBox="1"/>
          <p:nvPr>
            <p:ph type="title"/>
          </p:nvPr>
        </p:nvSpPr>
        <p:spPr>
          <a:xfrm>
            <a:off x="1488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24" name="Google Shape;124;g2ad61adc98d_0_120"/>
          <p:cNvSpPr txBox="1"/>
          <p:nvPr>
            <p:ph idx="1" type="body"/>
          </p:nvPr>
        </p:nvSpPr>
        <p:spPr>
          <a:xfrm>
            <a:off x="148808" y="806550"/>
            <a:ext cx="11894400" cy="5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About me, AboutCode, and nexB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Why should we scan code?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Licenses change,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vulnerabilities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present, quality issues, regulations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How to communicate? Open Standards: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Package-URL (PURL), Vers, SBOMs (SPDX, CycloneDx), VDRs, VEX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Problems and solutions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Knowing your full list of exact dependencies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what can you do to avoid issues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Hard to identify all packages, too much 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vulnerabilities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Why use FOSS tools for code scanning?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Questions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2ad61adc98d_0_141"/>
          <p:cNvCxnSpPr>
            <a:stCxn id="249" idx="2"/>
            <a:endCxn id="250" idx="1"/>
          </p:cNvCxnSpPr>
          <p:nvPr/>
        </p:nvCxnSpPr>
        <p:spPr>
          <a:xfrm flipH="1">
            <a:off x="3259475" y="2711300"/>
            <a:ext cx="2234100" cy="2700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51" name="Google Shape;251;g2ad61adc98d_0_141"/>
          <p:cNvCxnSpPr>
            <a:stCxn id="249" idx="2"/>
            <a:endCxn id="252" idx="1"/>
          </p:cNvCxnSpPr>
          <p:nvPr/>
        </p:nvCxnSpPr>
        <p:spPr>
          <a:xfrm>
            <a:off x="5493575" y="2711300"/>
            <a:ext cx="2178000" cy="27006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53" name="Google Shape;253;g2ad61adc98d_0_141"/>
          <p:cNvCxnSpPr>
            <a:stCxn id="249" idx="2"/>
          </p:cNvCxnSpPr>
          <p:nvPr/>
        </p:nvCxnSpPr>
        <p:spPr>
          <a:xfrm flipH="1">
            <a:off x="5214275" y="2711300"/>
            <a:ext cx="279300" cy="2636700"/>
          </a:xfrm>
          <a:prstGeom prst="straightConnector1">
            <a:avLst/>
          </a:prstGeom>
          <a:noFill/>
          <a:ln cap="flat" cmpd="sng" w="19050">
            <a:solidFill>
              <a:srgbClr val="980000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254" name="Google Shape;254;g2ad61adc98d_0_141"/>
          <p:cNvCxnSpPr>
            <a:stCxn id="249" idx="3"/>
            <a:endCxn id="255" idx="1"/>
          </p:cNvCxnSpPr>
          <p:nvPr/>
        </p:nvCxnSpPr>
        <p:spPr>
          <a:xfrm>
            <a:off x="6853025" y="1912550"/>
            <a:ext cx="2136600" cy="82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9" name="Google Shape;249;g2ad61adc98d_0_141"/>
          <p:cNvSpPr/>
          <p:nvPr/>
        </p:nvSpPr>
        <p:spPr>
          <a:xfrm>
            <a:off x="4134125" y="1113800"/>
            <a:ext cx="2718900" cy="1597500"/>
          </a:xfrm>
          <a:prstGeom prst="roundRect">
            <a:avLst>
              <a:gd fmla="val 16667" name="adj"/>
            </a:avLst>
          </a:prstGeom>
          <a:solidFill>
            <a:srgbClr val="FF9715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DejaCode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Policies  Licenses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Vulnerabilities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ad61adc98d_0_141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The AboutCode</a:t>
            </a:r>
            <a:r>
              <a:rPr lang="en-US" sz="3600">
                <a:solidFill>
                  <a:srgbClr val="2185C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stack:</a:t>
            </a:r>
            <a:endParaRPr sz="3600">
              <a:solidFill>
                <a:srgbClr val="2185C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57" name="Google Shape;257;g2ad61adc98d_0_141"/>
          <p:cNvSpPr/>
          <p:nvPr/>
        </p:nvSpPr>
        <p:spPr>
          <a:xfrm>
            <a:off x="7559825" y="1524192"/>
            <a:ext cx="1191942" cy="77668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ad61adc98d_0_141"/>
          <p:cNvSpPr/>
          <p:nvPr/>
        </p:nvSpPr>
        <p:spPr>
          <a:xfrm>
            <a:off x="4464875" y="5411950"/>
            <a:ext cx="2001300" cy="684300"/>
          </a:xfrm>
          <a:prstGeom prst="can">
            <a:avLst>
              <a:gd fmla="val 25418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PurlDB</a:t>
            </a:r>
            <a:endParaRPr b="1" i="0" sz="13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2ad61adc98d_0_141"/>
          <p:cNvSpPr/>
          <p:nvPr/>
        </p:nvSpPr>
        <p:spPr>
          <a:xfrm>
            <a:off x="6684375" y="5411950"/>
            <a:ext cx="1974600" cy="684300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VulnerabilityDB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ad61adc98d_0_141"/>
          <p:cNvSpPr/>
          <p:nvPr/>
        </p:nvSpPr>
        <p:spPr>
          <a:xfrm>
            <a:off x="4084375" y="3201925"/>
            <a:ext cx="2768650" cy="1643200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ScanCode.io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ad61adc98d_0_141"/>
          <p:cNvSpPr/>
          <p:nvPr/>
        </p:nvSpPr>
        <p:spPr>
          <a:xfrm>
            <a:off x="2010800" y="3348400"/>
            <a:ext cx="1583300" cy="684300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2ad61adc98d_0_141"/>
          <p:cNvSpPr/>
          <p:nvPr/>
        </p:nvSpPr>
        <p:spPr>
          <a:xfrm>
            <a:off x="1873400" y="4171000"/>
            <a:ext cx="1583300" cy="684300"/>
          </a:xfrm>
          <a:prstGeom prst="flowChartInputOutput">
            <a:avLst/>
          </a:prstGeom>
          <a:solidFill>
            <a:srgbClr val="FFF2CC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FOSS Package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ad61adc98d_0_141"/>
          <p:cNvSpPr/>
          <p:nvPr/>
        </p:nvSpPr>
        <p:spPr>
          <a:xfrm>
            <a:off x="2362050" y="1524204"/>
            <a:ext cx="1191942" cy="77668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2ad61adc98d_0_141"/>
          <p:cNvCxnSpPr>
            <a:stCxn id="262" idx="3"/>
            <a:endCxn id="249" idx="1"/>
          </p:cNvCxnSpPr>
          <p:nvPr/>
        </p:nvCxnSpPr>
        <p:spPr>
          <a:xfrm>
            <a:off x="3553992" y="1912545"/>
            <a:ext cx="58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g2ad61adc98d_0_141"/>
          <p:cNvCxnSpPr>
            <a:stCxn id="249" idx="3"/>
            <a:endCxn id="257" idx="1"/>
          </p:cNvCxnSpPr>
          <p:nvPr/>
        </p:nvCxnSpPr>
        <p:spPr>
          <a:xfrm>
            <a:off x="6853025" y="1912550"/>
            <a:ext cx="70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g2ad61adc98d_0_141"/>
          <p:cNvCxnSpPr>
            <a:stCxn id="260" idx="5"/>
            <a:endCxn id="259" idx="1"/>
          </p:cNvCxnSpPr>
          <p:nvPr/>
        </p:nvCxnSpPr>
        <p:spPr>
          <a:xfrm>
            <a:off x="3435770" y="3690550"/>
            <a:ext cx="648600" cy="33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g2ad61adc98d_0_141"/>
          <p:cNvCxnSpPr>
            <a:stCxn id="261" idx="5"/>
            <a:endCxn id="259" idx="1"/>
          </p:cNvCxnSpPr>
          <p:nvPr/>
        </p:nvCxnSpPr>
        <p:spPr>
          <a:xfrm flipH="1" rot="10800000">
            <a:off x="3298370" y="4023550"/>
            <a:ext cx="786000" cy="48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g2ad61adc98d_0_141"/>
          <p:cNvSpPr/>
          <p:nvPr/>
        </p:nvSpPr>
        <p:spPr>
          <a:xfrm>
            <a:off x="7559825" y="3628129"/>
            <a:ext cx="1191942" cy="77668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ad61adc98d_0_141"/>
          <p:cNvSpPr/>
          <p:nvPr/>
        </p:nvSpPr>
        <p:spPr>
          <a:xfrm>
            <a:off x="2272075" y="5411950"/>
            <a:ext cx="1974600" cy="684300"/>
          </a:xfrm>
          <a:prstGeom prst="can">
            <a:avLst>
              <a:gd fmla="val 25000" name="adj"/>
            </a:avLst>
          </a:prstGeom>
          <a:solidFill>
            <a:srgbClr val="0070C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LicenseDB</a:t>
            </a:r>
            <a:endParaRPr b="1" i="0" sz="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ad61adc98d_0_141"/>
          <p:cNvSpPr/>
          <p:nvPr/>
        </p:nvSpPr>
        <p:spPr>
          <a:xfrm>
            <a:off x="4238125" y="3988750"/>
            <a:ext cx="2454700" cy="286225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ScanCode Toolkit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ad61adc98d_0_141"/>
          <p:cNvSpPr/>
          <p:nvPr/>
        </p:nvSpPr>
        <p:spPr>
          <a:xfrm>
            <a:off x="5500025" y="4279800"/>
            <a:ext cx="1191950" cy="466725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 </a:t>
            </a: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inspectors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g2ad61adc98d_0_141"/>
          <p:cNvCxnSpPr>
            <a:stCxn id="259" idx="3"/>
            <a:endCxn id="267" idx="1"/>
          </p:cNvCxnSpPr>
          <p:nvPr/>
        </p:nvCxnSpPr>
        <p:spPr>
          <a:xfrm flipH="1" rot="10800000">
            <a:off x="6853025" y="4016325"/>
            <a:ext cx="7068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g2ad61adc98d_0_141"/>
          <p:cNvSpPr/>
          <p:nvPr/>
        </p:nvSpPr>
        <p:spPr>
          <a:xfrm>
            <a:off x="8989475" y="2350442"/>
            <a:ext cx="1191942" cy="776682"/>
          </a:xfrm>
          <a:prstGeom prst="flowChartMultidocument">
            <a:avLst/>
          </a:prstGeom>
          <a:solidFill>
            <a:srgbClr val="FFD96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1" name="Google Shape;271;g2ad61adc98d_0_141"/>
          <p:cNvCxnSpPr>
            <a:stCxn id="252" idx="1"/>
            <a:endCxn id="250" idx="1"/>
          </p:cNvCxnSpPr>
          <p:nvPr/>
        </p:nvCxnSpPr>
        <p:spPr>
          <a:xfrm rot="5400000">
            <a:off x="5465175" y="3206050"/>
            <a:ext cx="600" cy="4412400"/>
          </a:xfrm>
          <a:prstGeom prst="bentConnector3">
            <a:avLst>
              <a:gd fmla="val -396875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g2ad61adc98d_0_141"/>
          <p:cNvCxnSpPr>
            <a:stCxn id="259" idx="2"/>
            <a:endCxn id="258" idx="1"/>
          </p:cNvCxnSpPr>
          <p:nvPr/>
        </p:nvCxnSpPr>
        <p:spPr>
          <a:xfrm flipH="1">
            <a:off x="5465400" y="4845125"/>
            <a:ext cx="3300" cy="56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2ad61adc98d_0_141"/>
          <p:cNvSpPr/>
          <p:nvPr/>
        </p:nvSpPr>
        <p:spPr>
          <a:xfrm>
            <a:off x="4238125" y="4279788"/>
            <a:ext cx="1235675" cy="466725"/>
          </a:xfrm>
          <a:prstGeom prst="flowChartProcess">
            <a:avLst/>
          </a:prstGeom>
          <a:solidFill>
            <a:srgbClr val="3D85C6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container </a:t>
            </a:r>
            <a:r>
              <a:rPr b="1" i="0" lang="en-US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inspector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g2ad61adc98d_0_141"/>
          <p:cNvCxnSpPr>
            <a:stCxn id="262" idx="3"/>
            <a:endCxn id="259" idx="1"/>
          </p:cNvCxnSpPr>
          <p:nvPr/>
        </p:nvCxnSpPr>
        <p:spPr>
          <a:xfrm>
            <a:off x="3553992" y="1912545"/>
            <a:ext cx="530400" cy="21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g2ad61adc98d_0_141"/>
          <p:cNvCxnSpPr>
            <a:stCxn id="259" idx="3"/>
            <a:endCxn id="257" idx="1"/>
          </p:cNvCxnSpPr>
          <p:nvPr/>
        </p:nvCxnSpPr>
        <p:spPr>
          <a:xfrm flipH="1" rot="10800000">
            <a:off x="6853025" y="1912425"/>
            <a:ext cx="706800" cy="211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6" name="Google Shape;276;g2ad61adc98d_0_141"/>
          <p:cNvCxnSpPr>
            <a:stCxn id="259" idx="3"/>
            <a:endCxn id="255" idx="1"/>
          </p:cNvCxnSpPr>
          <p:nvPr/>
        </p:nvCxnSpPr>
        <p:spPr>
          <a:xfrm flipH="1" rot="10800000">
            <a:off x="6853025" y="2738925"/>
            <a:ext cx="2136600" cy="128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5c722ad8_1_244"/>
          <p:cNvSpPr txBox="1"/>
          <p:nvPr>
            <p:ph type="title"/>
          </p:nvPr>
        </p:nvSpPr>
        <p:spPr>
          <a:xfrm>
            <a:off x="175600" y="155150"/>
            <a:ext cx="10824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AboutCode: Who is using it?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(based on public data)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g2655c722ad8_1_244"/>
          <p:cNvSpPr txBox="1"/>
          <p:nvPr>
            <p:ph idx="1" type="body"/>
          </p:nvPr>
        </p:nvSpPr>
        <p:spPr>
          <a:xfrm>
            <a:off x="175600" y="1293200"/>
            <a:ext cx="11894400" cy="47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-US" sz="2400">
                <a:latin typeface="Open Sans"/>
                <a:ea typeface="Open Sans"/>
                <a:cs typeface="Open Sans"/>
                <a:sym typeface="Open Sans"/>
              </a:rPr>
              <a:t>Most FOSS Orgs, many commercial and open source SCA providers use our libraries or standards</a:t>
            </a:r>
            <a:endParaRPr b="1"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Most FOSS Foundations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Five of the top big tech companies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 leading database company, a leading Linux company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2 leading code hosting companies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European and US government agencies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All major European car manufacturers and most of their vendors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Major US chip and microprocessor providers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All SBOM and VEX standards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Used to create a database of permissive code to train an open code LLM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https://huggingface.co/blog/starcoder2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69ca6a2fc_0_177"/>
          <p:cNvSpPr txBox="1"/>
          <p:nvPr>
            <p:ph type="title"/>
          </p:nvPr>
        </p:nvSpPr>
        <p:spPr>
          <a:xfrm>
            <a:off x="188000" y="265475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Other FOSS SCA tools and projects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88" name="Google Shape;288;g2c69ca6a2fc_0_177"/>
          <p:cNvSpPr txBox="1"/>
          <p:nvPr>
            <p:ph idx="1" type="body"/>
          </p:nvPr>
        </p:nvSpPr>
        <p:spPr>
          <a:xfrm>
            <a:off x="188000" y="1345725"/>
            <a:ext cx="7588200" cy="4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ORT: OSS Review Toolkit (Uses ScanCode)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FOSSology (Uses ScanCode)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TERN (Uses ScanCode)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ClearlyDefined (Uses scancode)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OWASP DependencyTrack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DepScan (and other AppThreat projects)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CycloneDx cdxgen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Anchore: syft, grype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55c722ad8_2_478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AboutCode also needs your help!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94" name="Google Shape;294;g2655c722ad8_2_478"/>
          <p:cNvSpPr txBox="1"/>
          <p:nvPr>
            <p:ph idx="1" type="body"/>
          </p:nvPr>
        </p:nvSpPr>
        <p:spPr>
          <a:xfrm>
            <a:off x="188000" y="899775"/>
            <a:ext cx="7504500" cy="5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Contribute to an AboutCode project with code, documentation, use cases, bug reports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https://github.com/aboutcode-org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Sponsor AboutCode project maintainers, accelerate development of new features 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https://github.com/sponsors/aboutcode-org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Buy support, implementation, and advisory services from nexB to pay the maintainers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Join the community: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https://www.aboutcode.org/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https://matrix.to/aboutcode-org_discuss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5" name="Google Shape;295;g2655c722ad8_2_4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5513" y="899775"/>
            <a:ext cx="3885538" cy="49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655c722ad8_2_478"/>
          <p:cNvSpPr txBox="1"/>
          <p:nvPr/>
        </p:nvSpPr>
        <p:spPr>
          <a:xfrm>
            <a:off x="7981725" y="6006050"/>
            <a:ext cx="38859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</a:t>
            </a:r>
            <a:r>
              <a:rPr b="0" i="0" lang="en-US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Dependency</a:t>
            </a: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" by xkcd, Modified text from original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785fea896_0_55"/>
          <p:cNvSpPr txBox="1"/>
          <p:nvPr>
            <p:ph type="ctrTitle"/>
          </p:nvPr>
        </p:nvSpPr>
        <p:spPr>
          <a:xfrm>
            <a:off x="2493520" y="1438286"/>
            <a:ext cx="6955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600"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2" name="Google Shape;302;g2c785fea896_0_55"/>
          <p:cNvSpPr/>
          <p:nvPr/>
        </p:nvSpPr>
        <p:spPr>
          <a:xfrm>
            <a:off x="9681100" y="196375"/>
            <a:ext cx="815700" cy="47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g2c785fea896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638" y="4504125"/>
            <a:ext cx="4184725" cy="6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g33e8d6c9806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3350" y="1226750"/>
            <a:ext cx="4404500" cy="440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33e8d6c9806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075" y="1226764"/>
            <a:ext cx="4404500" cy="440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33e8d6c9806_0_6"/>
          <p:cNvSpPr txBox="1"/>
          <p:nvPr/>
        </p:nvSpPr>
        <p:spPr>
          <a:xfrm>
            <a:off x="4951025" y="6027350"/>
            <a:ext cx="62667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QR Codes are without any 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5c722ad8_1_265"/>
          <p:cNvSpPr/>
          <p:nvPr/>
        </p:nvSpPr>
        <p:spPr>
          <a:xfrm>
            <a:off x="705134" y="2605777"/>
            <a:ext cx="7352400" cy="336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2655c722ad8_1_265"/>
          <p:cNvSpPr txBox="1"/>
          <p:nvPr>
            <p:ph type="title"/>
          </p:nvPr>
        </p:nvSpPr>
        <p:spPr>
          <a:xfrm>
            <a:off x="705125" y="808050"/>
            <a:ext cx="98808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"/>
                <a:ea typeface="Open Sans"/>
                <a:cs typeface="Open Sans"/>
                <a:sym typeface="Open Sans"/>
              </a:rPr>
              <a:t>Credits</a:t>
            </a:r>
            <a:endParaRPr sz="3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g2655c722ad8_1_265"/>
          <p:cNvSpPr txBox="1"/>
          <p:nvPr>
            <p:ph idx="1" type="body"/>
          </p:nvPr>
        </p:nvSpPr>
        <p:spPr>
          <a:xfrm>
            <a:off x="770975" y="2186500"/>
            <a:ext cx="72207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Special thanks to all the people who made and released these excellent free resources: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▷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All the open source software authors that make AboutCode possible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▷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xkcd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comics under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cc-by-nc-2.5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▷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Presentation template by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SlidesCarnival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61adc98d_0_126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About me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0" name="Google Shape;130;g2ad61adc98d_0_126"/>
          <p:cNvSpPr txBox="1"/>
          <p:nvPr>
            <p:ph idx="1" type="body"/>
          </p:nvPr>
        </p:nvSpPr>
        <p:spPr>
          <a:xfrm>
            <a:off x="188000" y="899775"/>
            <a:ext cx="103842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Core 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maintainer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of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ScanCode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(scancode-toolkit and scancode.io)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ntributes to and helps maintain other AboutCode tools: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license-expression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licenseDB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scancode-workbench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PURLdb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Working primarily on license detection, package identification and  data summarization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Google Summer of Code Mentor at AboutCode from 2021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participant in GSoC2020 and GSoD2019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Ayan (pronounced like: awyon):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8"/>
              </a:rPr>
              <a:t>asmahapatra@aboutcode.org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GitHub: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https://github.com/AyanSinhaMahapatra/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LinkedIn: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10"/>
              </a:rPr>
              <a:t>https://www.linkedin.com/in/ayansinhaju/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d61adc98d_0_296"/>
          <p:cNvSpPr txBox="1"/>
          <p:nvPr>
            <p:ph type="title"/>
          </p:nvPr>
        </p:nvSpPr>
        <p:spPr>
          <a:xfrm>
            <a:off x="1756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AboutCode and nexB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6" name="Google Shape;136;g2ad61adc98d_0_296"/>
          <p:cNvSpPr txBox="1"/>
          <p:nvPr>
            <p:ph idx="1" type="body"/>
          </p:nvPr>
        </p:nvSpPr>
        <p:spPr>
          <a:xfrm>
            <a:off x="188008" y="899775"/>
            <a:ext cx="11894400" cy="5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AboutCode's FOSS-first mission: FOSS for FOSS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Open source tools and open knowledge base  (AboutCode stack)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Simple and practical standards (Package-URL)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Applications for Legal Business users (DejaCode, also FOSS) with APIs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Trusted experts on Software Composition Analysis (SCA) since 2007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Creator of Package-URL: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https://github.com/package-url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Co-founders of SPDX: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https://spdx.org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Contributors to CycloneDX: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https://cyclonedx.org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Co-founders of ClearlyDefined: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https://clearlydefined.io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nexB: professional services for SCA 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800+ SCA projects completed to-date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Sponsored development for AboutCode projects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Technical support and advisory for SCA process, and deployments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9ca6a2fc_0_4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M</a:t>
            </a: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odern software ecosystem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g2c69ca6a2fc_0_4"/>
          <p:cNvSpPr txBox="1"/>
          <p:nvPr>
            <p:ph idx="1" type="body"/>
          </p:nvPr>
        </p:nvSpPr>
        <p:spPr>
          <a:xfrm>
            <a:off x="375975" y="1516025"/>
            <a:ext cx="8866500" cy="48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FOSS software packages are reused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small apps routinely embed 500 FOSS packages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large apps: 10,000+!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Everyday, you have new vulnerabilities, license problems and package updates in your package dependency trees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Impossible to check this manually!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Goal: Discover the problems and help alleviate the pain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ttps://imgs.xkcd.com/comics/xkcd_stack.png" id="143" name="Google Shape;143;g2c69ca6a2fc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4025" y="743000"/>
            <a:ext cx="2533650" cy="56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c69ca6a2fc_0_4"/>
          <p:cNvSpPr txBox="1"/>
          <p:nvPr/>
        </p:nvSpPr>
        <p:spPr>
          <a:xfrm>
            <a:off x="9410225" y="6381800"/>
            <a:ext cx="26139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https://xkcd.com/1636/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69ca6a2fc_0_184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Why is Software License important?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0" name="Google Shape;150;g2c69ca6a2fc_0_184"/>
          <p:cNvSpPr txBox="1"/>
          <p:nvPr>
            <p:ph idx="1" type="body"/>
          </p:nvPr>
        </p:nvSpPr>
        <p:spPr>
          <a:xfrm>
            <a:off x="268600" y="1426275"/>
            <a:ext cx="109401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FOSS: Freedom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Freedom and Responsibilities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Can we use the software in different scenarios?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Can we modify and redistribute freely, under my choice of terms?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Give credit, generate attribution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See </a:t>
            </a: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License categories</a:t>
            </a: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 for more details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Copyrights: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Copyright notices often have to be included and redistributed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History of Litigation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GPL based court rulings to Distribute Source Code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69ca6a2fc_0_71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Why is identification important?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6" name="Google Shape;156;g2c69ca6a2fc_0_71"/>
          <p:cNvSpPr txBox="1"/>
          <p:nvPr>
            <p:ph idx="1" type="body"/>
          </p:nvPr>
        </p:nvSpPr>
        <p:spPr>
          <a:xfrm>
            <a:off x="188000" y="1712725"/>
            <a:ext cx="11894400" cy="4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Modifications can be released under different terms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License could change between versions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packages/products often decide to change their license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https://redis.com/blog/redis-adopts-dual-source-available-licensing/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■"/>
            </a:pPr>
            <a:r>
              <a:rPr lang="en-US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https://www.elastic.co/blog/elastic-license-update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7" name="Google Shape;157;g2c69ca6a2fc_0_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5400" y="4264937"/>
            <a:ext cx="5585875" cy="191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c69ca6a2fc_0_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550" y="4264950"/>
            <a:ext cx="5585875" cy="19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69ca6a2fc_0_79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Why is identification important?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64" name="Google Shape;164;g2c69ca6a2fc_0_79"/>
          <p:cNvSpPr txBox="1"/>
          <p:nvPr>
            <p:ph idx="1" type="body"/>
          </p:nvPr>
        </p:nvSpPr>
        <p:spPr>
          <a:xfrm>
            <a:off x="188000" y="1392675"/>
            <a:ext cx="11894400" cy="5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Vulnerabilities are introduced and fixed by versions (or not!)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g2c69ca6a2fc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7050" y="2557025"/>
            <a:ext cx="6955351" cy="277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c69ca6a2fc_0_79"/>
          <p:cNvPicPr preferRelativeResize="0"/>
          <p:nvPr/>
        </p:nvPicPr>
        <p:blipFill rotWithShape="1">
          <a:blip r:embed="rId4">
            <a:alphaModFix/>
          </a:blip>
          <a:srcRect b="0" l="7002" r="0" t="0"/>
          <a:stretch/>
        </p:blipFill>
        <p:spPr>
          <a:xfrm>
            <a:off x="458025" y="2096700"/>
            <a:ext cx="4296751" cy="434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c69ca6a2fc_0_79"/>
          <p:cNvSpPr txBox="1"/>
          <p:nvPr/>
        </p:nvSpPr>
        <p:spPr>
          <a:xfrm>
            <a:off x="4924850" y="5728325"/>
            <a:ext cx="71577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Sources: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https://public.vulnerablecode.io/vulnerabilities/VCID-bk15-3vac-aaaj?search=GHSA-jfh8-c2jp-5v3q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https://github.com/advisories/GHSA-jfh8-c2jp-5v3q</a:t>
            </a:r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69ca6a2fc_0_200"/>
          <p:cNvSpPr txBox="1"/>
          <p:nvPr>
            <p:ph type="title"/>
          </p:nvPr>
        </p:nvSpPr>
        <p:spPr>
          <a:xfrm>
            <a:off x="188000" y="122250"/>
            <a:ext cx="10824600" cy="68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600">
                <a:latin typeface="Open Sans SemiBold"/>
                <a:ea typeface="Open Sans SemiBold"/>
                <a:cs typeface="Open Sans SemiBold"/>
                <a:sym typeface="Open Sans SemiBold"/>
              </a:rPr>
              <a:t>Why is software quality important?</a:t>
            </a:r>
            <a:endParaRPr sz="360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3" name="Google Shape;173;g2c69ca6a2fc_0_200"/>
          <p:cNvSpPr txBox="1"/>
          <p:nvPr>
            <p:ph idx="1" type="body"/>
          </p:nvPr>
        </p:nvSpPr>
        <p:spPr>
          <a:xfrm>
            <a:off x="268600" y="1350075"/>
            <a:ext cx="59364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Better maintained: more secure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at least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a correlation!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Code review, branch protection and other quality checks are important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Great FOSS projects on quality: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OpenSSF Scorecard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endoflife.date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○"/>
            </a:pP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CHAOSS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auger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grimorelab</a:t>
            </a:r>
            <a:r>
              <a:rPr lang="en-US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Open Sans"/>
              <a:buChar char="●"/>
            </a:pPr>
            <a:r>
              <a:rPr lang="en-US" sz="2400">
                <a:latin typeface="Open Sans"/>
                <a:ea typeface="Open Sans"/>
                <a:cs typeface="Open Sans"/>
                <a:sym typeface="Open Sans"/>
              </a:rPr>
              <a:t>Still lots of context not captured by metrics, not clearly actionable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g2c69ca6a2fc_0_20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55550" y="1381200"/>
            <a:ext cx="5504450" cy="48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c69ca6a2fc_0_200"/>
          <p:cNvSpPr txBox="1"/>
          <p:nvPr/>
        </p:nvSpPr>
        <p:spPr>
          <a:xfrm>
            <a:off x="6455550" y="6322875"/>
            <a:ext cx="41625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Source: </a:t>
            </a:r>
            <a:r>
              <a:rPr b="0" i="0" lang="en-US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9"/>
              </a:rPr>
              <a:t>https://xkcd.com/797/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2024-01-09T13:58:51Z</dcterms:created>
</cp:coreProperties>
</file>