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Lato"/>
      <p:regular r:id="rId26"/>
      <p:bold r:id="rId27"/>
      <p:italic r:id="rId28"/>
      <p:boldItalic r:id="rId29"/>
    </p:embeddedFont>
    <p:embeddedFont>
      <p:font typeface="Open Sans SemiBold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slide" Target="slides/slide19.xml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SemiBold-bold.fntdata"/><Relationship Id="rId30" Type="http://schemas.openxmlformats.org/officeDocument/2006/relationships/font" Target="fonts/OpenSans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SemiBold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cancode.io" TargetMode="External"/><Relationship Id="rId3" Type="http://schemas.openxmlformats.org/officeDocument/2006/relationships/hyperlink" Target="http://scancode.io" TargetMode="External"/><Relationship Id="rId4" Type="http://schemas.openxmlformats.org/officeDocument/2006/relationships/hyperlink" Target="http://scancode.io" TargetMode="External"/><Relationship Id="rId5" Type="http://schemas.openxmlformats.org/officeDocument/2006/relationships/hyperlink" Target="http://scancode.io" TargetMode="External"/><Relationship Id="rId6" Type="http://schemas.openxmlformats.org/officeDocument/2006/relationships/hyperlink" Target="http://scancode.io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f7b291559_2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3f7b291559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3b98a98b5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73b98a98b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3b98a98b5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73b98a98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f7b291559_2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3f7b291559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f7b291559_2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33f7b291559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72b5e92ae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372b5e92a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Brief overview of AboutCode stack Demo: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u="sng">
                <a:solidFill>
                  <a:schemeClr val="hlink"/>
                </a:solidFill>
                <a:hlinkClick r:id="rId2"/>
              </a:rPr>
              <a:t>ScanCode.io</a:t>
            </a:r>
            <a:r>
              <a:rPr lang="en-GB">
                <a:solidFill>
                  <a:schemeClr val="dk1"/>
                </a:solidFill>
              </a:rPr>
              <a:t>: scans docker images, source/binary archives, codebases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ScanCode.io</a:t>
            </a:r>
            <a:r>
              <a:rPr lang="en-GB"/>
              <a:t>: scan for licenses, copyrights, enables looking into each details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ScanCode.io</a:t>
            </a:r>
            <a:r>
              <a:rPr lang="en-GB">
                <a:solidFill>
                  <a:schemeClr val="dk1"/>
                </a:solidFill>
              </a:rPr>
              <a:t>: looking for known vulnerabilities, look into vulnerability details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Purldb: reuse package scans, get metadata and scan results by packageURL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Matchcode: match files, package archives, and code snippets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ScanCode.io</a:t>
            </a:r>
            <a:r>
              <a:rPr lang="en-GB">
                <a:solidFill>
                  <a:schemeClr val="dk1"/>
                </a:solidFill>
              </a:rPr>
              <a:t>: setting license policy, detailed compliance alerts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ScanCode.io</a:t>
            </a:r>
            <a:r>
              <a:rPr lang="en-GB">
                <a:solidFill>
                  <a:schemeClr val="dk1"/>
                </a:solidFill>
              </a:rPr>
              <a:t>: also works in CI, as CLI tool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Dejacode: track products, versions and policies, enable curations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SBOM, VDR, attribution generation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f7b291559_2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33f7b291559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These are also some other free and open source projects that you can use, and some of them also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do use scancode as a base.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72b5e92ae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72b5e92ae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These are also some other free and open source projects that you can use, and some of them also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do use scancode as a base.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f7b291559_2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33f7b291559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f7b291559_2_2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3f7b291559_2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f7b291559_2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33f7b291559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7b291559_2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3f7b291559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3b98a98b5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73b98a98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f7b291559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33f7b291559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f7b291559_2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3f7b291559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3b98a98b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73b98a98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3b98a98b5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73b98a98b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3b98a98b5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73b98a98b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3b98a98b5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373b98a98b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870140" y="1193015"/>
            <a:ext cx="5216625" cy="11598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9pPr>
          </a:lstStyle>
          <a:p/>
        </p:txBody>
      </p:sp>
      <p:grpSp>
        <p:nvGrpSpPr>
          <p:cNvPr id="58" name="Google Shape;58;p14"/>
          <p:cNvGrpSpPr/>
          <p:nvPr/>
        </p:nvGrpSpPr>
        <p:grpSpPr>
          <a:xfrm>
            <a:off x="0" y="2588873"/>
            <a:ext cx="9144012" cy="77175"/>
            <a:chOff x="0" y="6755100"/>
            <a:chExt cx="12192016" cy="102900"/>
          </a:xfrm>
        </p:grpSpPr>
        <p:sp>
          <p:nvSpPr>
            <p:cNvPr id="59" name="Google Shape;59;p14"/>
            <p:cNvSpPr/>
            <p:nvPr/>
          </p:nvSpPr>
          <p:spPr>
            <a:xfrm>
              <a:off x="9808488" y="6755100"/>
              <a:ext cx="1191600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1000416" y="6755100"/>
              <a:ext cx="119160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0" y="6755100"/>
              <a:ext cx="1191600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191613" y="6755100"/>
              <a:ext cx="8616900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4"/>
          <p:cNvSpPr/>
          <p:nvPr/>
        </p:nvSpPr>
        <p:spPr>
          <a:xfrm>
            <a:off x="61290" y="4843800"/>
            <a:ext cx="5072850" cy="263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© 202</a:t>
            </a:r>
            <a:r>
              <a:rPr lang="en-GB" sz="900">
                <a:solidFill>
                  <a:srgbClr val="545454"/>
                </a:solidFill>
              </a:rPr>
              <a:t>5</a:t>
            </a:r>
            <a:r>
              <a:rPr b="0" i="0" lang="en-GB" sz="9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Licensed under the CC-BY-SA-4.0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31700" y="91688"/>
            <a:ext cx="811845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41006" y="674831"/>
            <a:ext cx="8920800" cy="4218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Char char="▷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7356366" y="5066325"/>
            <a:ext cx="893700" cy="77175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8250312" y="5066325"/>
            <a:ext cx="893700" cy="77175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5066325"/>
            <a:ext cx="893700" cy="77175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893710" y="5066325"/>
            <a:ext cx="6462675" cy="77175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56784" y="4749851"/>
            <a:ext cx="548775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1290" y="4843800"/>
            <a:ext cx="5072850" cy="263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© 202</a:t>
            </a:r>
            <a:r>
              <a:rPr lang="en-GB" sz="900">
                <a:solidFill>
                  <a:srgbClr val="545454"/>
                </a:solidFill>
              </a:rPr>
              <a:t>5</a:t>
            </a:r>
            <a:r>
              <a:rPr b="0" i="0" lang="en-GB" sz="9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Licensed under the CC-BY-SA-4.0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2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1870140" y="1193015"/>
            <a:ext cx="5216625" cy="11598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9pPr>
          </a:lstStyle>
          <a:p/>
        </p:txBody>
      </p:sp>
      <p:grpSp>
        <p:nvGrpSpPr>
          <p:cNvPr id="144" name="Google Shape;144;p27"/>
          <p:cNvGrpSpPr/>
          <p:nvPr/>
        </p:nvGrpSpPr>
        <p:grpSpPr>
          <a:xfrm>
            <a:off x="0" y="2588873"/>
            <a:ext cx="9144012" cy="77175"/>
            <a:chOff x="0" y="6755100"/>
            <a:chExt cx="12192016" cy="102900"/>
          </a:xfrm>
        </p:grpSpPr>
        <p:sp>
          <p:nvSpPr>
            <p:cNvPr id="145" name="Google Shape;145;p27"/>
            <p:cNvSpPr/>
            <p:nvPr/>
          </p:nvSpPr>
          <p:spPr>
            <a:xfrm>
              <a:off x="9808488" y="6755100"/>
              <a:ext cx="1191600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11000416" y="6755100"/>
              <a:ext cx="119160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0" y="6755100"/>
              <a:ext cx="1191600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1191613" y="6755100"/>
              <a:ext cx="8616900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7"/>
          <p:cNvSpPr/>
          <p:nvPr/>
        </p:nvSpPr>
        <p:spPr>
          <a:xfrm>
            <a:off x="61290" y="4843800"/>
            <a:ext cx="5072850" cy="263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© 202</a:t>
            </a:r>
            <a:r>
              <a:rPr lang="en-GB" sz="900">
                <a:solidFill>
                  <a:srgbClr val="545454"/>
                </a:solidFill>
              </a:rPr>
              <a:t>5</a:t>
            </a:r>
            <a:r>
              <a:rPr b="0" i="0" lang="en-GB" sz="9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AboutCode - Licensed under the CC-BY-SA-4.0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">
  <p:cSld name="1_Title + 1 colum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131700" y="91688"/>
            <a:ext cx="811845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52" name="Google Shape;152;p28"/>
          <p:cNvSpPr/>
          <p:nvPr/>
        </p:nvSpPr>
        <p:spPr>
          <a:xfrm>
            <a:off x="7356366" y="5066325"/>
            <a:ext cx="893700" cy="77175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8250312" y="5066325"/>
            <a:ext cx="893700" cy="77175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0" y="5066325"/>
            <a:ext cx="893700" cy="77175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893710" y="5066325"/>
            <a:ext cx="6462675" cy="77175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linkedin.com/pulse/three-fs-open-source-puppy-care-michael-winser-7vai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AppThreat" TargetMode="External"/><Relationship Id="rId10" Type="http://schemas.openxmlformats.org/officeDocument/2006/relationships/hyperlink" Target="https://github.com/owasp-dep-scan/dep-scan" TargetMode="External"/><Relationship Id="rId13" Type="http://schemas.openxmlformats.org/officeDocument/2006/relationships/hyperlink" Target="https://github.com/anchore/syft" TargetMode="External"/><Relationship Id="rId12" Type="http://schemas.openxmlformats.org/officeDocument/2006/relationships/hyperlink" Target="https://github.com/CycloneDX/cdxgen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oss-review-toolkit/ort" TargetMode="External"/><Relationship Id="rId4" Type="http://schemas.openxmlformats.org/officeDocument/2006/relationships/hyperlink" Target="https://github.com/fossology/fossology" TargetMode="External"/><Relationship Id="rId9" Type="http://schemas.openxmlformats.org/officeDocument/2006/relationships/hyperlink" Target="https://github.com/DependencyTrack/dependency-track" TargetMode="External"/><Relationship Id="rId15" Type="http://schemas.openxmlformats.org/officeDocument/2006/relationships/hyperlink" Target="https://github.com/aquasecurity/trivy" TargetMode="External"/><Relationship Id="rId14" Type="http://schemas.openxmlformats.org/officeDocument/2006/relationships/hyperlink" Target="https://github.com/anchore/grype" TargetMode="External"/><Relationship Id="rId5" Type="http://schemas.openxmlformats.org/officeDocument/2006/relationships/hyperlink" Target="https://github.com/eclipse-sw360/sw360" TargetMode="External"/><Relationship Id="rId6" Type="http://schemas.openxmlformats.org/officeDocument/2006/relationships/hyperlink" Target="https://github.com/tern-tools/tern" TargetMode="External"/><Relationship Id="rId7" Type="http://schemas.openxmlformats.org/officeDocument/2006/relationships/hyperlink" Target="https://github.com/clearlydefined" TargetMode="External"/><Relationship Id="rId8" Type="http://schemas.openxmlformats.org/officeDocument/2006/relationships/hyperlink" Target="https://www.osadl.org/OSSelot-The-Open-Source-Curation-Datab.share-and-reuse-foss-clearance.0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xkcd.com/" TargetMode="External"/><Relationship Id="rId4" Type="http://schemas.openxmlformats.org/officeDocument/2006/relationships/hyperlink" Target="https://creativecommons.org/licenses/by-nc/2.5/" TargetMode="External"/><Relationship Id="rId5" Type="http://schemas.openxmlformats.org/officeDocument/2006/relationships/hyperlink" Target="http://www.slidescarnival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kedin.com/in/arunazhakesa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nexB/scancode-toolkit" TargetMode="External"/><Relationship Id="rId4" Type="http://schemas.openxmlformats.org/officeDocument/2006/relationships/hyperlink" Target="mailto:asmahapatra@aboutcode.org" TargetMode="External"/><Relationship Id="rId5" Type="http://schemas.openxmlformats.org/officeDocument/2006/relationships/hyperlink" Target="https://github.com/AyanSinhaMahapatra/" TargetMode="External"/><Relationship Id="rId6" Type="http://schemas.openxmlformats.org/officeDocument/2006/relationships/hyperlink" Target="https://www.linkedin.com/in/ayansinhaju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ctrTitle"/>
          </p:nvPr>
        </p:nvSpPr>
        <p:spPr>
          <a:xfrm>
            <a:off x="427800" y="1123850"/>
            <a:ext cx="82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GB" sz="2700">
                <a:latin typeface="Open Sans"/>
                <a:ea typeface="Open Sans"/>
                <a:cs typeface="Open Sans"/>
                <a:sym typeface="Open Sans"/>
              </a:rPr>
              <a:t>From Policy to Pipeline: How OSPOs Can Power Regulatory Readiness and Upstream Impact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7260825" y="147281"/>
            <a:ext cx="611775" cy="3570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131700" y="9168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OSPOs: Policy to Pipeline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141006" y="674831"/>
            <a:ext cx="8920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The Three Fs of Open Source Puppy Care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: Michael Winser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relationships with dependencies are important!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Complete dependency graph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Fix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Engage with maintainers, open Issues/PRs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Fork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Maintain your version, apply patches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Forget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Use something else!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Fund!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131700" y="9168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Tools to empower OSPOs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141006" y="674831"/>
            <a:ext cx="8920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Enable automation and verification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Embed into development lifecycle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(CIs) Continuous Integration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Flag licensing and security compliance issues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Risk analysis for all dependencies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Empower reusing FOSS safely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Help with curation and oversight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Help meet regulatory requirements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Generate SBOMs, Vulnerability Disclosure, License Attribution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Map outputs to compliance artifacts required by regulators across regions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40"/>
          <p:cNvCxnSpPr>
            <a:stCxn id="228" idx="2"/>
            <a:endCxn id="229" idx="1"/>
          </p:cNvCxnSpPr>
          <p:nvPr/>
        </p:nvCxnSpPr>
        <p:spPr>
          <a:xfrm flipH="1">
            <a:off x="2444681" y="2033475"/>
            <a:ext cx="1675500" cy="2025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230" name="Google Shape;230;p40"/>
          <p:cNvCxnSpPr>
            <a:stCxn id="228" idx="2"/>
            <a:endCxn id="231" idx="1"/>
          </p:cNvCxnSpPr>
          <p:nvPr/>
        </p:nvCxnSpPr>
        <p:spPr>
          <a:xfrm>
            <a:off x="4120181" y="2033475"/>
            <a:ext cx="1633500" cy="2025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232" name="Google Shape;232;p40"/>
          <p:cNvCxnSpPr>
            <a:stCxn id="228" idx="2"/>
          </p:cNvCxnSpPr>
          <p:nvPr/>
        </p:nvCxnSpPr>
        <p:spPr>
          <a:xfrm flipH="1">
            <a:off x="3910781" y="2033475"/>
            <a:ext cx="209400" cy="1977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233" name="Google Shape;233;p40"/>
          <p:cNvCxnSpPr>
            <a:stCxn id="228" idx="3"/>
            <a:endCxn id="234" idx="1"/>
          </p:cNvCxnSpPr>
          <p:nvPr/>
        </p:nvCxnSpPr>
        <p:spPr>
          <a:xfrm>
            <a:off x="5139769" y="1434413"/>
            <a:ext cx="1602300" cy="6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" name="Google Shape;228;p40"/>
          <p:cNvSpPr/>
          <p:nvPr/>
        </p:nvSpPr>
        <p:spPr>
          <a:xfrm>
            <a:off x="3100594" y="835350"/>
            <a:ext cx="2039175" cy="1198125"/>
          </a:xfrm>
          <a:prstGeom prst="roundRect">
            <a:avLst>
              <a:gd fmla="val 16667" name="adj"/>
            </a:avLst>
          </a:prstGeom>
          <a:solidFill>
            <a:srgbClr val="FF971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DejaCode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Policies  Licenses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Vulnerabilities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0"/>
          <p:cNvSpPr txBox="1"/>
          <p:nvPr>
            <p:ph type="title"/>
          </p:nvPr>
        </p:nvSpPr>
        <p:spPr>
          <a:xfrm>
            <a:off x="131700" y="91688"/>
            <a:ext cx="811845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The AboutCode</a:t>
            </a:r>
            <a:r>
              <a:rPr lang="en-GB" sz="2700">
                <a:solidFill>
                  <a:srgbClr val="2185C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stack:</a:t>
            </a:r>
            <a:endParaRPr sz="2700">
              <a:solidFill>
                <a:srgbClr val="2185C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6" name="Google Shape;236;p40"/>
          <p:cNvSpPr/>
          <p:nvPr/>
        </p:nvSpPr>
        <p:spPr>
          <a:xfrm>
            <a:off x="5669869" y="1143144"/>
            <a:ext cx="893957" cy="582512"/>
          </a:xfrm>
          <a:prstGeom prst="flowChartMultidocument">
            <a:avLst/>
          </a:prstGeom>
          <a:solidFill>
            <a:srgbClr val="FFD96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0"/>
          <p:cNvSpPr/>
          <p:nvPr/>
        </p:nvSpPr>
        <p:spPr>
          <a:xfrm>
            <a:off x="3348656" y="4058963"/>
            <a:ext cx="1500975" cy="513225"/>
          </a:xfrm>
          <a:prstGeom prst="can">
            <a:avLst>
              <a:gd fmla="val 25418" name="adj"/>
            </a:avLst>
          </a:prstGeom>
          <a:solidFill>
            <a:srgbClr val="0070C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PurlDB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0"/>
          <p:cNvSpPr/>
          <p:nvPr/>
        </p:nvSpPr>
        <p:spPr>
          <a:xfrm>
            <a:off x="5013281" y="4058963"/>
            <a:ext cx="1480950" cy="513225"/>
          </a:xfrm>
          <a:prstGeom prst="can">
            <a:avLst>
              <a:gd fmla="val 25000" name="adj"/>
            </a:avLst>
          </a:prstGeom>
          <a:solidFill>
            <a:srgbClr val="0070C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VulnerabilityDB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0"/>
          <p:cNvSpPr/>
          <p:nvPr/>
        </p:nvSpPr>
        <p:spPr>
          <a:xfrm>
            <a:off x="3063281" y="2401444"/>
            <a:ext cx="2076488" cy="1232400"/>
          </a:xfrm>
          <a:prstGeom prst="flowChartProcess">
            <a:avLst/>
          </a:prstGeom>
          <a:solidFill>
            <a:srgbClr val="3D85C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ScanCode.io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0"/>
          <p:cNvSpPr/>
          <p:nvPr/>
        </p:nvSpPr>
        <p:spPr>
          <a:xfrm>
            <a:off x="1508100" y="2511300"/>
            <a:ext cx="1187475" cy="513225"/>
          </a:xfrm>
          <a:prstGeom prst="flowChartInputOutput">
            <a:avLst/>
          </a:prstGeom>
          <a:solidFill>
            <a:srgbClr val="FFF2C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Product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0"/>
          <p:cNvSpPr/>
          <p:nvPr/>
        </p:nvSpPr>
        <p:spPr>
          <a:xfrm>
            <a:off x="1405050" y="3128250"/>
            <a:ext cx="1187475" cy="513225"/>
          </a:xfrm>
          <a:prstGeom prst="flowChartInputOutput">
            <a:avLst/>
          </a:prstGeom>
          <a:solidFill>
            <a:srgbClr val="FFF2C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FOSS Package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0"/>
          <p:cNvSpPr/>
          <p:nvPr/>
        </p:nvSpPr>
        <p:spPr>
          <a:xfrm>
            <a:off x="1771538" y="1143153"/>
            <a:ext cx="893957" cy="582512"/>
          </a:xfrm>
          <a:prstGeom prst="flowChartMultidocument">
            <a:avLst/>
          </a:prstGeom>
          <a:solidFill>
            <a:srgbClr val="FFD96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40"/>
          <p:cNvCxnSpPr>
            <a:stCxn id="241" idx="3"/>
            <a:endCxn id="228" idx="1"/>
          </p:cNvCxnSpPr>
          <p:nvPr/>
        </p:nvCxnSpPr>
        <p:spPr>
          <a:xfrm>
            <a:off x="2665494" y="1434409"/>
            <a:ext cx="43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40"/>
          <p:cNvCxnSpPr>
            <a:stCxn id="228" idx="3"/>
            <a:endCxn id="236" idx="1"/>
          </p:cNvCxnSpPr>
          <p:nvPr/>
        </p:nvCxnSpPr>
        <p:spPr>
          <a:xfrm>
            <a:off x="5139769" y="1434413"/>
            <a:ext cx="53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40"/>
          <p:cNvCxnSpPr>
            <a:stCxn id="239" idx="5"/>
            <a:endCxn id="238" idx="1"/>
          </p:cNvCxnSpPr>
          <p:nvPr/>
        </p:nvCxnSpPr>
        <p:spPr>
          <a:xfrm>
            <a:off x="2576828" y="2767913"/>
            <a:ext cx="486600" cy="24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40"/>
          <p:cNvCxnSpPr>
            <a:stCxn id="240" idx="5"/>
            <a:endCxn id="238" idx="1"/>
          </p:cNvCxnSpPr>
          <p:nvPr/>
        </p:nvCxnSpPr>
        <p:spPr>
          <a:xfrm flipH="1" rot="10800000">
            <a:off x="2473778" y="3017663"/>
            <a:ext cx="589500" cy="3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p40"/>
          <p:cNvSpPr/>
          <p:nvPr/>
        </p:nvSpPr>
        <p:spPr>
          <a:xfrm>
            <a:off x="5669869" y="2721097"/>
            <a:ext cx="893957" cy="582511"/>
          </a:xfrm>
          <a:prstGeom prst="flowChartMultidocument">
            <a:avLst/>
          </a:prstGeom>
          <a:solidFill>
            <a:srgbClr val="FFD96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0"/>
          <p:cNvSpPr/>
          <p:nvPr/>
        </p:nvSpPr>
        <p:spPr>
          <a:xfrm>
            <a:off x="1704056" y="4058963"/>
            <a:ext cx="1480950" cy="513225"/>
          </a:xfrm>
          <a:prstGeom prst="can">
            <a:avLst>
              <a:gd fmla="val 25000" name="adj"/>
            </a:avLst>
          </a:prstGeom>
          <a:solidFill>
            <a:srgbClr val="0070C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LicenseDB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0"/>
          <p:cNvSpPr/>
          <p:nvPr/>
        </p:nvSpPr>
        <p:spPr>
          <a:xfrm>
            <a:off x="3178594" y="2991563"/>
            <a:ext cx="1841025" cy="214669"/>
          </a:xfrm>
          <a:prstGeom prst="flowChartProcess">
            <a:avLst/>
          </a:prstGeom>
          <a:solidFill>
            <a:srgbClr val="3D85C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ScanCode Toolkit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0"/>
          <p:cNvSpPr/>
          <p:nvPr/>
        </p:nvSpPr>
        <p:spPr>
          <a:xfrm>
            <a:off x="4125019" y="3209850"/>
            <a:ext cx="893963" cy="350044"/>
          </a:xfrm>
          <a:prstGeom prst="flowChartProcess">
            <a:avLst/>
          </a:prstGeom>
          <a:solidFill>
            <a:srgbClr val="3D85C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b="1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inspectors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40"/>
          <p:cNvCxnSpPr>
            <a:stCxn id="238" idx="3"/>
            <a:endCxn id="246" idx="1"/>
          </p:cNvCxnSpPr>
          <p:nvPr/>
        </p:nvCxnSpPr>
        <p:spPr>
          <a:xfrm flipH="1" rot="10800000">
            <a:off x="5139769" y="3012244"/>
            <a:ext cx="5301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" name="Google Shape;234;p40"/>
          <p:cNvSpPr/>
          <p:nvPr/>
        </p:nvSpPr>
        <p:spPr>
          <a:xfrm>
            <a:off x="6742106" y="1762831"/>
            <a:ext cx="893957" cy="582512"/>
          </a:xfrm>
          <a:prstGeom prst="flowChartMultidocument">
            <a:avLst/>
          </a:prstGeom>
          <a:solidFill>
            <a:srgbClr val="FFD96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40"/>
          <p:cNvCxnSpPr>
            <a:stCxn id="231" idx="1"/>
            <a:endCxn id="229" idx="1"/>
          </p:cNvCxnSpPr>
          <p:nvPr/>
        </p:nvCxnSpPr>
        <p:spPr>
          <a:xfrm rot="5400000">
            <a:off x="4098806" y="2404613"/>
            <a:ext cx="600" cy="33093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40"/>
          <p:cNvCxnSpPr>
            <a:stCxn id="238" idx="2"/>
            <a:endCxn id="237" idx="1"/>
          </p:cNvCxnSpPr>
          <p:nvPr/>
        </p:nvCxnSpPr>
        <p:spPr>
          <a:xfrm flipH="1">
            <a:off x="4099125" y="3633844"/>
            <a:ext cx="2400" cy="4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40"/>
          <p:cNvSpPr/>
          <p:nvPr/>
        </p:nvSpPr>
        <p:spPr>
          <a:xfrm>
            <a:off x="3178594" y="3209841"/>
            <a:ext cx="926756" cy="350044"/>
          </a:xfrm>
          <a:prstGeom prst="flowChartProcess">
            <a:avLst/>
          </a:prstGeom>
          <a:solidFill>
            <a:srgbClr val="3D85C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container </a:t>
            </a:r>
            <a:r>
              <a:rPr b="1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inspector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40"/>
          <p:cNvCxnSpPr>
            <a:stCxn id="241" idx="3"/>
            <a:endCxn id="238" idx="1"/>
          </p:cNvCxnSpPr>
          <p:nvPr/>
        </p:nvCxnSpPr>
        <p:spPr>
          <a:xfrm>
            <a:off x="2665494" y="1434409"/>
            <a:ext cx="397800" cy="15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40"/>
          <p:cNvCxnSpPr>
            <a:stCxn id="238" idx="3"/>
            <a:endCxn id="236" idx="1"/>
          </p:cNvCxnSpPr>
          <p:nvPr/>
        </p:nvCxnSpPr>
        <p:spPr>
          <a:xfrm flipH="1" rot="10800000">
            <a:off x="5139769" y="1434544"/>
            <a:ext cx="530100" cy="15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p40"/>
          <p:cNvCxnSpPr>
            <a:stCxn id="238" idx="3"/>
            <a:endCxn id="234" idx="1"/>
          </p:cNvCxnSpPr>
          <p:nvPr/>
        </p:nvCxnSpPr>
        <p:spPr>
          <a:xfrm flipH="1" rot="10800000">
            <a:off x="5139769" y="2054044"/>
            <a:ext cx="1602300" cy="96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141006" y="674831"/>
            <a:ext cx="8920800" cy="42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131700" y="9168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Why</a:t>
            </a: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 AboutCode?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141006" y="674831"/>
            <a:ext cx="8920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Non-profit, f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ully open source and open data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options: CLI tool, Github action, web app, scans: containers, source/binary etc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supports and working with package ecosystems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to build better metadata, more transparency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solve ecosystem wide problems at once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Open data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Curated and open data on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Licensing, Vulnerabilities, reuse scan results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Large community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orking with FOSS orgs to improve standards, data and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transparency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OSPOs, Security, Lawyers, Specifications, Developers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ctrTitle"/>
          </p:nvPr>
        </p:nvSpPr>
        <p:spPr>
          <a:xfrm>
            <a:off x="1870140" y="1193015"/>
            <a:ext cx="521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GB" sz="2700">
                <a:latin typeface="Open Sans"/>
                <a:ea typeface="Open Sans"/>
                <a:cs typeface="Open Sans"/>
                <a:sym typeface="Open Sans"/>
              </a:rPr>
              <a:t>Live Demo!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42"/>
          <p:cNvSpPr/>
          <p:nvPr/>
        </p:nvSpPr>
        <p:spPr>
          <a:xfrm>
            <a:off x="7260825" y="147281"/>
            <a:ext cx="611700" cy="3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3" title="OSS-Compliance-Toolchain-Big-Picture.jf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25" y="243875"/>
            <a:ext cx="8786974" cy="46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131700" y="9168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Other FOSS SCA tools and projects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141000" y="786825"/>
            <a:ext cx="8920800" cy="4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ORT: OSS Review Toolkit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(Uses ScanCode)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FOSSology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(Uses ScanCode)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SW360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TERN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(Uses ScanCode)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ClearlyDefined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(Uses scancode)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OSSelot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OWASP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DependencyTrack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OWASP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0"/>
              </a:rPr>
              <a:t>DepScan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1"/>
              </a:rPr>
              <a:t>AppThreat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projects: atom, chen, vdb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CycloneDx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2"/>
              </a:rPr>
              <a:t>cdxgen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Anchore: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3"/>
              </a:rPr>
              <a:t>syft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4"/>
              </a:rPr>
              <a:t>grype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Aquasec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trivy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ctrTitle"/>
          </p:nvPr>
        </p:nvSpPr>
        <p:spPr>
          <a:xfrm>
            <a:off x="1870140" y="1193015"/>
            <a:ext cx="521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GB" sz="2700">
                <a:latin typeface="Open Sans"/>
                <a:ea typeface="Open Sans"/>
                <a:cs typeface="Open Sans"/>
                <a:sym typeface="Open Sans"/>
              </a:rPr>
              <a:t>Questions?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45"/>
          <p:cNvSpPr/>
          <p:nvPr/>
        </p:nvSpPr>
        <p:spPr>
          <a:xfrm>
            <a:off x="7260825" y="147281"/>
            <a:ext cx="611775" cy="3570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0013" y="920063"/>
            <a:ext cx="3303375" cy="33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6" title="qr_policy_to_pipelin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50" y="920075"/>
            <a:ext cx="3303375" cy="33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6"/>
          <p:cNvSpPr txBox="1"/>
          <p:nvPr/>
        </p:nvSpPr>
        <p:spPr>
          <a:xfrm>
            <a:off x="1441913" y="3984625"/>
            <a:ext cx="16485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 to slides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5461213" y="4121850"/>
            <a:ext cx="2601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github/aboutcode-org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/>
          <p:nvPr/>
        </p:nvSpPr>
        <p:spPr>
          <a:xfrm>
            <a:off x="528850" y="1954333"/>
            <a:ext cx="5514300" cy="2524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7"/>
          <p:cNvSpPr txBox="1"/>
          <p:nvPr>
            <p:ph type="title"/>
          </p:nvPr>
        </p:nvSpPr>
        <p:spPr>
          <a:xfrm>
            <a:off x="131700" y="9168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Credits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141006" y="674831"/>
            <a:ext cx="8920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Special thanks to all the people who made and released these excellent free resources: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▷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All the open source software authors that make AboutCode possible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▷"/>
            </a:pP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xkcd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comics under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cc-by-nc-2.5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▷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Presentation template by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SlidesCarnival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131700" y="9168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Agenda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141006" y="674831"/>
            <a:ext cx="8920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About us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Policy and Regulations: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India: SEBI CSCRF, CERT-In SBOM and CS Audit Guidelines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EU CRA, US executive order, other guidelines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How OSPOs can help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Interpret and implement region-specific regulatory requirements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Collaboration between different teams in an organization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Participate and foster open standards and communities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Contribute and engage upstream for ecosystem wide readiness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AboutCode: Live Demo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Questions?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56784" y="4749851"/>
            <a:ext cx="548775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131700" y="9168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About Arun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141006" y="674831"/>
            <a:ext cx="8920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Head of Secure Development Lifecycle: Corporate Cybersecurity Technology at Siemens Healthineers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Leading teams for Open Source Software License and Security Compliance for Medical Devices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Links: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LinkedIn: </a:t>
            </a: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https://www.linkedin.com/in/arunazhakesan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131700" y="91688"/>
            <a:ext cx="811845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About Ayan and AboutCode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141006" y="674831"/>
            <a:ext cx="8920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305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Core maintainer of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ScanCode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(scancode-toolkit and scancode.io)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Working on license detection, package identification, binary scanning, devel/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deployed mapping, SBOMs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and data summarization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AboutCode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's 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FOSS-first mission: FOSS for FOSS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Open source tools and open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 (AboutCode stack)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Simple and practical standards (Package-URL)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Applications for Legal Business users (DejaCode, also FOSS)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305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Links: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asmahapatra@aboutcode.org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GitHub: </a:t>
            </a: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https://github.com/AyanSinhaMahapatra/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LinkedIn: </a:t>
            </a: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https://www.linkedin.com/in/ayansinhaju/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131700" y="9168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Regulations readiness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141006" y="674831"/>
            <a:ext cx="8920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India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Cyber Security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and Cyber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Resilience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Framework for SEBI Regulated Entities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Vulnerability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disclosure, SBOMs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CERT-In guidelines: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Technical guidelines on SBOMs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Cyber Security Audit Policy Guidelines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EU’s Cyber Resilience Act (CRA)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US Executive order 14028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Global trend: regulators expect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ing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detailed visibility into their software supply chains — and to prove it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131700" y="9168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OSPOs: Policy to Pipeline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141006" y="674831"/>
            <a:ext cx="8920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Requirements: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Generate and produce SBOMs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Vulnerability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Disclosure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Secure development lifecycle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License Attribution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MNCs: regulatory requirements are region specific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Enable automation and policies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131700" y="9168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OSPOs: Policy to Pipeline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141006" y="674831"/>
            <a:ext cx="8920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Organizations have many stakeholders in FOSS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Product security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Legal and Compliance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Engineering teams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Business functions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OSPOs can facilitate collaboration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embed compliance into the development lifecycle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131700" y="9168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OSPOs: Policy to Pipeline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141006" y="674831"/>
            <a:ext cx="8920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Participation in open standards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Openchain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SBOM standards: SPDX, CycloneDx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Cross-organisation collaboration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Tools and automation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Open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131700" y="9168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OSPOs: Policy to Pipeline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141006" y="674831"/>
            <a:ext cx="8920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Contribute upstream!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Identify projects with risk/need for help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Help with development, maintenance, funds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Cost-effective solutions: supporting FOSS vs buying products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